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38"/>
  </p:notesMasterIdLst>
  <p:sldIdLst>
    <p:sldId id="256" r:id="rId2"/>
    <p:sldId id="257" r:id="rId3"/>
    <p:sldId id="258" r:id="rId4"/>
    <p:sldId id="340" r:id="rId5"/>
    <p:sldId id="259" r:id="rId6"/>
    <p:sldId id="265" r:id="rId7"/>
    <p:sldId id="331" r:id="rId8"/>
    <p:sldId id="332" r:id="rId9"/>
    <p:sldId id="318" r:id="rId10"/>
    <p:sldId id="333" r:id="rId11"/>
    <p:sldId id="334" r:id="rId12"/>
    <p:sldId id="335" r:id="rId13"/>
    <p:sldId id="336" r:id="rId14"/>
    <p:sldId id="337" r:id="rId15"/>
    <p:sldId id="285" r:id="rId16"/>
    <p:sldId id="343" r:id="rId17"/>
    <p:sldId id="341" r:id="rId18"/>
    <p:sldId id="338" r:id="rId19"/>
    <p:sldId id="321" r:id="rId20"/>
    <p:sldId id="322" r:id="rId21"/>
    <p:sldId id="344" r:id="rId22"/>
    <p:sldId id="323" r:id="rId23"/>
    <p:sldId id="346" r:id="rId24"/>
    <p:sldId id="345" r:id="rId25"/>
    <p:sldId id="347" r:id="rId26"/>
    <p:sldId id="339" r:id="rId27"/>
    <p:sldId id="324" r:id="rId28"/>
    <p:sldId id="275" r:id="rId29"/>
    <p:sldId id="325" r:id="rId30"/>
    <p:sldId id="326" r:id="rId31"/>
    <p:sldId id="327" r:id="rId32"/>
    <p:sldId id="328" r:id="rId33"/>
    <p:sldId id="329" r:id="rId34"/>
    <p:sldId id="277" r:id="rId35"/>
    <p:sldId id="279" r:id="rId36"/>
    <p:sldId id="342" r:id="rId37"/>
  </p:sldIdLst>
  <p:sldSz cx="14400213" cy="7920038"/>
  <p:notesSz cx="6858000" cy="9144000"/>
  <p:defaultTextStyle>
    <a:defPPr>
      <a:defRPr lang="ko-KR"/>
    </a:defPPr>
    <a:lvl1pPr marL="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835C3B0-4F76-4EEC-BA46-49C807DC70C0}">
          <p14:sldIdLst>
            <p14:sldId id="256"/>
            <p14:sldId id="257"/>
          </p14:sldIdLst>
        </p14:section>
        <p14:section name="LOGIN" id="{BC4B329F-D0F1-4869-AF45-BA9226DB75F8}">
          <p14:sldIdLst>
            <p14:sldId id="258"/>
            <p14:sldId id="340"/>
          </p14:sldIdLst>
        </p14:section>
        <p14:section name="DASHBOARD" id="{B65A67ED-3ECC-44DA-A2DB-55A5CD9B99DE}">
          <p14:sldIdLst>
            <p14:sldId id="259"/>
          </p14:sldIdLst>
        </p14:section>
        <p14:section name="SIMULATION" id="{F85770CF-34F3-4A05-B101-A3079EB2302C}">
          <p14:sldIdLst>
            <p14:sldId id="265"/>
            <p14:sldId id="331"/>
            <p14:sldId id="332"/>
            <p14:sldId id="318"/>
            <p14:sldId id="333"/>
            <p14:sldId id="334"/>
            <p14:sldId id="335"/>
            <p14:sldId id="336"/>
            <p14:sldId id="337"/>
          </p14:sldIdLst>
        </p14:section>
        <p14:section name="시뮬레이션 생성" id="{9B409044-CF8A-48C8-9C0A-12EF63F915F9}">
          <p14:sldIdLst>
            <p14:sldId id="285"/>
            <p14:sldId id="343"/>
            <p14:sldId id="341"/>
            <p14:sldId id="338"/>
            <p14:sldId id="321"/>
            <p14:sldId id="322"/>
            <p14:sldId id="344"/>
            <p14:sldId id="323"/>
            <p14:sldId id="346"/>
            <p14:sldId id="345"/>
            <p14:sldId id="347"/>
            <p14:sldId id="339"/>
            <p14:sldId id="324"/>
          </p14:sldIdLst>
        </p14:section>
        <p14:section name="설정" id="{9AD552DC-77BF-4067-B063-FFA52AFC17EF}">
          <p14:sldIdLst>
            <p14:sldId id="275"/>
            <p14:sldId id="325"/>
            <p14:sldId id="326"/>
            <p14:sldId id="327"/>
            <p14:sldId id="328"/>
            <p14:sldId id="329"/>
            <p14:sldId id="277"/>
          </p14:sldIdLst>
        </p14:section>
        <p14:section name="참고" id="{822CFA94-B014-4AC9-A93B-8950DC01B764}">
          <p14:sldIdLst>
            <p14:sldId id="279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558234"/>
    <a:srgbClr val="F6640C"/>
    <a:srgbClr val="FCB504"/>
    <a:srgbClr val="0099CC"/>
    <a:srgbClr val="00FFFF"/>
    <a:srgbClr val="FF99FF"/>
    <a:srgbClr val="2F76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2" autoAdjust="0"/>
    <p:restoredTop sz="96336" autoAdjust="0"/>
  </p:normalViewPr>
  <p:slideViewPr>
    <p:cSldViewPr>
      <p:cViewPr varScale="1">
        <p:scale>
          <a:sx n="94" d="100"/>
          <a:sy n="94" d="100"/>
        </p:scale>
        <p:origin x="438" y="102"/>
      </p:cViewPr>
      <p:guideLst>
        <p:guide orient="horz" pos="2495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AB43A-4F17-4351-9388-F37BD2D6A71A}" type="datetimeFigureOut">
              <a:rPr lang="ko-KR" altLang="en-US" smtClean="0"/>
              <a:t>2024-10-21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738" y="685800"/>
            <a:ext cx="623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A2F2C-AD02-4ABF-95A4-3D0517FA52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1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657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4770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1295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1794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79733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5117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90019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0632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94862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83022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1085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6779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81395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BA5C5B-6D73-2A88-1745-28FB75AB0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8A65BEE-FFB5-21DF-DDCA-10850FB032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F99558D-C7F2-FF60-E770-F078F92E64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AD60985-F816-EFBF-47FE-9A6358F0D0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79412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6054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A492A-D8F1-02DB-A964-A78EA9200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136D416-8BAB-0028-86D6-3675D7F654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DB7B4F6-04ED-32B1-0364-8309A79547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A4EC0D5-176B-3CE3-BFDA-245D82A175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22089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32165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02957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12580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01095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78311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519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59961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75940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9129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08411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7107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615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5977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7654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688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523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3759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Document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Detail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79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5370" y="1026781"/>
            <a:ext cx="1883336" cy="406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Revision</a:t>
            </a:r>
            <a:r>
              <a:rPr lang="en-US" altLang="ko-KR" baseline="0" dirty="0"/>
              <a:t> History</a:t>
            </a:r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45840" y="1655763"/>
            <a:ext cx="1296144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194352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814192" y="1655763"/>
            <a:ext cx="6050210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986440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11736610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Remarks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645840" y="201687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1943522" y="201687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3814192" y="201687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9864402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11736610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645840" y="237691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1943522" y="237691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3814192" y="237691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9864402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36610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645840" y="273695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943522" y="273695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3814192" y="273695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 userDrawn="1"/>
        </p:nvSpPr>
        <p:spPr>
          <a:xfrm>
            <a:off x="9864402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 userDrawn="1"/>
        </p:nvSpPr>
        <p:spPr>
          <a:xfrm>
            <a:off x="11736610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 userDrawn="1"/>
        </p:nvSpPr>
        <p:spPr>
          <a:xfrm>
            <a:off x="645840" y="309699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1943522" y="309699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 userDrawn="1"/>
        </p:nvSpPr>
        <p:spPr>
          <a:xfrm>
            <a:off x="3814192" y="309699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 userDrawn="1"/>
        </p:nvSpPr>
        <p:spPr>
          <a:xfrm>
            <a:off x="9864402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 userDrawn="1"/>
        </p:nvSpPr>
        <p:spPr>
          <a:xfrm>
            <a:off x="11736610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 userDrawn="1"/>
        </p:nvSpPr>
        <p:spPr>
          <a:xfrm>
            <a:off x="645840" y="34559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 userDrawn="1"/>
        </p:nvSpPr>
        <p:spPr>
          <a:xfrm>
            <a:off x="1943522" y="34559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 userDrawn="1"/>
        </p:nvSpPr>
        <p:spPr>
          <a:xfrm>
            <a:off x="3814192" y="345596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 userDrawn="1"/>
        </p:nvSpPr>
        <p:spPr>
          <a:xfrm>
            <a:off x="9864402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 userDrawn="1"/>
        </p:nvSpPr>
        <p:spPr>
          <a:xfrm>
            <a:off x="11736610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 userDrawn="1"/>
        </p:nvSpPr>
        <p:spPr>
          <a:xfrm>
            <a:off x="645840" y="38160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 userDrawn="1"/>
        </p:nvSpPr>
        <p:spPr>
          <a:xfrm>
            <a:off x="1943522" y="38160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 userDrawn="1"/>
        </p:nvSpPr>
        <p:spPr>
          <a:xfrm>
            <a:off x="3814192" y="381600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 userDrawn="1"/>
        </p:nvSpPr>
        <p:spPr>
          <a:xfrm>
            <a:off x="9864402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 userDrawn="1"/>
        </p:nvSpPr>
        <p:spPr>
          <a:xfrm>
            <a:off x="11736610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 userDrawn="1"/>
        </p:nvSpPr>
        <p:spPr>
          <a:xfrm>
            <a:off x="645840" y="41760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 userDrawn="1"/>
        </p:nvSpPr>
        <p:spPr>
          <a:xfrm>
            <a:off x="1943522" y="41760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 userDrawn="1"/>
        </p:nvSpPr>
        <p:spPr>
          <a:xfrm>
            <a:off x="3814192" y="417604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 userDrawn="1"/>
        </p:nvSpPr>
        <p:spPr>
          <a:xfrm>
            <a:off x="9864402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 userDrawn="1"/>
        </p:nvSpPr>
        <p:spPr>
          <a:xfrm>
            <a:off x="11736610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 userDrawn="1"/>
        </p:nvSpPr>
        <p:spPr>
          <a:xfrm>
            <a:off x="645840" y="45360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 userDrawn="1"/>
        </p:nvSpPr>
        <p:spPr>
          <a:xfrm>
            <a:off x="1943522" y="45360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 userDrawn="1"/>
        </p:nvSpPr>
        <p:spPr>
          <a:xfrm>
            <a:off x="3814192" y="453608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 userDrawn="1"/>
        </p:nvSpPr>
        <p:spPr>
          <a:xfrm>
            <a:off x="9864402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 userDrawn="1"/>
        </p:nvSpPr>
        <p:spPr>
          <a:xfrm>
            <a:off x="11736610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 userDrawn="1"/>
        </p:nvSpPr>
        <p:spPr>
          <a:xfrm>
            <a:off x="644302" y="48961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 userDrawn="1"/>
        </p:nvSpPr>
        <p:spPr>
          <a:xfrm>
            <a:off x="1941984" y="48961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 userDrawn="1"/>
        </p:nvSpPr>
        <p:spPr>
          <a:xfrm>
            <a:off x="3811116" y="48961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 userDrawn="1"/>
        </p:nvSpPr>
        <p:spPr>
          <a:xfrm>
            <a:off x="986440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 userDrawn="1"/>
        </p:nvSpPr>
        <p:spPr>
          <a:xfrm>
            <a:off x="1173507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 userDrawn="1"/>
        </p:nvSpPr>
        <p:spPr>
          <a:xfrm>
            <a:off x="644302" y="52561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 userDrawn="1"/>
        </p:nvSpPr>
        <p:spPr>
          <a:xfrm>
            <a:off x="1941984" y="52561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 userDrawn="1"/>
        </p:nvSpPr>
        <p:spPr>
          <a:xfrm>
            <a:off x="3811116" y="52561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 userDrawn="1"/>
        </p:nvSpPr>
        <p:spPr>
          <a:xfrm>
            <a:off x="986440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 userDrawn="1"/>
        </p:nvSpPr>
        <p:spPr>
          <a:xfrm>
            <a:off x="1173507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 userDrawn="1"/>
        </p:nvSpPr>
        <p:spPr>
          <a:xfrm>
            <a:off x="644302" y="56162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 userDrawn="1"/>
        </p:nvSpPr>
        <p:spPr>
          <a:xfrm>
            <a:off x="1941984" y="56162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 userDrawn="1"/>
        </p:nvSpPr>
        <p:spPr>
          <a:xfrm>
            <a:off x="3811116" y="561620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 userDrawn="1"/>
        </p:nvSpPr>
        <p:spPr>
          <a:xfrm>
            <a:off x="986440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 userDrawn="1"/>
        </p:nvSpPr>
        <p:spPr>
          <a:xfrm>
            <a:off x="1173507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 userDrawn="1"/>
        </p:nvSpPr>
        <p:spPr>
          <a:xfrm>
            <a:off x="644302" y="59762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 userDrawn="1"/>
        </p:nvSpPr>
        <p:spPr>
          <a:xfrm>
            <a:off x="1941984" y="59762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 userDrawn="1"/>
        </p:nvSpPr>
        <p:spPr>
          <a:xfrm>
            <a:off x="3811116" y="597624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 userDrawn="1"/>
        </p:nvSpPr>
        <p:spPr>
          <a:xfrm>
            <a:off x="986440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 userDrawn="1"/>
        </p:nvSpPr>
        <p:spPr>
          <a:xfrm>
            <a:off x="1173507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 userDrawn="1"/>
        </p:nvSpPr>
        <p:spPr>
          <a:xfrm>
            <a:off x="644302" y="63362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 userDrawn="1"/>
        </p:nvSpPr>
        <p:spPr>
          <a:xfrm>
            <a:off x="1941984" y="63362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 userDrawn="1"/>
        </p:nvSpPr>
        <p:spPr>
          <a:xfrm>
            <a:off x="3811116" y="633628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 userDrawn="1"/>
        </p:nvSpPr>
        <p:spPr>
          <a:xfrm>
            <a:off x="986440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 userDrawn="1"/>
        </p:nvSpPr>
        <p:spPr>
          <a:xfrm>
            <a:off x="1173507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 userDrawn="1"/>
        </p:nvSpPr>
        <p:spPr>
          <a:xfrm>
            <a:off x="644302" y="66963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 userDrawn="1"/>
        </p:nvSpPr>
        <p:spPr>
          <a:xfrm>
            <a:off x="1941984" y="66963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 userDrawn="1"/>
        </p:nvSpPr>
        <p:spPr>
          <a:xfrm>
            <a:off x="3811116" y="66963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 userDrawn="1"/>
        </p:nvSpPr>
        <p:spPr>
          <a:xfrm>
            <a:off x="986440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 userDrawn="1"/>
        </p:nvSpPr>
        <p:spPr>
          <a:xfrm>
            <a:off x="1173507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 userDrawn="1"/>
        </p:nvSpPr>
        <p:spPr>
          <a:xfrm>
            <a:off x="644302" y="70563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 userDrawn="1"/>
        </p:nvSpPr>
        <p:spPr>
          <a:xfrm>
            <a:off x="1941984" y="70563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 userDrawn="1"/>
        </p:nvSpPr>
        <p:spPr>
          <a:xfrm>
            <a:off x="3811116" y="70563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 userDrawn="1"/>
        </p:nvSpPr>
        <p:spPr>
          <a:xfrm>
            <a:off x="986440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 userDrawn="1"/>
        </p:nvSpPr>
        <p:spPr>
          <a:xfrm>
            <a:off x="1173507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5B5697A-28F1-0C72-1D53-48E784637C9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4" b="43627"/>
          <a:stretch/>
        </p:blipFill>
        <p:spPr bwMode="auto">
          <a:xfrm>
            <a:off x="644302" y="596830"/>
            <a:ext cx="723156" cy="429417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52561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Sub 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6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</a:t>
            </a:r>
            <a:r>
              <a:rPr lang="en-US" altLang="ko-KR" sz="1100" baseline="0" dirty="0">
                <a:solidFill>
                  <a:schemeClr val="tx1"/>
                </a:solidFill>
                <a:latin typeface="+mn-lt"/>
              </a:rPr>
              <a:t>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Sub 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10656490" y="6304657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Note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55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87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2024-10-21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689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21669"/>
            <a:ext cx="3105046" cy="671186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21669"/>
            <a:ext cx="9135135" cy="671186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2024-10-21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38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21669"/>
            <a:ext cx="12420184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08344"/>
            <a:ext cx="12420184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3F21B-08E5-4EE0-8472-1F0F3DBCFA5A}" type="datetimeFigureOut">
              <a:rPr lang="ko-KR" altLang="en-US" smtClean="0"/>
              <a:t>2024-10-21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340702"/>
            <a:ext cx="486007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08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5" r:id="rId5"/>
    <p:sldLayoutId id="2147483706" r:id="rId6"/>
    <p:sldLayoutId id="2147483707" r:id="rId7"/>
  </p:sldLayoutIdLst>
  <p:txStyles>
    <p:titleStyle>
      <a:lvl1pPr algn="l" defTabSz="1056041" rtl="0" eaLnBrk="1" latinLnBrk="1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1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908E380E-CA77-44E4-1035-03799AFC0B2F}"/>
              </a:ext>
            </a:extLst>
          </p:cNvPr>
          <p:cNvGrpSpPr/>
          <p:nvPr/>
        </p:nvGrpSpPr>
        <p:grpSpPr>
          <a:xfrm>
            <a:off x="4669608" y="2307074"/>
            <a:ext cx="5061001" cy="3305890"/>
            <a:chOff x="4670403" y="2203370"/>
            <a:chExt cx="5061001" cy="3305890"/>
          </a:xfrm>
        </p:grpSpPr>
        <p:sp>
          <p:nvSpPr>
            <p:cNvPr id="9" name="TextBox 8"/>
            <p:cNvSpPr txBox="1"/>
            <p:nvPr/>
          </p:nvSpPr>
          <p:spPr>
            <a:xfrm>
              <a:off x="4670403" y="3390129"/>
              <a:ext cx="5061001" cy="9725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400" b="1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축산시설 탄소배출량 시뮬레이터 개발</a:t>
              </a:r>
              <a:endParaRPr lang="en-US" altLang="ko-KR" sz="2400" b="1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탄소배출량 시뮬레이터 화면 기능 설명</a:t>
              </a:r>
            </a:p>
          </p:txBody>
        </p:sp>
        <p:cxnSp>
          <p:nvCxnSpPr>
            <p:cNvPr id="10" name="직선 연결선 9"/>
            <p:cNvCxnSpPr/>
            <p:nvPr/>
          </p:nvCxnSpPr>
          <p:spPr>
            <a:xfrm>
              <a:off x="6998674" y="4617388"/>
              <a:ext cx="404446" cy="0"/>
            </a:xfrm>
            <a:prstGeom prst="line">
              <a:avLst/>
            </a:prstGeom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1" name="직사각형 10"/>
            <p:cNvSpPr/>
            <p:nvPr/>
          </p:nvSpPr>
          <p:spPr>
            <a:xfrm>
              <a:off x="6476981" y="4831574"/>
              <a:ext cx="1447833" cy="3370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2023</a:t>
              </a:r>
              <a:r>
                <a:rPr lang="ko-KR" altLang="en-US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년 </a:t>
              </a:r>
              <a:r>
                <a:rPr lang="en-US" altLang="ko-KR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09</a:t>
              </a:r>
              <a:r>
                <a:rPr lang="ko-KR" altLang="en-US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월 </a:t>
              </a:r>
              <a:r>
                <a:rPr lang="en-US" altLang="ko-KR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07</a:t>
              </a:r>
              <a:r>
                <a:rPr lang="ko-KR" altLang="en-US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일</a:t>
              </a: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464798" y="5172245"/>
              <a:ext cx="1472198" cy="3370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200" b="1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STONE</a:t>
              </a:r>
              <a:r>
                <a:rPr lang="ko-KR" altLang="en-US" sz="1200" b="1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altLang="ko-KR" sz="1200" b="1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INTEGRITY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2B05818-3D17-E33E-9CC0-DD224444FA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1087" y="2203370"/>
              <a:ext cx="1018038" cy="1122836"/>
            </a:xfrm>
            <a:prstGeom prst="rect">
              <a:avLst/>
            </a:prstGeom>
            <a:solidFill>
              <a:schemeClr val="tx1"/>
            </a:solidFill>
          </p:spPr>
        </p:pic>
      </p:grpSp>
      <p:pic>
        <p:nvPicPr>
          <p:cNvPr id="3" name="Picture 13">
            <a:extLst>
              <a:ext uri="{FF2B5EF4-FFF2-40B4-BE49-F238E27FC236}">
                <a16:creationId xmlns:a16="http://schemas.microsoft.com/office/drawing/2014/main" id="{0EA8B1F0-38F6-8CF5-D174-BF30C3AAA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86" y="503635"/>
            <a:ext cx="2558600" cy="288032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82043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70"/>
          <a:stretch/>
        </p:blipFill>
        <p:spPr>
          <a:xfrm>
            <a:off x="2663601" y="987019"/>
            <a:ext cx="7852862" cy="61926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19"/>
            <a:ext cx="2058697" cy="315667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06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일반형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결과 데이터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데이터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데이터 테이블 엑셀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결과값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도구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모양 변경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막대형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재실행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다운로드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png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탄소배출량 결과 총량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결과 총량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472544" y="125164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494446" y="2292748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71575" y="47362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2539665"/>
            <a:ext cx="2058699" cy="16048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3342089"/>
            <a:ext cx="412134" cy="741274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9711646" y="145578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EAC227D9-0289-6884-AB71-3D8921EDC3B7}"/>
              </a:ext>
            </a:extLst>
          </p:cNvPr>
          <p:cNvSpPr/>
          <p:nvPr/>
        </p:nvSpPr>
        <p:spPr>
          <a:xfrm>
            <a:off x="9662934" y="2292748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602465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54"/>
          <a:stretch/>
        </p:blipFill>
        <p:spPr>
          <a:xfrm>
            <a:off x="2663601" y="987019"/>
            <a:ext cx="7852862" cy="46291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7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863341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75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[Re-RUN] : </a:t>
            </a:r>
            <a:r>
              <a:rPr lang="ko-KR" altLang="en-US" sz="1000" dirty="0">
                <a:latin typeface="+mj-ea"/>
                <a:ea typeface="+mj-ea"/>
              </a:rPr>
              <a:t>선택한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시뮬레이션을 복제하여 새로운 시뮬레이션 생성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설정값을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유지한채 시뮬레이션 생성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설정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적용농장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농장 정보 출력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농장명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축사규모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축종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사육두수</a:t>
            </a:r>
            <a:r>
              <a:rPr lang="ko-KR" altLang="en-US" sz="1000" dirty="0">
                <a:latin typeface="+mj-ea"/>
                <a:ea typeface="+mj-ea"/>
              </a:rPr>
              <a:t> 정보 출력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504940" y="15734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504940" y="282839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504940" y="43920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987019"/>
            <a:ext cx="2058699" cy="12448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1609423"/>
            <a:ext cx="412134" cy="169218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54C45DB-ED21-2BFE-5BB4-2BE396F7B275}"/>
              </a:ext>
            </a:extLst>
          </p:cNvPr>
          <p:cNvSpPr/>
          <p:nvPr/>
        </p:nvSpPr>
        <p:spPr>
          <a:xfrm>
            <a:off x="7200106" y="194379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710939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02" b="15080"/>
          <a:stretch/>
        </p:blipFill>
        <p:spPr>
          <a:xfrm>
            <a:off x="2663601" y="987019"/>
            <a:ext cx="7852862" cy="5637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7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06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결과 데이터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데이터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데이터 테이블 엑셀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결과값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도구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모양 변경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막대형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재실행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다운로드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png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탄소배출량 결과 총량 및 평균값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결과 총량 및 평균값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474083" y="111137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417503" y="341685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74083" y="58322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2187111"/>
            <a:ext cx="2058699" cy="1681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3028036"/>
            <a:ext cx="412134" cy="777631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9710107" y="124624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54C45DB-ED21-2BFE-5BB4-2BE396F7B275}"/>
              </a:ext>
            </a:extLst>
          </p:cNvPr>
          <p:cNvSpPr/>
          <p:nvPr/>
        </p:nvSpPr>
        <p:spPr>
          <a:xfrm>
            <a:off x="9710106" y="341685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158992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" r="-42" b="61554"/>
          <a:stretch/>
        </p:blipFill>
        <p:spPr>
          <a:xfrm>
            <a:off x="2663601" y="987019"/>
            <a:ext cx="7852862" cy="46291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6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198189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예측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75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탄소배출량 예측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[Re-RUN] : </a:t>
            </a:r>
            <a:r>
              <a:rPr lang="ko-KR" altLang="en-US" sz="1000" dirty="0">
                <a:latin typeface="+mj-ea"/>
                <a:ea typeface="+mj-ea"/>
              </a:rPr>
              <a:t>선택한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시뮬레이션을 복제하여 새로운 시뮬레이션 생성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설정값을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유지한채 시뮬레이션 생성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설정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적용농장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농장 정보 출력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농장명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축사규모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축종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사육두수</a:t>
            </a:r>
            <a:r>
              <a:rPr lang="ko-KR" altLang="en-US" sz="1000" dirty="0">
                <a:latin typeface="+mj-ea"/>
                <a:ea typeface="+mj-ea"/>
              </a:rPr>
              <a:t> 정보 출력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504940" y="15734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504940" y="282839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504940" y="43920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987019"/>
            <a:ext cx="2058699" cy="12448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1609423"/>
            <a:ext cx="412134" cy="169218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7200106" y="194379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410827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00" b="14482"/>
          <a:stretch/>
        </p:blipFill>
        <p:spPr>
          <a:xfrm>
            <a:off x="2663601" y="987019"/>
            <a:ext cx="7852862" cy="5637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6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642376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예측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06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kern="1200" dirty="0">
                <a:solidFill>
                  <a:schemeClr val="dk1"/>
                </a:solidFill>
                <a:latin typeface="+mj-ea"/>
                <a:ea typeface="+mn-ea"/>
                <a:cs typeface="+mn-cs"/>
              </a:rPr>
              <a:t>탄소배출량 예측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결과 데이터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모델 탄소배출량 데이터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데이터 테이블 엑셀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모델의 결과값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도구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모양 변경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막대형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재실행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다운로드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png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탄소배출량 결과 총량 및 평균값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모델 탄소배출량 결과 총량 및 평균값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474083" y="111137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417503" y="341685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74083" y="58322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2187111"/>
            <a:ext cx="2058699" cy="1681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3028036"/>
            <a:ext cx="412134" cy="777631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9710107" y="124624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54C45DB-ED21-2BFE-5BB4-2BE396F7B275}"/>
              </a:ext>
            </a:extLst>
          </p:cNvPr>
          <p:cNvSpPr/>
          <p:nvPr/>
        </p:nvSpPr>
        <p:spPr>
          <a:xfrm>
            <a:off x="9710106" y="341685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1734967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871514" y="790718"/>
            <a:ext cx="6743841" cy="69841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417026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5140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일반형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제목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입력값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자동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네이밍 규칙에 따름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변경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설명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설명 사용자 입력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필수값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아님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일반형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모델은 복수로 추가할 수 있으며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선택한 모델에 따라 데이터 입력항목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비활성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선택된 모델 목록에서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버튼으로 모델 삭제 가능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2-1. [TEST]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모델에 대한 탄소배출량 예측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데이터 입력</a:t>
            </a: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필요 데이터 인자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데이터 입력</a:t>
            </a:r>
            <a:endParaRPr lang="en-US" altLang="ko-KR" sz="1000" dirty="0">
              <a:latin typeface="+mj-ea"/>
              <a:ea typeface="+mj-ea"/>
            </a:endParaRPr>
          </a:p>
          <a:p>
            <a:pPr marL="630238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모델에 따라 필요 데이터 항목 활성</a:t>
            </a:r>
            <a:endParaRPr lang="en-US" altLang="ko-KR" sz="1000" dirty="0">
              <a:latin typeface="+mj-ea"/>
              <a:ea typeface="+mj-ea"/>
            </a:endParaRPr>
          </a:p>
          <a:p>
            <a:pPr marL="630238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사용자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활성된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데이터 항목은 모두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필수값으로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미 입력상태로 시뮬레이션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실행시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375037" y="266387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375037" y="38520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381350" y="152639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3CA5E2-43E1-09DE-15BE-E50AD0B5379A}"/>
              </a:ext>
            </a:extLst>
          </p:cNvPr>
          <p:cNvSpPr txBox="1"/>
          <p:nvPr/>
        </p:nvSpPr>
        <p:spPr>
          <a:xfrm>
            <a:off x="9071621" y="6264275"/>
            <a:ext cx="53285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일반 시뮬레이션의 시뮬레이션 종류 별 입력 요소를 파악해서 중복되는 입력 요소를 안고 들어가는 구조로 만들어야 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결과 비교를 하기 위해서는 같은 값을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</a:rPr>
              <a:t>입력값으로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 받아서 처리하는 모양이 보여야 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네이밍 관련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536575" lvl="1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번호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일반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/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트윈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-&lt;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모델명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&gt;-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실행시간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자동생성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  <a:sym typeface="Wingdings" panose="05000000000000000000" pitchFamily="2" charset="2"/>
            </a:endParaRPr>
          </a:p>
          <a:p>
            <a:pPr marL="536575" lvl="1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적용모델명은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EOC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지우고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, Tier-1, Reg-1, Reg-2, Reg-3, DeepL-1, DeeL-2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36F9D403-AB58-DB58-8C05-FF553DBEAD05}"/>
              </a:ext>
            </a:extLst>
          </p:cNvPr>
          <p:cNvSpPr/>
          <p:nvPr/>
        </p:nvSpPr>
        <p:spPr>
          <a:xfrm>
            <a:off x="6836265" y="316793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4B13C03-7700-9970-CC88-8E9944E665D8}"/>
              </a:ext>
            </a:extLst>
          </p:cNvPr>
          <p:cNvSpPr/>
          <p:nvPr/>
        </p:nvSpPr>
        <p:spPr>
          <a:xfrm>
            <a:off x="3375037" y="439206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3-1</a:t>
            </a:r>
            <a:endParaRPr lang="ko-KR" altLang="en-US" sz="7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5E74A1E6-6F46-8170-0CA9-C697FB06921E}"/>
              </a:ext>
            </a:extLst>
          </p:cNvPr>
          <p:cNvSpPr/>
          <p:nvPr/>
        </p:nvSpPr>
        <p:spPr>
          <a:xfrm>
            <a:off x="6487746" y="4310916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3-2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006133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92375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제목 생성 규칙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9A9B5D0-3BEF-BF16-BBB8-0F6AE6065B1C}"/>
              </a:ext>
            </a:extLst>
          </p:cNvPr>
          <p:cNvSpPr txBox="1"/>
          <p:nvPr/>
        </p:nvSpPr>
        <p:spPr>
          <a:xfrm>
            <a:off x="3815730" y="4320059"/>
            <a:ext cx="81451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latin typeface="+mj-ea"/>
                <a:ea typeface="+mj-ea"/>
              </a:rPr>
              <a:t>No. Ge-Tier1-YYYYMMDDhhmmss</a:t>
            </a:r>
            <a:endParaRPr lang="ko-KR" altLang="en-US" sz="4000" dirty="0">
              <a:latin typeface="+mj-ea"/>
              <a:ea typeface="+mj-ea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4EF4EEBD-F968-C572-B725-5BA1BBE9A869}"/>
              </a:ext>
            </a:extLst>
          </p:cNvPr>
          <p:cNvCxnSpPr/>
          <p:nvPr/>
        </p:nvCxnSpPr>
        <p:spPr>
          <a:xfrm>
            <a:off x="3815730" y="5027945"/>
            <a:ext cx="904237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B9AA88D-1CCE-FC77-C907-B4EEFD0C184B}"/>
              </a:ext>
            </a:extLst>
          </p:cNvPr>
          <p:cNvSpPr txBox="1"/>
          <p:nvPr/>
        </p:nvSpPr>
        <p:spPr>
          <a:xfrm>
            <a:off x="3015511" y="597624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>
                <a:latin typeface="+mj-ea"/>
                <a:ea typeface="+mj-ea"/>
              </a:rPr>
              <a:t>일련번호</a:t>
            </a:r>
            <a:endParaRPr lang="ko-KR" altLang="en-US" sz="1200" dirty="0">
              <a:latin typeface="+mj-ea"/>
              <a:ea typeface="+mj-ea"/>
            </a:endParaRPr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EEC09985-462B-1851-775C-5B28DDA2CFC4}"/>
              </a:ext>
            </a:extLst>
          </p:cNvPr>
          <p:cNvCxnSpPr>
            <a:endCxn id="9" idx="0"/>
          </p:cNvCxnSpPr>
          <p:nvPr/>
        </p:nvCxnSpPr>
        <p:spPr>
          <a:xfrm rot="5400000">
            <a:off x="3367586" y="5075981"/>
            <a:ext cx="948298" cy="852227"/>
          </a:xfrm>
          <a:prstGeom prst="bentConnector3">
            <a:avLst/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8D45FA68-DA8C-0F22-335B-E7FB19BDDB88}"/>
              </a:ext>
            </a:extLst>
          </p:cNvPr>
          <p:cNvCxnSpPr>
            <a:cxnSpLocks/>
          </p:cNvCxnSpPr>
          <p:nvPr/>
        </p:nvCxnSpPr>
        <p:spPr>
          <a:xfrm>
            <a:off x="4935991" y="5027945"/>
            <a:ext cx="617606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D36C7D8-63D2-9A60-4BF1-228DB5797D92}"/>
              </a:ext>
            </a:extLst>
          </p:cNvPr>
          <p:cNvSpPr txBox="1"/>
          <p:nvPr/>
        </p:nvSpPr>
        <p:spPr>
          <a:xfrm>
            <a:off x="4586601" y="5976243"/>
            <a:ext cx="13163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+mj-ea"/>
                <a:ea typeface="+mj-ea"/>
              </a:rPr>
              <a:t>시뮬레이션 유형</a:t>
            </a:r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D2F25228-8DA5-F527-2F33-5D5483662C08}"/>
              </a:ext>
            </a:extLst>
          </p:cNvPr>
          <p:cNvCxnSpPr>
            <a:endCxn id="17" idx="0"/>
          </p:cNvCxnSpPr>
          <p:nvPr/>
        </p:nvCxnSpPr>
        <p:spPr>
          <a:xfrm>
            <a:off x="5244794" y="5027944"/>
            <a:ext cx="0" cy="948299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F357711-31CA-39CC-EA62-A3EC71CF0880}"/>
              </a:ext>
            </a:extLst>
          </p:cNvPr>
          <p:cNvSpPr txBox="1"/>
          <p:nvPr/>
        </p:nvSpPr>
        <p:spPr>
          <a:xfrm>
            <a:off x="4586601" y="6311892"/>
            <a:ext cx="1151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+mj-ea"/>
                <a:ea typeface="+mj-ea"/>
              </a:rPr>
              <a:t>일반형 </a:t>
            </a:r>
            <a:r>
              <a:rPr lang="en-US" altLang="ko-KR" sz="1200" dirty="0">
                <a:latin typeface="+mj-ea"/>
                <a:ea typeface="+mj-ea"/>
              </a:rPr>
              <a:t>: 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+mj-ea"/>
                <a:ea typeface="+mj-ea"/>
              </a:rPr>
              <a:t>트윈형 </a:t>
            </a:r>
            <a:r>
              <a:rPr lang="en-US" altLang="ko-KR" sz="1200" dirty="0">
                <a:latin typeface="+mj-ea"/>
                <a:ea typeface="+mj-ea"/>
              </a:rPr>
              <a:t>: Tw</a:t>
            </a:r>
            <a:endParaRPr lang="ko-KR" altLang="en-US" sz="1200" dirty="0">
              <a:latin typeface="+mj-ea"/>
              <a:ea typeface="+mj-ea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7005625-B000-FCA3-215E-52870A08CBEA}"/>
              </a:ext>
            </a:extLst>
          </p:cNvPr>
          <p:cNvCxnSpPr>
            <a:cxnSpLocks/>
          </p:cNvCxnSpPr>
          <p:nvPr/>
        </p:nvCxnSpPr>
        <p:spPr>
          <a:xfrm>
            <a:off x="5737878" y="4248051"/>
            <a:ext cx="998313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87AD326-6A46-BB43-A88E-FBF1C5A4F7F1}"/>
              </a:ext>
            </a:extLst>
          </p:cNvPr>
          <p:cNvSpPr txBox="1"/>
          <p:nvPr/>
        </p:nvSpPr>
        <p:spPr>
          <a:xfrm>
            <a:off x="6952215" y="1864670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+mj-ea"/>
                <a:ea typeface="+mj-ea"/>
              </a:rPr>
              <a:t>적용 모델명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C94C513-8C20-55F3-7B57-6871C4D01C0A}"/>
              </a:ext>
            </a:extLst>
          </p:cNvPr>
          <p:cNvSpPr txBox="1"/>
          <p:nvPr/>
        </p:nvSpPr>
        <p:spPr>
          <a:xfrm>
            <a:off x="6952215" y="2178402"/>
            <a:ext cx="285687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Tier1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Reg1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Reg2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Reg3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DeepL1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DeepL2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Multi : </a:t>
            </a:r>
            <a:r>
              <a:rPr lang="ko-KR" altLang="en-US" sz="1200" dirty="0">
                <a:latin typeface="+mj-ea"/>
                <a:ea typeface="+mj-ea"/>
              </a:rPr>
              <a:t>모델이 </a:t>
            </a:r>
            <a:r>
              <a:rPr lang="en-US" altLang="ko-KR" sz="1200" dirty="0">
                <a:latin typeface="+mj-ea"/>
                <a:ea typeface="+mj-ea"/>
              </a:rPr>
              <a:t>2</a:t>
            </a:r>
            <a:r>
              <a:rPr lang="ko-KR" altLang="en-US" sz="1200" dirty="0">
                <a:latin typeface="+mj-ea"/>
                <a:ea typeface="+mj-ea"/>
              </a:rPr>
              <a:t>개 이상 적용될 경우</a:t>
            </a:r>
          </a:p>
        </p:txBody>
      </p:sp>
      <p:cxnSp>
        <p:nvCxnSpPr>
          <p:cNvPr id="25" name="연결선: 꺾임 24">
            <a:extLst>
              <a:ext uri="{FF2B5EF4-FFF2-40B4-BE49-F238E27FC236}">
                <a16:creationId xmlns:a16="http://schemas.microsoft.com/office/drawing/2014/main" id="{4EE9757E-3485-B524-89B3-0259DA6C9629}"/>
              </a:ext>
            </a:extLst>
          </p:cNvPr>
          <p:cNvCxnSpPr>
            <a:cxnSpLocks/>
            <a:endCxn id="23" idx="1"/>
          </p:cNvCxnSpPr>
          <p:nvPr/>
        </p:nvCxnSpPr>
        <p:spPr>
          <a:xfrm rot="5400000" flipH="1" flipV="1">
            <a:off x="5453580" y="2771333"/>
            <a:ext cx="2266798" cy="730472"/>
          </a:xfrm>
          <a:prstGeom prst="bentConnector2">
            <a:avLst/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B19466D3-1436-0A20-133B-B58500B55DBC}"/>
              </a:ext>
            </a:extLst>
          </p:cNvPr>
          <p:cNvCxnSpPr>
            <a:cxnSpLocks/>
          </p:cNvCxnSpPr>
          <p:nvPr/>
        </p:nvCxnSpPr>
        <p:spPr>
          <a:xfrm>
            <a:off x="7150972" y="5016055"/>
            <a:ext cx="4697787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D3267AF-073F-8F39-5586-737B0AB3CC02}"/>
              </a:ext>
            </a:extLst>
          </p:cNvPr>
          <p:cNvSpPr txBox="1"/>
          <p:nvPr/>
        </p:nvSpPr>
        <p:spPr>
          <a:xfrm>
            <a:off x="7302631" y="5969273"/>
            <a:ext cx="1624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+mj-ea"/>
                <a:ea typeface="+mj-ea"/>
              </a:rPr>
              <a:t>시뮬레이션 생성일시</a:t>
            </a:r>
          </a:p>
        </p:txBody>
      </p:sp>
      <p:cxnSp>
        <p:nvCxnSpPr>
          <p:cNvPr id="31" name="연결선: 꺾임 30">
            <a:extLst>
              <a:ext uri="{FF2B5EF4-FFF2-40B4-BE49-F238E27FC236}">
                <a16:creationId xmlns:a16="http://schemas.microsoft.com/office/drawing/2014/main" id="{95BF2A16-DFD1-82D4-D547-BAE592247B34}"/>
              </a:ext>
            </a:extLst>
          </p:cNvPr>
          <p:cNvCxnSpPr>
            <a:cxnSpLocks/>
            <a:endCxn id="30" idx="0"/>
          </p:cNvCxnSpPr>
          <p:nvPr/>
        </p:nvCxnSpPr>
        <p:spPr>
          <a:xfrm rot="16200000" flipH="1">
            <a:off x="7314954" y="5169513"/>
            <a:ext cx="941327" cy="658192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43B13AB3-CD08-54F6-D496-52CBE5EBE40C}"/>
              </a:ext>
            </a:extLst>
          </p:cNvPr>
          <p:cNvSpPr txBox="1"/>
          <p:nvPr/>
        </p:nvSpPr>
        <p:spPr>
          <a:xfrm>
            <a:off x="431354" y="1153666"/>
            <a:ext cx="4578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+mj-ea"/>
                <a:ea typeface="+mj-ea"/>
              </a:rPr>
              <a:t> 시뮬레이션 제목 자동생성 규칙 </a:t>
            </a:r>
            <a:r>
              <a:rPr lang="en-US" altLang="ko-KR" sz="1600" b="1" dirty="0">
                <a:latin typeface="+mj-ea"/>
                <a:ea typeface="+mj-ea"/>
              </a:rPr>
              <a:t>- </a:t>
            </a:r>
            <a:r>
              <a:rPr lang="ko-KR" altLang="en-US" sz="1600" b="1" dirty="0" err="1">
                <a:latin typeface="+mj-ea"/>
                <a:ea typeface="+mj-ea"/>
              </a:rPr>
              <a:t>네이밍규칙</a:t>
            </a:r>
            <a:endParaRPr lang="ko-KR" altLang="en-US" sz="16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694085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" b="32420"/>
          <a:stretch/>
        </p:blipFill>
        <p:spPr>
          <a:xfrm>
            <a:off x="175176" y="847685"/>
            <a:ext cx="4465413" cy="462450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678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일반형 시뮬레이션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모델 실행 테스트 팝업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선택된 모델에 따른 </a:t>
            </a:r>
            <a:r>
              <a:rPr lang="ko-KR" altLang="en-US" sz="1000" dirty="0" err="1">
                <a:latin typeface="+mj-ea"/>
                <a:ea typeface="+mj-ea"/>
              </a:rPr>
              <a:t>데이터입력항목</a:t>
            </a:r>
            <a:r>
              <a:rPr lang="ko-KR" altLang="en-US" sz="1000" dirty="0">
                <a:latin typeface="+mj-ea"/>
                <a:ea typeface="+mj-ea"/>
              </a:rPr>
              <a:t> 표출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항목의 데이터 사용자 입력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[RUN]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데이터 입력 후 해당 모델의 탄소배출량 계산 수행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탄소배출량 계산 결과 표시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0DFB58C-1CB5-4CC7-C9E6-8B38A9C678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7" t="26472" r="2467" b="38765"/>
          <a:stretch/>
        </p:blipFill>
        <p:spPr>
          <a:xfrm>
            <a:off x="5194944" y="952548"/>
            <a:ext cx="4559863" cy="639184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38B319BC-F863-6A60-D201-AFD4746FA8E3}"/>
              </a:ext>
            </a:extLst>
          </p:cNvPr>
          <p:cNvSpPr/>
          <p:nvPr/>
        </p:nvSpPr>
        <p:spPr>
          <a:xfrm>
            <a:off x="3108200" y="2517585"/>
            <a:ext cx="394661" cy="1785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7" name="연결선: 꺾임 6">
            <a:extLst>
              <a:ext uri="{FF2B5EF4-FFF2-40B4-BE49-F238E27FC236}">
                <a16:creationId xmlns:a16="http://schemas.microsoft.com/office/drawing/2014/main" id="{99417CB2-ADAD-C175-A860-6134B65CF1AB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>
            <a:off x="3502861" y="2606851"/>
            <a:ext cx="1692083" cy="154162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타원 9">
            <a:extLst>
              <a:ext uri="{FF2B5EF4-FFF2-40B4-BE49-F238E27FC236}">
                <a16:creationId xmlns:a16="http://schemas.microsoft.com/office/drawing/2014/main" id="{78CBAE3D-4380-721B-E852-AFABA9A4818C}"/>
              </a:ext>
            </a:extLst>
          </p:cNvPr>
          <p:cNvSpPr/>
          <p:nvPr/>
        </p:nvSpPr>
        <p:spPr>
          <a:xfrm>
            <a:off x="5075870" y="9265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397D2BC3-5BB0-9E26-2C74-2CE458544DDC}"/>
              </a:ext>
            </a:extLst>
          </p:cNvPr>
          <p:cNvSpPr/>
          <p:nvPr/>
        </p:nvSpPr>
        <p:spPr>
          <a:xfrm>
            <a:off x="5079564" y="187178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EED91D43-6EEB-F820-10CB-082944683083}"/>
              </a:ext>
            </a:extLst>
          </p:cNvPr>
          <p:cNvSpPr/>
          <p:nvPr/>
        </p:nvSpPr>
        <p:spPr>
          <a:xfrm>
            <a:off x="8352234" y="619226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811F03E6-B8E2-51E7-5F08-FDBE6335955A}"/>
              </a:ext>
            </a:extLst>
          </p:cNvPr>
          <p:cNvSpPr/>
          <p:nvPr/>
        </p:nvSpPr>
        <p:spPr>
          <a:xfrm>
            <a:off x="5117634" y="655230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1-3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5376633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871514" y="790718"/>
            <a:ext cx="6743841" cy="69841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217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제목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입력값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자동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네이밍 규칙에 따름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변경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설명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설명 사용자 입력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필수값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아님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트윈형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비교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탄소배출량 예측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선택 추가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 설정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입력 데이터 설정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데이터베이스 연결하여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파일 선택으로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다음 슬라이드에서 상세 설명함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396952" y="269411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381350" y="448146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426321" y="163940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9847874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24AABF6C-2572-0C2A-4ACA-C0280972AD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1" t="17878" b="64566"/>
          <a:stretch/>
        </p:blipFill>
        <p:spPr>
          <a:xfrm>
            <a:off x="3190369" y="1019042"/>
            <a:ext cx="7355413" cy="25809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6" r="356"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98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트윈형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비교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탄소배출량 예측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목록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 농장을 선택하여 시뮬레이션 적용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에너지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비에너지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비에너지 분야만 선택함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적용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비교할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추가 시 하단에 추가된 모델 정보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버튼으로 추가된 모델 삭제 가능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기간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시작일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종료일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표시할 간격 선택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5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082357" y="11824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8ACA1A5-22FD-7326-0E92-6081DA725206}"/>
              </a:ext>
            </a:extLst>
          </p:cNvPr>
          <p:cNvSpPr/>
          <p:nvPr/>
        </p:nvSpPr>
        <p:spPr>
          <a:xfrm>
            <a:off x="720449" y="1654930"/>
            <a:ext cx="1806882" cy="6489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14AA383F-408F-993F-09EF-ABFD439501C4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2527331" y="1979383"/>
            <a:ext cx="668379" cy="38728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텍스트, 스크린샷, 소프트웨어, 디스플레이이(가) 표시된 사진&#10;&#10;자동 생성된 설명">
            <a:extLst>
              <a:ext uri="{FF2B5EF4-FFF2-40B4-BE49-F238E27FC236}">
                <a16:creationId xmlns:a16="http://schemas.microsoft.com/office/drawing/2014/main" id="{E94E12F4-7873-C77D-92D3-2E5F6A96E0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" t="7273" r="25019" b="64542"/>
          <a:stretch/>
        </p:blipFill>
        <p:spPr>
          <a:xfrm>
            <a:off x="5513125" y="3714292"/>
            <a:ext cx="4952292" cy="2952328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F82F673C-43C9-509A-3C1B-8CB1080FE6A1}"/>
              </a:ext>
            </a:extLst>
          </p:cNvPr>
          <p:cNvSpPr/>
          <p:nvPr/>
        </p:nvSpPr>
        <p:spPr>
          <a:xfrm>
            <a:off x="4784083" y="1654930"/>
            <a:ext cx="795636" cy="3872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5" name="연결선: 꺾임 14">
            <a:extLst>
              <a:ext uri="{FF2B5EF4-FFF2-40B4-BE49-F238E27FC236}">
                <a16:creationId xmlns:a16="http://schemas.microsoft.com/office/drawing/2014/main" id="{0684E692-FE4F-C710-E714-5B89FA579FB2}"/>
              </a:ext>
            </a:extLst>
          </p:cNvPr>
          <p:cNvCxnSpPr>
            <a:cxnSpLocks/>
            <a:stCxn id="14" idx="1"/>
            <a:endCxn id="13" idx="1"/>
          </p:cNvCxnSpPr>
          <p:nvPr/>
        </p:nvCxnSpPr>
        <p:spPr>
          <a:xfrm rot="10800000" flipH="1" flipV="1">
            <a:off x="4784083" y="1848572"/>
            <a:ext cx="729042" cy="3341883"/>
          </a:xfrm>
          <a:prstGeom prst="bentConnector3">
            <a:avLst>
              <a:gd name="adj1" fmla="val -3135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7546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073155"/>
              </p:ext>
            </p:extLst>
          </p:nvPr>
        </p:nvGraphicFramePr>
        <p:xfrm>
          <a:off x="647378" y="2015803"/>
          <a:ext cx="12961440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V0.1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2023.08.15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스톤인테그리티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V1.0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전체 변경 및 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2023.09.20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시뮬레이션 부분 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V1.5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2024.09.01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산술식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회기식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딥러닝 부분 보완 및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UI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V1.6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2024.09.07</a:t>
                      </a: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요청사항 협의 결과 반영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V1.7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2024.09.12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요청사항 협의 결과 반영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V1.8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2024.10.06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시뮬레이션 생성 및 데이터 연결 부분 수정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V1.9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2024.10.21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산술식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회귀식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등 인자 조정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103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CCA00A5-9539-9B73-75EE-A4FED55BE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1" t="33770" b="32460"/>
          <a:stretch/>
        </p:blipFill>
        <p:spPr>
          <a:xfrm>
            <a:off x="2807618" y="1007691"/>
            <a:ext cx="7746429" cy="5195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5372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입력 데이터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직접입력은 일반형일 경우에만 활성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데이터베이스 연결</a:t>
            </a:r>
            <a:endParaRPr lang="en-US" altLang="ko-KR" sz="1000" dirty="0">
              <a:latin typeface="+mj-ea"/>
              <a:ea typeface="+mj-ea"/>
            </a:endParaRPr>
          </a:p>
          <a:p>
            <a:pPr marL="987425" lvl="2" indent="-2889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데이터베이스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선택된 농장에 등록된 데이터베이스 정보 출력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987425" lvl="2" indent="-2889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축사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선택한 농장 정보에서 해당 축사 목록 출력 및 축사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축사의 데이터 불러오기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데이터 미리보기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축사의 필요인자 데이터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농장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축사의 해당 데이터를 테이블로 출력함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필요 데이터 인자 보기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필요 데이터 인자 정보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[</a:t>
            </a:r>
            <a:r>
              <a:rPr lang="ko-KR" altLang="en-US" sz="1000" dirty="0">
                <a:latin typeface="+mj-ea"/>
                <a:ea typeface="+mj-ea"/>
              </a:rPr>
              <a:t>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입력데이터를 모두 설정한 경우 필요시 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ko-KR" altLang="en-US" sz="1000" dirty="0">
                <a:latin typeface="+mj-ea"/>
                <a:ea typeface="+mj-ea"/>
              </a:rPr>
              <a:t> 과정 수행 가능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결측치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입력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이상값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제거 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… API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제공 예정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1-6. 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전처리된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데이터를 엑셀 파일로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 없이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설정된 상태로 시뮬레이션 실행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시뮬레이션이 완료될 때까지 진행중으로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상태값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변경</a:t>
            </a:r>
            <a:endParaRPr lang="ko-KR" altLang="en-US" sz="1000" dirty="0">
              <a:latin typeface="+mj-ea"/>
              <a:ea typeface="+mj-ea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DFB87D8-9E1A-A188-A61B-93D8855001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타원 20">
            <a:extLst>
              <a:ext uri="{FF2B5EF4-FFF2-40B4-BE49-F238E27FC236}">
                <a16:creationId xmlns:a16="http://schemas.microsoft.com/office/drawing/2014/main" id="{F203BFEF-8D27-74B9-2C1D-A24ED96835D0}"/>
              </a:ext>
            </a:extLst>
          </p:cNvPr>
          <p:cNvSpPr/>
          <p:nvPr/>
        </p:nvSpPr>
        <p:spPr>
          <a:xfrm>
            <a:off x="2944668" y="911030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515E41E5-CE7B-D708-572B-8738D93D24F8}"/>
              </a:ext>
            </a:extLst>
          </p:cNvPr>
          <p:cNvSpPr/>
          <p:nvPr/>
        </p:nvSpPr>
        <p:spPr>
          <a:xfrm>
            <a:off x="720449" y="2268690"/>
            <a:ext cx="1806882" cy="1149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5953B40B-650C-148C-E984-529C213AABB6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2527331" y="2843478"/>
            <a:ext cx="633361" cy="7621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5E4D1B9-075B-95F3-60EF-0C49EC7D398C}"/>
              </a:ext>
            </a:extLst>
          </p:cNvPr>
          <p:cNvSpPr/>
          <p:nvPr/>
        </p:nvSpPr>
        <p:spPr>
          <a:xfrm>
            <a:off x="5205351" y="1759301"/>
            <a:ext cx="962720" cy="1448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61ACC887-7909-EE47-890B-E7F1AB2AF2C3}"/>
              </a:ext>
            </a:extLst>
          </p:cNvPr>
          <p:cNvSpPr/>
          <p:nvPr/>
        </p:nvSpPr>
        <p:spPr>
          <a:xfrm>
            <a:off x="4189760" y="2026600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81884E3-A288-02B6-39CE-65EC2421F3EB}"/>
              </a:ext>
            </a:extLst>
          </p:cNvPr>
          <p:cNvSpPr/>
          <p:nvPr/>
        </p:nvSpPr>
        <p:spPr>
          <a:xfrm>
            <a:off x="7848178" y="198266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99F9FE6-1DD0-5962-331D-2BA33A037B12}"/>
              </a:ext>
            </a:extLst>
          </p:cNvPr>
          <p:cNvSpPr/>
          <p:nvPr/>
        </p:nvSpPr>
        <p:spPr>
          <a:xfrm>
            <a:off x="2878420" y="233933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1-3</a:t>
            </a:r>
            <a:endParaRPr lang="ko-KR" altLang="en-US" sz="7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316F0D2-8237-68D9-F1E0-395CAACEEC8E}"/>
              </a:ext>
            </a:extLst>
          </p:cNvPr>
          <p:cNvSpPr/>
          <p:nvPr/>
        </p:nvSpPr>
        <p:spPr>
          <a:xfrm>
            <a:off x="5221411" y="23530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1-4</a:t>
            </a:r>
            <a:endParaRPr lang="ko-KR" altLang="en-US" sz="7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C747E873-E64F-F51A-F34F-E1756AEC588B}"/>
              </a:ext>
            </a:extLst>
          </p:cNvPr>
          <p:cNvSpPr/>
          <p:nvPr/>
        </p:nvSpPr>
        <p:spPr>
          <a:xfrm>
            <a:off x="9026852" y="21403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1-5</a:t>
            </a:r>
            <a:endParaRPr lang="ko-KR" altLang="en-US" sz="7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27D59607-2D9C-16A1-9802-6D1731E21596}"/>
              </a:ext>
            </a:extLst>
          </p:cNvPr>
          <p:cNvSpPr/>
          <p:nvPr/>
        </p:nvSpPr>
        <p:spPr>
          <a:xfrm>
            <a:off x="9798769" y="2122514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1-6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730856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CCA00A5-9539-9B73-75EE-A4FED55BE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8" t="35679" b="28131"/>
          <a:stretch/>
        </p:blipFill>
        <p:spPr>
          <a:xfrm>
            <a:off x="3060227" y="1298009"/>
            <a:ext cx="7449589" cy="55192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985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필요 데이터 인자 보기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물음표 아이콘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시뮬레이션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필요 데이터 인자 정보 팝업 표시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DFB87D8-9E1A-A188-A61B-93D8855001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515E41E5-CE7B-D708-572B-8738D93D24F8}"/>
              </a:ext>
            </a:extLst>
          </p:cNvPr>
          <p:cNvSpPr/>
          <p:nvPr/>
        </p:nvSpPr>
        <p:spPr>
          <a:xfrm>
            <a:off x="720449" y="2268690"/>
            <a:ext cx="1806882" cy="1149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5953B40B-650C-148C-E984-529C213AABB6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2527331" y="2843478"/>
            <a:ext cx="633361" cy="7621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5E4D1B9-075B-95F3-60EF-0C49EC7D398C}"/>
              </a:ext>
            </a:extLst>
          </p:cNvPr>
          <p:cNvSpPr/>
          <p:nvPr/>
        </p:nvSpPr>
        <p:spPr>
          <a:xfrm>
            <a:off x="3198826" y="2515342"/>
            <a:ext cx="3281200" cy="41066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316F0D2-8237-68D9-F1E0-395CAACEEC8E}"/>
              </a:ext>
            </a:extLst>
          </p:cNvPr>
          <p:cNvSpPr/>
          <p:nvPr/>
        </p:nvSpPr>
        <p:spPr>
          <a:xfrm>
            <a:off x="5221411" y="23530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1-4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5253428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DE42617-47B3-D7A4-CFBA-7E9AF8C00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9" t="34949" b="27908"/>
          <a:stretch/>
        </p:blipFill>
        <p:spPr>
          <a:xfrm>
            <a:off x="2807618" y="1059820"/>
            <a:ext cx="7715982" cy="580039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217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입력 데이터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데이터 파일 불러오기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파일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윈도우 탐색기를 실행하여 데이터파일</a:t>
            </a:r>
            <a:r>
              <a:rPr lang="en-US" altLang="ko-KR" sz="1000" dirty="0">
                <a:latin typeface="+mj-ea"/>
                <a:ea typeface="+mj-ea"/>
              </a:rPr>
              <a:t>(.csv) </a:t>
            </a:r>
            <a:r>
              <a:rPr lang="ko-KR" altLang="en-US" sz="1000" dirty="0">
                <a:latin typeface="+mj-ea"/>
                <a:ea typeface="+mj-ea"/>
              </a:rPr>
              <a:t>파일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미리보기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파일의 해당 데이터를 테이블로 출력함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입력데이터를 모두 설정한 경우 필요시 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ko-KR" altLang="en-US" sz="1000" dirty="0">
                <a:latin typeface="+mj-ea"/>
                <a:ea typeface="+mj-ea"/>
              </a:rPr>
              <a:t> 과정 수행 가능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결측치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입력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이상값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제거 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…</a:t>
            </a: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전처리된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데이터를 엑셀 파일로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 없이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설정된 상태로 시뮬레이션 실행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시뮬레이션이 완료될 때까지 진행중으로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상태값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변경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시뮬레이션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완료시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시뮬레이션 목록 업데이트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2699606" y="108512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8ACA1A5-22FD-7326-0E92-6081DA725206}"/>
              </a:ext>
            </a:extLst>
          </p:cNvPr>
          <p:cNvSpPr/>
          <p:nvPr/>
        </p:nvSpPr>
        <p:spPr>
          <a:xfrm>
            <a:off x="720449" y="2231826"/>
            <a:ext cx="1806882" cy="12241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14AA383F-408F-993F-09EF-ABFD439501C4}"/>
              </a:ext>
            </a:extLst>
          </p:cNvPr>
          <p:cNvCxnSpPr>
            <a:cxnSpLocks/>
            <a:stCxn id="5" idx="3"/>
            <a:endCxn id="3" idx="1"/>
          </p:cNvCxnSpPr>
          <p:nvPr/>
        </p:nvCxnSpPr>
        <p:spPr>
          <a:xfrm>
            <a:off x="2527331" y="2843895"/>
            <a:ext cx="280287" cy="11161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030FBD82-6DA8-2435-289D-1AE6A5B85EFB}"/>
              </a:ext>
            </a:extLst>
          </p:cNvPr>
          <p:cNvSpPr/>
          <p:nvPr/>
        </p:nvSpPr>
        <p:spPr>
          <a:xfrm>
            <a:off x="6149954" y="1532767"/>
            <a:ext cx="115212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93833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85AF1-157F-6ECF-9B3B-112BA3D2C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D37D60A9-801F-D760-4FD7-393C5A34253A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필요 데이터 항목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87BF1B0-868B-E82B-E418-F0ED3BC21752}"/>
              </a:ext>
            </a:extLst>
          </p:cNvPr>
          <p:cNvSpPr txBox="1"/>
          <p:nvPr/>
        </p:nvSpPr>
        <p:spPr>
          <a:xfrm>
            <a:off x="431354" y="1153666"/>
            <a:ext cx="3118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+mj-ea"/>
                <a:ea typeface="+mj-ea"/>
              </a:rPr>
              <a:t> 시뮬레이션 </a:t>
            </a:r>
            <a:r>
              <a:rPr lang="ko-KR" altLang="en-US" sz="1600" b="1" dirty="0" err="1">
                <a:latin typeface="+mj-ea"/>
                <a:ea typeface="+mj-ea"/>
              </a:rPr>
              <a:t>모델별</a:t>
            </a:r>
            <a:r>
              <a:rPr lang="ko-KR" altLang="en-US" sz="1600" b="1" dirty="0">
                <a:latin typeface="+mj-ea"/>
                <a:ea typeface="+mj-ea"/>
              </a:rPr>
              <a:t> 필요 인자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920B7E-B125-57A4-52C4-9EE5B2CB703B}"/>
              </a:ext>
            </a:extLst>
          </p:cNvPr>
          <p:cNvSpPr txBox="1"/>
          <p:nvPr/>
        </p:nvSpPr>
        <p:spPr>
          <a:xfrm>
            <a:off x="199703" y="1760695"/>
            <a:ext cx="724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latin typeface="+mj-ea"/>
                <a:ea typeface="+mj-ea"/>
              </a:rPr>
              <a:t>Tier1</a:t>
            </a:r>
            <a:endParaRPr lang="ko-KR" altLang="en-US" sz="1200" b="1" dirty="0">
              <a:latin typeface="+mj-ea"/>
              <a:ea typeface="+mj-ea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007B05A-A2A4-B91F-9518-669B87875135}"/>
              </a:ext>
            </a:extLst>
          </p:cNvPr>
          <p:cNvSpPr/>
          <p:nvPr/>
        </p:nvSpPr>
        <p:spPr>
          <a:xfrm>
            <a:off x="199703" y="212121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개체수</a:t>
            </a:r>
            <a:r>
              <a:rPr lang="en-US" altLang="ko-KR" sz="1000" dirty="0"/>
              <a:t>(</a:t>
            </a:r>
            <a:r>
              <a:rPr lang="ko-KR" altLang="en-US" sz="1000" dirty="0" err="1"/>
              <a:t>사육두수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BC296D-DE8E-548E-07CD-BDCFBE4978F1}"/>
              </a:ext>
            </a:extLst>
          </p:cNvPr>
          <p:cNvSpPr txBox="1"/>
          <p:nvPr/>
        </p:nvSpPr>
        <p:spPr>
          <a:xfrm>
            <a:off x="2503959" y="1760695"/>
            <a:ext cx="725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rgbClr val="FF0000"/>
                </a:solidFill>
                <a:latin typeface="+mj-ea"/>
                <a:ea typeface="+mj-ea"/>
              </a:rPr>
              <a:t>Reg1</a:t>
            </a:r>
            <a:endParaRPr lang="ko-KR" altLang="en-US" sz="1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85CBBE-B6F1-9441-8449-EF076B7BDF0C}"/>
              </a:ext>
            </a:extLst>
          </p:cNvPr>
          <p:cNvSpPr txBox="1"/>
          <p:nvPr/>
        </p:nvSpPr>
        <p:spPr>
          <a:xfrm>
            <a:off x="4800868" y="1760695"/>
            <a:ext cx="725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rgbClr val="FF0000"/>
                </a:solidFill>
                <a:latin typeface="+mj-ea"/>
                <a:ea typeface="+mj-ea"/>
              </a:rPr>
              <a:t>Reg2</a:t>
            </a:r>
            <a:endParaRPr lang="ko-KR" altLang="en-US" sz="1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8353DE20-D1A5-20FB-412A-C9E8B9C1E068}"/>
              </a:ext>
            </a:extLst>
          </p:cNvPr>
          <p:cNvSpPr/>
          <p:nvPr/>
        </p:nvSpPr>
        <p:spPr>
          <a:xfrm>
            <a:off x="4800868" y="2121631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E7DDB51-AF75-3AE3-DD50-AD39385FE7DF}"/>
              </a:ext>
            </a:extLst>
          </p:cNvPr>
          <p:cNvSpPr/>
          <p:nvPr/>
        </p:nvSpPr>
        <p:spPr>
          <a:xfrm>
            <a:off x="4800868" y="245175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B60AD659-8A1C-C59E-FB56-C55F5D7991EE}"/>
              </a:ext>
            </a:extLst>
          </p:cNvPr>
          <p:cNvSpPr/>
          <p:nvPr/>
        </p:nvSpPr>
        <p:spPr>
          <a:xfrm>
            <a:off x="4800868" y="279080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76AEED66-36F4-63AC-452D-2DEA6B382C1B}"/>
              </a:ext>
            </a:extLst>
          </p:cNvPr>
          <p:cNvSpPr/>
          <p:nvPr/>
        </p:nvSpPr>
        <p:spPr>
          <a:xfrm>
            <a:off x="4809842" y="4121083"/>
            <a:ext cx="209207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외부습도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RH_Out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57217BF2-0EC2-CA76-ACAF-5736E204734A}"/>
              </a:ext>
            </a:extLst>
          </p:cNvPr>
          <p:cNvSpPr/>
          <p:nvPr/>
        </p:nvSpPr>
        <p:spPr>
          <a:xfrm>
            <a:off x="4800868" y="312153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FA4B12C3-D348-8581-135A-A15D98F1776B}"/>
              </a:ext>
            </a:extLst>
          </p:cNvPr>
          <p:cNvSpPr/>
          <p:nvPr/>
        </p:nvSpPr>
        <p:spPr>
          <a:xfrm>
            <a:off x="4802079" y="4460148"/>
            <a:ext cx="2089900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온도</a:t>
            </a:r>
            <a:r>
              <a:rPr lang="en-US" altLang="ko-KR" sz="1000" dirty="0"/>
              <a:t>(TEMP)</a:t>
            </a:r>
            <a:endParaRPr lang="ko-KR" altLang="en-US" sz="1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188F90B-D965-3CF8-23FB-B6D58D3707A7}"/>
              </a:ext>
            </a:extLst>
          </p:cNvPr>
          <p:cNvSpPr txBox="1"/>
          <p:nvPr/>
        </p:nvSpPr>
        <p:spPr>
          <a:xfrm>
            <a:off x="7096817" y="1760695"/>
            <a:ext cx="725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rgbClr val="FF0000"/>
                </a:solidFill>
                <a:latin typeface="+mj-ea"/>
                <a:ea typeface="+mj-ea"/>
              </a:rPr>
              <a:t>Reg3</a:t>
            </a:r>
            <a:endParaRPr lang="ko-KR" altLang="en-US" sz="1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374979BF-8CAF-DEFE-A2B6-069F58686F36}"/>
              </a:ext>
            </a:extLst>
          </p:cNvPr>
          <p:cNvSpPr/>
          <p:nvPr/>
        </p:nvSpPr>
        <p:spPr>
          <a:xfrm>
            <a:off x="7043104" y="211745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FC447921-F972-7937-E60A-71A82FA59A5F}"/>
              </a:ext>
            </a:extLst>
          </p:cNvPr>
          <p:cNvSpPr/>
          <p:nvPr/>
        </p:nvSpPr>
        <p:spPr>
          <a:xfrm>
            <a:off x="7043104" y="245175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10A58FBD-46AE-880A-DEAC-A34A072DADDC}"/>
              </a:ext>
            </a:extLst>
          </p:cNvPr>
          <p:cNvSpPr/>
          <p:nvPr/>
        </p:nvSpPr>
        <p:spPr>
          <a:xfrm>
            <a:off x="7043104" y="480520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FF4BE4F1-DFEE-239C-3BFB-63C4D9880C4F}"/>
              </a:ext>
            </a:extLst>
          </p:cNvPr>
          <p:cNvSpPr/>
          <p:nvPr/>
        </p:nvSpPr>
        <p:spPr>
          <a:xfrm>
            <a:off x="7041244" y="546188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EC(EC_P)</a:t>
            </a:r>
            <a:endParaRPr lang="ko-KR" altLang="en-US" sz="1000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4BFA9459-2EE6-CEA1-932E-71CBF768493C}"/>
              </a:ext>
            </a:extLst>
          </p:cNvPr>
          <p:cNvSpPr/>
          <p:nvPr/>
        </p:nvSpPr>
        <p:spPr>
          <a:xfrm>
            <a:off x="7043104" y="278144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173CA4FA-2B2A-BAF0-A3BF-3415E7CD51F1}"/>
              </a:ext>
            </a:extLst>
          </p:cNvPr>
          <p:cNvSpPr/>
          <p:nvPr/>
        </p:nvSpPr>
        <p:spPr>
          <a:xfrm>
            <a:off x="7041244" y="579618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환기율</a:t>
            </a:r>
            <a:r>
              <a:rPr lang="en-US" altLang="ko-KR" sz="1000" dirty="0"/>
              <a:t>(Ventilation rate)</a:t>
            </a:r>
            <a:endParaRPr lang="ko-KR" altLang="en-US" sz="1000" dirty="0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4EE3D948-2D00-8557-9437-61C49AA1E81F}"/>
              </a:ext>
            </a:extLst>
          </p:cNvPr>
          <p:cNvSpPr/>
          <p:nvPr/>
        </p:nvSpPr>
        <p:spPr>
          <a:xfrm>
            <a:off x="7043104" y="4127911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외부습도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RH_Out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BA64397F-0400-1ACC-B762-C2CDB8665EB7}"/>
              </a:ext>
            </a:extLst>
          </p:cNvPr>
          <p:cNvSpPr/>
          <p:nvPr/>
        </p:nvSpPr>
        <p:spPr>
          <a:xfrm>
            <a:off x="7043104" y="311126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994267F7-1B61-8379-FAC2-07BF73BF9E66}"/>
              </a:ext>
            </a:extLst>
          </p:cNvPr>
          <p:cNvSpPr/>
          <p:nvPr/>
        </p:nvSpPr>
        <p:spPr>
          <a:xfrm>
            <a:off x="7043104" y="446990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온도</a:t>
            </a:r>
            <a:r>
              <a:rPr lang="en-US" altLang="ko-KR" sz="1000" dirty="0"/>
              <a:t>(TEMP)</a:t>
            </a:r>
            <a:endParaRPr lang="ko-KR" altLang="en-US" sz="1000" dirty="0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F7719BE-94E6-5D61-5BC7-2AFB1198E3B7}"/>
              </a:ext>
            </a:extLst>
          </p:cNvPr>
          <p:cNvSpPr/>
          <p:nvPr/>
        </p:nvSpPr>
        <p:spPr>
          <a:xfrm>
            <a:off x="7043104" y="513311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습도</a:t>
            </a:r>
            <a:r>
              <a:rPr lang="en-US" altLang="ko-KR" sz="1000" dirty="0"/>
              <a:t>(RH)</a:t>
            </a:r>
            <a:endParaRPr lang="ko-KR" altLang="en-US" sz="1000" dirty="0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2FD20F26-B95A-5A74-9F71-3D4DF350DA7C}"/>
              </a:ext>
            </a:extLst>
          </p:cNvPr>
          <p:cNvSpPr/>
          <p:nvPr/>
        </p:nvSpPr>
        <p:spPr>
          <a:xfrm>
            <a:off x="7043104" y="3785914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Temp_P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B975E6F4-AB8B-1BEE-BB91-F4061FA4C8B6}"/>
              </a:ext>
            </a:extLst>
          </p:cNvPr>
          <p:cNvSpPr/>
          <p:nvPr/>
        </p:nvSpPr>
        <p:spPr>
          <a:xfrm>
            <a:off x="7043104" y="344521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PH(PH_P)</a:t>
            </a:r>
            <a:endParaRPr lang="ko-KR" altLang="en-US" sz="10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A2E1E3B-B433-9518-FEDD-1B10F7CF4B95}"/>
              </a:ext>
            </a:extLst>
          </p:cNvPr>
          <p:cNvSpPr txBox="1"/>
          <p:nvPr/>
        </p:nvSpPr>
        <p:spPr>
          <a:xfrm>
            <a:off x="9391806" y="1760695"/>
            <a:ext cx="9076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DeepL1</a:t>
            </a:r>
            <a:endParaRPr lang="ko-KR" altLang="en-US" sz="1200" b="1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03E9552-CDEF-8FED-7EFA-4ED7A150B486}"/>
              </a:ext>
            </a:extLst>
          </p:cNvPr>
          <p:cNvSpPr txBox="1"/>
          <p:nvPr/>
        </p:nvSpPr>
        <p:spPr>
          <a:xfrm>
            <a:off x="11752737" y="1760695"/>
            <a:ext cx="9076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DeepL2</a:t>
            </a:r>
            <a:endParaRPr lang="ko-KR" altLang="en-US" sz="1200" b="1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0EA74C75-B972-A73E-84CD-CE92D687A009}"/>
              </a:ext>
            </a:extLst>
          </p:cNvPr>
          <p:cNvSpPr/>
          <p:nvPr/>
        </p:nvSpPr>
        <p:spPr>
          <a:xfrm>
            <a:off x="11752737" y="2118742"/>
            <a:ext cx="2091112" cy="3351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D3493B0B-3D2F-38AD-1E82-5A16C3E1E34A}"/>
              </a:ext>
            </a:extLst>
          </p:cNvPr>
          <p:cNvSpPr/>
          <p:nvPr/>
        </p:nvSpPr>
        <p:spPr>
          <a:xfrm>
            <a:off x="11752737" y="2451758"/>
            <a:ext cx="2091112" cy="3351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732A1FE-5756-1124-7924-A2131B655156}"/>
              </a:ext>
            </a:extLst>
          </p:cNvPr>
          <p:cNvSpPr txBox="1"/>
          <p:nvPr/>
        </p:nvSpPr>
        <p:spPr>
          <a:xfrm>
            <a:off x="11664602" y="6586372"/>
            <a:ext cx="23535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200" dirty="0">
                <a:latin typeface="+mj-ea"/>
                <a:ea typeface="+mj-ea"/>
              </a:rPr>
              <a:t>상관관계 높은 인자 </a:t>
            </a:r>
            <a:r>
              <a:rPr lang="en-US" altLang="ko-KR" sz="1200" dirty="0">
                <a:latin typeface="+mj-ea"/>
                <a:ea typeface="+mj-ea"/>
              </a:rPr>
              <a:t>2</a:t>
            </a:r>
            <a:r>
              <a:rPr lang="ko-KR" altLang="en-US" sz="1200" dirty="0">
                <a:latin typeface="+mj-ea"/>
                <a:ea typeface="+mj-ea"/>
              </a:rPr>
              <a:t>개 사용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39E0DD7F-0ABA-3017-56BD-2584EF90D17D}"/>
              </a:ext>
            </a:extLst>
          </p:cNvPr>
          <p:cNvSpPr/>
          <p:nvPr/>
        </p:nvSpPr>
        <p:spPr>
          <a:xfrm>
            <a:off x="2496612" y="211658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C8D1D7A-316B-F681-B1C1-D0ADAB4EBB65}"/>
              </a:ext>
            </a:extLst>
          </p:cNvPr>
          <p:cNvSpPr/>
          <p:nvPr/>
        </p:nvSpPr>
        <p:spPr>
          <a:xfrm>
            <a:off x="2496612" y="245175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9CF8B563-2198-B35D-8164-E293B31BC522}"/>
              </a:ext>
            </a:extLst>
          </p:cNvPr>
          <p:cNvSpPr/>
          <p:nvPr/>
        </p:nvSpPr>
        <p:spPr>
          <a:xfrm>
            <a:off x="2495652" y="2786926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44F6130-F8B9-5EDB-B6DC-FDB016D4B7B8}"/>
              </a:ext>
            </a:extLst>
          </p:cNvPr>
          <p:cNvSpPr/>
          <p:nvPr/>
        </p:nvSpPr>
        <p:spPr>
          <a:xfrm>
            <a:off x="2495652" y="311674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C147D8F4-8B11-E115-D25D-F8D91F3D7C48}"/>
              </a:ext>
            </a:extLst>
          </p:cNvPr>
          <p:cNvSpPr/>
          <p:nvPr/>
        </p:nvSpPr>
        <p:spPr>
          <a:xfrm>
            <a:off x="2495652" y="3447740"/>
            <a:ext cx="2091111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PH(PH_P)</a:t>
            </a:r>
            <a:endParaRPr lang="ko-KR" altLang="en-US" sz="1000" dirty="0"/>
          </a:p>
        </p:txBody>
      </p:sp>
      <p:sp>
        <p:nvSpPr>
          <p:cNvPr id="73" name="직사각형 72">
            <a:extLst>
              <a:ext uri="{FF2B5EF4-FFF2-40B4-BE49-F238E27FC236}">
                <a16:creationId xmlns:a16="http://schemas.microsoft.com/office/drawing/2014/main" id="{9C1F2FCC-6374-C8F0-025B-3FA3BF49D904}"/>
              </a:ext>
            </a:extLst>
          </p:cNvPr>
          <p:cNvSpPr/>
          <p:nvPr/>
        </p:nvSpPr>
        <p:spPr>
          <a:xfrm>
            <a:off x="4800868" y="3453396"/>
            <a:ext cx="2091111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PH(PH_P)</a:t>
            </a:r>
            <a:endParaRPr lang="ko-KR" altLang="en-US" sz="1000" dirty="0"/>
          </a:p>
        </p:txBody>
      </p:sp>
      <p:sp>
        <p:nvSpPr>
          <p:cNvPr id="74" name="직사각형 73">
            <a:extLst>
              <a:ext uri="{FF2B5EF4-FFF2-40B4-BE49-F238E27FC236}">
                <a16:creationId xmlns:a16="http://schemas.microsoft.com/office/drawing/2014/main" id="{7D2B689C-4FC8-5AD9-6491-E0D2D777F0B2}"/>
              </a:ext>
            </a:extLst>
          </p:cNvPr>
          <p:cNvSpPr/>
          <p:nvPr/>
        </p:nvSpPr>
        <p:spPr>
          <a:xfrm>
            <a:off x="4800867" y="3788565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Temp_P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7DBD7E65-B308-788E-FD98-C63175328597}"/>
              </a:ext>
            </a:extLst>
          </p:cNvPr>
          <p:cNvSpPr/>
          <p:nvPr/>
        </p:nvSpPr>
        <p:spPr>
          <a:xfrm>
            <a:off x="9370637" y="211745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2C3FA8A3-BC65-821F-E3B6-9E174F43A26B}"/>
              </a:ext>
            </a:extLst>
          </p:cNvPr>
          <p:cNvSpPr/>
          <p:nvPr/>
        </p:nvSpPr>
        <p:spPr>
          <a:xfrm>
            <a:off x="9370637" y="245175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9C50D996-04D3-3BF9-D054-D92165CC6920}"/>
              </a:ext>
            </a:extLst>
          </p:cNvPr>
          <p:cNvSpPr/>
          <p:nvPr/>
        </p:nvSpPr>
        <p:spPr>
          <a:xfrm>
            <a:off x="9370637" y="480520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90" name="직사각형 89">
            <a:extLst>
              <a:ext uri="{FF2B5EF4-FFF2-40B4-BE49-F238E27FC236}">
                <a16:creationId xmlns:a16="http://schemas.microsoft.com/office/drawing/2014/main" id="{FEB54006-20FF-8ACB-FC39-CC58D202E2EF}"/>
              </a:ext>
            </a:extLst>
          </p:cNvPr>
          <p:cNvSpPr/>
          <p:nvPr/>
        </p:nvSpPr>
        <p:spPr>
          <a:xfrm>
            <a:off x="9368777" y="546188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EC(EC_P)</a:t>
            </a:r>
            <a:endParaRPr lang="ko-KR" altLang="en-US" sz="1000" dirty="0"/>
          </a:p>
        </p:txBody>
      </p:sp>
      <p:sp>
        <p:nvSpPr>
          <p:cNvPr id="91" name="직사각형 90">
            <a:extLst>
              <a:ext uri="{FF2B5EF4-FFF2-40B4-BE49-F238E27FC236}">
                <a16:creationId xmlns:a16="http://schemas.microsoft.com/office/drawing/2014/main" id="{EA25C0B1-4E27-AA22-A6E6-8247842A66E1}"/>
              </a:ext>
            </a:extLst>
          </p:cNvPr>
          <p:cNvSpPr/>
          <p:nvPr/>
        </p:nvSpPr>
        <p:spPr>
          <a:xfrm>
            <a:off x="9370637" y="278144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92" name="직사각형 91">
            <a:extLst>
              <a:ext uri="{FF2B5EF4-FFF2-40B4-BE49-F238E27FC236}">
                <a16:creationId xmlns:a16="http://schemas.microsoft.com/office/drawing/2014/main" id="{B32D6316-8006-CF95-2A24-CCF7BB3E3B30}"/>
              </a:ext>
            </a:extLst>
          </p:cNvPr>
          <p:cNvSpPr/>
          <p:nvPr/>
        </p:nvSpPr>
        <p:spPr>
          <a:xfrm>
            <a:off x="9368777" y="579618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환기율</a:t>
            </a:r>
            <a:r>
              <a:rPr lang="en-US" altLang="ko-KR" sz="1000" dirty="0"/>
              <a:t>(Ventilation rate)</a:t>
            </a:r>
            <a:endParaRPr lang="ko-KR" altLang="en-US" sz="1000" dirty="0"/>
          </a:p>
        </p:txBody>
      </p: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5ABDAB62-F312-373E-C1E4-74561C78DB0F}"/>
              </a:ext>
            </a:extLst>
          </p:cNvPr>
          <p:cNvSpPr/>
          <p:nvPr/>
        </p:nvSpPr>
        <p:spPr>
          <a:xfrm>
            <a:off x="9370637" y="4127911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외부습도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RH_Out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94" name="직사각형 93">
            <a:extLst>
              <a:ext uri="{FF2B5EF4-FFF2-40B4-BE49-F238E27FC236}">
                <a16:creationId xmlns:a16="http://schemas.microsoft.com/office/drawing/2014/main" id="{69C141FC-6F44-B899-BDD1-867F12765A4F}"/>
              </a:ext>
            </a:extLst>
          </p:cNvPr>
          <p:cNvSpPr/>
          <p:nvPr/>
        </p:nvSpPr>
        <p:spPr>
          <a:xfrm>
            <a:off x="9370637" y="311126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95" name="직사각형 94">
            <a:extLst>
              <a:ext uri="{FF2B5EF4-FFF2-40B4-BE49-F238E27FC236}">
                <a16:creationId xmlns:a16="http://schemas.microsoft.com/office/drawing/2014/main" id="{E5244FAA-CEC2-B35B-3525-07DB819FCAA1}"/>
              </a:ext>
            </a:extLst>
          </p:cNvPr>
          <p:cNvSpPr/>
          <p:nvPr/>
        </p:nvSpPr>
        <p:spPr>
          <a:xfrm>
            <a:off x="9370637" y="446990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온도</a:t>
            </a:r>
            <a:r>
              <a:rPr lang="en-US" altLang="ko-KR" sz="1000" dirty="0"/>
              <a:t>(TEMP)</a:t>
            </a:r>
            <a:endParaRPr lang="ko-KR" altLang="en-US" sz="1000" dirty="0"/>
          </a:p>
        </p:txBody>
      </p:sp>
      <p:sp>
        <p:nvSpPr>
          <p:cNvPr id="96" name="직사각형 95">
            <a:extLst>
              <a:ext uri="{FF2B5EF4-FFF2-40B4-BE49-F238E27FC236}">
                <a16:creationId xmlns:a16="http://schemas.microsoft.com/office/drawing/2014/main" id="{A1C3D375-2B71-4D60-3DDE-2A3815D59983}"/>
              </a:ext>
            </a:extLst>
          </p:cNvPr>
          <p:cNvSpPr/>
          <p:nvPr/>
        </p:nvSpPr>
        <p:spPr>
          <a:xfrm>
            <a:off x="9370637" y="513311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습도</a:t>
            </a:r>
            <a:r>
              <a:rPr lang="en-US" altLang="ko-KR" sz="1000" dirty="0"/>
              <a:t>(RH)</a:t>
            </a:r>
            <a:endParaRPr lang="ko-KR" altLang="en-US" sz="1000" dirty="0"/>
          </a:p>
        </p:txBody>
      </p:sp>
      <p:sp>
        <p:nvSpPr>
          <p:cNvPr id="97" name="직사각형 96">
            <a:extLst>
              <a:ext uri="{FF2B5EF4-FFF2-40B4-BE49-F238E27FC236}">
                <a16:creationId xmlns:a16="http://schemas.microsoft.com/office/drawing/2014/main" id="{FD9FC56E-375F-A563-EF7B-C7A6FF08ED31}"/>
              </a:ext>
            </a:extLst>
          </p:cNvPr>
          <p:cNvSpPr/>
          <p:nvPr/>
        </p:nvSpPr>
        <p:spPr>
          <a:xfrm>
            <a:off x="9370637" y="3785914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Temp_P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98" name="직사각형 97">
            <a:extLst>
              <a:ext uri="{FF2B5EF4-FFF2-40B4-BE49-F238E27FC236}">
                <a16:creationId xmlns:a16="http://schemas.microsoft.com/office/drawing/2014/main" id="{B363242C-3F87-8A98-DE06-EDB55E3F9485}"/>
              </a:ext>
            </a:extLst>
          </p:cNvPr>
          <p:cNvSpPr/>
          <p:nvPr/>
        </p:nvSpPr>
        <p:spPr>
          <a:xfrm>
            <a:off x="9370637" y="344521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PH(PH_P)</a:t>
            </a:r>
            <a:endParaRPr lang="ko-KR" altLang="en-US" sz="1000" dirty="0"/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0660387B-4372-AC8D-0442-0114489E37A6}"/>
              </a:ext>
            </a:extLst>
          </p:cNvPr>
          <p:cNvSpPr/>
          <p:nvPr/>
        </p:nvSpPr>
        <p:spPr>
          <a:xfrm>
            <a:off x="9368777" y="6137608"/>
            <a:ext cx="2091112" cy="3351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메탄 농도</a:t>
            </a:r>
            <a:r>
              <a:rPr lang="en-US" altLang="ko-KR" sz="1000" dirty="0"/>
              <a:t>(CH4)</a:t>
            </a:r>
            <a:endParaRPr lang="ko-KR" altLang="en-US" sz="1000" dirty="0"/>
          </a:p>
        </p:txBody>
      </p:sp>
      <p:sp>
        <p:nvSpPr>
          <p:cNvPr id="99" name="직사각형 98">
            <a:extLst>
              <a:ext uri="{FF2B5EF4-FFF2-40B4-BE49-F238E27FC236}">
                <a16:creationId xmlns:a16="http://schemas.microsoft.com/office/drawing/2014/main" id="{047BFEF6-91A2-D7A7-7755-63358856A2F7}"/>
              </a:ext>
            </a:extLst>
          </p:cNvPr>
          <p:cNvSpPr/>
          <p:nvPr/>
        </p:nvSpPr>
        <p:spPr>
          <a:xfrm>
            <a:off x="11754597" y="482694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100" name="직사각형 99">
            <a:extLst>
              <a:ext uri="{FF2B5EF4-FFF2-40B4-BE49-F238E27FC236}">
                <a16:creationId xmlns:a16="http://schemas.microsoft.com/office/drawing/2014/main" id="{7577EA27-574D-BE03-042B-2FD77F2654E5}"/>
              </a:ext>
            </a:extLst>
          </p:cNvPr>
          <p:cNvSpPr/>
          <p:nvPr/>
        </p:nvSpPr>
        <p:spPr>
          <a:xfrm>
            <a:off x="11752737" y="548361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EC(EC_P)</a:t>
            </a:r>
            <a:endParaRPr lang="ko-KR" altLang="en-US" sz="1000" dirty="0"/>
          </a:p>
        </p:txBody>
      </p:sp>
      <p:sp>
        <p:nvSpPr>
          <p:cNvPr id="101" name="직사각형 100">
            <a:extLst>
              <a:ext uri="{FF2B5EF4-FFF2-40B4-BE49-F238E27FC236}">
                <a16:creationId xmlns:a16="http://schemas.microsoft.com/office/drawing/2014/main" id="{FBA6790A-22D7-21DE-5259-3AA484E6597C}"/>
              </a:ext>
            </a:extLst>
          </p:cNvPr>
          <p:cNvSpPr/>
          <p:nvPr/>
        </p:nvSpPr>
        <p:spPr>
          <a:xfrm>
            <a:off x="11754597" y="2803182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102" name="직사각형 101">
            <a:extLst>
              <a:ext uri="{FF2B5EF4-FFF2-40B4-BE49-F238E27FC236}">
                <a16:creationId xmlns:a16="http://schemas.microsoft.com/office/drawing/2014/main" id="{02D38FED-0C7C-48B6-F30F-A6D0F6301438}"/>
              </a:ext>
            </a:extLst>
          </p:cNvPr>
          <p:cNvSpPr/>
          <p:nvPr/>
        </p:nvSpPr>
        <p:spPr>
          <a:xfrm>
            <a:off x="11752737" y="5817922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환기율</a:t>
            </a:r>
            <a:r>
              <a:rPr lang="en-US" altLang="ko-KR" sz="1000" dirty="0"/>
              <a:t>(Ventilation rate)</a:t>
            </a:r>
            <a:endParaRPr lang="ko-KR" altLang="en-US" sz="1000" dirty="0"/>
          </a:p>
        </p:txBody>
      </p:sp>
      <p:sp>
        <p:nvSpPr>
          <p:cNvPr id="103" name="직사각형 102">
            <a:extLst>
              <a:ext uri="{FF2B5EF4-FFF2-40B4-BE49-F238E27FC236}">
                <a16:creationId xmlns:a16="http://schemas.microsoft.com/office/drawing/2014/main" id="{871477AF-FE23-8BE8-B68C-711F1338501A}"/>
              </a:ext>
            </a:extLst>
          </p:cNvPr>
          <p:cNvSpPr/>
          <p:nvPr/>
        </p:nvSpPr>
        <p:spPr>
          <a:xfrm>
            <a:off x="11754597" y="4149646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외부습도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RH_Out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104" name="직사각형 103">
            <a:extLst>
              <a:ext uri="{FF2B5EF4-FFF2-40B4-BE49-F238E27FC236}">
                <a16:creationId xmlns:a16="http://schemas.microsoft.com/office/drawing/2014/main" id="{09979947-2439-3517-0E77-DAC805909EB3}"/>
              </a:ext>
            </a:extLst>
          </p:cNvPr>
          <p:cNvSpPr/>
          <p:nvPr/>
        </p:nvSpPr>
        <p:spPr>
          <a:xfrm>
            <a:off x="11754597" y="3133004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105" name="직사각형 104">
            <a:extLst>
              <a:ext uri="{FF2B5EF4-FFF2-40B4-BE49-F238E27FC236}">
                <a16:creationId xmlns:a16="http://schemas.microsoft.com/office/drawing/2014/main" id="{C714BFAE-2A70-FFB7-456D-048C7267EDDC}"/>
              </a:ext>
            </a:extLst>
          </p:cNvPr>
          <p:cNvSpPr/>
          <p:nvPr/>
        </p:nvSpPr>
        <p:spPr>
          <a:xfrm>
            <a:off x="11754597" y="4491643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온도</a:t>
            </a:r>
            <a:r>
              <a:rPr lang="en-US" altLang="ko-KR" sz="1000" dirty="0"/>
              <a:t>(TEMP)</a:t>
            </a:r>
            <a:endParaRPr lang="ko-KR" altLang="en-US" sz="1000" dirty="0"/>
          </a:p>
        </p:txBody>
      </p:sp>
      <p:sp>
        <p:nvSpPr>
          <p:cNvPr id="106" name="직사각형 105">
            <a:extLst>
              <a:ext uri="{FF2B5EF4-FFF2-40B4-BE49-F238E27FC236}">
                <a16:creationId xmlns:a16="http://schemas.microsoft.com/office/drawing/2014/main" id="{D35D59FE-54FE-37FC-907D-B1F42C90D471}"/>
              </a:ext>
            </a:extLst>
          </p:cNvPr>
          <p:cNvSpPr/>
          <p:nvPr/>
        </p:nvSpPr>
        <p:spPr>
          <a:xfrm>
            <a:off x="11754597" y="515484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습도</a:t>
            </a:r>
            <a:r>
              <a:rPr lang="en-US" altLang="ko-KR" sz="1000" dirty="0"/>
              <a:t>(RH)</a:t>
            </a:r>
            <a:endParaRPr lang="ko-KR" altLang="en-US" sz="1000" dirty="0"/>
          </a:p>
        </p:txBody>
      </p:sp>
      <p:sp>
        <p:nvSpPr>
          <p:cNvPr id="107" name="직사각형 106">
            <a:extLst>
              <a:ext uri="{FF2B5EF4-FFF2-40B4-BE49-F238E27FC236}">
                <a16:creationId xmlns:a16="http://schemas.microsoft.com/office/drawing/2014/main" id="{13E99524-FAB5-45F1-473A-0EA735CE61A8}"/>
              </a:ext>
            </a:extLst>
          </p:cNvPr>
          <p:cNvSpPr/>
          <p:nvPr/>
        </p:nvSpPr>
        <p:spPr>
          <a:xfrm>
            <a:off x="11754597" y="380764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Temp_P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108" name="직사각형 107">
            <a:extLst>
              <a:ext uri="{FF2B5EF4-FFF2-40B4-BE49-F238E27FC236}">
                <a16:creationId xmlns:a16="http://schemas.microsoft.com/office/drawing/2014/main" id="{DD487D9A-C370-8F9D-EA36-CA10333096EF}"/>
              </a:ext>
            </a:extLst>
          </p:cNvPr>
          <p:cNvSpPr/>
          <p:nvPr/>
        </p:nvSpPr>
        <p:spPr>
          <a:xfrm>
            <a:off x="11754597" y="3466954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PH(PH_P)</a:t>
            </a:r>
            <a:endParaRPr lang="ko-KR" altLang="en-US" sz="1000" dirty="0"/>
          </a:p>
        </p:txBody>
      </p:sp>
      <p:sp>
        <p:nvSpPr>
          <p:cNvPr id="109" name="직사각형 108">
            <a:extLst>
              <a:ext uri="{FF2B5EF4-FFF2-40B4-BE49-F238E27FC236}">
                <a16:creationId xmlns:a16="http://schemas.microsoft.com/office/drawing/2014/main" id="{2FC47E1A-CF87-A6B8-90F9-B14E55262446}"/>
              </a:ext>
            </a:extLst>
          </p:cNvPr>
          <p:cNvSpPr/>
          <p:nvPr/>
        </p:nvSpPr>
        <p:spPr>
          <a:xfrm>
            <a:off x="11752737" y="6159343"/>
            <a:ext cx="2091112" cy="3351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메탄 농도</a:t>
            </a:r>
            <a:r>
              <a:rPr lang="en-US" altLang="ko-KR" sz="1000" dirty="0"/>
              <a:t>(CH4)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9851182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필요 데이터 항목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63BF451-7354-3106-4542-0BAE67B96D67}"/>
              </a:ext>
            </a:extLst>
          </p:cNvPr>
          <p:cNvSpPr txBox="1"/>
          <p:nvPr/>
        </p:nvSpPr>
        <p:spPr>
          <a:xfrm>
            <a:off x="431354" y="1153666"/>
            <a:ext cx="29129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+mj-ea"/>
                <a:ea typeface="+mj-ea"/>
              </a:rPr>
              <a:t> 시뮬레이션 </a:t>
            </a:r>
            <a:r>
              <a:rPr lang="ko-KR" altLang="en-US" sz="1600" b="1" dirty="0" err="1">
                <a:latin typeface="+mj-ea"/>
                <a:ea typeface="+mj-ea"/>
              </a:rPr>
              <a:t>모델별</a:t>
            </a:r>
            <a:r>
              <a:rPr lang="ko-KR" altLang="en-US" sz="1600" b="1" dirty="0">
                <a:latin typeface="+mj-ea"/>
                <a:ea typeface="+mj-ea"/>
              </a:rPr>
              <a:t> 적용 식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9A70D07E-1AA1-D570-4B8C-85C93029BE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860437"/>
              </p:ext>
            </p:extLst>
          </p:nvPr>
        </p:nvGraphicFramePr>
        <p:xfrm>
          <a:off x="575370" y="1520732"/>
          <a:ext cx="13465495" cy="6239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886066711"/>
                    </a:ext>
                  </a:extLst>
                </a:gridCol>
                <a:gridCol w="7115926">
                  <a:extLst>
                    <a:ext uri="{9D8B030D-6E8A-4147-A177-3AD203B41FA5}">
                      <a16:colId xmlns:a16="http://schemas.microsoft.com/office/drawing/2014/main" val="2583932419"/>
                    </a:ext>
                  </a:extLst>
                </a:gridCol>
                <a:gridCol w="4981417">
                  <a:extLst>
                    <a:ext uri="{9D8B030D-6E8A-4147-A177-3AD203B41FA5}">
                      <a16:colId xmlns:a16="http://schemas.microsoft.com/office/drawing/2014/main" val="2310473291"/>
                    </a:ext>
                  </a:extLst>
                </a:gridCol>
              </a:tblGrid>
              <a:tr h="661422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Tier1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Tier 1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방법론에서는 가축 종류별로 기본 배출 계수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(Emission Factor)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를 사용하여 메탄 배출량을 추정</a:t>
                      </a:r>
                      <a:endParaRPr lang="en-US" altLang="ko-KR" sz="1050" b="0" dirty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CH₄ 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배출량 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(kg CH₄/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년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)=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가축 개체 수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×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배출 계수 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(kg CH₄/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개체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년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배출 계수 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(kg CH₄/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개체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년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) = 1.5kg CH₄/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개체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분당 배출량으로 </a:t>
                      </a: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계산하려하는데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평균 </a:t>
                      </a: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환기량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값을 찾아야 해서 시간이 지체되고 있음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dirty="0" err="1">
                          <a:solidFill>
                            <a:srgbClr val="FF0000"/>
                          </a:solidFill>
                        </a:rPr>
                        <a:t>메탄배출량산정식</a:t>
                      </a: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.xlsx </a:t>
                      </a:r>
                      <a:r>
                        <a:rPr lang="ko-KR" altLang="en-US" sz="1050" b="0" dirty="0">
                          <a:solidFill>
                            <a:srgbClr val="FF0000"/>
                          </a:solidFill>
                        </a:rPr>
                        <a:t>파일 참조 </a:t>
                      </a: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– 2024.10.21</a:t>
                      </a:r>
                      <a:endParaRPr lang="ko-KR" altLang="en-US" sz="105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77306"/>
                  </a:ext>
                </a:extLst>
              </a:tr>
              <a:tr h="597797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Reg1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Ch4=(−33.5236) + (0.7715×AVERAGE_WEIGHT) − (1.1876×Temp_Out) − (0.0215×EC_P) + (0.0032×CO2)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 = (-12.68) + (0.0001</a:t>
                      </a:r>
                      <a:r>
                        <a:rPr lang="ko-KR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US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AVERAGE_WEIGHT) + (0.0098</a:t>
                      </a:r>
                      <a:r>
                        <a:rPr lang="ko-KR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US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FEED_WEIGHT) + (0.0235</a:t>
                      </a:r>
                      <a:r>
                        <a:rPr lang="ko-KR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US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CO2) + (0.6316</a:t>
                      </a:r>
                      <a:r>
                        <a:rPr lang="ko-KR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US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AMM) − (1.3241</a:t>
                      </a:r>
                      <a:r>
                        <a:rPr lang="ko-KR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US" altLang="ko-KR" sz="105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PH_P)</a:t>
                      </a:r>
                      <a:endParaRPr lang="ko-KR" altLang="en-US" sz="105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사육두수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급이량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누락됨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dirty="0" err="1">
                          <a:solidFill>
                            <a:srgbClr val="FF0000"/>
                          </a:solidFill>
                        </a:rPr>
                        <a:t>회귀식</a:t>
                      </a: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1 – 2024.10.21</a:t>
                      </a:r>
                      <a:endParaRPr lang="ko-KR" altLang="en-US" sz="105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11976"/>
                  </a:ext>
                </a:extLst>
              </a:tr>
              <a:tr h="863554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Reg2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Ch4=(−7.7604) + (0.7110×AVERAGE_WEIGHT) − (1.9613×Temp_Out) − (0.0196×EC_P) + (0.0001×CO2) − (12.1541×Ventilation rate) − (0.2185×RH_Out) + (0.2042×NH3) + (0.9259×Temp)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MET = (125.51) + (0.0002×AVERAGE_WEIGHT) + (0.0148×FEED_WEIGHT) + (0.0192×CO2) + (0.4256×AMM) + (3.2498×PH_P) − (2.5183×Temp_P) − (0.0694×RH_Out) − (3.5052×Temp)</a:t>
                      </a:r>
                      <a:endParaRPr lang="ko-KR" altLang="en-US" sz="105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사육두수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급이량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누락됨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dirty="0" err="1">
                          <a:solidFill>
                            <a:srgbClr val="FF0000"/>
                          </a:solidFill>
                        </a:rPr>
                        <a:t>회귀식</a:t>
                      </a: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2 – 2024.10.21</a:t>
                      </a:r>
                      <a:endParaRPr lang="ko-KR" altLang="en-US" sz="105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428003"/>
                  </a:ext>
                </a:extLst>
              </a:tr>
              <a:tr h="1267818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Reg3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Ch4=(−110.9406) + (0.8775×AVERAGE_WEIGHT) − (1.8945×Temp_Out) + (0.1157×EC_P) + (0.0006×CO2) − (12.1521×Ventilation rate) − (0.2019×RH_Out) + (0.2355×NH3) + (0.9131×Temp) + (0.1316×RH) − (1.5085×Temp_P) + (14.8567×PH_P)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MET = (98.90) + (0.0919×Temp_Out) − (0.0080×RH_Out) − (0.8907×Temp) − (0.2418×RH) + (0.0136×CO2) + (0.0324×AMM) − (1.5973×Temp_P) − (4.2335×PH_P)  − (0.0765×EC_P) − (28.2513×Ventilation_Rate) + (0.0002×AVERAGE_WEIGHT) + (0.0162×FEED_WEIGHT)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사육두수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50" b="0" strike="sngStrike" dirty="0" err="1">
                          <a:solidFill>
                            <a:schemeClr val="tx1"/>
                          </a:solidFill>
                        </a:rPr>
                        <a:t>급이량</a:t>
                      </a:r>
                      <a:r>
                        <a:rPr lang="ko-KR" altLang="en-US" sz="1050" b="0" strike="sngStrike" dirty="0">
                          <a:solidFill>
                            <a:schemeClr val="tx1"/>
                          </a:solidFill>
                        </a:rPr>
                        <a:t> 누락됨</a:t>
                      </a:r>
                      <a:r>
                        <a:rPr lang="en-US" altLang="ko-KR" sz="1050" b="0" strike="sng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dirty="0" err="1">
                          <a:solidFill>
                            <a:srgbClr val="FF0000"/>
                          </a:solidFill>
                        </a:rPr>
                        <a:t>회귀식</a:t>
                      </a:r>
                      <a:r>
                        <a:rPr lang="en-US" altLang="ko-KR" sz="1050" b="0" dirty="0">
                          <a:solidFill>
                            <a:srgbClr val="FF0000"/>
                          </a:solidFill>
                        </a:rPr>
                        <a:t>3 – 2024.10.21</a:t>
                      </a:r>
                      <a:endParaRPr lang="ko-KR" altLang="en-US" sz="105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8434038"/>
                  </a:ext>
                </a:extLst>
              </a:tr>
              <a:tr h="364106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DeepL1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AI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모듈 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API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제공 예정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endParaRPr lang="ko-KR" alt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885985"/>
                  </a:ext>
                </a:extLst>
              </a:tr>
              <a:tr h="459289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DeepL2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AI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모듈 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API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제공 예정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상관관계 높은 인자 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개 </a:t>
                      </a:r>
                      <a:r>
                        <a:rPr lang="ko-KR" altLang="en-US" sz="1050" b="0" dirty="0" err="1">
                          <a:solidFill>
                            <a:schemeClr val="tx1"/>
                          </a:solidFill>
                        </a:rPr>
                        <a:t>선별후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 적용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 err="1"/>
                        <a:t>급이량</a:t>
                      </a:r>
                      <a:r>
                        <a:rPr lang="en-US" altLang="ko-KR" sz="1050" dirty="0"/>
                        <a:t>(FEED_WEIGHT)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50" dirty="0"/>
                        <a:t>평균체중</a:t>
                      </a:r>
                      <a:r>
                        <a:rPr lang="en-US" altLang="ko-KR" sz="1050" dirty="0"/>
                        <a:t>(AVERAGE_WEIGHT)</a:t>
                      </a:r>
                      <a:endParaRPr lang="ko-KR" altLang="en-US" sz="105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4649254"/>
                  </a:ext>
                </a:extLst>
              </a:tr>
              <a:tr h="364106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50" b="1" dirty="0">
                          <a:solidFill>
                            <a:schemeClr val="tx1"/>
                          </a:solidFill>
                        </a:rPr>
                        <a:t>데이터 </a:t>
                      </a:r>
                      <a:r>
                        <a:rPr lang="ko-KR" altLang="en-US" sz="1050" b="1" dirty="0" err="1">
                          <a:solidFill>
                            <a:schemeClr val="tx1"/>
                          </a:solidFill>
                        </a:rPr>
                        <a:t>전처리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AI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모듈 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API 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제공 예정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endParaRPr lang="ko-KR" alt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083855"/>
                  </a:ext>
                </a:extLst>
              </a:tr>
              <a:tr h="885531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CH4 ppm </a:t>
                      </a:r>
                      <a:r>
                        <a:rPr lang="en-US" altLang="ko-KR" sz="105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altLang="ko-KR" sz="1050" b="1" dirty="0">
                          <a:solidFill>
                            <a:schemeClr val="tx1"/>
                          </a:solidFill>
                        </a:rPr>
                        <a:t>Kg/m3 </a:t>
                      </a:r>
                      <a:r>
                        <a:rPr lang="ko-KR" altLang="en-US" sz="1050" b="1" dirty="0" err="1">
                          <a:solidFill>
                            <a:schemeClr val="tx1"/>
                          </a:solidFill>
                        </a:rPr>
                        <a:t>변환식</a:t>
                      </a:r>
                      <a:endParaRPr lang="ko-KR" alt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 err="1">
                          <a:solidFill>
                            <a:schemeClr val="tx1"/>
                          </a:solidFill>
                        </a:rPr>
                        <a:t>Cmol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/m³​=(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메탄 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PPM×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압력​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)/(R×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온도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Cg/m³​=</a:t>
                      </a:r>
                      <a:r>
                        <a:rPr lang="en-US" altLang="ko-KR" sz="1050" b="0" dirty="0" err="1">
                          <a:solidFill>
                            <a:schemeClr val="tx1"/>
                          </a:solidFill>
                        </a:rPr>
                        <a:t>Cmol</a:t>
                      </a:r>
                      <a:r>
                        <a:rPr lang="en-US" altLang="ko-KR" sz="1050" b="0" dirty="0">
                          <a:solidFill>
                            <a:schemeClr val="tx1"/>
                          </a:solidFill>
                        </a:rPr>
                        <a:t>/m³​×</a:t>
                      </a:r>
                      <a:r>
                        <a:rPr lang="ko-KR" altLang="en-US" sz="1050" b="0" dirty="0">
                          <a:solidFill>
                            <a:schemeClr val="tx1"/>
                          </a:solidFill>
                        </a:rPr>
                        <a:t>메탄의 분자량</a:t>
                      </a:r>
                      <a:endParaRPr lang="en-US" altLang="ko-KR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ko-KR" sz="1050" dirty="0"/>
                        <a:t>C</a:t>
                      </a:r>
                      <a:r>
                        <a:rPr lang="en-US" altLang="ko-KR" sz="1050" baseline="-25000" dirty="0"/>
                        <a:t>k</a:t>
                      </a:r>
                      <a:r>
                        <a:rPr lang="en" altLang="ko-KR" sz="1050" baseline="-25000" dirty="0"/>
                        <a:t>g/m³</a:t>
                      </a:r>
                      <a:r>
                        <a:rPr lang="en" altLang="ko-KR" sz="1050" dirty="0"/>
                        <a:t>​=C</a:t>
                      </a:r>
                      <a:r>
                        <a:rPr lang="en-US" altLang="ko-KR" sz="1050" baseline="-25000" dirty="0"/>
                        <a:t>g</a:t>
                      </a:r>
                      <a:r>
                        <a:rPr lang="en" altLang="ko-KR" sz="1050" baseline="-25000" dirty="0"/>
                        <a:t>/m³</a:t>
                      </a:r>
                      <a:r>
                        <a:rPr lang="en" altLang="ko-KR" sz="1050" dirty="0"/>
                        <a:t>​×</a:t>
                      </a:r>
                      <a:r>
                        <a:rPr lang="ko-KR" altLang="en-US" sz="1050" dirty="0"/>
                        <a:t>메탄의 분자량</a:t>
                      </a:r>
                      <a:r>
                        <a:rPr lang="en-US" altLang="ko-KR" sz="1050" dirty="0"/>
                        <a:t>/1000</a:t>
                      </a:r>
                      <a:endParaRPr lang="en" altLang="ko-KR" sz="1050" dirty="0">
                        <a:latin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50" dirty="0"/>
                        <a:t>* </a:t>
                      </a:r>
                      <a:r>
                        <a:rPr lang="ko-KR" altLang="en-US" sz="1050" dirty="0"/>
                        <a:t>계산식에 필요한 상수 값</a:t>
                      </a:r>
                      <a:br>
                        <a:rPr lang="en-US" altLang="ko-KR" sz="1050" dirty="0"/>
                      </a:br>
                      <a:r>
                        <a:rPr lang="ko-KR" altLang="en-US" sz="1050" dirty="0"/>
                        <a:t>압력 </a:t>
                      </a:r>
                      <a:r>
                        <a:rPr lang="en-US" altLang="ko-KR" sz="1050" dirty="0"/>
                        <a:t>:</a:t>
                      </a:r>
                      <a:r>
                        <a:rPr lang="ko-KR" altLang="en-US" sz="1050" dirty="0"/>
                        <a:t> </a:t>
                      </a:r>
                      <a:r>
                        <a:rPr lang="en-US" altLang="ko-KR" sz="1050" dirty="0"/>
                        <a:t>101.325</a:t>
                      </a:r>
                      <a:r>
                        <a:rPr lang="ko-KR" altLang="en-US" sz="1050" dirty="0"/>
                        <a:t> </a:t>
                      </a:r>
                      <a:r>
                        <a:rPr lang="en-US" altLang="ko-KR" sz="1050" dirty="0"/>
                        <a:t>kPa</a:t>
                      </a:r>
                      <a:r>
                        <a:rPr lang="ko-KR" altLang="en-US" sz="1050" dirty="0"/>
                        <a:t> </a:t>
                      </a:r>
                      <a:r>
                        <a:rPr lang="en-US" altLang="ko-KR" sz="1050" dirty="0"/>
                        <a:t>(</a:t>
                      </a:r>
                      <a:r>
                        <a:rPr lang="ko-KR" altLang="en-US" sz="1050" dirty="0"/>
                        <a:t>표준 대기압</a:t>
                      </a:r>
                      <a:r>
                        <a:rPr lang="en-US" altLang="ko-KR" sz="1050" dirty="0"/>
                        <a:t>)</a:t>
                      </a:r>
                      <a:br>
                        <a:rPr lang="en-US" altLang="ko-KR" sz="1050" dirty="0"/>
                      </a:br>
                      <a:r>
                        <a:rPr lang="ko-KR" altLang="en-US" sz="1050" dirty="0"/>
                        <a:t>온도 </a:t>
                      </a:r>
                      <a:r>
                        <a:rPr lang="en-US" altLang="ko-KR" sz="1050" dirty="0"/>
                        <a:t>:</a:t>
                      </a:r>
                      <a:r>
                        <a:rPr lang="ko-KR" altLang="en-US" sz="1050" dirty="0"/>
                        <a:t> </a:t>
                      </a:r>
                      <a:r>
                        <a:rPr lang="en-US" altLang="ko-KR" sz="1050" dirty="0"/>
                        <a:t>298.15</a:t>
                      </a:r>
                      <a:r>
                        <a:rPr lang="ko-KR" altLang="en-US" sz="1050" dirty="0"/>
                        <a:t> </a:t>
                      </a:r>
                      <a:r>
                        <a:rPr lang="en-US" altLang="ko-KR" sz="1050" dirty="0"/>
                        <a:t>k (</a:t>
                      </a:r>
                      <a:r>
                        <a:rPr lang="ko-KR" altLang="en-US" sz="1050" dirty="0"/>
                        <a:t>섭씨 </a:t>
                      </a:r>
                      <a:r>
                        <a:rPr lang="en-US" altLang="ko-KR" sz="1050" dirty="0"/>
                        <a:t>25</a:t>
                      </a:r>
                      <a:r>
                        <a:rPr lang="ko-KR" altLang="en-US" sz="1050" dirty="0"/>
                        <a:t>도</a:t>
                      </a:r>
                      <a:r>
                        <a:rPr lang="en-US" altLang="ko-KR" sz="1050" dirty="0"/>
                        <a:t>) </a:t>
                      </a:r>
                      <a:r>
                        <a:rPr lang="en-US" altLang="ko-KR" sz="1050" dirty="0"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1050" dirty="0">
                          <a:sym typeface="Wingdings" panose="05000000000000000000" pitchFamily="2" charset="2"/>
                        </a:rPr>
                        <a:t>절대온도 </a:t>
                      </a:r>
                      <a:r>
                        <a:rPr lang="en-US" altLang="ko-KR" sz="1050" dirty="0">
                          <a:sym typeface="Wingdings" panose="05000000000000000000" pitchFamily="2" charset="2"/>
                        </a:rPr>
                        <a:t>273.15K = 0</a:t>
                      </a:r>
                      <a:r>
                        <a:rPr lang="en-US" altLang="ko-KR" sz="105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℃</a:t>
                      </a:r>
                      <a:endParaRPr lang="en-US" altLang="ko-KR" sz="1050" dirty="0"/>
                    </a:p>
                    <a:p>
                      <a:r>
                        <a:rPr lang="en-US" altLang="ko-KR" sz="1050" dirty="0">
                          <a:latin typeface="+mn-ea"/>
                        </a:rPr>
                        <a:t>R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(</a:t>
                      </a:r>
                      <a:r>
                        <a:rPr lang="ko-KR" altLang="en-US" sz="1050" dirty="0">
                          <a:latin typeface="+mn-ea"/>
                        </a:rPr>
                        <a:t>기체 상수</a:t>
                      </a:r>
                      <a:r>
                        <a:rPr lang="en-US" altLang="ko-KR" sz="1050" dirty="0">
                          <a:latin typeface="+mn-ea"/>
                        </a:rPr>
                        <a:t>)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: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8.314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J/(mol*K)</a:t>
                      </a:r>
                    </a:p>
                    <a:p>
                      <a:r>
                        <a:rPr lang="ko-KR" altLang="en-US" sz="1050" dirty="0">
                          <a:latin typeface="+mn-ea"/>
                        </a:rPr>
                        <a:t>메탄의 분자량 </a:t>
                      </a:r>
                      <a:r>
                        <a:rPr lang="en-US" altLang="ko-KR" sz="1050" dirty="0">
                          <a:latin typeface="+mn-ea"/>
                        </a:rPr>
                        <a:t>: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16.04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g/mol</a:t>
                      </a:r>
                      <a:endParaRPr lang="en" altLang="ko-KR" sz="1050" dirty="0">
                        <a:latin typeface="+mn-ea"/>
                      </a:endParaRPr>
                    </a:p>
                    <a:p>
                      <a:r>
                        <a:rPr lang="ko-KR" altLang="en-US" sz="1050" dirty="0">
                          <a:latin typeface="+mn-ea"/>
                        </a:rPr>
                        <a:t>부피 </a:t>
                      </a:r>
                      <a:r>
                        <a:rPr lang="en-US" altLang="ko-KR" sz="1050" dirty="0">
                          <a:latin typeface="+mn-ea"/>
                        </a:rPr>
                        <a:t>:</a:t>
                      </a:r>
                      <a:r>
                        <a:rPr lang="ko-KR" altLang="en-US" sz="1050" dirty="0">
                          <a:latin typeface="+mn-ea"/>
                        </a:rPr>
                        <a:t> </a:t>
                      </a:r>
                      <a:r>
                        <a:rPr lang="en-US" altLang="ko-KR" sz="1050" dirty="0">
                          <a:latin typeface="+mn-ea"/>
                        </a:rPr>
                        <a:t>76.43097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0345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8648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09823-D061-AE9D-E097-89588D7EF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779AD291-55E1-C5D7-B409-9A78AA535A8A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필요 데이터 항목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6A2AF71-DBA8-09C7-9C65-FC5C253EC2A6}"/>
              </a:ext>
            </a:extLst>
          </p:cNvPr>
          <p:cNvSpPr txBox="1"/>
          <p:nvPr/>
        </p:nvSpPr>
        <p:spPr>
          <a:xfrm>
            <a:off x="431354" y="1153666"/>
            <a:ext cx="36295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+mj-ea"/>
                <a:ea typeface="+mj-ea"/>
              </a:rPr>
              <a:t> 시뮬레이션 </a:t>
            </a:r>
            <a:r>
              <a:rPr lang="ko-KR" altLang="en-US" sz="1600" b="1" dirty="0" err="1">
                <a:latin typeface="+mj-ea"/>
                <a:ea typeface="+mj-ea"/>
              </a:rPr>
              <a:t>모델별</a:t>
            </a:r>
            <a:r>
              <a:rPr lang="ko-KR" altLang="en-US" sz="1600" b="1" dirty="0">
                <a:latin typeface="+mj-ea"/>
                <a:ea typeface="+mj-ea"/>
              </a:rPr>
              <a:t> 적용 식 </a:t>
            </a:r>
            <a:r>
              <a:rPr lang="en-US" altLang="ko-KR" sz="1600" b="1" dirty="0">
                <a:latin typeface="+mj-ea"/>
                <a:ea typeface="+mj-ea"/>
              </a:rPr>
              <a:t>– Tier1</a:t>
            </a:r>
            <a:endParaRPr lang="ko-KR" altLang="en-US" sz="1600" b="1" dirty="0">
              <a:latin typeface="+mj-ea"/>
              <a:ea typeface="+mj-ea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FC7AEAFD-5B86-6B51-B16C-28D8BA46B2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329722"/>
              </p:ext>
            </p:extLst>
          </p:nvPr>
        </p:nvGraphicFramePr>
        <p:xfrm>
          <a:off x="575370" y="2447851"/>
          <a:ext cx="12961440" cy="5148678"/>
        </p:xfrm>
        <a:graphic>
          <a:graphicData uri="http://schemas.openxmlformats.org/drawingml/2006/table">
            <a:tbl>
              <a:tblPr/>
              <a:tblGrid>
                <a:gridCol w="379977">
                  <a:extLst>
                    <a:ext uri="{9D8B030D-6E8A-4147-A177-3AD203B41FA5}">
                      <a16:colId xmlns:a16="http://schemas.microsoft.com/office/drawing/2014/main" val="3777073690"/>
                    </a:ext>
                  </a:extLst>
                </a:gridCol>
                <a:gridCol w="2420595">
                  <a:extLst>
                    <a:ext uri="{9D8B030D-6E8A-4147-A177-3AD203B41FA5}">
                      <a16:colId xmlns:a16="http://schemas.microsoft.com/office/drawing/2014/main" val="3291839523"/>
                    </a:ext>
                  </a:extLst>
                </a:gridCol>
                <a:gridCol w="1801373">
                  <a:extLst>
                    <a:ext uri="{9D8B030D-6E8A-4147-A177-3AD203B41FA5}">
                      <a16:colId xmlns:a16="http://schemas.microsoft.com/office/drawing/2014/main" val="2634964112"/>
                    </a:ext>
                  </a:extLst>
                </a:gridCol>
                <a:gridCol w="1407322">
                  <a:extLst>
                    <a:ext uri="{9D8B030D-6E8A-4147-A177-3AD203B41FA5}">
                      <a16:colId xmlns:a16="http://schemas.microsoft.com/office/drawing/2014/main" val="2454485679"/>
                    </a:ext>
                  </a:extLst>
                </a:gridCol>
                <a:gridCol w="6952173">
                  <a:extLst>
                    <a:ext uri="{9D8B030D-6E8A-4147-A177-3AD203B41FA5}">
                      <a16:colId xmlns:a16="http://schemas.microsoft.com/office/drawing/2014/main" val="1850328084"/>
                    </a:ext>
                  </a:extLst>
                </a:gridCol>
              </a:tblGrid>
              <a:tr h="615603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값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095689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배출계수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1.4269406E-05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kg/head/5min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배출 계수 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(kg CH₄/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개체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= 1.5kg CH₄/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개체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 를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 단위 계수로 변환한 값</a:t>
                      </a:r>
                      <a:b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(1.5/525600) x 5</a:t>
                      </a: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8453757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②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사육두수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head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사육 두수 </a:t>
                      </a:r>
                      <a:r>
                        <a:rPr lang="en-US" altLang="ko-KR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--&gt; </a:t>
                      </a:r>
                      <a:r>
                        <a:rPr lang="ko-KR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사용자 입력</a:t>
                      </a: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308218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③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분당 메탄발생량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0.342465753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g/5min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마리당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분간의 메탄 발생량을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kg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에서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으로 변환한 값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--&gt; ① x ② x 1000</a:t>
                      </a: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8924718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④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분당 평균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환기량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41.7907536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</a:t>
                      </a:r>
                      <a:r>
                        <a:rPr lang="en-US" sz="11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/5min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분당 평균 </a:t>
                      </a:r>
                      <a:r>
                        <a:rPr lang="ko-KR" alt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환기량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--&gt; </a:t>
                      </a:r>
                      <a:r>
                        <a:rPr lang="ko-KR" alt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고정값으로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사용</a:t>
                      </a: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1311373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⑤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sng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돈사 면적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sng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119.04057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sng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축사 면적 </a:t>
                      </a:r>
                      <a:r>
                        <a:rPr lang="en-US" altLang="ko-KR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--&gt; </a:t>
                      </a:r>
                      <a:r>
                        <a:rPr lang="ko-KR" altLang="en-US" sz="105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사용안함</a:t>
                      </a:r>
                      <a:r>
                        <a:rPr lang="en-US" altLang="ko-KR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34071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⑥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 농도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0.008194773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g/m</a:t>
                      </a:r>
                      <a:r>
                        <a:rPr lang="en-US" sz="11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메탄농도 계산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--&gt; ③ 5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분당 </a:t>
                      </a:r>
                      <a:r>
                        <a:rPr lang="ko-KR" alt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메탄발생량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④ 5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분당 평균 </a:t>
                      </a:r>
                      <a:r>
                        <a:rPr lang="ko-KR" alt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환기량</a:t>
                      </a:r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0513795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⑦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표준상태에서 </a:t>
                      </a:r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몰의 기체 부피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24.45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L/mol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2751933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⑧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 분자량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16.04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g/mol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0115413"/>
                  </a:ext>
                </a:extLst>
              </a:tr>
              <a:tr h="5036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 농도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ppm)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0.012491409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ppm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최종 계산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g/m3 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을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ppm 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으로 변환 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--&gt; ⑥ 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메탄농도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x ⑦ 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표준상태에서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몰의 기체 부피 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⑧ </a:t>
                      </a:r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메탄 분자량</a:t>
                      </a:r>
                    </a:p>
                  </a:txBody>
                  <a:tcPr marL="14287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5491812"/>
                  </a:ext>
                </a:extLst>
              </a:tr>
            </a:tbl>
          </a:graphicData>
        </a:graphic>
      </p:graphicFrame>
      <p:pic>
        <p:nvPicPr>
          <p:cNvPr id="8" name="그림 7">
            <a:extLst>
              <a:ext uri="{FF2B5EF4-FFF2-40B4-BE49-F238E27FC236}">
                <a16:creationId xmlns:a16="http://schemas.microsoft.com/office/drawing/2014/main" id="{5D16BCF0-FAD9-010F-2D79-569E655BAC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066" y="1450472"/>
            <a:ext cx="1296144" cy="87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702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871514" y="790718"/>
            <a:ext cx="6743841" cy="69841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578124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시뮬레이션 생성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–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예측 시뮬레이션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371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시뮬레이션 생성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– </a:t>
            </a: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탄소배출량 예측 시뮬레이션</a:t>
            </a:r>
            <a:endParaRPr lang="en-US" altLang="ko-KR" sz="1000" b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제목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입력값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자동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네이밍 규칙에 따름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변경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설명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설명 사용자 입력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필수값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아님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트윈형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비교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탄소배출량 예측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선택 추가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적용 모델은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DeepL1, DeepL2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만 해당함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 설정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입력 데이터 설정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데이터베이스 연결하여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파일 선택으로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다음 슬라이드에서 상세 설명함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396952" y="269411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381350" y="448146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426321" y="163940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4995647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>
            <a:extLst>
              <a:ext uri="{FF2B5EF4-FFF2-40B4-BE49-F238E27FC236}">
                <a16:creationId xmlns:a16="http://schemas.microsoft.com/office/drawing/2014/main" id="{5D6449DC-7E0B-2515-4B8F-5414335F0F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0" t="18207" b="66034"/>
          <a:stretch/>
        </p:blipFill>
        <p:spPr>
          <a:xfrm>
            <a:off x="3276664" y="1098106"/>
            <a:ext cx="7355413" cy="235785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3982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탄소배출량 예측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98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탄소배출량 예측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탄소배출량 예측 시뮬레이션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목록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 농장을 선택하여 시뮬레이션 적용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에너지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비에너지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비에너지 분야만 선택함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적용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예측할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기간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시작일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종료일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표시할 간격 선택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5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36550" indent="-3365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입력데이터 설정은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비교 시뮬레이션 데이터 입력설정과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9B15CF9E-4634-F63E-0CE3-BA6889C488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타원 21">
            <a:extLst>
              <a:ext uri="{FF2B5EF4-FFF2-40B4-BE49-F238E27FC236}">
                <a16:creationId xmlns:a16="http://schemas.microsoft.com/office/drawing/2014/main" id="{95A81631-D1FF-28C0-4413-EECE4CFE42B4}"/>
              </a:ext>
            </a:extLst>
          </p:cNvPr>
          <p:cNvSpPr/>
          <p:nvPr/>
        </p:nvSpPr>
        <p:spPr>
          <a:xfrm>
            <a:off x="3082357" y="11824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9AFA295D-58A9-ACFA-D6A8-36ACB16A73FA}"/>
              </a:ext>
            </a:extLst>
          </p:cNvPr>
          <p:cNvSpPr/>
          <p:nvPr/>
        </p:nvSpPr>
        <p:spPr>
          <a:xfrm>
            <a:off x="720449" y="1654930"/>
            <a:ext cx="1806882" cy="6489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4" name="연결선: 꺾임 23">
            <a:extLst>
              <a:ext uri="{FF2B5EF4-FFF2-40B4-BE49-F238E27FC236}">
                <a16:creationId xmlns:a16="http://schemas.microsoft.com/office/drawing/2014/main" id="{6701DE4D-4FB7-E347-5431-0C7045D28686}"/>
              </a:ext>
            </a:extLst>
          </p:cNvPr>
          <p:cNvCxnSpPr>
            <a:cxnSpLocks/>
            <a:stCxn id="23" idx="3"/>
            <a:endCxn id="28" idx="1"/>
          </p:cNvCxnSpPr>
          <p:nvPr/>
        </p:nvCxnSpPr>
        <p:spPr>
          <a:xfrm>
            <a:off x="2527331" y="1979383"/>
            <a:ext cx="749333" cy="2976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그림 24" descr="텍스트, 스크린샷, 소프트웨어, 디스플레이이(가) 표시된 사진&#10;&#10;자동 생성된 설명">
            <a:extLst>
              <a:ext uri="{FF2B5EF4-FFF2-40B4-BE49-F238E27FC236}">
                <a16:creationId xmlns:a16="http://schemas.microsoft.com/office/drawing/2014/main" id="{5CF0EBAE-1C18-1D29-05D8-3E0055E258C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" t="7273" r="25019" b="64542"/>
          <a:stretch/>
        </p:blipFill>
        <p:spPr>
          <a:xfrm>
            <a:off x="5513125" y="3714292"/>
            <a:ext cx="4952292" cy="2952328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10538236-5D6C-3865-A2B7-C4B69D5120DD}"/>
              </a:ext>
            </a:extLst>
          </p:cNvPr>
          <p:cNvSpPr/>
          <p:nvPr/>
        </p:nvSpPr>
        <p:spPr>
          <a:xfrm>
            <a:off x="4784083" y="1654930"/>
            <a:ext cx="795636" cy="3872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7" name="연결선: 꺾임 26">
            <a:extLst>
              <a:ext uri="{FF2B5EF4-FFF2-40B4-BE49-F238E27FC236}">
                <a16:creationId xmlns:a16="http://schemas.microsoft.com/office/drawing/2014/main" id="{25A8EED6-8ED7-40A0-3E07-4E829206C7EB}"/>
              </a:ext>
            </a:extLst>
          </p:cNvPr>
          <p:cNvCxnSpPr>
            <a:cxnSpLocks/>
            <a:stCxn id="26" idx="1"/>
            <a:endCxn id="25" idx="1"/>
          </p:cNvCxnSpPr>
          <p:nvPr/>
        </p:nvCxnSpPr>
        <p:spPr>
          <a:xfrm rot="10800000" flipH="1" flipV="1">
            <a:off x="4784083" y="1848572"/>
            <a:ext cx="729042" cy="3341883"/>
          </a:xfrm>
          <a:prstGeom prst="bentConnector3">
            <a:avLst>
              <a:gd name="adj1" fmla="val -3135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77177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컴퓨터, 소프트웨어, 텍스트이(가) 표시된 사진&#10;&#10;자동 생성된 설명">
            <a:extLst>
              <a:ext uri="{FF2B5EF4-FFF2-40B4-BE49-F238E27FC236}">
                <a16:creationId xmlns:a16="http://schemas.microsoft.com/office/drawing/2014/main" id="{618A40FE-C2B2-01D6-A84E-FDD6E68123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29"/>
          <a:stretch/>
        </p:blipFill>
        <p:spPr>
          <a:xfrm>
            <a:off x="612703" y="973203"/>
            <a:ext cx="9399136" cy="53715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563894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525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관리 아이콘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권한을 가진 사용자가 로그인 할 경우 아이콘 활성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관계 공무원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시스템 관리자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관리 메뉴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Users :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Group &amp; Auth : </a:t>
            </a:r>
            <a:r>
              <a:rPr lang="ko-KR" altLang="en-US" sz="1000" dirty="0">
                <a:latin typeface="+mj-ea"/>
                <a:ea typeface="+mj-ea"/>
              </a:rPr>
              <a:t>그룹 및 권한 관리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API : API</a:t>
            </a:r>
            <a:r>
              <a:rPr lang="ko-KR" altLang="en-US" sz="1000" dirty="0">
                <a:latin typeface="+mj-ea"/>
                <a:ea typeface="+mj-ea"/>
              </a:rPr>
              <a:t> 정보 출력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목록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사용자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사용자 검색 기능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r>
              <a:rPr lang="ko-KR" altLang="en-US" sz="1000" dirty="0">
                <a:latin typeface="+mj-ea"/>
                <a:ea typeface="+mj-ea"/>
              </a:rPr>
              <a:t> 기능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사용자 상세 정보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8568258" y="107546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76166" y="1576323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2843622" y="20773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6408422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스크린샷, 텍스트, 소프트웨어, 컴퓨터 아이콘이(가) 표시된 사진&#10;&#10;자동 생성된 설명">
            <a:extLst>
              <a:ext uri="{FF2B5EF4-FFF2-40B4-BE49-F238E27FC236}">
                <a16:creationId xmlns:a16="http://schemas.microsoft.com/office/drawing/2014/main" id="{CEBF1DD5-DE64-F12F-A443-6E4B354A1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t="4872" b="76945"/>
          <a:stretch/>
        </p:blipFill>
        <p:spPr>
          <a:xfrm>
            <a:off x="3682750" y="1009227"/>
            <a:ext cx="6505688" cy="24452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2601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기본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이메일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연락처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권한 있는 사용자만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입력 및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45267" y="1081938"/>
            <a:ext cx="2238162" cy="8649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6" idx="1"/>
          </p:cNvCxnSpPr>
          <p:nvPr/>
        </p:nvCxnSpPr>
        <p:spPr>
          <a:xfrm>
            <a:off x="3083429" y="1514403"/>
            <a:ext cx="599321" cy="7174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9695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디자인이(가) 표시된 사진&#10;&#10;자동 생성된 설명">
            <a:extLst>
              <a:ext uri="{FF2B5EF4-FFF2-40B4-BE49-F238E27FC236}">
                <a16:creationId xmlns:a16="http://schemas.microsoft.com/office/drawing/2014/main" id="{E62A749A-9295-1366-57EE-0889C3CC1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95" y="864096"/>
            <a:ext cx="9433048" cy="7001090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684186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LOGIN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447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회원로그인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or </a:t>
            </a:r>
            <a:r>
              <a:rPr lang="ko-KR" altLang="en-US" sz="1000" dirty="0">
                <a:latin typeface="+mj-ea"/>
                <a:ea typeface="+mj-ea"/>
              </a:rPr>
              <a:t>비밀번호가 일치하지 않을 경우 안내 문구 출력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2461930" y="3680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2461930" y="4824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765AC3FA-D2EF-61FA-94C0-97261F750F09}"/>
              </a:ext>
            </a:extLst>
          </p:cNvPr>
          <p:cNvSpPr/>
          <p:nvPr/>
        </p:nvSpPr>
        <p:spPr>
          <a:xfrm>
            <a:off x="4679826" y="61922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253332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스크린샷, 텍스트, 소프트웨어, 컴퓨터 아이콘이(가) 표시된 사진&#10;&#10;자동 생성된 설명">
            <a:extLst>
              <a:ext uri="{FF2B5EF4-FFF2-40B4-BE49-F238E27FC236}">
                <a16:creationId xmlns:a16="http://schemas.microsoft.com/office/drawing/2014/main" id="{CEBF1DD5-DE64-F12F-A443-6E4B354A1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1" t="23036" r="610" b="65730"/>
          <a:stretch/>
        </p:blipFill>
        <p:spPr>
          <a:xfrm>
            <a:off x="3682750" y="1009227"/>
            <a:ext cx="6505688" cy="15106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214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농장명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농장주소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연락처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유형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일반형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/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트윈형 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추가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입력 및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59556" y="1871786"/>
            <a:ext cx="2238162" cy="576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6" idx="1"/>
          </p:cNvCxnSpPr>
          <p:nvPr/>
        </p:nvCxnSpPr>
        <p:spPr>
          <a:xfrm flipV="1">
            <a:off x="3097718" y="1764543"/>
            <a:ext cx="585032" cy="39527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id="{22CCE954-D27F-6E6F-7598-AEE7AEBBF818}"/>
              </a:ext>
            </a:extLst>
          </p:cNvPr>
          <p:cNvSpPr/>
          <p:nvPr/>
        </p:nvSpPr>
        <p:spPr>
          <a:xfrm>
            <a:off x="3959746" y="3127092"/>
            <a:ext cx="1440160" cy="3288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</a:rPr>
              <a:t>유형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44CC894-357B-81E1-9C18-499B8F1DAC06}"/>
              </a:ext>
            </a:extLst>
          </p:cNvPr>
          <p:cNvSpPr/>
          <p:nvPr/>
        </p:nvSpPr>
        <p:spPr>
          <a:xfrm>
            <a:off x="5399906" y="3127092"/>
            <a:ext cx="4176464" cy="32887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8F416ABF-AC60-47D1-5F79-1971DFB89721}"/>
              </a:ext>
            </a:extLst>
          </p:cNvPr>
          <p:cNvSpPr/>
          <p:nvPr/>
        </p:nvSpPr>
        <p:spPr>
          <a:xfrm>
            <a:off x="5615930" y="3219519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6D5882-BFEE-0431-D5CD-1FB9AFB0568B}"/>
              </a:ext>
            </a:extLst>
          </p:cNvPr>
          <p:cNvSpPr txBox="1"/>
          <p:nvPr/>
        </p:nvSpPr>
        <p:spPr>
          <a:xfrm>
            <a:off x="5730618" y="316841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>
                <a:latin typeface="+mj-ea"/>
                <a:ea typeface="+mj-ea"/>
              </a:rPr>
              <a:t>일반형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8BEEE4C5-0C75-5C8D-56BC-E68F639C07D1}"/>
              </a:ext>
            </a:extLst>
          </p:cNvPr>
          <p:cNvSpPr/>
          <p:nvPr/>
        </p:nvSpPr>
        <p:spPr>
          <a:xfrm>
            <a:off x="6383339" y="3219519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877838-AC74-AB62-53A2-C3798FC49BB8}"/>
              </a:ext>
            </a:extLst>
          </p:cNvPr>
          <p:cNvSpPr txBox="1"/>
          <p:nvPr/>
        </p:nvSpPr>
        <p:spPr>
          <a:xfrm>
            <a:off x="6498027" y="316841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latin typeface="+mj-ea"/>
                <a:ea typeface="+mj-ea"/>
              </a:rPr>
              <a:t>트윈형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463361C8-C711-334C-9450-5172A60399AD}"/>
              </a:ext>
            </a:extLst>
          </p:cNvPr>
          <p:cNvSpPr/>
          <p:nvPr/>
        </p:nvSpPr>
        <p:spPr>
          <a:xfrm>
            <a:off x="6419343" y="3255522"/>
            <a:ext cx="72008" cy="72008"/>
          </a:xfrm>
          <a:prstGeom prst="ellipse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2C9FDE59-BEEE-E32C-958E-02C234E9EAE3}"/>
              </a:ext>
            </a:extLst>
          </p:cNvPr>
          <p:cNvCxnSpPr>
            <a:cxnSpLocks/>
            <a:stCxn id="3" idx="1"/>
          </p:cNvCxnSpPr>
          <p:nvPr/>
        </p:nvCxnSpPr>
        <p:spPr>
          <a:xfrm rot="10800000" flipH="1">
            <a:off x="3959746" y="2159818"/>
            <a:ext cx="191056" cy="1131710"/>
          </a:xfrm>
          <a:prstGeom prst="bentConnector4">
            <a:avLst>
              <a:gd name="adj1" fmla="val -119651"/>
              <a:gd name="adj2" fmla="val 57265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45874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스크린샷, 텍스트, 소프트웨어, 컴퓨터 아이콘이(가) 표시된 사진&#10;&#10;자동 생성된 설명">
            <a:extLst>
              <a:ext uri="{FF2B5EF4-FFF2-40B4-BE49-F238E27FC236}">
                <a16:creationId xmlns:a16="http://schemas.microsoft.com/office/drawing/2014/main" id="{CEBF1DD5-DE64-F12F-A443-6E4B354A1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t="34190" b="44937"/>
          <a:stretch/>
        </p:blipFill>
        <p:spPr>
          <a:xfrm>
            <a:off x="3682750" y="1009227"/>
            <a:ext cx="6505688" cy="28067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2832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및 축사 정보 표출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수정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편집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목록 편집 모드로 전환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해당 목록 삭제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전체 행은 자동 계산으로 삭제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추가하기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목록 하단에 축사 추가 가능</a:t>
            </a:r>
            <a:br>
              <a:rPr lang="en-US" altLang="ko-KR" sz="1000" dirty="0">
                <a:latin typeface="+mj-ea"/>
                <a:ea typeface="+mj-ea"/>
              </a:rPr>
            </a:b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59556" y="2404417"/>
            <a:ext cx="2238162" cy="9795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6" idx="1"/>
          </p:cNvCxnSpPr>
          <p:nvPr/>
        </p:nvCxnSpPr>
        <p:spPr>
          <a:xfrm flipV="1">
            <a:off x="3097718" y="2412615"/>
            <a:ext cx="585032" cy="48157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19073A1C-F0A6-E970-7060-C53DA49E8FB6}"/>
              </a:ext>
            </a:extLst>
          </p:cNvPr>
          <p:cNvSpPr/>
          <p:nvPr/>
        </p:nvSpPr>
        <p:spPr>
          <a:xfrm>
            <a:off x="9360346" y="1727771"/>
            <a:ext cx="504056" cy="1440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5914777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EDA84264-E0F0-9A1C-0F38-ABE3CFEFB1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1" t="54738" b="18239"/>
          <a:stretch/>
        </p:blipFill>
        <p:spPr>
          <a:xfrm>
            <a:off x="3682750" y="1015596"/>
            <a:ext cx="6505688" cy="368303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44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데이터베이스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추가된 데이터베이스 목록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편집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하단 데이터베이스 연결 설정에 설정 정보 표출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해당 데이터베이스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추가하기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목록 하단에 데이터베이스 설정 입력으로 새로운 데이터베이스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데이터베이스 연결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연결명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IP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PORT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DB </a:t>
            </a:r>
            <a:r>
              <a:rPr lang="ko-KR" altLang="en-US" sz="1000" dirty="0">
                <a:latin typeface="+mj-ea"/>
                <a:ea typeface="+mj-ea"/>
              </a:rPr>
              <a:t>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사용자명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[Test Connection] :</a:t>
            </a:r>
            <a:r>
              <a:rPr lang="ko-KR" altLang="en-US" sz="1000" dirty="0">
                <a:latin typeface="+mj-ea"/>
                <a:ea typeface="+mj-ea"/>
              </a:rPr>
              <a:t> 설정된 데이터베이스 테스트 연결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기능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연결 테스트 결과 알림 팝업</a:t>
            </a:r>
            <a:br>
              <a:rPr lang="en-US" altLang="ko-KR" sz="1000" dirty="0">
                <a:latin typeface="+mj-ea"/>
                <a:ea typeface="+mj-ea"/>
              </a:rPr>
            </a:b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59556" y="3387935"/>
            <a:ext cx="2238162" cy="1148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10" idx="1"/>
          </p:cNvCxnSpPr>
          <p:nvPr/>
        </p:nvCxnSpPr>
        <p:spPr>
          <a:xfrm flipV="1">
            <a:off x="3097718" y="2857114"/>
            <a:ext cx="585032" cy="110489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타원 2">
            <a:extLst>
              <a:ext uri="{FF2B5EF4-FFF2-40B4-BE49-F238E27FC236}">
                <a16:creationId xmlns:a16="http://schemas.microsoft.com/office/drawing/2014/main" id="{6190560D-0E6E-FCF3-D357-61CD4F7FDA62}"/>
              </a:ext>
            </a:extLst>
          </p:cNvPr>
          <p:cNvSpPr/>
          <p:nvPr/>
        </p:nvSpPr>
        <p:spPr>
          <a:xfrm>
            <a:off x="3544819" y="2112416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6007076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1FA8CD8B-04CA-5B32-01BB-DD383DFC8D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3" t="5290" r="-7312" b="67688"/>
          <a:stretch/>
        </p:blipFill>
        <p:spPr>
          <a:xfrm>
            <a:off x="3682750" y="1009453"/>
            <a:ext cx="6909244" cy="345462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5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98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그룹 및 권한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그룹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입력으로 그룹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하단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클릭 시 입력상자에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하단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우측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아이콘 클릭으로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삭제 가능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포함된 사용자의 경우 기타 그룹으로 이동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기타 그룹은 삭제할 수 없음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그룹 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좌측 그룹 선택 시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선택 그룹 권한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그룹의 권한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체크 박스를 통해 권한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비활성 설정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버튼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권한 변경 없이 변경 </a:t>
            </a:r>
            <a:r>
              <a:rPr lang="ko-KR" altLang="en-US" sz="1000" dirty="0" err="1">
                <a:latin typeface="+mj-ea"/>
                <a:ea typeface="+mj-ea"/>
              </a:rPr>
              <a:t>설정값</a:t>
            </a:r>
            <a:r>
              <a:rPr lang="ko-KR" altLang="en-US" sz="1000" dirty="0">
                <a:latin typeface="+mj-ea"/>
                <a:ea typeface="+mj-ea"/>
              </a:rPr>
              <a:t> 초기화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권한 변경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74738" y="148192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24729" y="1074462"/>
            <a:ext cx="2238162" cy="12539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3062891" y="1701451"/>
            <a:ext cx="619859" cy="115566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타원 2">
            <a:extLst>
              <a:ext uri="{FF2B5EF4-FFF2-40B4-BE49-F238E27FC236}">
                <a16:creationId xmlns:a16="http://schemas.microsoft.com/office/drawing/2014/main" id="{6190560D-0E6E-FCF3-D357-61CD4F7FDA62}"/>
              </a:ext>
            </a:extLst>
          </p:cNvPr>
          <p:cNvSpPr/>
          <p:nvPr/>
        </p:nvSpPr>
        <p:spPr>
          <a:xfrm>
            <a:off x="7344122" y="13804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F4243685-F751-BE30-E8BD-B74192AF4E84}"/>
              </a:ext>
            </a:extLst>
          </p:cNvPr>
          <p:cNvSpPr/>
          <p:nvPr/>
        </p:nvSpPr>
        <p:spPr>
          <a:xfrm>
            <a:off x="5837266" y="39600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762B218-86AA-DF0F-9E2F-0A48D1453C55}"/>
              </a:ext>
            </a:extLst>
          </p:cNvPr>
          <p:cNvSpPr/>
          <p:nvPr/>
        </p:nvSpPr>
        <p:spPr>
          <a:xfrm>
            <a:off x="7561262" y="1701450"/>
            <a:ext cx="360040" cy="18688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2-1</a:t>
            </a:r>
            <a:endParaRPr lang="ko-KR" altLang="en-US" sz="9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19623B8E-1495-E648-C228-D4A98B8D22B5}"/>
              </a:ext>
            </a:extLst>
          </p:cNvPr>
          <p:cNvSpPr/>
          <p:nvPr/>
        </p:nvSpPr>
        <p:spPr>
          <a:xfrm>
            <a:off x="5837266" y="2015803"/>
            <a:ext cx="360040" cy="18688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2-2</a:t>
            </a:r>
            <a:endParaRPr lang="ko-KR" altLang="en-US" sz="900" dirty="0"/>
          </a:p>
        </p:txBody>
      </p:sp>
    </p:spTree>
    <p:extLst>
      <p:ext uri="{BB962C8B-B14F-4D97-AF65-F5344CB8AC3E}">
        <p14:creationId xmlns:p14="http://schemas.microsoft.com/office/powerpoint/2010/main" val="10868221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컴퓨터, 소프트웨어이(가) 표시된 사진&#10;&#10;자동 생성된 설명">
            <a:extLst>
              <a:ext uri="{FF2B5EF4-FFF2-40B4-BE49-F238E27FC236}">
                <a16:creationId xmlns:a16="http://schemas.microsoft.com/office/drawing/2014/main" id="{860C5661-6D30-119D-26AC-F9E28708B5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 b="67310"/>
          <a:stretch/>
        </p:blipFill>
        <p:spPr>
          <a:xfrm>
            <a:off x="287338" y="973660"/>
            <a:ext cx="2304256" cy="453330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539804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API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447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API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endParaRPr lang="en-US" altLang="ko-KR" sz="1000" strike="sngStrike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533400" lvl="2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API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목록 페이지는 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Swagger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활용 예정</a:t>
            </a:r>
            <a:b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ko-KR" altLang="en-US" sz="1000" b="1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Swagger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페이지로 이동함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 –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URL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전달 예정</a:t>
            </a:r>
            <a:endParaRPr lang="en-US" altLang="ko-KR" sz="1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2C36DCF-BE2F-1312-69EA-18C82806C5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4968" y="1981398"/>
            <a:ext cx="7275919" cy="39572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B1C79EAD-4201-393C-CD63-091F614A0AD7}"/>
              </a:ext>
            </a:extLst>
          </p:cNvPr>
          <p:cNvSpPr/>
          <p:nvPr/>
        </p:nvSpPr>
        <p:spPr>
          <a:xfrm>
            <a:off x="224075" y="2147906"/>
            <a:ext cx="2304256" cy="4439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7" name="연결선: 꺾임 6">
            <a:extLst>
              <a:ext uri="{FF2B5EF4-FFF2-40B4-BE49-F238E27FC236}">
                <a16:creationId xmlns:a16="http://schemas.microsoft.com/office/drawing/2014/main" id="{49035778-EDFF-B7A9-ABE8-3E034FD4F8A4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>
            <a:off x="2528331" y="2369887"/>
            <a:ext cx="446637" cy="159013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AE33869-C1DE-B471-A497-69CC4E3378C1}"/>
              </a:ext>
            </a:extLst>
          </p:cNvPr>
          <p:cNvSpPr/>
          <p:nvPr/>
        </p:nvSpPr>
        <p:spPr>
          <a:xfrm rot="20318922">
            <a:off x="4048668" y="2539249"/>
            <a:ext cx="1368152" cy="43204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32177895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Profile 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정보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216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Tier, Level </a:t>
            </a:r>
            <a:r>
              <a:rPr lang="ko-KR" altLang="en-US" sz="1000" dirty="0">
                <a:latin typeface="+mj-ea"/>
                <a:ea typeface="+mj-ea"/>
              </a:rPr>
              <a:t>별 영향인자 정보</a:t>
            </a:r>
            <a:endParaRPr lang="en-US" altLang="ko-KR" sz="10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1000" dirty="0"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Tier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와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Level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의 경우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1-&gt;2-&gt;3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으로 단계가 올라감에 따라 하위 항목들은 포함하여 탄소배출량을 산정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알고리즘과 딥러닝 모델 개발은 공주대에서 진행중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3171AA06-8661-6DFC-18AA-3576F8D3A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807479"/>
              </p:ext>
            </p:extLst>
          </p:nvPr>
        </p:nvGraphicFramePr>
        <p:xfrm>
          <a:off x="1367458" y="3888011"/>
          <a:ext cx="8391439" cy="349575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099659">
                  <a:extLst>
                    <a:ext uri="{9D8B030D-6E8A-4147-A177-3AD203B41FA5}">
                      <a16:colId xmlns:a16="http://schemas.microsoft.com/office/drawing/2014/main" val="2243821134"/>
                    </a:ext>
                  </a:extLst>
                </a:gridCol>
                <a:gridCol w="3645890">
                  <a:extLst>
                    <a:ext uri="{9D8B030D-6E8A-4147-A177-3AD203B41FA5}">
                      <a16:colId xmlns:a16="http://schemas.microsoft.com/office/drawing/2014/main" val="991225071"/>
                    </a:ext>
                  </a:extLst>
                </a:gridCol>
                <a:gridCol w="3645890">
                  <a:extLst>
                    <a:ext uri="{9D8B030D-6E8A-4147-A177-3AD203B41FA5}">
                      <a16:colId xmlns:a16="http://schemas.microsoft.com/office/drawing/2014/main" val="4078143771"/>
                    </a:ext>
                  </a:extLst>
                </a:gridCol>
              </a:tblGrid>
              <a:tr h="266174">
                <a:tc>
                  <a:txBody>
                    <a:bodyPr/>
                    <a:lstStyle/>
                    <a:p>
                      <a:pPr algn="ctr"/>
                      <a:r>
                        <a:rPr lang="ko-Kore-KR" altLang="en-US" sz="900" dirty="0">
                          <a:latin typeface="+mn-ea"/>
                          <a:ea typeface="+mn-ea"/>
                        </a:rPr>
                        <a:t>선정기준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i="0" u="none" dirty="0">
                          <a:latin typeface="+mn-ea"/>
                          <a:ea typeface="+mn-ea"/>
                        </a:rPr>
                        <a:t>비에너지</a:t>
                      </a:r>
                      <a:endParaRPr lang="ko-Kore-KR" altLang="en-US" sz="900" i="0" u="none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i="0" u="none" dirty="0">
                          <a:solidFill>
                            <a:srgbClr val="0171BC"/>
                          </a:solidFill>
                          <a:latin typeface="+mn-ea"/>
                          <a:ea typeface="+mn-ea"/>
                        </a:rPr>
                        <a:t>에너지</a:t>
                      </a:r>
                      <a:endParaRPr lang="ko-Kore-KR" altLang="en-US" sz="900" i="0" u="none" dirty="0">
                        <a:solidFill>
                          <a:srgbClr val="0171BC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5747823"/>
                  </a:ext>
                </a:extLst>
              </a:tr>
              <a:tr h="230684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Tier, Level 1</a:t>
                      </a:r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종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시설 규모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(ex.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면적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9192863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개체수</a:t>
                      </a:r>
                      <a:endParaRPr lang="en-US" altLang="ko-Kore-KR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개체수</a:t>
                      </a:r>
                      <a:endParaRPr lang="en-US" altLang="ko-KR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4177971"/>
                  </a:ext>
                </a:extLst>
              </a:tr>
              <a:tr h="230684"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Tier,</a:t>
                      </a:r>
                      <a:r>
                        <a:rPr lang="ko-KR" altLang="en-US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 </a:t>
                      </a:r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Level 2</a:t>
                      </a:r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내부 환경조건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환기량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시설 소재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단열재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벽체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68235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생육 단계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이유자돈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포유자돈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육성돈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비육돈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등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사육 형태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임신돈사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분만돈사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비육돈사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자돈사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0596707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사료 섭취량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총 에너지 사용량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화석 에너지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전기 에너지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8703484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사료 종류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내부 환경조건 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noProof="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환기량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6315771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돼지 체중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1193097"/>
                  </a:ext>
                </a:extLst>
              </a:tr>
              <a:tr h="230684">
                <a:tc rowSpan="7">
                  <a:txBody>
                    <a:bodyPr/>
                    <a:lstStyle/>
                    <a:p>
                      <a:pPr algn="ctr"/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Tier,</a:t>
                      </a:r>
                      <a:r>
                        <a:rPr lang="ko-KR" altLang="en-US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 </a:t>
                      </a:r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Level 3</a:t>
                      </a:r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외부 환경조건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풍속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기압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위도 등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각 장비간 에너지 사용량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난방기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냉방기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환기팬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225344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분뇨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외부 기상조건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위도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143304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분뇨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PH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내부 시설 장비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급이기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울타리여부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바닥재 등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336177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분뇨내 산소량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분뇨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0612540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메탄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(CH4)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716633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이산화탄소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(CO2)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4632711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암모니아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(NH3)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582691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CE049A5-63CF-24D7-97B8-4BCE8B11D5F3}"/>
              </a:ext>
            </a:extLst>
          </p:cNvPr>
          <p:cNvSpPr txBox="1"/>
          <p:nvPr/>
        </p:nvSpPr>
        <p:spPr>
          <a:xfrm>
            <a:off x="1151434" y="987019"/>
            <a:ext cx="8391439" cy="2766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1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방법은 배출량 예측 시 모델에 적용하는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최소한의 영향인자를 고려한 인공지능 모델이다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b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종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개체수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</a:t>
            </a:r>
            <a:b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규모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개체수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</a:t>
            </a:r>
          </a:p>
          <a:p>
            <a:pPr marL="171450" indent="-1714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2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방법은 더 정확한 탄소배출량 예측을 위한 방법으로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Level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보다는 더 많은 영향인자를 고려한 인공지능 모델이다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b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2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내부환경조건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환기량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생육단계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이유자돈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포유자돈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육성돈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비육돈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등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사료섭취량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사료종류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돼지 체중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</a:t>
            </a:r>
            <a:b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Tier, </a:t>
            </a:r>
            <a:r>
              <a:rPr lang="en-US" altLang="ko-KR" sz="900" b="1" dirty="0">
                <a:solidFill>
                  <a:schemeClr val="accent1"/>
                </a:solidFill>
                <a:latin typeface="+mn-ea"/>
              </a:rPr>
              <a:t>Level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 2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시설 소재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단열재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벽체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사육 형태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임신돈사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분만돈사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비육돈사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자돈사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총 에너지 사용량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화석 에너지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전기 에너지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내부 환경조건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환기량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</a:t>
            </a:r>
          </a:p>
          <a:p>
            <a:pPr marL="171450" indent="-1714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3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방법은 가장 정확한 탄소배출량 예측을 위한 방법으로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Level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보다는 더 많은 영향인자를 고려한 인공지능 모델이다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b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3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 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외부환경조건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기압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풍속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분뇨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PH,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분뇨 온도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분뇨내 산소량</a:t>
            </a:r>
            <a:r>
              <a:rPr lang="en-US" altLang="ko-Kore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메탄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(CH4)</a:t>
            </a:r>
            <a:r>
              <a:rPr lang="en-US" altLang="ko-Kore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이산화탄소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(CO2)</a:t>
            </a:r>
            <a:r>
              <a:rPr lang="en-US" altLang="ko-Kore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암모니아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(NH3))</a:t>
            </a:r>
            <a:b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Tier, </a:t>
            </a:r>
            <a:r>
              <a:rPr lang="en-US" altLang="ko-KR" sz="900" b="1" dirty="0">
                <a:solidFill>
                  <a:schemeClr val="accent1"/>
                </a:solidFill>
                <a:latin typeface="+mn-ea"/>
              </a:rPr>
              <a:t>Level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 3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각 장비간 에너지 사용량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난방기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냉방기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환기팬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외부 기상조건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위도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내부 시설 장비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급이기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울타리여부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바닥재 등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분뇨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995870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759108-CE53-457B-9B7D-8D46F84F85C4}"/>
              </a:ext>
            </a:extLst>
          </p:cNvPr>
          <p:cNvSpPr txBox="1"/>
          <p:nvPr/>
        </p:nvSpPr>
        <p:spPr>
          <a:xfrm>
            <a:off x="863403" y="1583755"/>
            <a:ext cx="95050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일반 시뮬레이션의 시뮬레이션 종류 별 입력 요소를 파악해서 중복되는 입력 요소를 안고 들어가는 구조로 만들어야 함</a:t>
            </a:r>
            <a:endParaRPr lang="en-US" altLang="ko-KR" sz="1600" dirty="0">
              <a:latin typeface="+mj-ea"/>
              <a:ea typeface="+mj-ea"/>
            </a:endParaRP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결과 비교를 하기 위해서는 같은 값을 </a:t>
            </a:r>
            <a:r>
              <a:rPr lang="ko-KR" altLang="en-US" sz="1600" dirty="0" err="1">
                <a:latin typeface="+mj-ea"/>
                <a:ea typeface="+mj-ea"/>
              </a:rPr>
              <a:t>입력값으로</a:t>
            </a:r>
            <a:r>
              <a:rPr lang="ko-KR" altLang="en-US" sz="1600" dirty="0">
                <a:latin typeface="+mj-ea"/>
                <a:ea typeface="+mj-ea"/>
              </a:rPr>
              <a:t> 받아서 처리하는 모양이 보여야 함</a:t>
            </a:r>
            <a:endParaRPr lang="en-US" altLang="ko-KR" sz="1600" dirty="0">
              <a:latin typeface="+mj-ea"/>
              <a:ea typeface="+mj-ea"/>
            </a:endParaRP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선형학생과 요인 선별 시 재 논의 해요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600" dirty="0">
              <a:latin typeface="+mj-ea"/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네이밍 관련</a:t>
            </a:r>
            <a:endParaRPr lang="en-US" altLang="ko-KR" sz="1600" dirty="0">
              <a:latin typeface="+mj-ea"/>
              <a:ea typeface="+mj-ea"/>
            </a:endParaRP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번호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  <a:r>
              <a:rPr lang="ko-KR" altLang="en-US" sz="1600" dirty="0">
                <a:latin typeface="+mj-ea"/>
                <a:ea typeface="+mj-ea"/>
              </a:rPr>
              <a:t>일반</a:t>
            </a:r>
            <a:r>
              <a:rPr lang="en-US" altLang="ko-KR" sz="1600" dirty="0">
                <a:latin typeface="+mj-ea"/>
                <a:ea typeface="+mj-ea"/>
              </a:rPr>
              <a:t>/</a:t>
            </a:r>
            <a:r>
              <a:rPr lang="ko-KR" altLang="en-US" sz="1600" dirty="0">
                <a:latin typeface="+mj-ea"/>
                <a:ea typeface="+mj-ea"/>
              </a:rPr>
              <a:t>트윈</a:t>
            </a:r>
            <a:r>
              <a:rPr lang="en-US" altLang="ko-KR" sz="1600" dirty="0">
                <a:latin typeface="+mj-ea"/>
                <a:ea typeface="+mj-ea"/>
              </a:rPr>
              <a:t>-&lt;</a:t>
            </a:r>
            <a:r>
              <a:rPr lang="ko-KR" altLang="en-US" sz="1600" dirty="0">
                <a:latin typeface="+mj-ea"/>
                <a:ea typeface="+mj-ea"/>
              </a:rPr>
              <a:t>모델명</a:t>
            </a:r>
            <a:r>
              <a:rPr lang="en-US" altLang="ko-KR" sz="1600" dirty="0">
                <a:latin typeface="+mj-ea"/>
                <a:ea typeface="+mj-ea"/>
              </a:rPr>
              <a:t>&gt;-</a:t>
            </a:r>
            <a:r>
              <a:rPr lang="ko-KR" altLang="en-US" sz="1600" dirty="0">
                <a:latin typeface="+mj-ea"/>
                <a:ea typeface="+mj-ea"/>
              </a:rPr>
              <a:t>실행시간 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자동생성 괜찮습니다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적용모델명은 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EOC </a:t>
            </a: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지우고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, Tier-1, Reg-1, Reg-2, Reg-3, DeepL-1, DeeL-2</a:t>
            </a: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로 하시지요</a:t>
            </a:r>
            <a:endParaRPr lang="en-US" altLang="ko-KR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98035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62A749A-9295-1366-57EE-0889C3CC1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1395" y="864096"/>
            <a:ext cx="9433047" cy="7001090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LOGIN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678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회원로그인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or </a:t>
            </a:r>
            <a:r>
              <a:rPr lang="ko-KR" altLang="en-US" sz="1000" dirty="0">
                <a:latin typeface="+mj-ea"/>
                <a:ea typeface="+mj-ea"/>
              </a:rPr>
              <a:t>비밀번호가 일치하지 않을 경우 안내 문구 출력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아이디나 비밀번호가 맞지 않습니다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다시 확인해 주세요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.”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2461930" y="3680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2461930" y="4824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765AC3FA-D2EF-61FA-94C0-97261F750F09}"/>
              </a:ext>
            </a:extLst>
          </p:cNvPr>
          <p:cNvSpPr/>
          <p:nvPr/>
        </p:nvSpPr>
        <p:spPr>
          <a:xfrm>
            <a:off x="4679826" y="61922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453713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7169CFB6-824C-EBAD-FBEA-692E1219E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497471" y="1053678"/>
            <a:ext cx="9804869" cy="653657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391509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대시보드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5140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대시보드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트윈 농가의 딥러닝 모델 결과에 따른 금일 탄소배출량 정보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실시간 탄소배출량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1</a:t>
            </a:r>
            <a:r>
              <a:rPr lang="ko-KR" altLang="en-US" sz="1000" dirty="0">
                <a:latin typeface="+mj-ea"/>
                <a:ea typeface="+mj-ea"/>
              </a:rPr>
              <a:t>일 탄소배출량 예측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축사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현재는 </a:t>
            </a:r>
            <a:r>
              <a:rPr lang="ko-KR" altLang="en-US" sz="1000" dirty="0" err="1">
                <a:latin typeface="+mj-ea"/>
                <a:ea typeface="+mj-ea"/>
              </a:rPr>
              <a:t>공주대축사</a:t>
            </a:r>
            <a:r>
              <a:rPr lang="ko-KR" altLang="en-US" sz="1000" dirty="0">
                <a:latin typeface="+mj-ea"/>
                <a:ea typeface="+mj-ea"/>
              </a:rPr>
              <a:t> 만 표시됨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모델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DeepLearning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모델 선택</a:t>
            </a:r>
            <a:endParaRPr lang="en-US" altLang="ko-KR" sz="1000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endParaRPr lang="en-US" altLang="ko-KR" sz="1000" dirty="0"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DeepL1, DeepL2. </a:t>
            </a:r>
            <a:r>
              <a:rPr lang="ko-KR" altLang="en-US" sz="1000" dirty="0">
                <a:latin typeface="+mj-ea"/>
                <a:ea typeface="+mj-ea"/>
              </a:rPr>
              <a:t>모델로 수행</a:t>
            </a:r>
            <a:endParaRPr lang="en-US" altLang="ko-KR" sz="1000" dirty="0"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매일 정기적으로 다음일에 대한 예측 </a:t>
            </a:r>
            <a:r>
              <a:rPr lang="ko-KR" altLang="en-US" sz="1000" dirty="0" err="1">
                <a:latin typeface="+mj-ea"/>
                <a:ea typeface="+mj-ea"/>
              </a:rPr>
              <a:t>수행후</a:t>
            </a:r>
            <a:r>
              <a:rPr lang="ko-KR" altLang="en-US" sz="1000" dirty="0">
                <a:latin typeface="+mj-ea"/>
                <a:ea typeface="+mj-ea"/>
              </a:rPr>
              <a:t> 결과 저장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결과를 바탕으로 현재 시간 메탄 배출량 데이터와 비교 그래프 표출</a:t>
            </a:r>
            <a:endParaRPr lang="en-US" altLang="ko-KR" sz="1000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트윈농가의 일별 탄소배출량 현황 정보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최근 </a:t>
            </a:r>
            <a:r>
              <a:rPr lang="en-US" altLang="ko-KR" sz="1000" dirty="0">
                <a:latin typeface="+mj-ea"/>
                <a:ea typeface="+mj-ea"/>
              </a:rPr>
              <a:t>30</a:t>
            </a:r>
            <a:r>
              <a:rPr lang="ko-KR" altLang="en-US" sz="1000" dirty="0">
                <a:latin typeface="+mj-ea"/>
                <a:ea typeface="+mj-ea"/>
              </a:rPr>
              <a:t>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최근 </a:t>
            </a:r>
            <a:r>
              <a:rPr lang="en-US" altLang="ko-KR" sz="1000" dirty="0">
                <a:latin typeface="+mj-ea"/>
                <a:ea typeface="+mj-ea"/>
              </a:rPr>
              <a:t>3</a:t>
            </a:r>
            <a:r>
              <a:rPr lang="ko-KR" altLang="en-US" sz="1000" dirty="0">
                <a:latin typeface="+mj-ea"/>
                <a:ea typeface="+mj-ea"/>
              </a:rPr>
              <a:t>개월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최근 </a:t>
            </a:r>
            <a:r>
              <a:rPr lang="en-US" altLang="ko-KR" sz="1000" dirty="0">
                <a:latin typeface="+mj-ea"/>
                <a:ea typeface="+mj-ea"/>
              </a:rPr>
              <a:t>1</a:t>
            </a:r>
            <a:r>
              <a:rPr lang="ko-KR" altLang="en-US" sz="1000" dirty="0">
                <a:latin typeface="+mj-ea"/>
                <a:ea typeface="+mj-ea"/>
              </a:rPr>
              <a:t>년 탄소배출량 통계 선택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일별 탄소배출량 합계 막대그래프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선택에 따른 누적 배출량 및 일 평균 배출량 표시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Logo Text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변경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689823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As-Is : EMISSION of CARBON SIMULATOR</a:t>
            </a:r>
          </a:p>
          <a:p>
            <a:pPr marL="689823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To-Be : CARBON EMISSION SIMULATOR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13BC633-6866-AA02-DB7E-87536280B529}"/>
              </a:ext>
            </a:extLst>
          </p:cNvPr>
          <p:cNvSpPr/>
          <p:nvPr/>
        </p:nvSpPr>
        <p:spPr>
          <a:xfrm>
            <a:off x="707290" y="1724033"/>
            <a:ext cx="9445143" cy="31720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765AC3FA-D2EF-61FA-94C0-97261F750F09}"/>
              </a:ext>
            </a:extLst>
          </p:cNvPr>
          <p:cNvSpPr/>
          <p:nvPr/>
        </p:nvSpPr>
        <p:spPr>
          <a:xfrm>
            <a:off x="422203" y="16613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220A69B-BA86-8FB2-1043-B844E2E7C6E3}"/>
              </a:ext>
            </a:extLst>
          </p:cNvPr>
          <p:cNvSpPr/>
          <p:nvPr/>
        </p:nvSpPr>
        <p:spPr>
          <a:xfrm>
            <a:off x="707290" y="4896123"/>
            <a:ext cx="9445143" cy="24551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CA4941C4-22BB-69BA-4D12-3393A820837C}"/>
              </a:ext>
            </a:extLst>
          </p:cNvPr>
          <p:cNvSpPr/>
          <p:nvPr/>
        </p:nvSpPr>
        <p:spPr>
          <a:xfrm>
            <a:off x="422203" y="487962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F875C591-BC98-6385-4424-D540607AC5ED}"/>
              </a:ext>
            </a:extLst>
          </p:cNvPr>
          <p:cNvSpPr/>
          <p:nvPr/>
        </p:nvSpPr>
        <p:spPr>
          <a:xfrm>
            <a:off x="1943522" y="1642882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E9DF235-FFDD-D34F-14FF-03AB538C840F}"/>
              </a:ext>
            </a:extLst>
          </p:cNvPr>
          <p:cNvSpPr/>
          <p:nvPr/>
        </p:nvSpPr>
        <p:spPr>
          <a:xfrm>
            <a:off x="3354013" y="1639446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49548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목록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294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-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이전 등록된 시뮬레이션 목록 표출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일련번호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상태아이콘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삭제버튼 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시뮬레이션 상세 내용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상세 영역에 해당 시뮬레이션 내용 표시함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상세내용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목록에서 선택한 시뮬레이션 상세 결과 내용 표시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유형별 상세 설명은 다음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 상세 검색 확장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이전 등록된 시뮬레이션을 검색하기 위한 확장 모드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2144C1-073D-9BA5-71E4-1C540CAA1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7418" y="803348"/>
            <a:ext cx="4520583" cy="69315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771972" y="1000013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2087538" y="9870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65FFEB7-24F0-CF64-EE1C-112ADFF5DD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1954" y="803349"/>
            <a:ext cx="4520583" cy="69315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5723942" y="971736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4087237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목록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526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-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[NEW SIMULATION]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신규 시뮬레이션 생성 버튼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시뮬레이션 생성 모드로 전환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검색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키워드를 입력하여 시뮬레이션 검색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상세검색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시뮬레이션 검색 모드로 확장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일련번호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오른쪽 영역에 시뮬레이션 결과 상세 내용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상태 아이콘 표시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완료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진행중 아이콘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5242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시뮬레이션 삭제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결과 데이터 포함 삭제</a:t>
            </a:r>
            <a:endParaRPr lang="ko-KR" altLang="en-US" sz="10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2144C1-073D-9BA5-71E4-1C540CAA1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338" y="822323"/>
            <a:ext cx="2448271" cy="375401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FF20273-5F16-A2B3-52A7-352F97E5A6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06"/>
          <a:stretch/>
        </p:blipFill>
        <p:spPr>
          <a:xfrm>
            <a:off x="3292418" y="1661603"/>
            <a:ext cx="7076040" cy="60428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076394" y="207093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107391" y="248025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074464" y="296563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30872AC-C994-2FA3-ACE9-5E881E160CBC}"/>
              </a:ext>
            </a:extLst>
          </p:cNvPr>
          <p:cNvSpPr/>
          <p:nvPr/>
        </p:nvSpPr>
        <p:spPr>
          <a:xfrm>
            <a:off x="287337" y="822323"/>
            <a:ext cx="2448271" cy="20575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755278CC-2BF9-5204-4E68-6FF86CF82585}"/>
              </a:ext>
            </a:extLst>
          </p:cNvPr>
          <p:cNvCxnSpPr>
            <a:cxnSpLocks/>
            <a:stCxn id="4" idx="3"/>
            <a:endCxn id="3" idx="1"/>
          </p:cNvCxnSpPr>
          <p:nvPr/>
        </p:nvCxnSpPr>
        <p:spPr>
          <a:xfrm>
            <a:off x="2735608" y="1851111"/>
            <a:ext cx="556810" cy="283190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D40C0FA1-CC51-2256-139C-4A61CAD9E791}"/>
              </a:ext>
            </a:extLst>
          </p:cNvPr>
          <p:cNvSpPr/>
          <p:nvPr/>
        </p:nvSpPr>
        <p:spPr>
          <a:xfrm>
            <a:off x="4699082" y="29838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664054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F104224-3535-4D40-FD63-A141AB203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7" b="39635"/>
          <a:stretch/>
        </p:blipFill>
        <p:spPr>
          <a:xfrm>
            <a:off x="3298470" y="968613"/>
            <a:ext cx="7214004" cy="669563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목록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525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상세검색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검색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상세검색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시뮬레이션 목록 확장 모드로 전환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일반형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트윈형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기능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탄소배출량 예측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일반형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선택시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검색 기간 설정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1-4.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제목 키워드 입력으로 시뮬레이션 검색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2667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설정에 따라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2.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번 목록 영역에 해당 시뮬레이션 목록 표출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5242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일련번호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유형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기능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제목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등록일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상태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관리 표출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5242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확장모드는 축소되며 해당 시뮬레이션 결과 상세 내용 표시함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목록이 많을 경우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r>
              <a:rPr lang="ko-KR" altLang="en-US" sz="1000" dirty="0">
                <a:latin typeface="+mj-ea"/>
                <a:ea typeface="+mj-ea"/>
              </a:rPr>
              <a:t> 기능 수행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2144C1-073D-9BA5-71E4-1C540CAA1D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338" y="822324"/>
            <a:ext cx="2448271" cy="375401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008366" y="14283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114534" y="3102223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4751834" y="568821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30872AC-C994-2FA3-ACE9-5E881E160CBC}"/>
              </a:ext>
            </a:extLst>
          </p:cNvPr>
          <p:cNvSpPr/>
          <p:nvPr/>
        </p:nvSpPr>
        <p:spPr>
          <a:xfrm>
            <a:off x="287338" y="822323"/>
            <a:ext cx="1728192" cy="16975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755278CC-2BF9-5204-4E68-6FF86CF82585}"/>
              </a:ext>
            </a:extLst>
          </p:cNvPr>
          <p:cNvCxnSpPr>
            <a:cxnSpLocks/>
            <a:stCxn id="4" idx="3"/>
            <a:endCxn id="9" idx="1"/>
          </p:cNvCxnSpPr>
          <p:nvPr/>
        </p:nvCxnSpPr>
        <p:spPr>
          <a:xfrm>
            <a:off x="2015530" y="1671091"/>
            <a:ext cx="1282940" cy="2645340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D40C0FA1-CC51-2256-139C-4A61CAD9E791}"/>
              </a:ext>
            </a:extLst>
          </p:cNvPr>
          <p:cNvSpPr/>
          <p:nvPr/>
        </p:nvSpPr>
        <p:spPr>
          <a:xfrm>
            <a:off x="3123769" y="1713710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30D4DEC9-1AB7-7235-614E-2C9110983021}"/>
              </a:ext>
            </a:extLst>
          </p:cNvPr>
          <p:cNvSpPr/>
          <p:nvPr/>
        </p:nvSpPr>
        <p:spPr>
          <a:xfrm>
            <a:off x="3123769" y="2016200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EED97C4-AAEC-F48A-7864-D43E5225DE7A}"/>
              </a:ext>
            </a:extLst>
          </p:cNvPr>
          <p:cNvSpPr/>
          <p:nvPr/>
        </p:nvSpPr>
        <p:spPr>
          <a:xfrm>
            <a:off x="3123769" y="2346303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1-3</a:t>
            </a:r>
            <a:endParaRPr lang="ko-KR" altLang="en-US" sz="7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77DEEC5-F2BD-DA2E-5C82-F9833D03C0FF}"/>
              </a:ext>
            </a:extLst>
          </p:cNvPr>
          <p:cNvSpPr/>
          <p:nvPr/>
        </p:nvSpPr>
        <p:spPr>
          <a:xfrm>
            <a:off x="3123769" y="270208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1-4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746039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" b="48592"/>
          <a:stretch/>
        </p:blipFill>
        <p:spPr>
          <a:xfrm>
            <a:off x="2663601" y="987019"/>
            <a:ext cx="7852862" cy="61926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19"/>
            <a:ext cx="2058697" cy="315667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468847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294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일반형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[Re-RUN] : </a:t>
            </a:r>
            <a:r>
              <a:rPr lang="ko-KR" altLang="en-US" sz="1000" dirty="0">
                <a:latin typeface="+mj-ea"/>
                <a:ea typeface="+mj-ea"/>
              </a:rPr>
              <a:t>선택한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시뮬레이션을 복제하여 새로운 시뮬레이션 생성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설정값을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유지한채 시뮬레이션 생성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설정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정보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입력 데이터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생성시 입력된 데이터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입력된 데이터 항목과 데이터 </a:t>
            </a:r>
            <a:r>
              <a:rPr lang="ko-KR" altLang="en-US" sz="1000" dirty="0" err="1">
                <a:latin typeface="+mj-ea"/>
                <a:ea typeface="+mj-ea"/>
              </a:rPr>
              <a:t>입력값</a:t>
            </a:r>
            <a:r>
              <a:rPr lang="ko-KR" altLang="en-US" sz="1000" dirty="0">
                <a:latin typeface="+mj-ea"/>
                <a:ea typeface="+mj-ea"/>
              </a:rPr>
              <a:t>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504940" y="15734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504940" y="282839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88742" y="3924490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987019"/>
            <a:ext cx="2058699" cy="16048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1789443"/>
            <a:ext cx="412134" cy="2293920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7025846" y="1916366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1179433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>
              <a:lumMod val="75000"/>
            </a:schemeClr>
          </a:solidFill>
          <a:prstDash val="sysDash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158565</TotalTime>
  <Words>4382</Words>
  <Application>Microsoft Office PowerPoint</Application>
  <PresentationFormat>사용자 지정</PresentationFormat>
  <Paragraphs>936</Paragraphs>
  <Slides>36</Slides>
  <Notes>33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43" baseType="lpstr">
      <vt:lpstr>나눔고딕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윤용근</dc:creator>
  <cp:lastModifiedBy>윤 용근</cp:lastModifiedBy>
  <cp:revision>559</cp:revision>
  <dcterms:created xsi:type="dcterms:W3CDTF">2016-06-01T05:15:44Z</dcterms:created>
  <dcterms:modified xsi:type="dcterms:W3CDTF">2024-10-21T07:16:07Z</dcterms:modified>
</cp:coreProperties>
</file>