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23"/>
  </p:notesMasterIdLst>
  <p:sldIdLst>
    <p:sldId id="256" r:id="rId2"/>
    <p:sldId id="257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83" r:id="rId16"/>
    <p:sldId id="277" r:id="rId17"/>
    <p:sldId id="278" r:id="rId18"/>
    <p:sldId id="279" r:id="rId19"/>
    <p:sldId id="280" r:id="rId20"/>
    <p:sldId id="281" r:id="rId21"/>
    <p:sldId id="282" r:id="rId22"/>
  </p:sldIdLst>
  <p:sldSz cx="14400213" cy="7920038"/>
  <p:notesSz cx="6858000" cy="9144000"/>
  <p:defaultTextStyle>
    <a:defPPr>
      <a:defRPr lang="ko-KR"/>
    </a:defPPr>
    <a:lvl1pPr marL="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1pPr>
    <a:lvl2pPr marL="51837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2pPr>
    <a:lvl3pPr marL="103674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3pPr>
    <a:lvl4pPr marL="155512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4pPr>
    <a:lvl5pPr marL="207349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5pPr>
    <a:lvl6pPr marL="259186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6pPr>
    <a:lvl7pPr marL="311024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7pPr>
    <a:lvl8pPr marL="3628614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8pPr>
    <a:lvl9pPr marL="414698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DE1C05EA-EDAA-4D07-AC62-62402ACA5F86}">
          <p14:sldIdLst>
            <p14:sldId id="256"/>
            <p14:sldId id="257"/>
          </p14:sldIdLst>
        </p14:section>
        <p14:section name="민속콘텐츠 찾아보기" id="{BFB89FD8-3D1F-4E4F-9D49-E7C04FC38D95}">
          <p14:sldIdLst>
            <p14:sldId id="265"/>
            <p14:sldId id="266"/>
            <p14:sldId id="267"/>
          </p14:sldIdLst>
        </p14:section>
        <p14:section name="검색 결과" id="{6E4C7EE2-4847-4700-B8B9-3A44B85593A6}">
          <p14:sldIdLst>
            <p14:sldId id="268"/>
            <p14:sldId id="269"/>
            <p14:sldId id="270"/>
            <p14:sldId id="271"/>
            <p14:sldId id="272"/>
            <p14:sldId id="273"/>
          </p14:sldIdLst>
        </p14:section>
        <p14:section name="상세보기" id="{4CC96379-A737-4A5E-BC38-8CF9E5FC12FF}">
          <p14:sldIdLst>
            <p14:sldId id="274"/>
            <p14:sldId id="275"/>
            <p14:sldId id="276"/>
            <p14:sldId id="283"/>
          </p14:sldIdLst>
        </p14:section>
        <p14:section name="초등교과 민속콘텐츠는" id="{D9778609-2531-4B42-B04E-5EB65177A3F7}">
          <p14:sldIdLst>
            <p14:sldId id="277"/>
            <p14:sldId id="278"/>
            <p14:sldId id="279"/>
            <p14:sldId id="280"/>
            <p14:sldId id="281"/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495" userDrawn="1">
          <p15:clr>
            <a:srgbClr val="A4A3A4"/>
          </p15:clr>
        </p15:guide>
        <p15:guide id="2" pos="4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7067"/>
    <a:srgbClr val="056854"/>
    <a:srgbClr val="000000"/>
    <a:srgbClr val="FFFFFF"/>
    <a:srgbClr val="0D0D0D"/>
    <a:srgbClr val="0099FF"/>
    <a:srgbClr val="0099CC"/>
    <a:srgbClr val="FCB504"/>
    <a:srgbClr val="00FF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10" autoAdjust="0"/>
    <p:restoredTop sz="97465" autoAdjust="0"/>
  </p:normalViewPr>
  <p:slideViewPr>
    <p:cSldViewPr>
      <p:cViewPr varScale="1">
        <p:scale>
          <a:sx n="91" d="100"/>
          <a:sy n="91" d="100"/>
        </p:scale>
        <p:origin x="678" y="90"/>
      </p:cViewPr>
      <p:guideLst>
        <p:guide orient="horz" pos="2495"/>
        <p:guide pos="45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DAB43A-4F17-4351-9388-F37BD2D6A71A}" type="datetimeFigureOut">
              <a:rPr lang="ko-KR" altLang="en-US" smtClean="0"/>
              <a:t>2024-11-21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12738" y="685800"/>
            <a:ext cx="62325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A2F2C-AD02-4ABF-95A4-3D0517FA52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315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418949-8B30-0084-1304-43357B4BE8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AA500A0-9FBE-3920-6DBE-F21EC1D91D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566A514-DBAC-E5D5-B50F-70DFEA54F6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FF12A15-DA8F-171A-A9FD-B0D00BF3F7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89822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0BF352-70A5-6214-AB9E-26885D3193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E01F2AD-590C-3C4D-3213-6546D52601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90133D10-B949-32FA-F85A-623815ACFE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6E2D9F0-67EA-1F20-E3B8-13875489AD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86920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FA7BF3-8E04-12B9-A04A-0C66E5F16E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4AB6004-A7F3-1470-5C06-605DAF97C9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A98420C-6FA2-E7BB-ECE4-B5DA6413DC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16B15A7-B2AF-EBD9-0D47-F6D3C2A074E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76132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BDFFE9-C31D-9B7F-3181-9EE760BC56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AA12250-D5B9-3A26-B732-F8EF9D4CFB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1F9B242-0DB0-2910-1F36-30DBF94A15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4E5B595-BE27-8C50-86BB-8A005B8D64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41108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3C0CD5-76CF-2B45-C0DE-27AB1BD2E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C5ACAF-5C35-88B4-BA10-0AE1C84EE2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445A03E-443E-040A-365A-1493394EEE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7CD07C8-1224-06DD-2399-64B156CACAB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65733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3EBCA6-0303-8F3E-D580-EFF085FB1F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553ABFC-7A1C-60F0-AD12-FE786842A3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B7FF301-2460-9F69-A99B-1811E63C84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9364A92-AC28-CEAC-BC32-8260B407A7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00245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C74A08-3FAD-99F8-A09E-395CEADFB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C5DE63FF-E9EC-8C54-1498-3354DCBCD0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384DFF4-944B-8D3B-DB58-B55FFBAAC4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049BE7F-7558-036D-241E-B060A61C89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8255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DAD91-4076-B071-5727-B03A234AE6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1D228FEC-4C11-D93A-F808-481CE5C617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BFB1D89-5129-C10D-E09C-EE50194EDC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55E8A32-E72D-EF0B-3A78-03F4188B93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67838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5BEAC9-B4B3-56B1-BF8F-7E1F8B8C8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16804A71-99C0-2EEE-C41D-0F605274E3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27B725B-842A-B0E3-90E8-E9F5EC0FE0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530506A-6BE9-6942-0B0B-6C24070E00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93499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526A7E-036E-D1DD-CD44-3F60A81ED2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C5C01EC-0B39-D77A-C3A8-39F3683B8B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FC84699-8EEE-16BD-3842-5A1F9DEC9A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E5F7D4-9E15-38A7-171C-12432FE1B7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93706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EFCB00-4C93-61EE-50A1-C28A5DC99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A7FFC25-8E3A-7BC0-51C7-7940C452AA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081AC159-CCBA-1EFB-5624-9F5B9A0601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9D26D7F-2ED2-BE17-49E0-85AF9B972F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7294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E0C8A-59C8-631D-2AC7-D1296FF052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F33280E-0A46-2332-228C-BA2B41A987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C71D7EC-3FD0-21E2-DD68-9A1CF9D261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037541E-7F1A-0C1B-6A41-ECF794D935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56347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A02BA-4330-88DA-C5D5-21712B3E8A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5D45F69-8839-2CDF-8980-A0BB4EAEF6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92A0024-CC8D-90A1-E141-B337FB153C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C4FFAEF-258F-4EA7-F7AE-03635894BE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9583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24025-4CD3-51A5-1464-3A0584649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1F69BFD4-164C-DE7A-D653-E0497A1E0A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279A04C-5F3A-28E6-4B07-9CE53991CC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EB7F47A-7409-0745-566D-F98E08F91C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62337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476D92-D8CC-A115-0781-F8EAD0953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65A1CCB-CEC1-B6DA-5290-09988980FA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C445B8F-1D91-FAFD-6C8A-4D4DB38F2A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4EDE817-A928-175C-3091-1DC5C4C8FA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25467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E3A000-DDA7-16D5-F0F2-85988C6D8F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1DBCA641-958A-896D-2C2C-23E278424B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E08F2C9-CE3F-D377-428B-44EB3E59BB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8796D9A-61C0-3C5D-A506-0CE18EE860E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89145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3C8CB9-D107-6386-C4CD-296BE4896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2A2E27D-8ECC-06C4-BF4C-52A5006A10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1996614-FAAC-3D6A-702E-2E593770A3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53C605A-A4C2-5F84-8EC7-D31ADDE533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01351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EA5583-FE47-6BF8-18DB-634A2859A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1B2FAFD6-808D-DF55-74A4-E5EC3F052C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022CF55E-83BF-AB31-6A7C-47D01174E1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348EC4B-58A7-56A0-CFD3-F4B8A5A847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0956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8B5262-779F-5A5B-D0AB-15C9D8F60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86893BA-3D66-AD59-1D41-9747A4C5DD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0440094B-FD2D-46AA-59B1-137BD3A4DC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F8FC69C-3C8C-C1E0-3844-0352EDEF0E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0704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Document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8792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75370" y="1026781"/>
            <a:ext cx="1883336" cy="4063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Revision</a:t>
            </a:r>
            <a:r>
              <a:rPr lang="en-US" altLang="ko-KR" baseline="0" dirty="0"/>
              <a:t> History</a:t>
            </a:r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645840" y="1655763"/>
            <a:ext cx="1296144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194352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3814192" y="1655763"/>
            <a:ext cx="6050210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986440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11736610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Remarks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645840" y="201687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1943522" y="201687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3814192" y="201687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9864402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11736610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645840" y="237691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1943522" y="237691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3814192" y="237691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9864402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36610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645840" y="273695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943522" y="273695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3814192" y="273695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 userDrawn="1"/>
        </p:nvSpPr>
        <p:spPr>
          <a:xfrm>
            <a:off x="9864402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 userDrawn="1"/>
        </p:nvSpPr>
        <p:spPr>
          <a:xfrm>
            <a:off x="11736610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 userDrawn="1"/>
        </p:nvSpPr>
        <p:spPr>
          <a:xfrm>
            <a:off x="645840" y="309699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9" name="직사각형 28"/>
          <p:cNvSpPr/>
          <p:nvPr userDrawn="1"/>
        </p:nvSpPr>
        <p:spPr>
          <a:xfrm>
            <a:off x="1943522" y="309699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 userDrawn="1"/>
        </p:nvSpPr>
        <p:spPr>
          <a:xfrm>
            <a:off x="3814192" y="309699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1" name="직사각형 30"/>
          <p:cNvSpPr/>
          <p:nvPr userDrawn="1"/>
        </p:nvSpPr>
        <p:spPr>
          <a:xfrm>
            <a:off x="9864402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 userDrawn="1"/>
        </p:nvSpPr>
        <p:spPr>
          <a:xfrm>
            <a:off x="11736610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 userDrawn="1"/>
        </p:nvSpPr>
        <p:spPr>
          <a:xfrm>
            <a:off x="645840" y="34559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 userDrawn="1"/>
        </p:nvSpPr>
        <p:spPr>
          <a:xfrm>
            <a:off x="1943522" y="34559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 userDrawn="1"/>
        </p:nvSpPr>
        <p:spPr>
          <a:xfrm>
            <a:off x="3814192" y="345596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6" name="직사각형 35"/>
          <p:cNvSpPr/>
          <p:nvPr userDrawn="1"/>
        </p:nvSpPr>
        <p:spPr>
          <a:xfrm>
            <a:off x="9864402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7" name="직사각형 36"/>
          <p:cNvSpPr/>
          <p:nvPr userDrawn="1"/>
        </p:nvSpPr>
        <p:spPr>
          <a:xfrm>
            <a:off x="11736610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 userDrawn="1"/>
        </p:nvSpPr>
        <p:spPr>
          <a:xfrm>
            <a:off x="645840" y="38160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9" name="직사각형 38"/>
          <p:cNvSpPr/>
          <p:nvPr userDrawn="1"/>
        </p:nvSpPr>
        <p:spPr>
          <a:xfrm>
            <a:off x="1943522" y="38160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 userDrawn="1"/>
        </p:nvSpPr>
        <p:spPr>
          <a:xfrm>
            <a:off x="3814192" y="381600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 userDrawn="1"/>
        </p:nvSpPr>
        <p:spPr>
          <a:xfrm>
            <a:off x="9864402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 userDrawn="1"/>
        </p:nvSpPr>
        <p:spPr>
          <a:xfrm>
            <a:off x="11736610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3" name="직사각형 42"/>
          <p:cNvSpPr/>
          <p:nvPr userDrawn="1"/>
        </p:nvSpPr>
        <p:spPr>
          <a:xfrm>
            <a:off x="645840" y="41760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 userDrawn="1"/>
        </p:nvSpPr>
        <p:spPr>
          <a:xfrm>
            <a:off x="1943522" y="41760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 userDrawn="1"/>
        </p:nvSpPr>
        <p:spPr>
          <a:xfrm>
            <a:off x="3814192" y="417604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6" name="직사각형 45"/>
          <p:cNvSpPr/>
          <p:nvPr userDrawn="1"/>
        </p:nvSpPr>
        <p:spPr>
          <a:xfrm>
            <a:off x="9864402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 userDrawn="1"/>
        </p:nvSpPr>
        <p:spPr>
          <a:xfrm>
            <a:off x="11736610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8" name="직사각형 47"/>
          <p:cNvSpPr/>
          <p:nvPr userDrawn="1"/>
        </p:nvSpPr>
        <p:spPr>
          <a:xfrm>
            <a:off x="645840" y="45360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 userDrawn="1"/>
        </p:nvSpPr>
        <p:spPr>
          <a:xfrm>
            <a:off x="1943522" y="45360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0" name="직사각형 49"/>
          <p:cNvSpPr/>
          <p:nvPr userDrawn="1"/>
        </p:nvSpPr>
        <p:spPr>
          <a:xfrm>
            <a:off x="3814192" y="453608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1" name="직사각형 50"/>
          <p:cNvSpPr/>
          <p:nvPr userDrawn="1"/>
        </p:nvSpPr>
        <p:spPr>
          <a:xfrm>
            <a:off x="9864402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2" name="직사각형 51"/>
          <p:cNvSpPr/>
          <p:nvPr userDrawn="1"/>
        </p:nvSpPr>
        <p:spPr>
          <a:xfrm>
            <a:off x="11738148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3" name="직사각형 52"/>
          <p:cNvSpPr/>
          <p:nvPr userDrawn="1"/>
        </p:nvSpPr>
        <p:spPr>
          <a:xfrm>
            <a:off x="644302" y="48961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 userDrawn="1"/>
        </p:nvSpPr>
        <p:spPr>
          <a:xfrm>
            <a:off x="1941984" y="48961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5" name="직사각형 54"/>
          <p:cNvSpPr/>
          <p:nvPr userDrawn="1"/>
        </p:nvSpPr>
        <p:spPr>
          <a:xfrm>
            <a:off x="3811116" y="48961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6" name="직사각형 55"/>
          <p:cNvSpPr/>
          <p:nvPr userDrawn="1"/>
        </p:nvSpPr>
        <p:spPr>
          <a:xfrm>
            <a:off x="9864402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7" name="직사각형 56"/>
          <p:cNvSpPr/>
          <p:nvPr userDrawn="1"/>
        </p:nvSpPr>
        <p:spPr>
          <a:xfrm>
            <a:off x="11736610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8" name="직사각형 57"/>
          <p:cNvSpPr/>
          <p:nvPr userDrawn="1"/>
        </p:nvSpPr>
        <p:spPr>
          <a:xfrm>
            <a:off x="644302" y="52561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9" name="직사각형 58"/>
          <p:cNvSpPr/>
          <p:nvPr userDrawn="1"/>
        </p:nvSpPr>
        <p:spPr>
          <a:xfrm>
            <a:off x="1941984" y="52561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0" name="직사각형 59"/>
          <p:cNvSpPr/>
          <p:nvPr userDrawn="1"/>
        </p:nvSpPr>
        <p:spPr>
          <a:xfrm>
            <a:off x="3811116" y="52561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1" name="직사각형 60"/>
          <p:cNvSpPr/>
          <p:nvPr userDrawn="1"/>
        </p:nvSpPr>
        <p:spPr>
          <a:xfrm>
            <a:off x="9864402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2" name="직사각형 61"/>
          <p:cNvSpPr/>
          <p:nvPr userDrawn="1"/>
        </p:nvSpPr>
        <p:spPr>
          <a:xfrm>
            <a:off x="11736610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3" name="직사각형 62"/>
          <p:cNvSpPr/>
          <p:nvPr userDrawn="1"/>
        </p:nvSpPr>
        <p:spPr>
          <a:xfrm>
            <a:off x="644302" y="56162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4" name="직사각형 63"/>
          <p:cNvSpPr/>
          <p:nvPr userDrawn="1"/>
        </p:nvSpPr>
        <p:spPr>
          <a:xfrm>
            <a:off x="1941984" y="56162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5" name="직사각형 64"/>
          <p:cNvSpPr/>
          <p:nvPr userDrawn="1"/>
        </p:nvSpPr>
        <p:spPr>
          <a:xfrm>
            <a:off x="3811116" y="561620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6" name="직사각형 65"/>
          <p:cNvSpPr/>
          <p:nvPr userDrawn="1"/>
        </p:nvSpPr>
        <p:spPr>
          <a:xfrm>
            <a:off x="9864402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7" name="직사각형 66"/>
          <p:cNvSpPr/>
          <p:nvPr userDrawn="1"/>
        </p:nvSpPr>
        <p:spPr>
          <a:xfrm>
            <a:off x="11736610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8" name="직사각형 67"/>
          <p:cNvSpPr/>
          <p:nvPr userDrawn="1"/>
        </p:nvSpPr>
        <p:spPr>
          <a:xfrm>
            <a:off x="644302" y="59762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9" name="직사각형 68"/>
          <p:cNvSpPr/>
          <p:nvPr userDrawn="1"/>
        </p:nvSpPr>
        <p:spPr>
          <a:xfrm>
            <a:off x="1941984" y="59762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0" name="직사각형 69"/>
          <p:cNvSpPr/>
          <p:nvPr userDrawn="1"/>
        </p:nvSpPr>
        <p:spPr>
          <a:xfrm>
            <a:off x="3811116" y="597624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1" name="직사각형 70"/>
          <p:cNvSpPr/>
          <p:nvPr userDrawn="1"/>
        </p:nvSpPr>
        <p:spPr>
          <a:xfrm>
            <a:off x="9864402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2" name="직사각형 71"/>
          <p:cNvSpPr/>
          <p:nvPr userDrawn="1"/>
        </p:nvSpPr>
        <p:spPr>
          <a:xfrm>
            <a:off x="11736610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3" name="직사각형 72"/>
          <p:cNvSpPr/>
          <p:nvPr userDrawn="1"/>
        </p:nvSpPr>
        <p:spPr>
          <a:xfrm>
            <a:off x="644302" y="63362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4" name="직사각형 73"/>
          <p:cNvSpPr/>
          <p:nvPr userDrawn="1"/>
        </p:nvSpPr>
        <p:spPr>
          <a:xfrm>
            <a:off x="1941984" y="63362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5" name="직사각형 74"/>
          <p:cNvSpPr/>
          <p:nvPr userDrawn="1"/>
        </p:nvSpPr>
        <p:spPr>
          <a:xfrm>
            <a:off x="3811116" y="633628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6" name="직사각형 75"/>
          <p:cNvSpPr/>
          <p:nvPr userDrawn="1"/>
        </p:nvSpPr>
        <p:spPr>
          <a:xfrm>
            <a:off x="9864402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7" name="직사각형 76"/>
          <p:cNvSpPr/>
          <p:nvPr userDrawn="1"/>
        </p:nvSpPr>
        <p:spPr>
          <a:xfrm>
            <a:off x="11736610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8" name="직사각형 77"/>
          <p:cNvSpPr/>
          <p:nvPr userDrawn="1"/>
        </p:nvSpPr>
        <p:spPr>
          <a:xfrm>
            <a:off x="644302" y="66963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9" name="직사각형 78"/>
          <p:cNvSpPr/>
          <p:nvPr userDrawn="1"/>
        </p:nvSpPr>
        <p:spPr>
          <a:xfrm>
            <a:off x="1941984" y="66963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0" name="직사각형 79"/>
          <p:cNvSpPr/>
          <p:nvPr userDrawn="1"/>
        </p:nvSpPr>
        <p:spPr>
          <a:xfrm>
            <a:off x="3811116" y="66963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1" name="직사각형 80"/>
          <p:cNvSpPr/>
          <p:nvPr userDrawn="1"/>
        </p:nvSpPr>
        <p:spPr>
          <a:xfrm>
            <a:off x="9864402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2" name="직사각형 81"/>
          <p:cNvSpPr/>
          <p:nvPr userDrawn="1"/>
        </p:nvSpPr>
        <p:spPr>
          <a:xfrm>
            <a:off x="11736610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3" name="직사각형 82"/>
          <p:cNvSpPr/>
          <p:nvPr userDrawn="1"/>
        </p:nvSpPr>
        <p:spPr>
          <a:xfrm>
            <a:off x="644302" y="70563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4" name="직사각형 83"/>
          <p:cNvSpPr/>
          <p:nvPr userDrawn="1"/>
        </p:nvSpPr>
        <p:spPr>
          <a:xfrm>
            <a:off x="1941984" y="70563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5" name="직사각형 84"/>
          <p:cNvSpPr/>
          <p:nvPr userDrawn="1"/>
        </p:nvSpPr>
        <p:spPr>
          <a:xfrm>
            <a:off x="3811116" y="70563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6" name="직사각형 85"/>
          <p:cNvSpPr/>
          <p:nvPr userDrawn="1"/>
        </p:nvSpPr>
        <p:spPr>
          <a:xfrm>
            <a:off x="9864402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7" name="직사각형 86"/>
          <p:cNvSpPr/>
          <p:nvPr userDrawn="1"/>
        </p:nvSpPr>
        <p:spPr>
          <a:xfrm>
            <a:off x="11736610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pic>
        <p:nvPicPr>
          <p:cNvPr id="2" name="그림 1" descr="블랙, 어둠이(가) 표시된 사진&#10;&#10;자동 생성된 설명">
            <a:extLst>
              <a:ext uri="{FF2B5EF4-FFF2-40B4-BE49-F238E27FC236}">
                <a16:creationId xmlns:a16="http://schemas.microsoft.com/office/drawing/2014/main" id="{AA1D30AB-705F-42B2-F2BD-E5EC07DA03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02" y="385083"/>
            <a:ext cx="741160" cy="74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61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5696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</a:t>
            </a:r>
            <a:r>
              <a:rPr lang="en-US" altLang="ko-KR" sz="1100" baseline="0" dirty="0">
                <a:solidFill>
                  <a:schemeClr val="tx1"/>
                </a:solidFill>
                <a:latin typeface="+mn-lt"/>
              </a:rPr>
              <a:t>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10656490" y="6304657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Note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5552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879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2024-11-21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6897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2" y="421669"/>
            <a:ext cx="3105046" cy="6711866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421669"/>
            <a:ext cx="9135135" cy="6711866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2024-11-21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638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421669"/>
            <a:ext cx="12420184" cy="1530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2108344"/>
            <a:ext cx="12420184" cy="5025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3F21B-08E5-4EE0-8472-1F0F3DBCFA5A}" type="datetimeFigureOut">
              <a:rPr lang="ko-KR" altLang="en-US" smtClean="0"/>
              <a:t>2024-11-21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7340702"/>
            <a:ext cx="4860072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0089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5" r:id="rId5"/>
    <p:sldLayoutId id="2147483706" r:id="rId6"/>
    <p:sldLayoutId id="2147483707" r:id="rId7"/>
  </p:sldLayoutIdLst>
  <p:txStyles>
    <p:titleStyle>
      <a:lvl1pPr algn="l" defTabSz="1056041" rtl="0" eaLnBrk="1" latinLnBrk="1" hangingPunct="1">
        <a:lnSpc>
          <a:spcPct val="90000"/>
        </a:lnSpc>
        <a:spcBef>
          <a:spcPct val="0"/>
        </a:spcBef>
        <a:buNone/>
        <a:defRPr sz="50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010" indent="-264010" algn="l" defTabSz="1056041" rtl="0" eaLnBrk="1" latinLnBrk="1" hangingPunct="1">
        <a:lnSpc>
          <a:spcPct val="90000"/>
        </a:lnSpc>
        <a:spcBef>
          <a:spcPts val="1155"/>
        </a:spcBef>
        <a:buFont typeface="Arial" panose="020B0604020202020204" pitchFamily="34" charset="0"/>
        <a:buChar char="•"/>
        <a:defRPr sz="3234" kern="1200">
          <a:solidFill>
            <a:schemeClr val="tx1"/>
          </a:solidFill>
          <a:latin typeface="+mn-lt"/>
          <a:ea typeface="+mn-ea"/>
          <a:cs typeface="+mn-cs"/>
        </a:defRPr>
      </a:lvl1pPr>
      <a:lvl2pPr marL="792030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772" kern="1200">
          <a:solidFill>
            <a:schemeClr val="tx1"/>
          </a:solidFill>
          <a:latin typeface="+mn-lt"/>
          <a:ea typeface="+mn-ea"/>
          <a:cs typeface="+mn-cs"/>
        </a:defRPr>
      </a:lvl2pPr>
      <a:lvl3pPr marL="132005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3pPr>
      <a:lvl4pPr marL="184807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37609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90411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43213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96015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48817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1pPr>
      <a:lvl2pPr marL="52802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105604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58406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11208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64010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16812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69614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22416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nfm.go.kr/kids/cop/bbs/selectBoardList.do?bbsId=BBSMSTR_000000000151" TargetMode="External"/><Relationship Id="rId5" Type="http://schemas.openxmlformats.org/officeDocument/2006/relationships/hyperlink" Target="https://www.nfm.go.kr/kids/nfmkid/material/materialKnowingPlay.do" TargetMode="External"/><Relationship Id="rId4" Type="http://schemas.openxmlformats.org/officeDocument/2006/relationships/hyperlink" Target="https://nfm.go.kr/kids/nfmkid/material/materialKnowingPlay.do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nfm.go.kr/paju/archive/search" TargetMode="External"/><Relationship Id="rId5" Type="http://schemas.openxmlformats.org/officeDocument/2006/relationships/hyperlink" Target="https://www.nfm.go.kr/user/data/home/101/DataRelicCategoryList.do" TargetMode="External"/><Relationship Id="rId4" Type="http://schemas.openxmlformats.org/officeDocument/2006/relationships/hyperlink" Target="https://folkency.nfm.go.kr/main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194039" y="3390129"/>
            <a:ext cx="8013733" cy="9680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2024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초등교과 맞춤형 </a:t>
            </a:r>
            <a:r>
              <a:rPr lang="ko-KR" altLang="en-US" sz="2400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민속콘텐츠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온라인 시스템</a:t>
            </a: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구축</a:t>
            </a:r>
            <a:endParaRPr lang="en-US" altLang="ko-KR" sz="2400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Project</a:t>
            </a: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 화면 기능 설명</a:t>
            </a:r>
          </a:p>
        </p:txBody>
      </p:sp>
      <p:cxnSp>
        <p:nvCxnSpPr>
          <p:cNvPr id="10" name="직선 연결선 9"/>
          <p:cNvCxnSpPr>
            <a:cxnSpLocks/>
          </p:cNvCxnSpPr>
          <p:nvPr/>
        </p:nvCxnSpPr>
        <p:spPr>
          <a:xfrm>
            <a:off x="6998683" y="4617388"/>
            <a:ext cx="404446" cy="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직사각형 10"/>
          <p:cNvSpPr/>
          <p:nvPr/>
        </p:nvSpPr>
        <p:spPr>
          <a:xfrm>
            <a:off x="6483402" y="4831574"/>
            <a:ext cx="1435008" cy="3336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2024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년 </a:t>
            </a: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07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월 </a:t>
            </a: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01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일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6336663" y="5172245"/>
            <a:ext cx="1728487" cy="6106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Stone Integrity </a:t>
            </a: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연구소</a:t>
            </a:r>
            <a:endParaRPr lang="en-US" altLang="ko-KR" sz="1200" dirty="0">
              <a:solidFill>
                <a:schemeClr val="bg1">
                  <a:lumMod val="50000"/>
                </a:schemeClr>
              </a:solidFill>
              <a:latin typeface="Noto Sans Korean DemiLight" panose="020B0400000000000000" pitchFamily="34" charset="-127"/>
              <a:ea typeface="Noto Sans Korean DemiLight" panose="020B04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윤용근</a:t>
            </a:r>
          </a:p>
        </p:txBody>
      </p:sp>
      <p:pic>
        <p:nvPicPr>
          <p:cNvPr id="3" name="그림 2" descr="블랙, 어둠이(가) 표시된 사진&#10;&#10;자동 생성된 설명">
            <a:extLst>
              <a:ext uri="{FF2B5EF4-FFF2-40B4-BE49-F238E27FC236}">
                <a16:creationId xmlns:a16="http://schemas.microsoft.com/office/drawing/2014/main" id="{C85EBFDB-21B9-1ABD-C57D-C2051008F0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946" y="2015803"/>
            <a:ext cx="1483921" cy="148392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C45668C-B48F-D816-DC9C-857FA189298F}"/>
              </a:ext>
            </a:extLst>
          </p:cNvPr>
          <p:cNvSpPr txBox="1"/>
          <p:nvPr/>
        </p:nvSpPr>
        <p:spPr>
          <a:xfrm>
            <a:off x="12024642" y="431627"/>
            <a:ext cx="19442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200" dirty="0"/>
              <a:t>문서번호 </a:t>
            </a:r>
            <a:r>
              <a:rPr lang="en-US" altLang="ko-KR" sz="1200" dirty="0"/>
              <a:t>: NFM-</a:t>
            </a:r>
            <a:r>
              <a:rPr lang="ko-KR" altLang="en-US" sz="1200" dirty="0"/>
              <a:t>ST</a:t>
            </a:r>
            <a:r>
              <a:rPr lang="en-US" altLang="ko-KR" sz="1200" dirty="0"/>
              <a:t>-PL-</a:t>
            </a:r>
            <a:r>
              <a:rPr lang="ko-KR" altLang="en-US" sz="1200" dirty="0"/>
              <a:t>01</a:t>
            </a:r>
          </a:p>
        </p:txBody>
      </p:sp>
      <p:pic>
        <p:nvPicPr>
          <p:cNvPr id="1026" name="Picture 2" descr="전용색상 컬러 로고">
            <a:extLst>
              <a:ext uri="{FF2B5EF4-FFF2-40B4-BE49-F238E27FC236}">
                <a16:creationId xmlns:a16="http://schemas.microsoft.com/office/drawing/2014/main" id="{20F5A4ED-BCA5-11F7-8D3E-324E13118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266013"/>
            <a:ext cx="2232248" cy="5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9F96871-7390-3568-C88D-8A307FF447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9626" y="266013"/>
            <a:ext cx="223837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43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18F6F-736D-BC0D-0C0F-F49D1E44A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E3EA2FCF-584D-0FCB-62C6-485734B33EC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994" t="66486" r="10163" b="6727"/>
          <a:stretch/>
        </p:blipFill>
        <p:spPr>
          <a:xfrm>
            <a:off x="3164847" y="760760"/>
            <a:ext cx="7280543" cy="71552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07D3FD3-FE7C-93DB-A7A4-7EF3E96952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30" y="791667"/>
            <a:ext cx="2445659" cy="6984776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7134F24D-DA0C-0B72-9B3A-DEA454A16DD6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초등교과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민속콘텐츠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찾아보기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검색결과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D871CDE8-A7DB-170D-AF20-8E15211D3506}"/>
              </a:ext>
            </a:extLst>
          </p:cNvPr>
          <p:cNvSpPr/>
          <p:nvPr/>
        </p:nvSpPr>
        <p:spPr>
          <a:xfrm>
            <a:off x="215331" y="5400178"/>
            <a:ext cx="2445658" cy="199376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051E172A-F2F0-7530-F034-0D58B929444B}"/>
              </a:ext>
            </a:extLst>
          </p:cNvPr>
          <p:cNvCxnSpPr>
            <a:cxnSpLocks/>
            <a:stCxn id="9" idx="3"/>
            <a:endCxn id="6" idx="1"/>
          </p:cNvCxnSpPr>
          <p:nvPr/>
        </p:nvCxnSpPr>
        <p:spPr>
          <a:xfrm flipV="1">
            <a:off x="2660989" y="4338395"/>
            <a:ext cx="503858" cy="2058666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46A8E1D6-5A75-B1FE-20B5-8F3F4AA88CAF}"/>
              </a:ext>
            </a:extLst>
          </p:cNvPr>
          <p:cNvSpPr/>
          <p:nvPr/>
        </p:nvSpPr>
        <p:spPr>
          <a:xfrm>
            <a:off x="3131688" y="95400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73C9C518-7F3D-8926-4258-26215CDEE340}"/>
              </a:ext>
            </a:extLst>
          </p:cNvPr>
          <p:cNvSpPr/>
          <p:nvPr/>
        </p:nvSpPr>
        <p:spPr>
          <a:xfrm>
            <a:off x="3131688" y="264123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3B800DB7-0758-1413-24E0-3C481F46B58B}"/>
              </a:ext>
            </a:extLst>
          </p:cNvPr>
          <p:cNvSpPr/>
          <p:nvPr/>
        </p:nvSpPr>
        <p:spPr>
          <a:xfrm>
            <a:off x="5500036" y="285701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DA405C5F-9196-FFDD-2542-93BBD6E8A07A}"/>
              </a:ext>
            </a:extLst>
          </p:cNvPr>
          <p:cNvSpPr/>
          <p:nvPr/>
        </p:nvSpPr>
        <p:spPr>
          <a:xfrm>
            <a:off x="3067561" y="315004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9" name="순서도: 연결자 18">
            <a:extLst>
              <a:ext uri="{FF2B5EF4-FFF2-40B4-BE49-F238E27FC236}">
                <a16:creationId xmlns:a16="http://schemas.microsoft.com/office/drawing/2014/main" id="{8849A108-CC20-BA93-446E-6F90E6E82CCE}"/>
              </a:ext>
            </a:extLst>
          </p:cNvPr>
          <p:cNvSpPr/>
          <p:nvPr/>
        </p:nvSpPr>
        <p:spPr>
          <a:xfrm>
            <a:off x="3137342" y="564953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2BA766CC-7C84-3620-C795-CFF4C256B901}"/>
              </a:ext>
            </a:extLst>
          </p:cNvPr>
          <p:cNvSpPr/>
          <p:nvPr/>
        </p:nvSpPr>
        <p:spPr>
          <a:xfrm>
            <a:off x="5266228" y="57032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CBA4A9B4-02A6-3B8C-0AD9-2565EEDA7A69}"/>
              </a:ext>
            </a:extLst>
          </p:cNvPr>
          <p:cNvSpPr/>
          <p:nvPr/>
        </p:nvSpPr>
        <p:spPr>
          <a:xfrm>
            <a:off x="3042863" y="594324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553EDAC3-2E67-4299-4B76-FE1C50DC32CA}"/>
              </a:ext>
            </a:extLst>
          </p:cNvPr>
          <p:cNvSpPr/>
          <p:nvPr/>
        </p:nvSpPr>
        <p:spPr>
          <a:xfrm>
            <a:off x="5327898" y="9771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3C3FF314-9725-11AD-B12F-A573B54C3008}"/>
              </a:ext>
            </a:extLst>
          </p:cNvPr>
          <p:cNvSpPr/>
          <p:nvPr/>
        </p:nvSpPr>
        <p:spPr>
          <a:xfrm>
            <a:off x="3048460" y="13632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0FFC4DED-4A22-496C-C5AC-EB925C47C24C}"/>
              </a:ext>
            </a:extLst>
          </p:cNvPr>
          <p:cNvSpPr/>
          <p:nvPr/>
        </p:nvSpPr>
        <p:spPr>
          <a:xfrm>
            <a:off x="7879021" y="9854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3C660BA4-EA32-A7D1-61D7-DF3560E1000F}"/>
              </a:ext>
            </a:extLst>
          </p:cNvPr>
          <p:cNvSpPr/>
          <p:nvPr/>
        </p:nvSpPr>
        <p:spPr>
          <a:xfrm>
            <a:off x="7989018" y="282786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2B6DF542-1A32-FA14-5751-6D3702DA90B5}"/>
              </a:ext>
            </a:extLst>
          </p:cNvPr>
          <p:cNvSpPr/>
          <p:nvPr/>
        </p:nvSpPr>
        <p:spPr>
          <a:xfrm>
            <a:off x="8333295" y="57032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A73DCE2-09AB-3F9D-05B2-993205366948}"/>
              </a:ext>
            </a:extLst>
          </p:cNvPr>
          <p:cNvSpPr txBox="1"/>
          <p:nvPr/>
        </p:nvSpPr>
        <p:spPr>
          <a:xfrm>
            <a:off x="10656490" y="981214"/>
            <a:ext cx="3743723" cy="214007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 결과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 err="1">
                <a:latin typeface="+mj-ea"/>
                <a:ea typeface="+mj-ea"/>
              </a:rPr>
              <a:t>한국민속대백과</a:t>
            </a:r>
            <a:r>
              <a:rPr lang="ko-KR" altLang="en-US" sz="1000" dirty="0">
                <a:latin typeface="+mj-ea"/>
                <a:ea typeface="+mj-ea"/>
              </a:rPr>
              <a:t> 사전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한국민속대백과사전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API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연계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표제어 검색 결과 관련 표제어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표제어 목록 카드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주제 정보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내용 정보 표시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카드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한국민속대백과사전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표제어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바로가기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한국민속대백과사전</a:t>
            </a:r>
            <a:r>
              <a:rPr lang="ko-KR" altLang="en-US" sz="1000" dirty="0">
                <a:latin typeface="+mj-ea"/>
                <a:ea typeface="+mj-ea"/>
              </a:rPr>
              <a:t> 검색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0F0A353-5252-43CB-FA9B-51B6D04C836E}"/>
              </a:ext>
            </a:extLst>
          </p:cNvPr>
          <p:cNvSpPr txBox="1"/>
          <p:nvPr/>
        </p:nvSpPr>
        <p:spPr>
          <a:xfrm>
            <a:off x="10656489" y="3125891"/>
            <a:ext cx="3743723" cy="237193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검색 결과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국립민속박물관 소장품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국립민속박물관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API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연계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검색 결과 관련 소장품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소장품 목록 카드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소장품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카드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국립민속박물관 소장품 상세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바로가기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국립민속박물관 소장품에서 찾아보기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국립민속박물관 소장품 검색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778D19A-14BE-5694-D853-C8FB56E45258}"/>
              </a:ext>
            </a:extLst>
          </p:cNvPr>
          <p:cNvSpPr txBox="1"/>
          <p:nvPr/>
        </p:nvSpPr>
        <p:spPr>
          <a:xfrm>
            <a:off x="10656490" y="5497815"/>
            <a:ext cx="3743723" cy="237193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검색 결과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 err="1">
                <a:latin typeface="+mj-ea"/>
                <a:ea typeface="+mj-ea"/>
              </a:rPr>
              <a:t>민속아카이브</a:t>
            </a:r>
            <a:r>
              <a:rPr lang="ko-KR" altLang="en-US" sz="1000" dirty="0">
                <a:latin typeface="+mj-ea"/>
                <a:ea typeface="+mj-ea"/>
              </a:rPr>
              <a:t> 자료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민속아카이브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자료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API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연계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표제어 검색 결과 관련 자료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 err="1">
                <a:latin typeface="+mj-ea"/>
                <a:ea typeface="+mj-ea"/>
              </a:rPr>
              <a:t>민속아카이브</a:t>
            </a:r>
            <a:r>
              <a:rPr lang="ko-KR" altLang="en-US" sz="1000" dirty="0">
                <a:latin typeface="+mj-ea"/>
                <a:ea typeface="+mj-ea"/>
              </a:rPr>
              <a:t> 자료 목록 카드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자료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카드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민속아카이브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자료 상세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</a:t>
            </a:r>
            <a:r>
              <a:rPr lang="ko-KR" altLang="en-US" sz="1000" dirty="0">
                <a:latin typeface="+mj-ea"/>
                <a:ea typeface="+mj-ea"/>
              </a:rPr>
              <a:t>바로가기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민속아카이브</a:t>
            </a:r>
            <a:r>
              <a:rPr lang="ko-KR" altLang="en-US" sz="1000" dirty="0">
                <a:latin typeface="+mj-ea"/>
                <a:ea typeface="+mj-ea"/>
              </a:rPr>
              <a:t> 자료 찾아보기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민속아카이브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자료 검색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298694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0C73D-C73D-D787-9BED-7E27B6D8BE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F0283B1D-C721-D9EB-3758-4C733BB7768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994" t="66486" r="10163" b="6727"/>
          <a:stretch/>
        </p:blipFill>
        <p:spPr>
          <a:xfrm>
            <a:off x="3164847" y="760760"/>
            <a:ext cx="7280543" cy="71552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8C804F8F-1FA1-4E6D-838B-C47099B2A7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30" y="791667"/>
            <a:ext cx="2445659" cy="6984776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24DDAFE3-01A5-1AE5-5F9D-2F6E02D911AC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초등교과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민속콘텐츠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찾아보기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검색결과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C3403B93-366E-4133-F27F-A325466B322A}"/>
              </a:ext>
            </a:extLst>
          </p:cNvPr>
          <p:cNvSpPr/>
          <p:nvPr/>
        </p:nvSpPr>
        <p:spPr>
          <a:xfrm>
            <a:off x="215331" y="5400178"/>
            <a:ext cx="2445658" cy="199376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F77971BC-4A60-9096-C28F-7F18D21116CB}"/>
              </a:ext>
            </a:extLst>
          </p:cNvPr>
          <p:cNvCxnSpPr>
            <a:cxnSpLocks/>
            <a:stCxn id="9" idx="3"/>
            <a:endCxn id="6" idx="1"/>
          </p:cNvCxnSpPr>
          <p:nvPr/>
        </p:nvCxnSpPr>
        <p:spPr>
          <a:xfrm flipV="1">
            <a:off x="2660989" y="4338395"/>
            <a:ext cx="503858" cy="2058666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58BCE766-3517-1C2B-C0F5-AA43AA1220A9}"/>
              </a:ext>
            </a:extLst>
          </p:cNvPr>
          <p:cNvSpPr txBox="1"/>
          <p:nvPr/>
        </p:nvSpPr>
        <p:spPr>
          <a:xfrm>
            <a:off x="10656490" y="981214"/>
            <a:ext cx="3743723" cy="52527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이미지 확대 보기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미리보기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팝업창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C9E0FAB-FA4F-0B6B-0719-8A7BACC89E4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6549" t="28090" r="26990" b="30849"/>
          <a:stretch/>
        </p:blipFill>
        <p:spPr>
          <a:xfrm>
            <a:off x="6984082" y="2303835"/>
            <a:ext cx="6060196" cy="4248472"/>
          </a:xfrm>
          <a:prstGeom prst="rect">
            <a:avLst/>
          </a:prstGeom>
        </p:spPr>
      </p:pic>
      <p:sp>
        <p:nvSpPr>
          <p:cNvPr id="5" name="순서도: 연결자 4">
            <a:extLst>
              <a:ext uri="{FF2B5EF4-FFF2-40B4-BE49-F238E27FC236}">
                <a16:creationId xmlns:a16="http://schemas.microsoft.com/office/drawing/2014/main" id="{67338E6E-2C1D-8849-9B62-058FE62B3FE9}"/>
              </a:ext>
            </a:extLst>
          </p:cNvPr>
          <p:cNvSpPr/>
          <p:nvPr/>
        </p:nvSpPr>
        <p:spPr>
          <a:xfrm>
            <a:off x="7176379" y="248385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FDEA2787-F822-57F0-93BC-D110D3F3FA35}"/>
              </a:ext>
            </a:extLst>
          </p:cNvPr>
          <p:cNvSpPr/>
          <p:nvPr/>
        </p:nvSpPr>
        <p:spPr>
          <a:xfrm>
            <a:off x="3390122" y="3121287"/>
            <a:ext cx="1577736" cy="155881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9ACCE37-DEB5-77CB-31AB-94AD0597DB74}"/>
              </a:ext>
            </a:extLst>
          </p:cNvPr>
          <p:cNvSpPr/>
          <p:nvPr/>
        </p:nvSpPr>
        <p:spPr>
          <a:xfrm>
            <a:off x="3390122" y="5904373"/>
            <a:ext cx="1577736" cy="155881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3" name="연결선: 꺾임 12">
            <a:extLst>
              <a:ext uri="{FF2B5EF4-FFF2-40B4-BE49-F238E27FC236}">
                <a16:creationId xmlns:a16="http://schemas.microsoft.com/office/drawing/2014/main" id="{8F2F6D9C-FFD5-D7D4-7CEE-D003077F1092}"/>
              </a:ext>
            </a:extLst>
          </p:cNvPr>
          <p:cNvCxnSpPr>
            <a:cxnSpLocks/>
            <a:stCxn id="7" idx="3"/>
            <a:endCxn id="3" idx="1"/>
          </p:cNvCxnSpPr>
          <p:nvPr/>
        </p:nvCxnSpPr>
        <p:spPr>
          <a:xfrm>
            <a:off x="4967858" y="3900694"/>
            <a:ext cx="2016224" cy="52737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연결선: 꺾임 17">
            <a:extLst>
              <a:ext uri="{FF2B5EF4-FFF2-40B4-BE49-F238E27FC236}">
                <a16:creationId xmlns:a16="http://schemas.microsoft.com/office/drawing/2014/main" id="{0ADF4394-9625-45EE-086A-DA061F66A762}"/>
              </a:ext>
            </a:extLst>
          </p:cNvPr>
          <p:cNvCxnSpPr>
            <a:cxnSpLocks/>
            <a:stCxn id="8" idx="3"/>
            <a:endCxn id="3" idx="1"/>
          </p:cNvCxnSpPr>
          <p:nvPr/>
        </p:nvCxnSpPr>
        <p:spPr>
          <a:xfrm flipV="1">
            <a:off x="4967858" y="4428071"/>
            <a:ext cx="2016224" cy="2255709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0171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E45A4C-134D-FCDE-BC0D-1C1CF39E52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30ADA343-ABC1-BF7C-5099-95265B8EED5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336" t="8588" r="12415" b="66135"/>
          <a:stretch/>
        </p:blipFill>
        <p:spPr>
          <a:xfrm>
            <a:off x="2877427" y="975735"/>
            <a:ext cx="7554895" cy="475252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E3875E41-60D7-F288-D9CA-A2F69CF50B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29" y="791667"/>
            <a:ext cx="2440453" cy="4752528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DCD5949E-B0A2-5BCE-F1CA-CE154FB7CBAD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초등교과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민속콘텐츠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찾아보기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검색결과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89C67E51-F938-71B5-5419-F5F0539EE906}"/>
              </a:ext>
            </a:extLst>
          </p:cNvPr>
          <p:cNvSpPr/>
          <p:nvPr/>
        </p:nvSpPr>
        <p:spPr>
          <a:xfrm>
            <a:off x="215331" y="1223715"/>
            <a:ext cx="2445658" cy="115212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C9D1017C-1891-DAFA-896E-47579E30D003}"/>
              </a:ext>
            </a:extLst>
          </p:cNvPr>
          <p:cNvCxnSpPr>
            <a:cxnSpLocks/>
            <a:stCxn id="9" idx="3"/>
            <a:endCxn id="7" idx="1"/>
          </p:cNvCxnSpPr>
          <p:nvPr/>
        </p:nvCxnSpPr>
        <p:spPr>
          <a:xfrm>
            <a:off x="2660989" y="1799779"/>
            <a:ext cx="216438" cy="1552220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564F1972-BC73-600C-BEA8-BA3E5C70E91A}"/>
              </a:ext>
            </a:extLst>
          </p:cNvPr>
          <p:cNvSpPr/>
          <p:nvPr/>
        </p:nvSpPr>
        <p:spPr>
          <a:xfrm>
            <a:off x="5649309" y="109393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12735D86-84D1-386B-912E-58108445905C}"/>
              </a:ext>
            </a:extLst>
          </p:cNvPr>
          <p:cNvSpPr/>
          <p:nvPr/>
        </p:nvSpPr>
        <p:spPr>
          <a:xfrm>
            <a:off x="3101594" y="21509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3755F390-F2BD-2B29-2615-0832A336D7E3}"/>
              </a:ext>
            </a:extLst>
          </p:cNvPr>
          <p:cNvSpPr/>
          <p:nvPr/>
        </p:nvSpPr>
        <p:spPr>
          <a:xfrm>
            <a:off x="3443330" y="232748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6E840F9E-6773-BE10-E264-76C39E553D12}"/>
              </a:ext>
            </a:extLst>
          </p:cNvPr>
          <p:cNvSpPr/>
          <p:nvPr/>
        </p:nvSpPr>
        <p:spPr>
          <a:xfrm>
            <a:off x="2973341" y="46423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93D3F368-6359-FEDA-09D3-ABF3A35B6820}"/>
              </a:ext>
            </a:extLst>
          </p:cNvPr>
          <p:cNvSpPr/>
          <p:nvPr/>
        </p:nvSpPr>
        <p:spPr>
          <a:xfrm>
            <a:off x="5633862" y="24334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C9C6831C-054B-A76F-5CEE-0970540B897A}"/>
              </a:ext>
            </a:extLst>
          </p:cNvPr>
          <p:cNvSpPr/>
          <p:nvPr/>
        </p:nvSpPr>
        <p:spPr>
          <a:xfrm>
            <a:off x="5633861" y="300562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F5078BD2-23B4-8AF8-7C47-5D78BCDF271A}"/>
              </a:ext>
            </a:extLst>
          </p:cNvPr>
          <p:cNvSpPr/>
          <p:nvPr/>
        </p:nvSpPr>
        <p:spPr>
          <a:xfrm>
            <a:off x="7438558" y="114256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686BEF94-BADF-3119-7B77-B1BFDC9C94BF}"/>
              </a:ext>
            </a:extLst>
          </p:cNvPr>
          <p:cNvSpPr/>
          <p:nvPr/>
        </p:nvSpPr>
        <p:spPr>
          <a:xfrm>
            <a:off x="9792394" y="136126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C612FF4E-F84D-3C25-E68C-B12DD4E440E9}"/>
              </a:ext>
            </a:extLst>
          </p:cNvPr>
          <p:cNvSpPr/>
          <p:nvPr/>
        </p:nvSpPr>
        <p:spPr>
          <a:xfrm>
            <a:off x="5039866" y="426094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9B772264-603A-514E-B8DB-96AE8D6CFD5C}"/>
              </a:ext>
            </a:extLst>
          </p:cNvPr>
          <p:cNvSpPr/>
          <p:nvPr/>
        </p:nvSpPr>
        <p:spPr>
          <a:xfrm>
            <a:off x="5659310" y="417219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35" name="순서도: 연결자 34">
            <a:extLst>
              <a:ext uri="{FF2B5EF4-FFF2-40B4-BE49-F238E27FC236}">
                <a16:creationId xmlns:a16="http://schemas.microsoft.com/office/drawing/2014/main" id="{2ABC20D2-A460-23B7-A047-4A3A5F3824E4}"/>
              </a:ext>
            </a:extLst>
          </p:cNvPr>
          <p:cNvSpPr/>
          <p:nvPr/>
        </p:nvSpPr>
        <p:spPr>
          <a:xfrm>
            <a:off x="5659310" y="214500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245F28D-60BB-E552-2CA3-B6DE01297CC1}"/>
              </a:ext>
            </a:extLst>
          </p:cNvPr>
          <p:cNvSpPr txBox="1"/>
          <p:nvPr/>
        </p:nvSpPr>
        <p:spPr>
          <a:xfrm>
            <a:off x="10656490" y="981214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상세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표제어 카드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표제어 상세페이지로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표제어 분류 및 표제어 표시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도구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페이지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링크 복사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페이지 인쇄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인쇄 창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8FAA7FD-066B-3C90-F3FA-389D60E8D3E4}"/>
              </a:ext>
            </a:extLst>
          </p:cNvPr>
          <p:cNvSpPr txBox="1"/>
          <p:nvPr/>
        </p:nvSpPr>
        <p:spPr>
          <a:xfrm>
            <a:off x="10656489" y="2426831"/>
            <a:ext cx="3743723" cy="167943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사진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관련 대표 사진 표시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확대보기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확대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팝업창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관련 사진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관련사진이 많을 경우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목록으로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수평 슬라이드바 적용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6B1D646-ADBA-4BED-7F07-65BE58DD9169}"/>
              </a:ext>
            </a:extLst>
          </p:cNvPr>
          <p:cNvSpPr txBox="1"/>
          <p:nvPr/>
        </p:nvSpPr>
        <p:spPr>
          <a:xfrm>
            <a:off x="10656490" y="4114545"/>
            <a:ext cx="3743723" cy="214007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536575" indent="-2635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표제어 정의 내용 표시</a:t>
            </a:r>
            <a:endParaRPr lang="en-US" altLang="ko-KR" sz="1000" dirty="0">
              <a:latin typeface="+mj-ea"/>
              <a:ea typeface="+mj-ea"/>
            </a:endParaRPr>
          </a:p>
          <a:p>
            <a:pPr marL="536575" lvl="1" indent="-273050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연관 표제어 목록 카드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연관 표제어 목록 표출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카드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표제어 상세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연관 표제어가 많을 경우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수평슬라이드바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적용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36575" lvl="1" indent="-273050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</a:t>
            </a:r>
            <a:r>
              <a:rPr lang="ko-KR" altLang="en-US" sz="1000" dirty="0">
                <a:latin typeface="+mj-ea"/>
                <a:ea typeface="+mj-ea"/>
              </a:rPr>
              <a:t>유사 표제어 목록 표출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표제어 관련 동의어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상의어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하의어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목록 표출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</p:txBody>
      </p:sp>
      <p:pic>
        <p:nvPicPr>
          <p:cNvPr id="40" name="그림 39">
            <a:extLst>
              <a:ext uri="{FF2B5EF4-FFF2-40B4-BE49-F238E27FC236}">
                <a16:creationId xmlns:a16="http://schemas.microsoft.com/office/drawing/2014/main" id="{92626788-B451-C6A9-29A8-941984EBF26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6549" t="28090" r="26990" b="30849"/>
          <a:stretch/>
        </p:blipFill>
        <p:spPr>
          <a:xfrm>
            <a:off x="206330" y="5462761"/>
            <a:ext cx="3313779" cy="2323109"/>
          </a:xfrm>
          <a:prstGeom prst="rect">
            <a:avLst/>
          </a:prstGeom>
        </p:spPr>
      </p:pic>
      <p:cxnSp>
        <p:nvCxnSpPr>
          <p:cNvPr id="42" name="연결선: 꺾임 41">
            <a:extLst>
              <a:ext uri="{FF2B5EF4-FFF2-40B4-BE49-F238E27FC236}">
                <a16:creationId xmlns:a16="http://schemas.microsoft.com/office/drawing/2014/main" id="{1D71D655-8411-7154-9511-C50DB97EC58F}"/>
              </a:ext>
            </a:extLst>
          </p:cNvPr>
          <p:cNvCxnSpPr>
            <a:cxnSpLocks/>
            <a:stCxn id="32" idx="2"/>
            <a:endCxn id="40" idx="3"/>
          </p:cNvCxnSpPr>
          <p:nvPr/>
        </p:nvCxnSpPr>
        <p:spPr>
          <a:xfrm rot="5400000">
            <a:off x="3265521" y="4677831"/>
            <a:ext cx="2201073" cy="1691896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8396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A051CA-F6A5-B7C2-087D-9BC53884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CB90D406-BDD6-32B4-4652-A2C9469018C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890" t="35086" r="10861" b="48220"/>
          <a:stretch/>
        </p:blipFill>
        <p:spPr>
          <a:xfrm>
            <a:off x="2877427" y="975735"/>
            <a:ext cx="7554895" cy="313881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DB016C2-67A2-9FEE-2E38-2A34AC5A58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29" y="791667"/>
            <a:ext cx="2440453" cy="4752528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3842D965-0AFB-4830-A6FA-83A8612CD2A3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초등교과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민속콘텐츠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찾아보기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검색결과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02504BD6-010D-B1DA-B4E9-0C737586496C}"/>
              </a:ext>
            </a:extLst>
          </p:cNvPr>
          <p:cNvSpPr/>
          <p:nvPr/>
        </p:nvSpPr>
        <p:spPr>
          <a:xfrm>
            <a:off x="215331" y="2447851"/>
            <a:ext cx="2445658" cy="79208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17C08322-B681-D937-593D-33AB0BAC1251}"/>
              </a:ext>
            </a:extLst>
          </p:cNvPr>
          <p:cNvCxnSpPr>
            <a:cxnSpLocks/>
            <a:stCxn id="9" idx="3"/>
            <a:endCxn id="7" idx="1"/>
          </p:cNvCxnSpPr>
          <p:nvPr/>
        </p:nvCxnSpPr>
        <p:spPr>
          <a:xfrm flipV="1">
            <a:off x="2660989" y="2545140"/>
            <a:ext cx="216438" cy="298755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순서도: 연결자 5">
            <a:extLst>
              <a:ext uri="{FF2B5EF4-FFF2-40B4-BE49-F238E27FC236}">
                <a16:creationId xmlns:a16="http://schemas.microsoft.com/office/drawing/2014/main" id="{58D9627B-7951-FA09-DB28-9CECAE3B7179}"/>
              </a:ext>
            </a:extLst>
          </p:cNvPr>
          <p:cNvSpPr/>
          <p:nvPr/>
        </p:nvSpPr>
        <p:spPr>
          <a:xfrm>
            <a:off x="2911167" y="108488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513EEF89-BD0D-7573-7B1C-BAF11BC47569}"/>
              </a:ext>
            </a:extLst>
          </p:cNvPr>
          <p:cNvSpPr/>
          <p:nvPr/>
        </p:nvSpPr>
        <p:spPr>
          <a:xfrm>
            <a:off x="2872220" y="147009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139E2675-6F88-2B9D-951E-7594691615FD}"/>
              </a:ext>
            </a:extLst>
          </p:cNvPr>
          <p:cNvSpPr/>
          <p:nvPr/>
        </p:nvSpPr>
        <p:spPr>
          <a:xfrm>
            <a:off x="2847040" y="17952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946F070D-429A-E58D-7CF8-C789AA7C4B2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6549" t="28090" r="26990" b="30849"/>
          <a:stretch/>
        </p:blipFill>
        <p:spPr>
          <a:xfrm>
            <a:off x="2824486" y="4393170"/>
            <a:ext cx="3313779" cy="2323109"/>
          </a:xfrm>
          <a:prstGeom prst="rect">
            <a:avLst/>
          </a:prstGeom>
        </p:spPr>
      </p:pic>
      <p:sp>
        <p:nvSpPr>
          <p:cNvPr id="18" name="타원 17">
            <a:extLst>
              <a:ext uri="{FF2B5EF4-FFF2-40B4-BE49-F238E27FC236}">
                <a16:creationId xmlns:a16="http://schemas.microsoft.com/office/drawing/2014/main" id="{584A0907-2A62-410A-7A88-EF1D752E0D68}"/>
              </a:ext>
            </a:extLst>
          </p:cNvPr>
          <p:cNvSpPr/>
          <p:nvPr/>
        </p:nvSpPr>
        <p:spPr>
          <a:xfrm>
            <a:off x="7970426" y="3022442"/>
            <a:ext cx="360040" cy="3514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>
              <a:ln>
                <a:solidFill>
                  <a:srgbClr val="FF0000"/>
                </a:solidFill>
              </a:ln>
              <a:noFill/>
            </a:endParaRPr>
          </a:p>
        </p:txBody>
      </p:sp>
      <p:cxnSp>
        <p:nvCxnSpPr>
          <p:cNvPr id="19" name="연결선: 꺾임 18">
            <a:extLst>
              <a:ext uri="{FF2B5EF4-FFF2-40B4-BE49-F238E27FC236}">
                <a16:creationId xmlns:a16="http://schemas.microsoft.com/office/drawing/2014/main" id="{CBE609A4-705A-07B7-74E0-57C4FD195A27}"/>
              </a:ext>
            </a:extLst>
          </p:cNvPr>
          <p:cNvCxnSpPr>
            <a:cxnSpLocks/>
            <a:stCxn id="18" idx="4"/>
            <a:endCxn id="16" idx="3"/>
          </p:cNvCxnSpPr>
          <p:nvPr/>
        </p:nvCxnSpPr>
        <p:spPr>
          <a:xfrm rot="5400000">
            <a:off x="6053947" y="3458226"/>
            <a:ext cx="2180818" cy="2012181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B7D45EC-C1CE-B098-AC00-724AD6F7797E}"/>
              </a:ext>
            </a:extLst>
          </p:cNvPr>
          <p:cNvSpPr txBox="1"/>
          <p:nvPr/>
        </p:nvSpPr>
        <p:spPr>
          <a:xfrm>
            <a:off x="10656490" y="981214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연관 콘텐츠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연관 민속 콘텐츠 분류 탭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분류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하단 목록영역에 콘텐츠 목록 표출 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동영상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애니메이션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음원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퀴즈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게임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연관 민속 콘텐츠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콘텐츠 목록 카드 표출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아이콘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및 실행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팝업창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357519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F07EF9-E726-21FA-F16F-1778C7B28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04D79DC7-E578-1C8D-C497-89FC42D2978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910" t="52298" r="9841" b="11915"/>
          <a:stretch/>
        </p:blipFill>
        <p:spPr>
          <a:xfrm>
            <a:off x="2877427" y="975735"/>
            <a:ext cx="7554895" cy="67287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6E1245A4-781F-013F-FFF3-01BE6AE7F0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29" y="791667"/>
            <a:ext cx="2440453" cy="4752528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403B35C0-DC98-0B70-568A-ED937C87ED7F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초등교과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민속콘텐츠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찾아보기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검색결과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8385C2C6-DCE0-51F1-DF4C-5C33AA29C978}"/>
              </a:ext>
            </a:extLst>
          </p:cNvPr>
          <p:cNvSpPr/>
          <p:nvPr/>
        </p:nvSpPr>
        <p:spPr>
          <a:xfrm>
            <a:off x="215331" y="3239939"/>
            <a:ext cx="2445658" cy="1800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F4958356-619F-F0D9-18E8-95AADFF0AB62}"/>
              </a:ext>
            </a:extLst>
          </p:cNvPr>
          <p:cNvCxnSpPr>
            <a:cxnSpLocks/>
            <a:stCxn id="9" idx="3"/>
            <a:endCxn id="7" idx="1"/>
          </p:cNvCxnSpPr>
          <p:nvPr/>
        </p:nvCxnSpPr>
        <p:spPr>
          <a:xfrm>
            <a:off x="2660989" y="4140039"/>
            <a:ext cx="216438" cy="200046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순서도: 연결자 5">
            <a:extLst>
              <a:ext uri="{FF2B5EF4-FFF2-40B4-BE49-F238E27FC236}">
                <a16:creationId xmlns:a16="http://schemas.microsoft.com/office/drawing/2014/main" id="{3DDDB1ED-EA80-D048-F54F-A002DBD4688C}"/>
              </a:ext>
            </a:extLst>
          </p:cNvPr>
          <p:cNvSpPr/>
          <p:nvPr/>
        </p:nvSpPr>
        <p:spPr>
          <a:xfrm>
            <a:off x="2879950" y="110390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D2E23F5C-5F11-4E74-A824-9A611E303F03}"/>
              </a:ext>
            </a:extLst>
          </p:cNvPr>
          <p:cNvSpPr/>
          <p:nvPr/>
        </p:nvSpPr>
        <p:spPr>
          <a:xfrm>
            <a:off x="2769208" y="155597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BA3DED8-F048-F49D-DC22-C52298669B49}"/>
              </a:ext>
            </a:extLst>
          </p:cNvPr>
          <p:cNvSpPr/>
          <p:nvPr/>
        </p:nvSpPr>
        <p:spPr>
          <a:xfrm>
            <a:off x="5111874" y="138894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19D961C-88CE-E112-4605-ABDCBC0215EA}"/>
              </a:ext>
            </a:extLst>
          </p:cNvPr>
          <p:cNvSpPr txBox="1"/>
          <p:nvPr/>
        </p:nvSpPr>
        <p:spPr>
          <a:xfrm>
            <a:off x="10656490" y="981214"/>
            <a:ext cx="3743723" cy="468025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교수 학습자료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표제어 연관 교수 학습자료 정보 표출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분류 필터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교과별 필터 적용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필터 적용시 오른쪽 콘텐츠 목록에 반영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교과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교과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출판사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단원명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및 성취기준 정보 표시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교육자료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콘텐츠 분류 탭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 분류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해당 콘텐츠 목록 표출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활동지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활동지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제목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상세보기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상세보기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학습과정안 목록 표출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다운로드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학습과정안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ko-KR" sz="1000" dirty="0">
              <a:latin typeface="+mj-ea"/>
              <a:ea typeface="+mj-ea"/>
            </a:endParaRPr>
          </a:p>
          <a:p>
            <a:pPr marL="196001" lvl="1" indent="-1778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교수학습자료는 유형에 따라 표시 방식이 달라질 수 있음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논의 필요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F592170A-3DCB-9A7B-FC3B-F8AA571A597E}"/>
              </a:ext>
            </a:extLst>
          </p:cNvPr>
          <p:cNvSpPr/>
          <p:nvPr/>
        </p:nvSpPr>
        <p:spPr>
          <a:xfrm>
            <a:off x="4679826" y="51121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99D73E1A-ADA8-8686-D8CF-5524FA7FA399}"/>
              </a:ext>
            </a:extLst>
          </p:cNvPr>
          <p:cNvSpPr/>
          <p:nvPr/>
        </p:nvSpPr>
        <p:spPr>
          <a:xfrm>
            <a:off x="4679826" y="539612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49A2583C-1B6D-130F-291C-E6C231E7DAE8}"/>
              </a:ext>
            </a:extLst>
          </p:cNvPr>
          <p:cNvSpPr/>
          <p:nvPr/>
        </p:nvSpPr>
        <p:spPr>
          <a:xfrm>
            <a:off x="4679825" y="63030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BC4BF1AF-F870-C1E1-7EB1-24DAECC8FBFB}"/>
              </a:ext>
            </a:extLst>
          </p:cNvPr>
          <p:cNvSpPr/>
          <p:nvPr/>
        </p:nvSpPr>
        <p:spPr>
          <a:xfrm rot="19750280">
            <a:off x="1887738" y="3481566"/>
            <a:ext cx="7920880" cy="1404156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/>
              <a:t>변경 </a:t>
            </a:r>
            <a:r>
              <a:rPr lang="en-US" altLang="ko-KR" sz="1800" dirty="0"/>
              <a:t>: </a:t>
            </a:r>
            <a:r>
              <a:rPr lang="ko-KR" altLang="en-US" sz="1800" dirty="0"/>
              <a:t>다음 슬라이드 참조</a:t>
            </a:r>
          </a:p>
        </p:txBody>
      </p:sp>
    </p:spTree>
    <p:extLst>
      <p:ext uri="{BB962C8B-B14F-4D97-AF65-F5344CB8AC3E}">
        <p14:creationId xmlns:p14="http://schemas.microsoft.com/office/powerpoint/2010/main" val="32674681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E9EF9-F02C-E7C4-9732-8054926644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43FA2BC4-8ED2-DA47-C68A-B5CE1CCB9511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초등교과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민속콘텐츠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찾아보기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검색결과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7A0AA411-0E59-ACD6-E346-B174CF6F50A0}"/>
              </a:ext>
            </a:extLst>
          </p:cNvPr>
          <p:cNvSpPr txBox="1"/>
          <p:nvPr/>
        </p:nvSpPr>
        <p:spPr>
          <a:xfrm>
            <a:off x="10656490" y="981214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교수 학습자료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표제어 연관 교수 학습자료 정보 표출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분류 필터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교과별 필터 적용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필터 적용시 오른쪽 콘텐츠 목록에 반영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4" name="그림 3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EBCB5CE2-C356-329A-4FB8-A4B7B63D5D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25" b="7836"/>
          <a:stretch/>
        </p:blipFill>
        <p:spPr>
          <a:xfrm>
            <a:off x="1223442" y="863674"/>
            <a:ext cx="8784976" cy="68717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92127DE5-DA31-3663-6A9D-BD8D6555B69B}"/>
              </a:ext>
            </a:extLst>
          </p:cNvPr>
          <p:cNvSpPr/>
          <p:nvPr/>
        </p:nvSpPr>
        <p:spPr>
          <a:xfrm>
            <a:off x="1910248" y="120369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555B4CB2-3E28-3E58-2D35-1CB25655AFED}"/>
              </a:ext>
            </a:extLst>
          </p:cNvPr>
          <p:cNvSpPr/>
          <p:nvPr/>
        </p:nvSpPr>
        <p:spPr>
          <a:xfrm>
            <a:off x="1799506" y="16557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48F511CA-4E5F-A37F-3F6F-29480D18A32D}"/>
              </a:ext>
            </a:extLst>
          </p:cNvPr>
          <p:cNvSpPr/>
          <p:nvPr/>
        </p:nvSpPr>
        <p:spPr>
          <a:xfrm>
            <a:off x="3638440" y="149172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A655E30D-2E1F-E0DD-35BC-4BDAA5A9B62E}"/>
              </a:ext>
            </a:extLst>
          </p:cNvPr>
          <p:cNvSpPr/>
          <p:nvPr/>
        </p:nvSpPr>
        <p:spPr>
          <a:xfrm>
            <a:off x="3527698" y="19437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12F2D847-3FA6-BAE0-4F4C-017E5C76D15D}"/>
              </a:ext>
            </a:extLst>
          </p:cNvPr>
          <p:cNvSpPr/>
          <p:nvPr/>
        </p:nvSpPr>
        <p:spPr>
          <a:xfrm>
            <a:off x="4751834" y="18471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450C0E1B-AD3E-A3C3-60D0-891D7C80EFAD}"/>
              </a:ext>
            </a:extLst>
          </p:cNvPr>
          <p:cNvSpPr/>
          <p:nvPr/>
        </p:nvSpPr>
        <p:spPr>
          <a:xfrm>
            <a:off x="5975970" y="22318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74D402D3-6BD4-CDD8-FFC9-347580434A74}"/>
              </a:ext>
            </a:extLst>
          </p:cNvPr>
          <p:cNvSpPr/>
          <p:nvPr/>
        </p:nvSpPr>
        <p:spPr>
          <a:xfrm>
            <a:off x="5443791" y="259186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3" name="순서도: 연결자 22">
            <a:extLst>
              <a:ext uri="{FF2B5EF4-FFF2-40B4-BE49-F238E27FC236}">
                <a16:creationId xmlns:a16="http://schemas.microsoft.com/office/drawing/2014/main" id="{10A3C78D-2F9E-7E84-8E51-0234CB23C9AF}"/>
              </a:ext>
            </a:extLst>
          </p:cNvPr>
          <p:cNvSpPr/>
          <p:nvPr/>
        </p:nvSpPr>
        <p:spPr>
          <a:xfrm>
            <a:off x="4643822" y="317569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0A3F58D-B471-8899-24A1-6938BB1CEDE0}"/>
              </a:ext>
            </a:extLst>
          </p:cNvPr>
          <p:cNvSpPr/>
          <p:nvPr/>
        </p:nvSpPr>
        <p:spPr>
          <a:xfrm>
            <a:off x="3574313" y="380002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D1867DD-0B13-4389-FE90-0D8963FDE1FF}"/>
              </a:ext>
            </a:extLst>
          </p:cNvPr>
          <p:cNvSpPr/>
          <p:nvPr/>
        </p:nvSpPr>
        <p:spPr>
          <a:xfrm>
            <a:off x="5615929" y="377231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12A451AC-F7E2-CDA1-AD14-8278D65E9651}"/>
              </a:ext>
            </a:extLst>
          </p:cNvPr>
          <p:cNvSpPr/>
          <p:nvPr/>
        </p:nvSpPr>
        <p:spPr>
          <a:xfrm>
            <a:off x="6091140" y="39600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386A48B3-6565-BDF4-E6EC-CF8A2C012CD4}"/>
              </a:ext>
            </a:extLst>
          </p:cNvPr>
          <p:cNvSpPr/>
          <p:nvPr/>
        </p:nvSpPr>
        <p:spPr>
          <a:xfrm>
            <a:off x="4471683" y="42799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3-4</a:t>
            </a:r>
            <a:endParaRPr lang="ko-KR" altLang="en-US" sz="8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EDB8798C-0A32-E5C0-D719-226D3B7C2904}"/>
              </a:ext>
            </a:extLst>
          </p:cNvPr>
          <p:cNvSpPr/>
          <p:nvPr/>
        </p:nvSpPr>
        <p:spPr>
          <a:xfrm>
            <a:off x="4471683" y="455792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3-5</a:t>
            </a:r>
            <a:endParaRPr lang="ko-KR" altLang="en-US" sz="800" dirty="0"/>
          </a:p>
        </p:txBody>
      </p:sp>
      <p:sp>
        <p:nvSpPr>
          <p:cNvPr id="29" name="순서도: 연결자 28">
            <a:extLst>
              <a:ext uri="{FF2B5EF4-FFF2-40B4-BE49-F238E27FC236}">
                <a16:creationId xmlns:a16="http://schemas.microsoft.com/office/drawing/2014/main" id="{8F5877FF-1033-CCC8-BD5D-0ED7F826B285}"/>
              </a:ext>
            </a:extLst>
          </p:cNvPr>
          <p:cNvSpPr/>
          <p:nvPr/>
        </p:nvSpPr>
        <p:spPr>
          <a:xfrm>
            <a:off x="5600039" y="314846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DA69F4BC-C6FC-3678-5416-C0A94F3B6095}"/>
              </a:ext>
            </a:extLst>
          </p:cNvPr>
          <p:cNvSpPr/>
          <p:nvPr/>
        </p:nvSpPr>
        <p:spPr>
          <a:xfrm>
            <a:off x="3574313" y="62508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0E5AD152-5FFA-3377-7B4F-65DF921B86CF}"/>
              </a:ext>
            </a:extLst>
          </p:cNvPr>
          <p:cNvSpPr/>
          <p:nvPr/>
        </p:nvSpPr>
        <p:spPr>
          <a:xfrm>
            <a:off x="9000306" y="62508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406B3CE-B146-97F4-FD24-9E7CDD042B0A}"/>
              </a:ext>
            </a:extLst>
          </p:cNvPr>
          <p:cNvSpPr txBox="1"/>
          <p:nvPr/>
        </p:nvSpPr>
        <p:spPr>
          <a:xfrm>
            <a:off x="10654602" y="2197957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179388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교과서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179388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과목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179388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 err="1">
                <a:latin typeface="+mj-ea"/>
                <a:ea typeface="+mj-ea"/>
              </a:rPr>
              <a:t>단원명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179388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출판사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3654886-947E-904B-E913-F9CEBC1B93EE}"/>
              </a:ext>
            </a:extLst>
          </p:cNvPr>
          <p:cNvSpPr txBox="1"/>
          <p:nvPr/>
        </p:nvSpPr>
        <p:spPr>
          <a:xfrm>
            <a:off x="10656490" y="3411778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교육자료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179388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활동지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179388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과목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179388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</a:t>
            </a:r>
            <a:r>
              <a:rPr lang="ko-KR" altLang="en-US" sz="1000" dirty="0" err="1">
                <a:latin typeface="+mj-ea"/>
                <a:ea typeface="+mj-ea"/>
              </a:rPr>
              <a:t>단원명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179388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3-4. </a:t>
            </a:r>
            <a:r>
              <a:rPr lang="ko-KR" altLang="en-US" sz="1000" dirty="0">
                <a:latin typeface="+mj-ea"/>
                <a:ea typeface="+mj-ea"/>
              </a:rPr>
              <a:t>성과기준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179388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3-5. </a:t>
            </a:r>
            <a:r>
              <a:rPr lang="ko-KR" altLang="en-US" sz="1000" dirty="0">
                <a:latin typeface="+mj-ea"/>
                <a:ea typeface="+mj-ea"/>
              </a:rPr>
              <a:t>첨부파일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파일명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93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해당 파일 다운로드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6777871-9E85-9DE4-7A55-6A98117745C8}"/>
              </a:ext>
            </a:extLst>
          </p:cNvPr>
          <p:cNvSpPr txBox="1"/>
          <p:nvPr/>
        </p:nvSpPr>
        <p:spPr>
          <a:xfrm>
            <a:off x="10659205" y="5091177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  <a:ea typeface="+mj-ea"/>
              </a:rPr>
              <a:t>교육자료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179388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dirty="0">
                <a:latin typeface="+mj-ea"/>
                <a:ea typeface="+mj-ea"/>
              </a:rPr>
              <a:t>학습과정안 제목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179388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4-2. [</a:t>
            </a:r>
            <a:r>
              <a:rPr lang="ko-KR" altLang="en-US" sz="1000" dirty="0">
                <a:latin typeface="+mj-ea"/>
                <a:ea typeface="+mj-ea"/>
              </a:rPr>
              <a:t>다운로드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93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해당 학습과정안 파일 다운로드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754814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FD3260-C0FD-A478-E64E-B265D22DF6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8E786A79-9EBC-12B4-2CD4-CA24CC501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30" y="1007692"/>
            <a:ext cx="2545510" cy="4824536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EEE5E947-4718-52F1-6CAF-4B1ED397C3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289292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초등교과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소개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초등교과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민속콘텐츠는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7CD28197-D32C-5123-6F76-4EAC99907C77}"/>
              </a:ext>
            </a:extLst>
          </p:cNvPr>
          <p:cNvSpPr/>
          <p:nvPr/>
        </p:nvSpPr>
        <p:spPr>
          <a:xfrm>
            <a:off x="215331" y="1007692"/>
            <a:ext cx="2540532" cy="151216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4DF432F7-5F12-276C-6236-A2048637414F}"/>
              </a:ext>
            </a:extLst>
          </p:cNvPr>
          <p:cNvCxnSpPr>
            <a:cxnSpLocks/>
            <a:stCxn id="9" idx="3"/>
            <a:endCxn id="11" idx="1"/>
          </p:cNvCxnSpPr>
          <p:nvPr/>
        </p:nvCxnSpPr>
        <p:spPr>
          <a:xfrm>
            <a:off x="2755863" y="1763776"/>
            <a:ext cx="408964" cy="1285142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>
            <a:extLst>
              <a:ext uri="{FF2B5EF4-FFF2-40B4-BE49-F238E27FC236}">
                <a16:creationId xmlns:a16="http://schemas.microsoft.com/office/drawing/2014/main" id="{7B68AD28-03F1-AED4-0FCB-C2013CF71E7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69910"/>
          <a:stretch/>
        </p:blipFill>
        <p:spPr>
          <a:xfrm>
            <a:off x="3164827" y="991632"/>
            <a:ext cx="7214787" cy="41145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3122ABE-B536-7E2A-0A60-7EDE0D920436}"/>
              </a:ext>
            </a:extLst>
          </p:cNvPr>
          <p:cNvSpPr/>
          <p:nvPr/>
        </p:nvSpPr>
        <p:spPr>
          <a:xfrm>
            <a:off x="8208218" y="129442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432FBF3D-75C8-BF23-E64C-3F8EB578A81C}"/>
              </a:ext>
            </a:extLst>
          </p:cNvPr>
          <p:cNvSpPr/>
          <p:nvPr/>
        </p:nvSpPr>
        <p:spPr>
          <a:xfrm>
            <a:off x="3929719" y="39600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A74867-0F0F-8AEE-4CF4-2D75A2EC0E65}"/>
              </a:ext>
            </a:extLst>
          </p:cNvPr>
          <p:cNvSpPr txBox="1"/>
          <p:nvPr/>
        </p:nvSpPr>
        <p:spPr>
          <a:xfrm>
            <a:off x="8424242" y="1529143"/>
            <a:ext cx="1080120" cy="4810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900" dirty="0" err="1">
                <a:latin typeface="+mj-ea"/>
                <a:ea typeface="+mj-ea"/>
                <a:sym typeface="Wingdings" panose="05000000000000000000" pitchFamily="2" charset="2"/>
              </a:rPr>
              <a:t>민속콘텐츠</a:t>
            </a:r>
            <a:r>
              <a:rPr lang="ko-KR" altLang="en-US" sz="900" dirty="0">
                <a:latin typeface="+mj-ea"/>
                <a:ea typeface="+mj-ea"/>
                <a:sym typeface="Wingdings" panose="05000000000000000000" pitchFamily="2" charset="2"/>
              </a:rPr>
              <a:t> 찾기</a:t>
            </a:r>
            <a:endParaRPr lang="en-US" altLang="ko-KR" sz="900" dirty="0">
              <a:latin typeface="+mj-ea"/>
              <a:ea typeface="+mj-ea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  <a:sym typeface="Wingdings" panose="05000000000000000000" pitchFamily="2" charset="2"/>
              </a:rPr>
              <a:t>소개</a:t>
            </a:r>
            <a:endParaRPr lang="en-US" altLang="ko-KR" sz="900" dirty="0">
              <a:latin typeface="+mj-ea"/>
              <a:ea typeface="+mj-ea"/>
              <a:sym typeface="Wingdings" panose="05000000000000000000" pitchFamily="2" charset="2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237790E0-469E-2BD9-03A4-8C29F49B090C}"/>
              </a:ext>
            </a:extLst>
          </p:cNvPr>
          <p:cNvSpPr/>
          <p:nvPr/>
        </p:nvSpPr>
        <p:spPr>
          <a:xfrm>
            <a:off x="8424242" y="1254088"/>
            <a:ext cx="1080120" cy="90573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9" name="순서도: 연결자 18">
            <a:extLst>
              <a:ext uri="{FF2B5EF4-FFF2-40B4-BE49-F238E27FC236}">
                <a16:creationId xmlns:a16="http://schemas.microsoft.com/office/drawing/2014/main" id="{812669ED-138E-ACD7-4601-D67226896574}"/>
              </a:ext>
            </a:extLst>
          </p:cNvPr>
          <p:cNvSpPr/>
          <p:nvPr/>
        </p:nvSpPr>
        <p:spPr>
          <a:xfrm>
            <a:off x="3922345" y="226221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E73AE35-9562-1D9D-AF50-36A9C667A503}"/>
              </a:ext>
            </a:extLst>
          </p:cNvPr>
          <p:cNvSpPr/>
          <p:nvPr/>
        </p:nvSpPr>
        <p:spPr>
          <a:xfrm>
            <a:off x="4605961" y="30401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3318D75-4763-E199-BD4C-BE4BFEFB635A}"/>
              </a:ext>
            </a:extLst>
          </p:cNvPr>
          <p:cNvSpPr txBox="1"/>
          <p:nvPr/>
        </p:nvSpPr>
        <p:spPr>
          <a:xfrm>
            <a:off x="10656490" y="981214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기존 어린이박물관 메뉴에서 </a:t>
            </a:r>
            <a:r>
              <a:rPr lang="en-US" altLang="ko-KR" sz="1000" dirty="0">
                <a:latin typeface="+mj-ea"/>
                <a:ea typeface="+mj-ea"/>
              </a:rPr>
              <a:t>“</a:t>
            </a:r>
            <a:r>
              <a:rPr lang="ko-KR" altLang="en-US" sz="1000" dirty="0">
                <a:latin typeface="+mj-ea"/>
                <a:ea typeface="+mj-ea"/>
              </a:rPr>
              <a:t>초등교과</a:t>
            </a:r>
            <a:r>
              <a:rPr lang="en-US" altLang="ko-KR" sz="1000" dirty="0">
                <a:latin typeface="+mj-ea"/>
                <a:ea typeface="+mj-ea"/>
              </a:rPr>
              <a:t>” </a:t>
            </a:r>
            <a:r>
              <a:rPr lang="ko-KR" altLang="en-US" sz="1000" dirty="0">
                <a:latin typeface="+mj-ea"/>
                <a:ea typeface="+mj-ea"/>
              </a:rPr>
              <a:t>메뉴 추가</a:t>
            </a:r>
            <a:endParaRPr lang="en-US" altLang="ko-KR" sz="1000" dirty="0">
              <a:latin typeface="+mj-ea"/>
              <a:ea typeface="+mj-ea"/>
            </a:endParaRPr>
          </a:p>
          <a:p>
            <a:pPr marL="45243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하위메뉴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민속콘텐츠</a:t>
            </a:r>
            <a:r>
              <a:rPr lang="ko-KR" altLang="en-US" sz="1000" dirty="0">
                <a:latin typeface="+mj-ea"/>
                <a:ea typeface="+mj-ea"/>
              </a:rPr>
              <a:t> 찾기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민속콘텐츠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찾아보기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소개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소개 페이제로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 err="1">
                <a:solidFill>
                  <a:srgbClr val="FF0000"/>
                </a:solidFill>
                <a:latin typeface="+mj-ea"/>
                <a:ea typeface="+mj-ea"/>
              </a:rPr>
              <a:t>메뉴명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 협의 필요함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10103E7-3C84-9549-0E3C-4959B1B6254E}"/>
              </a:ext>
            </a:extLst>
          </p:cNvPr>
          <p:cNvSpPr txBox="1"/>
          <p:nvPr/>
        </p:nvSpPr>
        <p:spPr>
          <a:xfrm>
            <a:off x="10656489" y="2427826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초등교과 </a:t>
            </a:r>
            <a:r>
              <a:rPr lang="ko-KR" altLang="en-US" sz="1000" dirty="0" err="1">
                <a:latin typeface="+mj-ea"/>
                <a:ea typeface="+mj-ea"/>
              </a:rPr>
              <a:t>민속콘텐츠</a:t>
            </a:r>
            <a:r>
              <a:rPr lang="ko-KR" altLang="en-US" sz="1000" dirty="0">
                <a:latin typeface="+mj-ea"/>
                <a:ea typeface="+mj-ea"/>
              </a:rPr>
              <a:t> 소개 페이지 분류 탭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</a:rPr>
              <a:t>초등교과 </a:t>
            </a:r>
            <a:r>
              <a:rPr lang="ko-KR" altLang="en-US" sz="1000" dirty="0" err="1">
                <a:latin typeface="+mj-ea"/>
                <a:ea typeface="+mj-ea"/>
              </a:rPr>
              <a:t>민속콘텐츠는</a:t>
            </a:r>
            <a:r>
              <a:rPr lang="ko-KR" altLang="en-US" sz="1000" dirty="0">
                <a:latin typeface="+mj-ea"/>
                <a:ea typeface="+mj-ea"/>
              </a:rPr>
              <a:t>  </a:t>
            </a:r>
            <a:r>
              <a:rPr lang="en-US" altLang="ko-KR" sz="1000" dirty="0">
                <a:latin typeface="+mj-ea"/>
                <a:ea typeface="+mj-ea"/>
              </a:rPr>
              <a:t>|  </a:t>
            </a:r>
            <a:r>
              <a:rPr lang="ko-KR" altLang="en-US" sz="1000" dirty="0">
                <a:latin typeface="+mj-ea"/>
                <a:ea typeface="+mj-ea"/>
              </a:rPr>
              <a:t>박물관 사용하기 탭 구분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1" indent="-16986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 err="1">
                <a:latin typeface="+mj-ea"/>
                <a:ea typeface="+mj-ea"/>
              </a:rPr>
              <a:t>민속콘텐츠</a:t>
            </a:r>
            <a:r>
              <a:rPr lang="ko-KR" altLang="en-US" sz="1000" dirty="0">
                <a:latin typeface="+mj-ea"/>
                <a:ea typeface="+mj-ea"/>
              </a:rPr>
              <a:t> 소개 요약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요약 콘텐츠 필요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712788" lvl="1" indent="-16986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초등교과 </a:t>
            </a:r>
            <a:r>
              <a:rPr lang="ko-KR" altLang="en-US" sz="1000" dirty="0" err="1">
                <a:latin typeface="+mj-ea"/>
                <a:ea typeface="+mj-ea"/>
              </a:rPr>
              <a:t>민속콘텐츠</a:t>
            </a:r>
            <a:r>
              <a:rPr lang="ko-KR" altLang="en-US" sz="1000" dirty="0">
                <a:latin typeface="+mj-ea"/>
                <a:ea typeface="+mj-ea"/>
              </a:rPr>
              <a:t> 설명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설명 콘텐츠 필요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990600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초등교과 </a:t>
            </a:r>
            <a:r>
              <a:rPr lang="ko-KR" altLang="en-US" sz="1000" dirty="0" err="1">
                <a:latin typeface="+mj-ea"/>
                <a:ea typeface="+mj-ea"/>
              </a:rPr>
              <a:t>민속콘텐츠</a:t>
            </a:r>
            <a:r>
              <a:rPr lang="ko-KR" altLang="en-US" sz="1000" dirty="0">
                <a:latin typeface="+mj-ea"/>
                <a:ea typeface="+mj-ea"/>
              </a:rPr>
              <a:t> 활용하기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민속콘텐츠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찾아보기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990600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초등교과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민속콘텐츠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활용 안내서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활용 안내서 다운로드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(PDF)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활용안내서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PDF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파일 필요</a:t>
            </a: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800059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C30E76-96BD-4CA7-9B3F-EE0937D8A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87124D00-1E2D-AC71-3668-645A1F27C2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30" y="1007692"/>
            <a:ext cx="2545510" cy="4824536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EAD7D24D-2FAC-EDB2-66DB-DC777BCEE1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71679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초등교과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소개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초등교과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민속콘텐츠는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94E11496-2FF1-987B-0ED2-97EE89175D9E}"/>
              </a:ext>
            </a:extLst>
          </p:cNvPr>
          <p:cNvSpPr/>
          <p:nvPr/>
        </p:nvSpPr>
        <p:spPr>
          <a:xfrm>
            <a:off x="215331" y="2427826"/>
            <a:ext cx="2540532" cy="81211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0F4075D2-E6B9-5B45-CBDF-1AEE8A4A2785}"/>
              </a:ext>
            </a:extLst>
          </p:cNvPr>
          <p:cNvCxnSpPr>
            <a:cxnSpLocks/>
            <a:stCxn id="9" idx="3"/>
            <a:endCxn id="11" idx="1"/>
          </p:cNvCxnSpPr>
          <p:nvPr/>
        </p:nvCxnSpPr>
        <p:spPr>
          <a:xfrm flipV="1">
            <a:off x="2755863" y="2151790"/>
            <a:ext cx="408964" cy="682093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>
            <a:extLst>
              <a:ext uri="{FF2B5EF4-FFF2-40B4-BE49-F238E27FC236}">
                <a16:creationId xmlns:a16="http://schemas.microsoft.com/office/drawing/2014/main" id="{1EB1D6B3-0E3C-2369-47E8-BFCD6BB38A3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" t="28846" r="-4" b="54185"/>
          <a:stretch/>
        </p:blipFill>
        <p:spPr>
          <a:xfrm>
            <a:off x="3164827" y="991632"/>
            <a:ext cx="7214787" cy="232031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4057345-6ABF-1553-0CFA-FB12F781D3EE}"/>
              </a:ext>
            </a:extLst>
          </p:cNvPr>
          <p:cNvSpPr txBox="1"/>
          <p:nvPr/>
        </p:nvSpPr>
        <p:spPr>
          <a:xfrm>
            <a:off x="10656490" y="981214"/>
            <a:ext cx="3743723" cy="75507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오늘의 퀴즈 문제 내용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첨부한 이미지가 있을 경우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이미지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이미지가 없을 경우 해당 영역 </a:t>
            </a:r>
            <a:r>
              <a:rPr lang="ko-KR" altLang="en-US" sz="1000" dirty="0" err="1">
                <a:latin typeface="+mj-ea"/>
                <a:ea typeface="+mj-ea"/>
              </a:rPr>
              <a:t>미표시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5C9982-F6A7-DAFE-123E-888D26D4DF1B}"/>
              </a:ext>
            </a:extLst>
          </p:cNvPr>
          <p:cNvSpPr txBox="1"/>
          <p:nvPr/>
        </p:nvSpPr>
        <p:spPr>
          <a:xfrm>
            <a:off x="10656489" y="1740451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힌트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퀴즈에 대한 힌트가 있을 경우 버튼 활성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팝업 활성으로 힌트 내용 표시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80962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콘텐츠 보기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힌트에 해당하는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퀴즈 관리는 관리자 페이지에서 설정함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45DE63CB-BEE1-697E-E121-1C914DFD858A}"/>
              </a:ext>
            </a:extLst>
          </p:cNvPr>
          <p:cNvSpPr/>
          <p:nvPr/>
        </p:nvSpPr>
        <p:spPr>
          <a:xfrm>
            <a:off x="3987895" y="201580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6" name="순서도: 연결자 15">
            <a:extLst>
              <a:ext uri="{FF2B5EF4-FFF2-40B4-BE49-F238E27FC236}">
                <a16:creationId xmlns:a16="http://schemas.microsoft.com/office/drawing/2014/main" id="{397FA1C7-957A-D073-4567-6E8B6FAD0DA2}"/>
              </a:ext>
            </a:extLst>
          </p:cNvPr>
          <p:cNvSpPr/>
          <p:nvPr/>
        </p:nvSpPr>
        <p:spPr>
          <a:xfrm>
            <a:off x="5735648" y="256634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516A8D2-9896-423D-9ECB-5BD639F39942}"/>
              </a:ext>
            </a:extLst>
          </p:cNvPr>
          <p:cNvSpPr txBox="1"/>
          <p:nvPr/>
        </p:nvSpPr>
        <p:spPr>
          <a:xfrm>
            <a:off x="10656490" y="3188027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디자인 추가사항</a:t>
            </a:r>
            <a:endParaRPr lang="en-US" altLang="ko-KR" sz="1000" dirty="0">
              <a:latin typeface="+mj-ea"/>
              <a:ea typeface="+mj-ea"/>
            </a:endParaRPr>
          </a:p>
          <a:p>
            <a:pPr marL="746973" lvl="1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문제 유형별 문제 디자인 필요</a:t>
            </a:r>
            <a:endParaRPr lang="en-US" altLang="ko-KR" sz="1000" dirty="0">
              <a:latin typeface="+mj-ea"/>
              <a:ea typeface="+mj-ea"/>
            </a:endParaRPr>
          </a:p>
          <a:p>
            <a:pPr marL="966049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다음 슬라이드에서 설명함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746973" lvl="1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정답 오답 화면</a:t>
            </a:r>
            <a:endParaRPr lang="en-US" altLang="ko-KR" sz="1000" dirty="0">
              <a:latin typeface="+mj-ea"/>
              <a:ea typeface="+mj-ea"/>
            </a:endParaRPr>
          </a:p>
          <a:p>
            <a:pPr marL="966049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정답시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 err="1">
                <a:latin typeface="+mj-ea"/>
                <a:ea typeface="+mj-ea"/>
              </a:rPr>
              <a:t>오답시</a:t>
            </a:r>
            <a:r>
              <a:rPr lang="ko-KR" altLang="en-US" sz="1000" dirty="0">
                <a:latin typeface="+mj-ea"/>
                <a:ea typeface="+mj-ea"/>
              </a:rPr>
              <a:t> 화면 표시</a:t>
            </a:r>
            <a:endParaRPr lang="en-US" altLang="ko-KR" sz="1000" dirty="0">
              <a:latin typeface="+mj-ea"/>
              <a:ea typeface="+mj-ea"/>
            </a:endParaRPr>
          </a:p>
          <a:p>
            <a:pPr marL="966049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다시하기</a:t>
            </a:r>
            <a:r>
              <a:rPr lang="en-US" altLang="ko-KR" sz="1000" dirty="0">
                <a:latin typeface="+mj-ea"/>
                <a:ea typeface="+mj-ea"/>
              </a:rPr>
              <a:t>] – </a:t>
            </a:r>
            <a:r>
              <a:rPr lang="ko-KR" altLang="en-US" sz="1000" dirty="0">
                <a:latin typeface="+mj-ea"/>
                <a:ea typeface="+mj-ea"/>
              </a:rPr>
              <a:t>오늘의 퀴즈 화면 초기화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36" name="그림 35">
            <a:extLst>
              <a:ext uri="{FF2B5EF4-FFF2-40B4-BE49-F238E27FC236}">
                <a16:creationId xmlns:a16="http://schemas.microsoft.com/office/drawing/2014/main" id="{CCC3C9C9-6409-BF27-BE51-02CC644FBA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490" y="4404770"/>
            <a:ext cx="3151602" cy="1772776"/>
          </a:xfrm>
          <a:prstGeom prst="rect">
            <a:avLst/>
          </a:prstGeom>
        </p:spPr>
      </p:pic>
      <p:pic>
        <p:nvPicPr>
          <p:cNvPr id="42" name="그림 41">
            <a:extLst>
              <a:ext uri="{FF2B5EF4-FFF2-40B4-BE49-F238E27FC236}">
                <a16:creationId xmlns:a16="http://schemas.microsoft.com/office/drawing/2014/main" id="{642D88E8-053A-5875-933C-4BB5AF5572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6490" y="4395566"/>
            <a:ext cx="3151602" cy="1772776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B626A8A9-12A5-3127-8C63-C5A3C5528730}"/>
              </a:ext>
            </a:extLst>
          </p:cNvPr>
          <p:cNvSpPr txBox="1"/>
          <p:nvPr/>
        </p:nvSpPr>
        <p:spPr>
          <a:xfrm>
            <a:off x="6048324" y="2806228"/>
            <a:ext cx="2303563" cy="140140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800" b="0" i="0" dirty="0">
                <a:solidFill>
                  <a:srgbClr val="333333"/>
                </a:solidFill>
                <a:effectLst/>
                <a:highlight>
                  <a:srgbClr val="F5F5F5"/>
                </a:highlight>
                <a:latin typeface="+mj-ea"/>
                <a:ea typeface="+mj-ea"/>
              </a:rPr>
              <a:t>법관은 헌법과 법률에 의하여 그 양심에 따라 독립하여 심판한다</a:t>
            </a:r>
            <a:r>
              <a:rPr lang="en-US" altLang="ko-KR" sz="800" b="0" i="0" dirty="0">
                <a:solidFill>
                  <a:srgbClr val="333333"/>
                </a:solidFill>
                <a:effectLst/>
                <a:highlight>
                  <a:srgbClr val="F5F5F5"/>
                </a:highlight>
                <a:latin typeface="+mj-ea"/>
                <a:ea typeface="+mj-ea"/>
              </a:rPr>
              <a:t>. </a:t>
            </a:r>
            <a:r>
              <a:rPr lang="ko-KR" altLang="en-US" sz="800" b="0" i="0" dirty="0">
                <a:solidFill>
                  <a:srgbClr val="333333"/>
                </a:solidFill>
                <a:effectLst/>
                <a:highlight>
                  <a:srgbClr val="F5F5F5"/>
                </a:highlight>
                <a:latin typeface="+mj-ea"/>
                <a:ea typeface="+mj-ea"/>
              </a:rPr>
              <a:t>국회의원은 그 지위를 남용하여 국가</a:t>
            </a:r>
            <a:r>
              <a:rPr lang="en-US" altLang="ko-KR" sz="800" b="0" i="0" dirty="0">
                <a:solidFill>
                  <a:srgbClr val="333333"/>
                </a:solidFill>
                <a:effectLst/>
                <a:highlight>
                  <a:srgbClr val="F5F5F5"/>
                </a:highlight>
                <a:latin typeface="+mj-ea"/>
                <a:ea typeface="+mj-ea"/>
              </a:rPr>
              <a:t>·</a:t>
            </a:r>
            <a:r>
              <a:rPr lang="ko-KR" altLang="en-US" sz="800" b="0" i="0" dirty="0">
                <a:solidFill>
                  <a:srgbClr val="333333"/>
                </a:solidFill>
                <a:effectLst/>
                <a:highlight>
                  <a:srgbClr val="F5F5F5"/>
                </a:highlight>
                <a:latin typeface="+mj-ea"/>
                <a:ea typeface="+mj-ea"/>
              </a:rPr>
              <a:t>공공단체 또는 기업체와의 계약이나 그 처분에 의하여 재산상의 권리</a:t>
            </a:r>
            <a:r>
              <a:rPr lang="en-US" altLang="ko-KR" sz="800" b="0" i="0" dirty="0">
                <a:solidFill>
                  <a:srgbClr val="333333"/>
                </a:solidFill>
                <a:effectLst/>
                <a:highlight>
                  <a:srgbClr val="F5F5F5"/>
                </a:highlight>
                <a:latin typeface="+mj-ea"/>
                <a:ea typeface="+mj-ea"/>
              </a:rPr>
              <a:t>·</a:t>
            </a:r>
            <a:r>
              <a:rPr lang="ko-KR" altLang="en-US" sz="800" b="0" i="0" dirty="0">
                <a:solidFill>
                  <a:srgbClr val="333333"/>
                </a:solidFill>
                <a:effectLst/>
                <a:highlight>
                  <a:srgbClr val="F5F5F5"/>
                </a:highlight>
                <a:latin typeface="+mj-ea"/>
                <a:ea typeface="+mj-ea"/>
              </a:rPr>
              <a:t>이익 또는 직위를 취득하거나 타인을 위하여 그 취득을 알선할 수 없다</a:t>
            </a:r>
            <a:r>
              <a:rPr lang="en-US" altLang="ko-KR" sz="800" b="0" i="0" dirty="0">
                <a:solidFill>
                  <a:srgbClr val="333333"/>
                </a:solidFill>
                <a:effectLst/>
                <a:highlight>
                  <a:srgbClr val="F5F5F5"/>
                </a:highlight>
                <a:latin typeface="+mj-ea"/>
                <a:ea typeface="+mj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800" dirty="0">
                <a:solidFill>
                  <a:srgbClr val="0070C0"/>
                </a:solidFill>
                <a:highlight>
                  <a:srgbClr val="F5F5F5"/>
                </a:highlight>
                <a:latin typeface="+mj-ea"/>
                <a:ea typeface="+mj-ea"/>
              </a:rPr>
              <a:t>관련 콘텐츠 보기 </a:t>
            </a:r>
            <a:r>
              <a:rPr lang="en-US" altLang="ko-KR" sz="800" dirty="0">
                <a:solidFill>
                  <a:srgbClr val="0070C0"/>
                </a:solidFill>
                <a:highlight>
                  <a:srgbClr val="F5F5F5"/>
                </a:highlight>
                <a:latin typeface="+mj-ea"/>
                <a:ea typeface="+mj-ea"/>
                <a:sym typeface="Wingdings" panose="05000000000000000000" pitchFamily="2" charset="2"/>
              </a:rPr>
              <a:t></a:t>
            </a:r>
            <a:endParaRPr lang="ko-KR" altLang="en-US" sz="1000" dirty="0">
              <a:solidFill>
                <a:srgbClr val="0070C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460956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304FA5-33D4-2676-24E3-723FC5E997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AB4DA5D7-42AF-2846-6E3F-99950F7E17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06213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오늘의 퀴즈 디자인 추가 요청 사항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51187057-8322-AB3B-B098-64173C5DF33A}"/>
              </a:ext>
            </a:extLst>
          </p:cNvPr>
          <p:cNvSpPr/>
          <p:nvPr/>
        </p:nvSpPr>
        <p:spPr>
          <a:xfrm>
            <a:off x="389440" y="1315501"/>
            <a:ext cx="6192688" cy="1872208"/>
          </a:xfrm>
          <a:prstGeom prst="roundRect">
            <a:avLst>
              <a:gd name="adj" fmla="val 51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3443445-7EFA-C327-2C24-DED70A8402CE}"/>
              </a:ext>
            </a:extLst>
          </p:cNvPr>
          <p:cNvSpPr txBox="1"/>
          <p:nvPr/>
        </p:nvSpPr>
        <p:spPr>
          <a:xfrm>
            <a:off x="287338" y="883584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latin typeface="+mj-ea"/>
                <a:ea typeface="+mj-ea"/>
              </a:rPr>
              <a:t>단답형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EFEE046-C68A-B596-19D4-1D599C74195D}"/>
              </a:ext>
            </a:extLst>
          </p:cNvPr>
          <p:cNvSpPr txBox="1"/>
          <p:nvPr/>
        </p:nvSpPr>
        <p:spPr>
          <a:xfrm>
            <a:off x="615685" y="1823989"/>
            <a:ext cx="554461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대통령은 헌법과 법률이 정하는 바에 의하여 국군을 통수한다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 </a:t>
            </a:r>
            <a:r>
              <a:rPr lang="ko-KR" altLang="en-US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대통령이 궐위된 때 또는 대통령 당선자가 사망하거나 판결 기타의 사유로 그 자격을 상실한 때에는 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60</a:t>
            </a:r>
            <a:r>
              <a:rPr lang="ko-KR" altLang="en-US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일 이내에 후임자를 선거한다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endParaRPr lang="ko-KR" altLang="en-US" sz="1400" dirty="0">
              <a:latin typeface="+mj-ea"/>
              <a:ea typeface="+mj-ea"/>
            </a:endParaRP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E75BAB31-6008-AA51-AEF4-543442CD89EC}"/>
              </a:ext>
            </a:extLst>
          </p:cNvPr>
          <p:cNvSpPr/>
          <p:nvPr/>
        </p:nvSpPr>
        <p:spPr>
          <a:xfrm>
            <a:off x="721511" y="2540994"/>
            <a:ext cx="4320480" cy="410913"/>
          </a:xfrm>
          <a:prstGeom prst="roundRect">
            <a:avLst>
              <a:gd name="adj" fmla="val 51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000" dirty="0">
                <a:solidFill>
                  <a:schemeClr val="bg1">
                    <a:lumMod val="75000"/>
                  </a:schemeClr>
                </a:solidFill>
              </a:rPr>
              <a:t>정답을 입력하세요</a:t>
            </a:r>
            <a:r>
              <a:rPr lang="en-US" altLang="ko-KR" sz="1000" dirty="0">
                <a:solidFill>
                  <a:schemeClr val="bg1">
                    <a:lumMod val="75000"/>
                  </a:schemeClr>
                </a:solidFill>
              </a:rPr>
              <a:t>..</a:t>
            </a:r>
            <a:endParaRPr lang="ko-KR" altLang="en-US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D7AD1A1A-9A2C-B4ED-05D6-331F7B63FB98}"/>
              </a:ext>
            </a:extLst>
          </p:cNvPr>
          <p:cNvSpPr/>
          <p:nvPr/>
        </p:nvSpPr>
        <p:spPr>
          <a:xfrm>
            <a:off x="5258015" y="2540993"/>
            <a:ext cx="902286" cy="410913"/>
          </a:xfrm>
          <a:prstGeom prst="roundRect">
            <a:avLst>
              <a:gd name="adj" fmla="val 51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 dirty="0">
                <a:solidFill>
                  <a:schemeClr val="tx1"/>
                </a:solidFill>
              </a:rPr>
              <a:t>제출하기</a:t>
            </a:r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4409D1C7-4F5B-5EEC-BFCC-CBD03189E0E8}"/>
              </a:ext>
            </a:extLst>
          </p:cNvPr>
          <p:cNvSpPr/>
          <p:nvPr/>
        </p:nvSpPr>
        <p:spPr>
          <a:xfrm>
            <a:off x="5781504" y="1446068"/>
            <a:ext cx="576064" cy="205457"/>
          </a:xfrm>
          <a:prstGeom prst="roundRect">
            <a:avLst>
              <a:gd name="adj" fmla="val 51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 dirty="0">
                <a:solidFill>
                  <a:schemeClr val="tx1"/>
                </a:solidFill>
              </a:rPr>
              <a:t>힌트</a:t>
            </a:r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5DB2B5B-0A86-124B-4466-F276176005B3}"/>
              </a:ext>
            </a:extLst>
          </p:cNvPr>
          <p:cNvSpPr/>
          <p:nvPr/>
        </p:nvSpPr>
        <p:spPr>
          <a:xfrm>
            <a:off x="7603287" y="1315501"/>
            <a:ext cx="6192688" cy="1872208"/>
          </a:xfrm>
          <a:prstGeom prst="roundRect">
            <a:avLst>
              <a:gd name="adj" fmla="val 51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FD9E197-101F-3FD8-79DE-58756CA074CC}"/>
              </a:ext>
            </a:extLst>
          </p:cNvPr>
          <p:cNvSpPr txBox="1"/>
          <p:nvPr/>
        </p:nvSpPr>
        <p:spPr>
          <a:xfrm>
            <a:off x="7501185" y="883584"/>
            <a:ext cx="5471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latin typeface="+mj-ea"/>
                <a:ea typeface="+mj-ea"/>
              </a:rPr>
              <a:t>OX</a:t>
            </a:r>
            <a:r>
              <a:rPr lang="ko-KR" altLang="en-US" sz="1200" dirty="0">
                <a:latin typeface="+mj-ea"/>
                <a:ea typeface="+mj-ea"/>
              </a:rPr>
              <a:t>형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77F0F29-E54E-028C-ACE9-E10138E6EC97}"/>
              </a:ext>
            </a:extLst>
          </p:cNvPr>
          <p:cNvSpPr txBox="1"/>
          <p:nvPr/>
        </p:nvSpPr>
        <p:spPr>
          <a:xfrm>
            <a:off x="7829532" y="1775679"/>
            <a:ext cx="554461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대통령은 헌법과 법률이 정하는 바에 의하여 국군을 통수한다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 </a:t>
            </a:r>
            <a:r>
              <a:rPr lang="ko-KR" altLang="en-US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대통령이 궐위된 때 또는 대통령 당선자가 사망하거나 판결 기타의 사유로 그 자격을 상실한 때에는 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60</a:t>
            </a:r>
            <a:r>
              <a:rPr lang="ko-KR" altLang="en-US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일 이내에 후임자를 선거한다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endParaRPr lang="ko-KR" altLang="en-US" sz="1400" dirty="0">
              <a:latin typeface="+mj-ea"/>
              <a:ea typeface="+mj-ea"/>
            </a:endParaRPr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BD19B88D-796C-633E-3D93-B7C38EC1D06C}"/>
              </a:ext>
            </a:extLst>
          </p:cNvPr>
          <p:cNvSpPr/>
          <p:nvPr/>
        </p:nvSpPr>
        <p:spPr>
          <a:xfrm>
            <a:off x="9537282" y="2334361"/>
            <a:ext cx="936104" cy="693157"/>
          </a:xfrm>
          <a:prstGeom prst="roundRect">
            <a:avLst>
              <a:gd name="adj" fmla="val 51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dirty="0">
                <a:solidFill>
                  <a:schemeClr val="tx1"/>
                </a:solidFill>
              </a:rPr>
              <a:t>O</a:t>
            </a:r>
            <a:endParaRPr lang="ko-KR" altLang="en-US" sz="4800" dirty="0">
              <a:solidFill>
                <a:schemeClr val="tx1"/>
              </a:solidFill>
            </a:endParaRP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C81685FD-22A3-4CD5-9083-4A10CBD96F80}"/>
              </a:ext>
            </a:extLst>
          </p:cNvPr>
          <p:cNvSpPr/>
          <p:nvPr/>
        </p:nvSpPr>
        <p:spPr>
          <a:xfrm>
            <a:off x="13008998" y="1446067"/>
            <a:ext cx="576064" cy="205457"/>
          </a:xfrm>
          <a:prstGeom prst="roundRect">
            <a:avLst>
              <a:gd name="adj" fmla="val 51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>
                <a:solidFill>
                  <a:schemeClr val="tx1"/>
                </a:solidFill>
              </a:rPr>
              <a:t>힌트</a:t>
            </a:r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44756170-7185-2AB9-978B-1B544C8AB23A}"/>
              </a:ext>
            </a:extLst>
          </p:cNvPr>
          <p:cNvSpPr/>
          <p:nvPr/>
        </p:nvSpPr>
        <p:spPr>
          <a:xfrm>
            <a:off x="10699631" y="2334360"/>
            <a:ext cx="936104" cy="693157"/>
          </a:xfrm>
          <a:prstGeom prst="roundRect">
            <a:avLst>
              <a:gd name="adj" fmla="val 51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dirty="0">
                <a:solidFill>
                  <a:schemeClr val="tx1"/>
                </a:solidFill>
              </a:rPr>
              <a:t>X</a:t>
            </a:r>
            <a:endParaRPr lang="ko-KR" altLang="en-US" sz="4800" dirty="0">
              <a:solidFill>
                <a:schemeClr val="tx1"/>
              </a:solidFill>
            </a:endParaRPr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D7880182-516C-ABCB-8450-23CA0A171BF9}"/>
              </a:ext>
            </a:extLst>
          </p:cNvPr>
          <p:cNvSpPr/>
          <p:nvPr/>
        </p:nvSpPr>
        <p:spPr>
          <a:xfrm>
            <a:off x="362146" y="3938151"/>
            <a:ext cx="6192688" cy="3622268"/>
          </a:xfrm>
          <a:prstGeom prst="roundRect">
            <a:avLst>
              <a:gd name="adj" fmla="val 3381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76CEFB5-BC75-917C-06B1-507E1E0EE441}"/>
              </a:ext>
            </a:extLst>
          </p:cNvPr>
          <p:cNvSpPr txBox="1"/>
          <p:nvPr/>
        </p:nvSpPr>
        <p:spPr>
          <a:xfrm>
            <a:off x="287338" y="3492425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latin typeface="+mj-ea"/>
                <a:ea typeface="+mj-ea"/>
              </a:rPr>
              <a:t>선택형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1D8E394-2573-D134-CC49-AB596E047DEA}"/>
              </a:ext>
            </a:extLst>
          </p:cNvPr>
          <p:cNvSpPr txBox="1"/>
          <p:nvPr/>
        </p:nvSpPr>
        <p:spPr>
          <a:xfrm>
            <a:off x="615685" y="4474349"/>
            <a:ext cx="554461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대통령은 헌법과 법률이 정하는 바에 의하여 국군을 통수한다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 </a:t>
            </a:r>
            <a:r>
              <a:rPr lang="ko-KR" altLang="en-US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대통령이 궐위된 때 또는 대통령 당선자가 사망하거나 판결 기타의 사유로 그 자격을 상실한 때에는 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60</a:t>
            </a:r>
            <a:r>
              <a:rPr lang="ko-KR" altLang="en-US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일 이내에 후임자를 선거한다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endParaRPr lang="ko-KR" altLang="en-US" sz="1400" dirty="0">
              <a:latin typeface="+mj-ea"/>
              <a:ea typeface="+mj-ea"/>
            </a:endParaRPr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76C8C50C-F297-DB6F-ACAF-5058EEC43F95}"/>
              </a:ext>
            </a:extLst>
          </p:cNvPr>
          <p:cNvSpPr/>
          <p:nvPr/>
        </p:nvSpPr>
        <p:spPr>
          <a:xfrm>
            <a:off x="757278" y="5276647"/>
            <a:ext cx="340641" cy="312961"/>
          </a:xfrm>
          <a:prstGeom prst="roundRect">
            <a:avLst>
              <a:gd name="adj" fmla="val 51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dirty="0">
                <a:solidFill>
                  <a:schemeClr val="tx1"/>
                </a:solidFill>
              </a:rPr>
              <a:t>˅</a:t>
            </a:r>
            <a:endParaRPr lang="ko-KR" altLang="en-US" sz="4800" dirty="0">
              <a:solidFill>
                <a:schemeClr val="tx1"/>
              </a:solidFill>
            </a:endParaRPr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420F6D8A-8AB6-79B5-301A-BBBE113CCECC}"/>
              </a:ext>
            </a:extLst>
          </p:cNvPr>
          <p:cNvSpPr/>
          <p:nvPr/>
        </p:nvSpPr>
        <p:spPr>
          <a:xfrm>
            <a:off x="5781504" y="4137431"/>
            <a:ext cx="576064" cy="205457"/>
          </a:xfrm>
          <a:prstGeom prst="roundRect">
            <a:avLst>
              <a:gd name="adj" fmla="val 51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 dirty="0">
                <a:solidFill>
                  <a:schemeClr val="tx1"/>
                </a:solidFill>
              </a:rPr>
              <a:t>힌트</a:t>
            </a:r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DBBFD9F7-C8E3-A635-589C-6DCB0323A357}"/>
              </a:ext>
            </a:extLst>
          </p:cNvPr>
          <p:cNvSpPr/>
          <p:nvPr/>
        </p:nvSpPr>
        <p:spPr>
          <a:xfrm>
            <a:off x="757277" y="5715925"/>
            <a:ext cx="340641" cy="312961"/>
          </a:xfrm>
          <a:prstGeom prst="roundRect">
            <a:avLst>
              <a:gd name="adj" fmla="val 51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dirty="0">
              <a:solidFill>
                <a:schemeClr val="tx1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AFE4F3A-C057-BA31-A464-2426881DFC1B}"/>
              </a:ext>
            </a:extLst>
          </p:cNvPr>
          <p:cNvSpPr txBox="1"/>
          <p:nvPr/>
        </p:nvSpPr>
        <p:spPr>
          <a:xfrm>
            <a:off x="1221701" y="5302322"/>
            <a:ext cx="4738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대통령은 헌법과 법률이 정하는 바에 의하여 국군을 통수한다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endParaRPr lang="ko-KR" altLang="en-US" sz="1400" dirty="0">
              <a:latin typeface="+mj-ea"/>
              <a:ea typeface="+mj-ea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3867FB2-6646-49BC-F179-C296C57488C1}"/>
              </a:ext>
            </a:extLst>
          </p:cNvPr>
          <p:cNvSpPr txBox="1"/>
          <p:nvPr/>
        </p:nvSpPr>
        <p:spPr>
          <a:xfrm>
            <a:off x="1221701" y="5741600"/>
            <a:ext cx="4738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대통령은 헌법과 법률이 정하는 바에 의하여 국군을 통수한다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endParaRPr lang="ko-KR" altLang="en-US" sz="1400" dirty="0">
              <a:latin typeface="+mj-ea"/>
              <a:ea typeface="+mj-ea"/>
            </a:endParaRPr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F7D5E030-597A-5C92-12D5-2EC3B6357622}"/>
              </a:ext>
            </a:extLst>
          </p:cNvPr>
          <p:cNvSpPr/>
          <p:nvPr/>
        </p:nvSpPr>
        <p:spPr>
          <a:xfrm>
            <a:off x="757277" y="6142640"/>
            <a:ext cx="340641" cy="312961"/>
          </a:xfrm>
          <a:prstGeom prst="roundRect">
            <a:avLst>
              <a:gd name="adj" fmla="val 51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dirty="0">
              <a:solidFill>
                <a:schemeClr val="tx1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04CAA8D-9ACF-27F8-F3F3-26A96796C058}"/>
              </a:ext>
            </a:extLst>
          </p:cNvPr>
          <p:cNvSpPr txBox="1"/>
          <p:nvPr/>
        </p:nvSpPr>
        <p:spPr>
          <a:xfrm>
            <a:off x="1221701" y="6168315"/>
            <a:ext cx="4738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대통령은 헌법과 법률이 정하는 바에 의하여 국군을 통수한다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endParaRPr lang="ko-KR" altLang="en-US" sz="1400" dirty="0">
              <a:latin typeface="+mj-ea"/>
              <a:ea typeface="+mj-ea"/>
            </a:endParaRPr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87550DE2-46A1-72C5-06CA-1AA4ADFFE6DA}"/>
              </a:ext>
            </a:extLst>
          </p:cNvPr>
          <p:cNvSpPr/>
          <p:nvPr/>
        </p:nvSpPr>
        <p:spPr>
          <a:xfrm>
            <a:off x="757277" y="6608958"/>
            <a:ext cx="340641" cy="312961"/>
          </a:xfrm>
          <a:prstGeom prst="roundRect">
            <a:avLst>
              <a:gd name="adj" fmla="val 51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800" dirty="0">
              <a:solidFill>
                <a:schemeClr val="tx1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B6371CC-A43B-727B-B8DF-C0FBDDD6738A}"/>
              </a:ext>
            </a:extLst>
          </p:cNvPr>
          <p:cNvSpPr txBox="1"/>
          <p:nvPr/>
        </p:nvSpPr>
        <p:spPr>
          <a:xfrm>
            <a:off x="1221701" y="6634633"/>
            <a:ext cx="4738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대통령은 헌법과 법률이 정하는 바에 의하여 국군을 통수한다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endParaRPr lang="ko-KR" altLang="en-US" sz="1400" dirty="0">
              <a:latin typeface="+mj-ea"/>
              <a:ea typeface="+mj-ea"/>
            </a:endParaRPr>
          </a:p>
        </p:txBody>
      </p:sp>
      <p:sp>
        <p:nvSpPr>
          <p:cNvPr id="48" name="사각형: 둥근 모서리 47">
            <a:extLst>
              <a:ext uri="{FF2B5EF4-FFF2-40B4-BE49-F238E27FC236}">
                <a16:creationId xmlns:a16="http://schemas.microsoft.com/office/drawing/2014/main" id="{920F9FF4-CCCA-E847-5D35-26F9D2203520}"/>
              </a:ext>
            </a:extLst>
          </p:cNvPr>
          <p:cNvSpPr/>
          <p:nvPr/>
        </p:nvSpPr>
        <p:spPr>
          <a:xfrm>
            <a:off x="2936850" y="7035348"/>
            <a:ext cx="902286" cy="410913"/>
          </a:xfrm>
          <a:prstGeom prst="roundRect">
            <a:avLst>
              <a:gd name="adj" fmla="val 51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 dirty="0">
                <a:solidFill>
                  <a:schemeClr val="tx1"/>
                </a:solidFill>
              </a:rPr>
              <a:t>제출하기</a:t>
            </a:r>
          </a:p>
        </p:txBody>
      </p: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id="{F18A0ED7-55DC-E54E-1EC7-E9D9EC7E737B}"/>
              </a:ext>
            </a:extLst>
          </p:cNvPr>
          <p:cNvSpPr/>
          <p:nvPr/>
        </p:nvSpPr>
        <p:spPr>
          <a:xfrm>
            <a:off x="7603287" y="3938151"/>
            <a:ext cx="6192688" cy="3622268"/>
          </a:xfrm>
          <a:prstGeom prst="roundRect">
            <a:avLst>
              <a:gd name="adj" fmla="val 3381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9886811-73C3-50D8-3133-87F59A1055C4}"/>
              </a:ext>
            </a:extLst>
          </p:cNvPr>
          <p:cNvSpPr txBox="1"/>
          <p:nvPr/>
        </p:nvSpPr>
        <p:spPr>
          <a:xfrm>
            <a:off x="7528479" y="3492425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latin typeface="+mj-ea"/>
                <a:ea typeface="+mj-ea"/>
              </a:rPr>
              <a:t>연결형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5B40BC8-7CEA-4BE9-E252-D454889E2BA0}"/>
              </a:ext>
            </a:extLst>
          </p:cNvPr>
          <p:cNvSpPr txBox="1"/>
          <p:nvPr/>
        </p:nvSpPr>
        <p:spPr>
          <a:xfrm>
            <a:off x="7856826" y="4474349"/>
            <a:ext cx="554461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대통령은 헌법과 법률이 정하는 바에 의하여 국군을 통수한다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 </a:t>
            </a:r>
            <a:r>
              <a:rPr lang="ko-KR" altLang="en-US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대통령이 궐위된 때 또는 대통령 당선자가 사망하거나 판결 기타의 사유로 그 자격을 상실한 때에는 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60</a:t>
            </a:r>
            <a:r>
              <a:rPr lang="ko-KR" altLang="en-US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일 이내에 후임자를 선거한다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endParaRPr lang="ko-KR" altLang="en-US" sz="1400" dirty="0">
              <a:latin typeface="+mj-ea"/>
              <a:ea typeface="+mj-ea"/>
            </a:endParaRPr>
          </a:p>
        </p:txBody>
      </p:sp>
      <p:sp>
        <p:nvSpPr>
          <p:cNvPr id="53" name="사각형: 둥근 모서리 52">
            <a:extLst>
              <a:ext uri="{FF2B5EF4-FFF2-40B4-BE49-F238E27FC236}">
                <a16:creationId xmlns:a16="http://schemas.microsoft.com/office/drawing/2014/main" id="{2BE22078-16F5-38DA-7F5B-FF5329C62765}"/>
              </a:ext>
            </a:extLst>
          </p:cNvPr>
          <p:cNvSpPr/>
          <p:nvPr/>
        </p:nvSpPr>
        <p:spPr>
          <a:xfrm>
            <a:off x="13022645" y="4137431"/>
            <a:ext cx="576064" cy="205457"/>
          </a:xfrm>
          <a:prstGeom prst="roundRect">
            <a:avLst>
              <a:gd name="adj" fmla="val 51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 dirty="0">
                <a:solidFill>
                  <a:schemeClr val="tx1"/>
                </a:solidFill>
              </a:rPr>
              <a:t>힌트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60E18B4-E6A9-F334-A029-92ED9E39F7D3}"/>
              </a:ext>
            </a:extLst>
          </p:cNvPr>
          <p:cNvSpPr txBox="1"/>
          <p:nvPr/>
        </p:nvSpPr>
        <p:spPr>
          <a:xfrm>
            <a:off x="8142770" y="5289275"/>
            <a:ext cx="21936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대통령은 헌법과 법률이 정하는 바에 의하여 국군을 통수한다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endParaRPr lang="ko-KR" altLang="en-US" sz="1400" dirty="0">
              <a:latin typeface="+mj-ea"/>
              <a:ea typeface="+mj-ea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F179A7A-D387-C536-9566-17A2C4780112}"/>
              </a:ext>
            </a:extLst>
          </p:cNvPr>
          <p:cNvSpPr txBox="1"/>
          <p:nvPr/>
        </p:nvSpPr>
        <p:spPr>
          <a:xfrm>
            <a:off x="8142770" y="5892355"/>
            <a:ext cx="21936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대통령은 헌법과 법률이 정하는 바에 의하여 국군을 통수한다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endParaRPr lang="ko-KR" altLang="en-US" sz="1400" dirty="0">
              <a:latin typeface="+mj-ea"/>
              <a:ea typeface="+mj-ea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B8A397C-D3BC-82C5-671F-77B5829D6AB3}"/>
              </a:ext>
            </a:extLst>
          </p:cNvPr>
          <p:cNvSpPr txBox="1"/>
          <p:nvPr/>
        </p:nvSpPr>
        <p:spPr>
          <a:xfrm>
            <a:off x="8142770" y="6478060"/>
            <a:ext cx="21936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대통령은 헌법과 법률이 정하는 바에 의하여 국군을 통수한다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endParaRPr lang="ko-KR" altLang="en-US" sz="1400" dirty="0">
              <a:latin typeface="+mj-ea"/>
              <a:ea typeface="+mj-ea"/>
            </a:endParaRPr>
          </a:p>
        </p:txBody>
      </p:sp>
      <p:sp>
        <p:nvSpPr>
          <p:cNvPr id="61" name="사각형: 둥근 모서리 60">
            <a:extLst>
              <a:ext uri="{FF2B5EF4-FFF2-40B4-BE49-F238E27FC236}">
                <a16:creationId xmlns:a16="http://schemas.microsoft.com/office/drawing/2014/main" id="{B67378A4-63CA-E992-576E-CAFFC8991ADF}"/>
              </a:ext>
            </a:extLst>
          </p:cNvPr>
          <p:cNvSpPr/>
          <p:nvPr/>
        </p:nvSpPr>
        <p:spPr>
          <a:xfrm>
            <a:off x="10177991" y="7035348"/>
            <a:ext cx="902286" cy="410913"/>
          </a:xfrm>
          <a:prstGeom prst="roundRect">
            <a:avLst>
              <a:gd name="adj" fmla="val 514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b="1" dirty="0">
                <a:solidFill>
                  <a:schemeClr val="tx1"/>
                </a:solidFill>
              </a:rPr>
              <a:t>제출하기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45B2765-90CF-8145-9611-44F588F2BF64}"/>
              </a:ext>
            </a:extLst>
          </p:cNvPr>
          <p:cNvSpPr txBox="1"/>
          <p:nvPr/>
        </p:nvSpPr>
        <p:spPr>
          <a:xfrm>
            <a:off x="11165765" y="5289275"/>
            <a:ext cx="21936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대통령은 헌법과 법률이 정하는 바에 의하여 국군을 통수한다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endParaRPr lang="ko-KR" altLang="en-US" sz="1400" dirty="0">
              <a:latin typeface="+mj-ea"/>
              <a:ea typeface="+mj-ea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53659BC-517F-FE1A-4015-2EBD7F656DEE}"/>
              </a:ext>
            </a:extLst>
          </p:cNvPr>
          <p:cNvSpPr txBox="1"/>
          <p:nvPr/>
        </p:nvSpPr>
        <p:spPr>
          <a:xfrm>
            <a:off x="11165765" y="5892355"/>
            <a:ext cx="21936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대통령은 헌법과 법률이 정하는 바에 의하여 국군을 통수한다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endParaRPr lang="ko-KR" altLang="en-US" sz="1400" dirty="0">
              <a:latin typeface="+mj-ea"/>
              <a:ea typeface="+mj-ea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522F704-4A84-8A28-DA04-CE7C6D58DCE7}"/>
              </a:ext>
            </a:extLst>
          </p:cNvPr>
          <p:cNvSpPr txBox="1"/>
          <p:nvPr/>
        </p:nvSpPr>
        <p:spPr>
          <a:xfrm>
            <a:off x="11165765" y="6478060"/>
            <a:ext cx="21936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대통령은 헌법과 법률이 정하는 바에 의하여 국군을 통수한다</a:t>
            </a:r>
            <a:r>
              <a:rPr lang="en-US" altLang="ko-KR" sz="1100" b="0" i="0" dirty="0">
                <a:solidFill>
                  <a:srgbClr val="333333"/>
                </a:solidFill>
                <a:effectLst/>
                <a:latin typeface="+mj-ea"/>
                <a:ea typeface="+mj-ea"/>
              </a:rPr>
              <a:t>.</a:t>
            </a:r>
            <a:endParaRPr lang="ko-KR" altLang="en-US" sz="1400" dirty="0">
              <a:latin typeface="+mj-ea"/>
              <a:ea typeface="+mj-ea"/>
            </a:endParaRPr>
          </a:p>
        </p:txBody>
      </p:sp>
      <p:cxnSp>
        <p:nvCxnSpPr>
          <p:cNvPr id="66" name="직선 연결선 65">
            <a:extLst>
              <a:ext uri="{FF2B5EF4-FFF2-40B4-BE49-F238E27FC236}">
                <a16:creationId xmlns:a16="http://schemas.microsoft.com/office/drawing/2014/main" id="{3E4D8E82-F34D-CE5F-0E75-7862F452A8A3}"/>
              </a:ext>
            </a:extLst>
          </p:cNvPr>
          <p:cNvCxnSpPr>
            <a:cxnSpLocks/>
            <a:stCxn id="55" idx="3"/>
            <a:endCxn id="62" idx="1"/>
          </p:cNvCxnSpPr>
          <p:nvPr/>
        </p:nvCxnSpPr>
        <p:spPr>
          <a:xfrm>
            <a:off x="10336418" y="5504719"/>
            <a:ext cx="829347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직선 연결선 68">
            <a:extLst>
              <a:ext uri="{FF2B5EF4-FFF2-40B4-BE49-F238E27FC236}">
                <a16:creationId xmlns:a16="http://schemas.microsoft.com/office/drawing/2014/main" id="{96988646-D044-3950-ADB8-5ECF9271F748}"/>
              </a:ext>
            </a:extLst>
          </p:cNvPr>
          <p:cNvCxnSpPr>
            <a:cxnSpLocks/>
            <a:stCxn id="56" idx="3"/>
            <a:endCxn id="63" idx="1"/>
          </p:cNvCxnSpPr>
          <p:nvPr/>
        </p:nvCxnSpPr>
        <p:spPr>
          <a:xfrm>
            <a:off x="10336418" y="6107799"/>
            <a:ext cx="829347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직선 연결선 71">
            <a:extLst>
              <a:ext uri="{FF2B5EF4-FFF2-40B4-BE49-F238E27FC236}">
                <a16:creationId xmlns:a16="http://schemas.microsoft.com/office/drawing/2014/main" id="{449AA7EF-A0AB-1A55-2ABE-5C17B867CC92}"/>
              </a:ext>
            </a:extLst>
          </p:cNvPr>
          <p:cNvCxnSpPr>
            <a:cxnSpLocks/>
            <a:stCxn id="58" idx="3"/>
            <a:endCxn id="64" idx="1"/>
          </p:cNvCxnSpPr>
          <p:nvPr/>
        </p:nvCxnSpPr>
        <p:spPr>
          <a:xfrm>
            <a:off x="10336418" y="6693504"/>
            <a:ext cx="829347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그룹 80">
            <a:extLst>
              <a:ext uri="{FF2B5EF4-FFF2-40B4-BE49-F238E27FC236}">
                <a16:creationId xmlns:a16="http://schemas.microsoft.com/office/drawing/2014/main" id="{96E74265-66C9-868F-83C2-67B0F82CC547}"/>
              </a:ext>
            </a:extLst>
          </p:cNvPr>
          <p:cNvGrpSpPr/>
          <p:nvPr/>
        </p:nvGrpSpPr>
        <p:grpSpPr>
          <a:xfrm>
            <a:off x="13329434" y="5457552"/>
            <a:ext cx="144016" cy="94332"/>
            <a:chOff x="14040866" y="4680099"/>
            <a:chExt cx="144016" cy="94332"/>
          </a:xfrm>
        </p:grpSpPr>
        <p:cxnSp>
          <p:nvCxnSpPr>
            <p:cNvPr id="77" name="직선 연결선 76">
              <a:extLst>
                <a:ext uri="{FF2B5EF4-FFF2-40B4-BE49-F238E27FC236}">
                  <a16:creationId xmlns:a16="http://schemas.microsoft.com/office/drawing/2014/main" id="{9EA545AE-AE15-7F34-8795-CEC2D49C90D5}"/>
                </a:ext>
              </a:extLst>
            </p:cNvPr>
            <p:cNvCxnSpPr>
              <a:cxnSpLocks/>
            </p:cNvCxnSpPr>
            <p:nvPr/>
          </p:nvCxnSpPr>
          <p:spPr>
            <a:xfrm>
              <a:off x="14040866" y="4680099"/>
              <a:ext cx="144016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직선 연결선 78">
              <a:extLst>
                <a:ext uri="{FF2B5EF4-FFF2-40B4-BE49-F238E27FC236}">
                  <a16:creationId xmlns:a16="http://schemas.microsoft.com/office/drawing/2014/main" id="{5DAF3819-80DC-7D68-7AA7-421772BE092D}"/>
                </a:ext>
              </a:extLst>
            </p:cNvPr>
            <p:cNvCxnSpPr>
              <a:cxnSpLocks/>
            </p:cNvCxnSpPr>
            <p:nvPr/>
          </p:nvCxnSpPr>
          <p:spPr>
            <a:xfrm>
              <a:off x="14040866" y="4727265"/>
              <a:ext cx="144016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직선 연결선 79">
              <a:extLst>
                <a:ext uri="{FF2B5EF4-FFF2-40B4-BE49-F238E27FC236}">
                  <a16:creationId xmlns:a16="http://schemas.microsoft.com/office/drawing/2014/main" id="{A15A9A07-578C-C516-B60A-DC00314E47EF}"/>
                </a:ext>
              </a:extLst>
            </p:cNvPr>
            <p:cNvCxnSpPr>
              <a:cxnSpLocks/>
            </p:cNvCxnSpPr>
            <p:nvPr/>
          </p:nvCxnSpPr>
          <p:spPr>
            <a:xfrm>
              <a:off x="14040866" y="4774431"/>
              <a:ext cx="144016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2" name="그룹 81">
            <a:extLst>
              <a:ext uri="{FF2B5EF4-FFF2-40B4-BE49-F238E27FC236}">
                <a16:creationId xmlns:a16="http://schemas.microsoft.com/office/drawing/2014/main" id="{5148C7BC-EBDB-AF98-0D5A-9F885F1788AA}"/>
              </a:ext>
            </a:extLst>
          </p:cNvPr>
          <p:cNvGrpSpPr/>
          <p:nvPr/>
        </p:nvGrpSpPr>
        <p:grpSpPr>
          <a:xfrm>
            <a:off x="13329434" y="6048308"/>
            <a:ext cx="144016" cy="94332"/>
            <a:chOff x="14040866" y="4680099"/>
            <a:chExt cx="144016" cy="94332"/>
          </a:xfrm>
        </p:grpSpPr>
        <p:cxnSp>
          <p:nvCxnSpPr>
            <p:cNvPr id="83" name="직선 연결선 82">
              <a:extLst>
                <a:ext uri="{FF2B5EF4-FFF2-40B4-BE49-F238E27FC236}">
                  <a16:creationId xmlns:a16="http://schemas.microsoft.com/office/drawing/2014/main" id="{8EB0B8D9-1815-C91F-0623-94CA26F875EF}"/>
                </a:ext>
              </a:extLst>
            </p:cNvPr>
            <p:cNvCxnSpPr>
              <a:cxnSpLocks/>
            </p:cNvCxnSpPr>
            <p:nvPr/>
          </p:nvCxnSpPr>
          <p:spPr>
            <a:xfrm>
              <a:off x="14040866" y="4680099"/>
              <a:ext cx="144016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4" name="직선 연결선 83">
              <a:extLst>
                <a:ext uri="{FF2B5EF4-FFF2-40B4-BE49-F238E27FC236}">
                  <a16:creationId xmlns:a16="http://schemas.microsoft.com/office/drawing/2014/main" id="{0B829643-8ACA-1515-F101-00C65D8166EA}"/>
                </a:ext>
              </a:extLst>
            </p:cNvPr>
            <p:cNvCxnSpPr>
              <a:cxnSpLocks/>
            </p:cNvCxnSpPr>
            <p:nvPr/>
          </p:nvCxnSpPr>
          <p:spPr>
            <a:xfrm>
              <a:off x="14040866" y="4727265"/>
              <a:ext cx="144016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5" name="직선 연결선 84">
              <a:extLst>
                <a:ext uri="{FF2B5EF4-FFF2-40B4-BE49-F238E27FC236}">
                  <a16:creationId xmlns:a16="http://schemas.microsoft.com/office/drawing/2014/main" id="{ABC69CD2-98AD-A404-C269-BBAD92C7812D}"/>
                </a:ext>
              </a:extLst>
            </p:cNvPr>
            <p:cNvCxnSpPr>
              <a:cxnSpLocks/>
            </p:cNvCxnSpPr>
            <p:nvPr/>
          </p:nvCxnSpPr>
          <p:spPr>
            <a:xfrm>
              <a:off x="14040866" y="4774431"/>
              <a:ext cx="144016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6" name="그룹 85">
            <a:extLst>
              <a:ext uri="{FF2B5EF4-FFF2-40B4-BE49-F238E27FC236}">
                <a16:creationId xmlns:a16="http://schemas.microsoft.com/office/drawing/2014/main" id="{D7EC371E-A717-1819-7471-523552A24BA1}"/>
              </a:ext>
            </a:extLst>
          </p:cNvPr>
          <p:cNvGrpSpPr/>
          <p:nvPr/>
        </p:nvGrpSpPr>
        <p:grpSpPr>
          <a:xfrm>
            <a:off x="13329434" y="6651388"/>
            <a:ext cx="144016" cy="94332"/>
            <a:chOff x="14040866" y="4680099"/>
            <a:chExt cx="144016" cy="94332"/>
          </a:xfrm>
        </p:grpSpPr>
        <p:cxnSp>
          <p:nvCxnSpPr>
            <p:cNvPr id="87" name="직선 연결선 86">
              <a:extLst>
                <a:ext uri="{FF2B5EF4-FFF2-40B4-BE49-F238E27FC236}">
                  <a16:creationId xmlns:a16="http://schemas.microsoft.com/office/drawing/2014/main" id="{8C3AEB59-390E-1379-07D1-E8347A8D3F5B}"/>
                </a:ext>
              </a:extLst>
            </p:cNvPr>
            <p:cNvCxnSpPr>
              <a:cxnSpLocks/>
            </p:cNvCxnSpPr>
            <p:nvPr/>
          </p:nvCxnSpPr>
          <p:spPr>
            <a:xfrm>
              <a:off x="14040866" y="4680099"/>
              <a:ext cx="144016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8" name="직선 연결선 87">
              <a:extLst>
                <a:ext uri="{FF2B5EF4-FFF2-40B4-BE49-F238E27FC236}">
                  <a16:creationId xmlns:a16="http://schemas.microsoft.com/office/drawing/2014/main" id="{196C089C-1D50-5A9B-DC4B-5B997F2D42F5}"/>
                </a:ext>
              </a:extLst>
            </p:cNvPr>
            <p:cNvCxnSpPr>
              <a:cxnSpLocks/>
            </p:cNvCxnSpPr>
            <p:nvPr/>
          </p:nvCxnSpPr>
          <p:spPr>
            <a:xfrm>
              <a:off x="14040866" y="4727265"/>
              <a:ext cx="144016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9" name="직선 연결선 88">
              <a:extLst>
                <a:ext uri="{FF2B5EF4-FFF2-40B4-BE49-F238E27FC236}">
                  <a16:creationId xmlns:a16="http://schemas.microsoft.com/office/drawing/2014/main" id="{7CDF3E66-250C-7C9A-178D-922863EC622C}"/>
                </a:ext>
              </a:extLst>
            </p:cNvPr>
            <p:cNvCxnSpPr>
              <a:cxnSpLocks/>
            </p:cNvCxnSpPr>
            <p:nvPr/>
          </p:nvCxnSpPr>
          <p:spPr>
            <a:xfrm>
              <a:off x="14040866" y="4774431"/>
              <a:ext cx="144016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2BEBE788-E3ED-99CA-633C-A4FB1FBEC4D1}"/>
              </a:ext>
            </a:extLst>
          </p:cNvPr>
          <p:cNvSpPr txBox="1"/>
          <p:nvPr/>
        </p:nvSpPr>
        <p:spPr>
          <a:xfrm>
            <a:off x="13642935" y="5273885"/>
            <a:ext cx="172819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200" dirty="0" err="1">
                <a:solidFill>
                  <a:srgbClr val="FF0000"/>
                </a:solidFill>
                <a:latin typeface="+mj-ea"/>
                <a:ea typeface="+mj-ea"/>
              </a:rPr>
              <a:t>드래그앤드롭으로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</a:rPr>
              <a:t> 항목 이동 연결</a:t>
            </a:r>
          </a:p>
        </p:txBody>
      </p:sp>
    </p:spTree>
    <p:extLst>
      <p:ext uri="{BB962C8B-B14F-4D97-AF65-F5344CB8AC3E}">
        <p14:creationId xmlns:p14="http://schemas.microsoft.com/office/powerpoint/2010/main" val="28237259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A4145B-982F-E3DE-0F65-4DFD4E4032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9C793BB-08E6-AF0A-6D43-1DF5AB3A26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30" y="1007692"/>
            <a:ext cx="2545510" cy="4824536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E4D9677B-DFCB-A3C7-084D-F9B02E6B88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07586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초등교과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소개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초등교과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민속콘텐츠는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3B324458-E97A-2E49-A0CA-CC15994915AE}"/>
              </a:ext>
            </a:extLst>
          </p:cNvPr>
          <p:cNvSpPr/>
          <p:nvPr/>
        </p:nvSpPr>
        <p:spPr>
          <a:xfrm>
            <a:off x="215329" y="3203935"/>
            <a:ext cx="2540532" cy="219624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958B5F56-4CBD-5400-BEBF-9503C74F82D1}"/>
              </a:ext>
            </a:extLst>
          </p:cNvPr>
          <p:cNvCxnSpPr>
            <a:cxnSpLocks/>
            <a:stCxn id="9" idx="3"/>
            <a:endCxn id="11" idx="1"/>
          </p:cNvCxnSpPr>
          <p:nvPr/>
        </p:nvCxnSpPr>
        <p:spPr>
          <a:xfrm>
            <a:off x="2755861" y="4302057"/>
            <a:ext cx="555813" cy="58767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>
            <a:extLst>
              <a:ext uri="{FF2B5EF4-FFF2-40B4-BE49-F238E27FC236}">
                <a16:creationId xmlns:a16="http://schemas.microsoft.com/office/drawing/2014/main" id="{392C5FF4-C16A-C991-4151-610297B9A4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981" t="47276" r="10175" b="11532"/>
          <a:stretch/>
        </p:blipFill>
        <p:spPr>
          <a:xfrm>
            <a:off x="3311674" y="981213"/>
            <a:ext cx="6912768" cy="675922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72FEC1-624D-6F4B-AC54-D32E67A61918}"/>
              </a:ext>
            </a:extLst>
          </p:cNvPr>
          <p:cNvSpPr txBox="1"/>
          <p:nvPr/>
        </p:nvSpPr>
        <p:spPr>
          <a:xfrm>
            <a:off x="10656490" y="981214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인기 콘텐츠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민속콘텐츠</a:t>
            </a:r>
            <a:r>
              <a:rPr lang="ko-KR" altLang="en-US" sz="1000" dirty="0">
                <a:latin typeface="+mj-ea"/>
                <a:ea typeface="+mj-ea"/>
              </a:rPr>
              <a:t> 찾아보기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콘텐츠 검색 페이지로 이동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DB4C8F-2855-B71D-6223-3B6ED20B8CAB}"/>
              </a:ext>
            </a:extLst>
          </p:cNvPr>
          <p:cNvSpPr txBox="1"/>
          <p:nvPr/>
        </p:nvSpPr>
        <p:spPr>
          <a:xfrm>
            <a:off x="10656489" y="1512270"/>
            <a:ext cx="3743723" cy="14773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필터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/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주제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콘텐츠 분류 주제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명절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세시풍속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의식주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민속놀이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다문화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띠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/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학년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해당 학년 선택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/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학기 선택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학기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266700" lvl="1"/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2-4.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교과 선택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교과목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280988" lvl="1" indent="-195263"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필터 선택에 따라 오른쪽 표제어 및 콘텐츠 목록을 업데이트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하여 보여줌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280988" lvl="1" indent="-195263"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교과목에 대한 정보 필요함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7A29A1-9873-007C-A24B-06D5E0B2F63B}"/>
              </a:ext>
            </a:extLst>
          </p:cNvPr>
          <p:cNvSpPr txBox="1"/>
          <p:nvPr/>
        </p:nvSpPr>
        <p:spPr>
          <a:xfrm>
            <a:off x="10656487" y="2990530"/>
            <a:ext cx="3743723" cy="10156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인기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최근 일주일 동안 가장 인기 있는 표제어 목록 표시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표제어 상세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필터 설정에 따라 목록 업데이트 필요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 indent="-180975"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인기 표제어 선별 기준 필요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최근 일주일 동안의 조회수 기준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4DCA1F-10CA-3F5E-2853-9511D2371E0C}"/>
              </a:ext>
            </a:extLst>
          </p:cNvPr>
          <p:cNvSpPr txBox="1"/>
          <p:nvPr/>
        </p:nvSpPr>
        <p:spPr>
          <a:xfrm>
            <a:off x="10656488" y="4004903"/>
            <a:ext cx="3743723" cy="86177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 startAt="4"/>
            </a:pPr>
            <a:r>
              <a:rPr lang="ko-KR" altLang="en-US" sz="1000" dirty="0">
                <a:latin typeface="+mj-ea"/>
                <a:ea typeface="+mj-ea"/>
              </a:rPr>
              <a:t>추천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 표제어 목록 표시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표제어 상세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필터 설정에 따라 목록 업데이트 필요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 indent="-180975"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추천 표제어 선별 기준 필요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추천 표제어 사용 여부 설정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CCFD881-A337-7A82-5306-0F95D0D727D6}"/>
              </a:ext>
            </a:extLst>
          </p:cNvPr>
          <p:cNvSpPr txBox="1"/>
          <p:nvPr/>
        </p:nvSpPr>
        <p:spPr>
          <a:xfrm>
            <a:off x="10656490" y="4868702"/>
            <a:ext cx="3743723" cy="116955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 startAt="5"/>
            </a:pPr>
            <a:r>
              <a:rPr lang="ko-KR" altLang="en-US" sz="1000" dirty="0">
                <a:latin typeface="+mj-ea"/>
                <a:ea typeface="+mj-ea"/>
              </a:rPr>
              <a:t>인기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민속 콘텐츠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최근 일주일 동안 가장 인기 있는 콘텐츠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동영상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애니메이션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음원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퀴즈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게임으로 분류하여 표시함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447675" lvl="1" indent="-180975"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필터 설정에 따라 목록 업데이트 필요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 indent="-180975"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인기 콘텐츠 선별 기준 필요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최근 일주일 동안의 조회수 기준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E3D758A-F9B6-5E89-972F-B89347323D5A}"/>
              </a:ext>
            </a:extLst>
          </p:cNvPr>
          <p:cNvSpPr txBox="1"/>
          <p:nvPr/>
        </p:nvSpPr>
        <p:spPr>
          <a:xfrm>
            <a:off x="10656490" y="6037356"/>
            <a:ext cx="3743723" cy="10156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 startAt="6"/>
            </a:pPr>
            <a:r>
              <a:rPr lang="ko-KR" altLang="en-US" sz="1000" dirty="0">
                <a:latin typeface="+mj-ea"/>
                <a:ea typeface="+mj-ea"/>
              </a:rPr>
              <a:t>추천 콘텐츠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 콘텐츠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5. </a:t>
            </a:r>
            <a:r>
              <a:rPr lang="ko-KR" altLang="en-US" sz="1000" dirty="0">
                <a:latin typeface="+mj-ea"/>
                <a:ea typeface="+mj-ea"/>
              </a:rPr>
              <a:t>에서 선택한 사진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동영상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애니메이션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음원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퀴즈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게임에 따라 추천 콘텐츠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필터 설정에 따라 목록 업데이트 필요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 indent="-180975"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추천 콘텐츠 선별 기준 필요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추천 콘텐츠 사용 여부 설정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순서도: 연결자 25">
            <a:extLst>
              <a:ext uri="{FF2B5EF4-FFF2-40B4-BE49-F238E27FC236}">
                <a16:creationId xmlns:a16="http://schemas.microsoft.com/office/drawing/2014/main" id="{76C60747-96AC-F3D5-2FA0-799FCC218C80}"/>
              </a:ext>
            </a:extLst>
          </p:cNvPr>
          <p:cNvSpPr/>
          <p:nvPr/>
        </p:nvSpPr>
        <p:spPr>
          <a:xfrm>
            <a:off x="3568966" y="11948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2DFFD377-2AD2-48AC-78F3-63D9FF3144AC}"/>
              </a:ext>
            </a:extLst>
          </p:cNvPr>
          <p:cNvSpPr/>
          <p:nvPr/>
        </p:nvSpPr>
        <p:spPr>
          <a:xfrm>
            <a:off x="3352942" y="150546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37AE0663-FC7B-66B8-3C7D-4BABE7BCB188}"/>
              </a:ext>
            </a:extLst>
          </p:cNvPr>
          <p:cNvSpPr/>
          <p:nvPr/>
        </p:nvSpPr>
        <p:spPr>
          <a:xfrm>
            <a:off x="8424242" y="11653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9B4E54F1-9B21-C8E9-7596-1D3E87CA8EB1}"/>
              </a:ext>
            </a:extLst>
          </p:cNvPr>
          <p:cNvSpPr/>
          <p:nvPr/>
        </p:nvSpPr>
        <p:spPr>
          <a:xfrm>
            <a:off x="3376499" y="17766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B550A2AF-9130-0B0D-CFBD-5596E008255B}"/>
              </a:ext>
            </a:extLst>
          </p:cNvPr>
          <p:cNvSpPr/>
          <p:nvPr/>
        </p:nvSpPr>
        <p:spPr>
          <a:xfrm>
            <a:off x="3352942" y="21645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3AB35653-BD99-AD27-08FC-6AE38AEFB646}"/>
              </a:ext>
            </a:extLst>
          </p:cNvPr>
          <p:cNvSpPr/>
          <p:nvPr/>
        </p:nvSpPr>
        <p:spPr>
          <a:xfrm>
            <a:off x="3306695" y="365438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D518F30E-7A77-9A9B-17F5-CCC226531AF9}"/>
              </a:ext>
            </a:extLst>
          </p:cNvPr>
          <p:cNvSpPr/>
          <p:nvPr/>
        </p:nvSpPr>
        <p:spPr>
          <a:xfrm>
            <a:off x="3306695" y="450166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37DCBD7C-51A8-415E-D354-F0FD5F747765}"/>
              </a:ext>
            </a:extLst>
          </p:cNvPr>
          <p:cNvSpPr/>
          <p:nvPr/>
        </p:nvSpPr>
        <p:spPr>
          <a:xfrm>
            <a:off x="5205533" y="155757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4" name="순서도: 연결자 33">
            <a:extLst>
              <a:ext uri="{FF2B5EF4-FFF2-40B4-BE49-F238E27FC236}">
                <a16:creationId xmlns:a16="http://schemas.microsoft.com/office/drawing/2014/main" id="{6E4A7210-191E-9700-AAD9-A43AD1A3F7F3}"/>
              </a:ext>
            </a:extLst>
          </p:cNvPr>
          <p:cNvSpPr/>
          <p:nvPr/>
        </p:nvSpPr>
        <p:spPr>
          <a:xfrm>
            <a:off x="5205533" y="299473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35" name="순서도: 연결자 34">
            <a:extLst>
              <a:ext uri="{FF2B5EF4-FFF2-40B4-BE49-F238E27FC236}">
                <a16:creationId xmlns:a16="http://schemas.microsoft.com/office/drawing/2014/main" id="{B0820045-A6AB-4A33-239F-CCEC756865A2}"/>
              </a:ext>
            </a:extLst>
          </p:cNvPr>
          <p:cNvSpPr/>
          <p:nvPr/>
        </p:nvSpPr>
        <p:spPr>
          <a:xfrm>
            <a:off x="5205533" y="45559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36" name="순서도: 연결자 35">
            <a:extLst>
              <a:ext uri="{FF2B5EF4-FFF2-40B4-BE49-F238E27FC236}">
                <a16:creationId xmlns:a16="http://schemas.microsoft.com/office/drawing/2014/main" id="{BEDA7C57-4C65-50ED-2383-31AFFE041BE0}"/>
              </a:ext>
            </a:extLst>
          </p:cNvPr>
          <p:cNvSpPr/>
          <p:nvPr/>
        </p:nvSpPr>
        <p:spPr>
          <a:xfrm>
            <a:off x="5205533" y="619226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330610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626738"/>
              </p:ext>
            </p:extLst>
          </p:nvPr>
        </p:nvGraphicFramePr>
        <p:xfrm>
          <a:off x="647378" y="2015803"/>
          <a:ext cx="12961440" cy="54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8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0.5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2024.07.01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년 초등교과 맞춤형 </a:t>
                      </a:r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민속콘텐츠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 온라인 시스템 구축 화면기획서 초안 작성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스톤인테그리티 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/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최초작성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2024.10.08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유사표제어 추가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0.92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2024.10.30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표제어 원고 부분 수정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0.93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2024.11.22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전체 수정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1030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BA6EE8-CD07-450D-7BB2-3C41C92BC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FA344369-6155-B65D-16C0-7A48AA565EB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76367"/>
          <a:stretch/>
        </p:blipFill>
        <p:spPr>
          <a:xfrm>
            <a:off x="3159425" y="991632"/>
            <a:ext cx="7310662" cy="426453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671C784A-5118-D501-AD47-E07EA59E38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821" y="991632"/>
            <a:ext cx="2544640" cy="6280755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9CD98DB5-8D5B-8FF8-DCCC-2E657C3923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22032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초등교과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소개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박물관 사용하기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1BF78522-35E7-5080-BFA4-7BE10BB061DB}"/>
              </a:ext>
            </a:extLst>
          </p:cNvPr>
          <p:cNvSpPr/>
          <p:nvPr/>
        </p:nvSpPr>
        <p:spPr>
          <a:xfrm>
            <a:off x="215331" y="1007692"/>
            <a:ext cx="2540532" cy="151216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E412CD97-D93F-2F4C-C044-A47864485F3D}"/>
              </a:ext>
            </a:extLst>
          </p:cNvPr>
          <p:cNvCxnSpPr>
            <a:cxnSpLocks/>
            <a:stCxn id="9" idx="3"/>
            <a:endCxn id="7" idx="1"/>
          </p:cNvCxnSpPr>
          <p:nvPr/>
        </p:nvCxnSpPr>
        <p:spPr>
          <a:xfrm>
            <a:off x="2755863" y="1763776"/>
            <a:ext cx="403562" cy="1360122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A80F91E-7D9B-E6BA-06ED-8733A1CD9939}"/>
              </a:ext>
            </a:extLst>
          </p:cNvPr>
          <p:cNvSpPr txBox="1"/>
          <p:nvPr/>
        </p:nvSpPr>
        <p:spPr>
          <a:xfrm>
            <a:off x="10656490" y="981214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박물관 사용하기 탭</a:t>
            </a:r>
            <a:endParaRPr lang="en-US" altLang="ko-KR" sz="1000" dirty="0">
              <a:latin typeface="+mj-ea"/>
              <a:ea typeface="+mj-ea"/>
            </a:endParaRPr>
          </a:p>
          <a:p>
            <a:pPr marL="447675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박물관 사용에 대한 전반적인 안내 내용 표시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3913F0C-35C4-6E96-FAA4-5D8CB5764BEE}"/>
              </a:ext>
            </a:extLst>
          </p:cNvPr>
          <p:cNvSpPr txBox="1"/>
          <p:nvPr/>
        </p:nvSpPr>
        <p:spPr>
          <a:xfrm>
            <a:off x="10656594" y="1505460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잠깐놀이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 err="1">
                <a:latin typeface="+mj-ea"/>
                <a:ea typeface="+mj-ea"/>
              </a:rPr>
              <a:t>우리놀이</a:t>
            </a:r>
            <a:r>
              <a:rPr lang="ko-KR" altLang="en-US" sz="1000" dirty="0">
                <a:latin typeface="+mj-ea"/>
                <a:ea typeface="+mj-ea"/>
              </a:rPr>
              <a:t> 알기 </a:t>
            </a:r>
            <a:r>
              <a:rPr lang="en-US" altLang="ko-KR" sz="1000" dirty="0">
                <a:latin typeface="+mj-ea"/>
                <a:ea typeface="+mj-ea"/>
              </a:rPr>
              <a:t>| </a:t>
            </a:r>
            <a:r>
              <a:rPr lang="ko-KR" altLang="en-US" sz="1000" dirty="0" err="1">
                <a:latin typeface="+mj-ea"/>
                <a:ea typeface="+mj-ea"/>
              </a:rPr>
              <a:t>집콕</a:t>
            </a:r>
            <a:r>
              <a:rPr lang="en-US" altLang="ko-KR" sz="1000" dirty="0">
                <a:latin typeface="+mj-ea"/>
                <a:ea typeface="+mj-ea"/>
              </a:rPr>
              <a:t>! </a:t>
            </a:r>
            <a:r>
              <a:rPr lang="ko-KR" altLang="en-US" sz="1000" dirty="0">
                <a:latin typeface="+mj-ea"/>
                <a:ea typeface="+mj-ea"/>
              </a:rPr>
              <a:t>민속놀이 구분 탭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탭 구분에 따른 놀이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놀이 이미지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놀이 제목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놀이 상세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8097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  <a:hlinkClick r:id="rId4"/>
              </a:rPr>
              <a:t>https://nfm.go.kr/kids/nfmkid/material/materialKnowingPlay.do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콘텐츠 참조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33400" lvl="2">
              <a:lnSpc>
                <a:spcPct val="150000"/>
              </a:lnSpc>
            </a:pP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 err="1">
                <a:latin typeface="+mj-ea"/>
                <a:ea typeface="+mj-ea"/>
              </a:rPr>
              <a:t>더보기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우리놀이</a:t>
            </a:r>
            <a:r>
              <a:rPr lang="ko-KR" altLang="en-US" sz="1000" dirty="0">
                <a:latin typeface="+mj-ea"/>
                <a:ea typeface="+mj-ea"/>
              </a:rPr>
              <a:t> 알기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 err="1">
                <a:latin typeface="+mj-ea"/>
                <a:ea typeface="+mj-ea"/>
              </a:rPr>
              <a:t>더보기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어린이박물관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놀이자료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우리놀이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알기 페이지로 이동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  <a:hlinkClick r:id="rId5"/>
              </a:rPr>
              <a:t>https://www.nfm.go.kr/kids/nfmkid/material/materialKnowingPlay.do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집콕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!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민속놀이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더보기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어린이박물관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놀이자료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집콕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!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민속놀이 페이지로 이동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  <a:hlinkClick r:id="rId6"/>
              </a:rPr>
              <a:t>https://www.nfm.go.kr/kids/cop/bbs/selectBoardList.do?bbsId=BBSMSTR_000000000151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</a:p>
        </p:txBody>
      </p: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F93EF8AC-E0B0-502C-D8E5-81316B8AC795}"/>
              </a:ext>
            </a:extLst>
          </p:cNvPr>
          <p:cNvSpPr/>
          <p:nvPr/>
        </p:nvSpPr>
        <p:spPr>
          <a:xfrm>
            <a:off x="6748710" y="207480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6" name="순서도: 연결자 15">
            <a:extLst>
              <a:ext uri="{FF2B5EF4-FFF2-40B4-BE49-F238E27FC236}">
                <a16:creationId xmlns:a16="http://schemas.microsoft.com/office/drawing/2014/main" id="{599E4728-D1A2-85D7-FC30-1C56750E8D07}"/>
              </a:ext>
            </a:extLst>
          </p:cNvPr>
          <p:cNvSpPr/>
          <p:nvPr/>
        </p:nvSpPr>
        <p:spPr>
          <a:xfrm>
            <a:off x="3686554" y="265715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31D7ED56-935D-61F1-6DCE-ACCF321DF2A1}"/>
              </a:ext>
            </a:extLst>
          </p:cNvPr>
          <p:cNvSpPr/>
          <p:nvPr/>
        </p:nvSpPr>
        <p:spPr>
          <a:xfrm>
            <a:off x="3558301" y="296995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E3CB659F-B8E0-093F-9A8A-E4AC01F9B7D9}"/>
              </a:ext>
            </a:extLst>
          </p:cNvPr>
          <p:cNvSpPr/>
          <p:nvPr/>
        </p:nvSpPr>
        <p:spPr>
          <a:xfrm>
            <a:off x="3558300" y="326008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9A49858C-6867-C248-C9E4-D4F27199E76D}"/>
              </a:ext>
            </a:extLst>
          </p:cNvPr>
          <p:cNvSpPr/>
          <p:nvPr/>
        </p:nvSpPr>
        <p:spPr>
          <a:xfrm>
            <a:off x="8619633" y="296159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4D851D9F-DCB9-09AA-EAA2-4255C56A32F4}"/>
              </a:ext>
            </a:extLst>
          </p:cNvPr>
          <p:cNvSpPr/>
          <p:nvPr/>
        </p:nvSpPr>
        <p:spPr>
          <a:xfrm>
            <a:off x="205821" y="2535919"/>
            <a:ext cx="2553096" cy="1928156"/>
          </a:xfrm>
          <a:prstGeom prst="rect">
            <a:avLst/>
          </a:prstGeom>
          <a:solidFill>
            <a:schemeClr val="tx1">
              <a:alpha val="44000"/>
            </a:schemeClr>
          </a:solidFill>
          <a:ln w="1905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삭제함</a:t>
            </a:r>
          </a:p>
        </p:txBody>
      </p:sp>
    </p:spTree>
    <p:extLst>
      <p:ext uri="{BB962C8B-B14F-4D97-AF65-F5344CB8AC3E}">
        <p14:creationId xmlns:p14="http://schemas.microsoft.com/office/powerpoint/2010/main" val="3373517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F99CD8-0FE1-DFE2-BFF2-731B4A738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6651C886-B8F8-6B19-207F-2E3067590AE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5778" b="7819"/>
          <a:stretch/>
        </p:blipFill>
        <p:spPr>
          <a:xfrm>
            <a:off x="3159425" y="991632"/>
            <a:ext cx="7310662" cy="656878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66845D4-3402-8D0A-160E-54CDF8EA49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821" y="991632"/>
            <a:ext cx="2544640" cy="6280755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B55CB35C-2B1B-B4E1-966C-CA863305B257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초등교과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소개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박물관 사용하기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663B54D3-4C84-E8CC-3086-D41B4E81E45F}"/>
              </a:ext>
            </a:extLst>
          </p:cNvPr>
          <p:cNvSpPr/>
          <p:nvPr/>
        </p:nvSpPr>
        <p:spPr>
          <a:xfrm>
            <a:off x="215331" y="4464075"/>
            <a:ext cx="2540532" cy="237626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67F1B95E-23E9-350D-8563-0BBF61435F80}"/>
              </a:ext>
            </a:extLst>
          </p:cNvPr>
          <p:cNvCxnSpPr>
            <a:cxnSpLocks/>
            <a:stCxn id="9" idx="3"/>
            <a:endCxn id="7" idx="1"/>
          </p:cNvCxnSpPr>
          <p:nvPr/>
        </p:nvCxnSpPr>
        <p:spPr>
          <a:xfrm flipV="1">
            <a:off x="2755863" y="4276026"/>
            <a:ext cx="403562" cy="1376181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D8774711-23F6-EE1C-0457-F0EA510B1240}"/>
              </a:ext>
            </a:extLst>
          </p:cNvPr>
          <p:cNvSpPr txBox="1"/>
          <p:nvPr/>
        </p:nvSpPr>
        <p:spPr>
          <a:xfrm>
            <a:off x="10656490" y="981214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콘텐츠 검색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 err="1">
                <a:latin typeface="+mj-ea"/>
                <a:ea typeface="+mj-ea"/>
              </a:rPr>
              <a:t>민속콘텐츠</a:t>
            </a:r>
            <a:r>
              <a:rPr lang="ko-KR" altLang="en-US" sz="1000" dirty="0">
                <a:latin typeface="+mj-ea"/>
                <a:ea typeface="+mj-ea"/>
              </a:rPr>
              <a:t> 찾아보기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초등교과 민속 콘텐츠 검색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초등교과 민속 콘텐츠 소개 요약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 err="1">
                <a:latin typeface="+mj-ea"/>
                <a:ea typeface="+mj-ea"/>
              </a:rPr>
              <a:t>한국민속대백과사전에서</a:t>
            </a:r>
            <a:r>
              <a:rPr lang="ko-KR" altLang="en-US" sz="1000" dirty="0">
                <a:latin typeface="+mj-ea"/>
                <a:ea typeface="+mj-ea"/>
              </a:rPr>
              <a:t> 찾아보기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한국민속대백과사전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  <a:hlinkClick r:id="rId4"/>
              </a:rPr>
              <a:t>https://folkency.nfm.go.kr/main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국립민속박물관 소장품 찾아보기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국립민속박물관 소장품 검색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국립민속박물관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소장자료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소장품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소장품 검색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  <a:hlinkClick r:id="rId5"/>
              </a:rPr>
              <a:t>https://www.nfm.go.kr/user/data/home/101/DataRelicCategoryList.do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민속아카이브 자료 찾아보기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국립민속박물관 민속아카이브 검색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  <a:hlinkClick r:id="rId6"/>
              </a:rPr>
              <a:t>https://www.nfm.go.kr/paju/archive/search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</a:p>
        </p:txBody>
      </p:sp>
      <p:sp>
        <p:nvSpPr>
          <p:cNvPr id="6" name="순서도: 연결자 5">
            <a:extLst>
              <a:ext uri="{FF2B5EF4-FFF2-40B4-BE49-F238E27FC236}">
                <a16:creationId xmlns:a16="http://schemas.microsoft.com/office/drawing/2014/main" id="{B9B5DC93-7D10-1830-0D0D-901A463C56C1}"/>
              </a:ext>
            </a:extLst>
          </p:cNvPr>
          <p:cNvSpPr/>
          <p:nvPr/>
        </p:nvSpPr>
        <p:spPr>
          <a:xfrm>
            <a:off x="3560973" y="117994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B3C8918B-1ED9-55F6-9B9E-648648612460}"/>
              </a:ext>
            </a:extLst>
          </p:cNvPr>
          <p:cNvSpPr/>
          <p:nvPr/>
        </p:nvSpPr>
        <p:spPr>
          <a:xfrm>
            <a:off x="3806332" y="13740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AB93E43C-9744-E4B3-50E0-2D28553E8A6A}"/>
              </a:ext>
            </a:extLst>
          </p:cNvPr>
          <p:cNvSpPr/>
          <p:nvPr/>
        </p:nvSpPr>
        <p:spPr>
          <a:xfrm>
            <a:off x="3810193" y="30770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D3AF89A3-E0EB-46F9-A076-81FAA529FF8D}"/>
              </a:ext>
            </a:extLst>
          </p:cNvPr>
          <p:cNvSpPr/>
          <p:nvPr/>
        </p:nvSpPr>
        <p:spPr>
          <a:xfrm>
            <a:off x="3807028" y="47426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4F6DF13E-D441-B47E-BFA1-D008EAEA00E4}"/>
              </a:ext>
            </a:extLst>
          </p:cNvPr>
          <p:cNvSpPr/>
          <p:nvPr/>
        </p:nvSpPr>
        <p:spPr>
          <a:xfrm>
            <a:off x="3807838" y="644566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29DE327B-9F36-AF07-4BFF-F494BCA7EAEE}"/>
              </a:ext>
            </a:extLst>
          </p:cNvPr>
          <p:cNvSpPr/>
          <p:nvPr/>
        </p:nvSpPr>
        <p:spPr>
          <a:xfrm>
            <a:off x="205821" y="2535919"/>
            <a:ext cx="2553096" cy="1928156"/>
          </a:xfrm>
          <a:prstGeom prst="rect">
            <a:avLst/>
          </a:prstGeom>
          <a:solidFill>
            <a:schemeClr val="tx1">
              <a:alpha val="44000"/>
            </a:schemeClr>
          </a:solidFill>
          <a:ln w="1905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/>
              <a:t>삭제함</a:t>
            </a:r>
          </a:p>
        </p:txBody>
      </p:sp>
    </p:spTree>
    <p:extLst>
      <p:ext uri="{BB962C8B-B14F-4D97-AF65-F5344CB8AC3E}">
        <p14:creationId xmlns:p14="http://schemas.microsoft.com/office/powerpoint/2010/main" val="4195471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83E1D4-4DA3-C63F-9ECC-D9CF91FB5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0C863F2D-4895-DDC4-04FA-93443DE439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07642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초등교과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민속콘텐츠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찾아보기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C24F4AFD-03CF-67EB-754F-6500B08465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30" y="1007691"/>
            <a:ext cx="2540532" cy="42203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0EE0009D-4356-AB56-2920-EA2FFED21BF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616" t="4152" r="12467" b="80625"/>
          <a:stretch/>
        </p:blipFill>
        <p:spPr>
          <a:xfrm>
            <a:off x="3164827" y="2737305"/>
            <a:ext cx="7280543" cy="24907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ED3C54A9-A9EC-246C-C60C-E1F2FEA8BF5E}"/>
              </a:ext>
            </a:extLst>
          </p:cNvPr>
          <p:cNvSpPr/>
          <p:nvPr/>
        </p:nvSpPr>
        <p:spPr>
          <a:xfrm>
            <a:off x="215331" y="1223715"/>
            <a:ext cx="2540532" cy="57606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D617F77C-BC6E-1808-C5AD-3462BE8408E4}"/>
              </a:ext>
            </a:extLst>
          </p:cNvPr>
          <p:cNvCxnSpPr>
            <a:cxnSpLocks/>
            <a:stCxn id="9" idx="3"/>
            <a:endCxn id="8" idx="1"/>
          </p:cNvCxnSpPr>
          <p:nvPr/>
        </p:nvCxnSpPr>
        <p:spPr>
          <a:xfrm>
            <a:off x="2755863" y="1511747"/>
            <a:ext cx="408964" cy="2470914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2EC47F71-C62A-4FF8-A69C-D144F23DDEBC}"/>
              </a:ext>
            </a:extLst>
          </p:cNvPr>
          <p:cNvSpPr/>
          <p:nvPr/>
        </p:nvSpPr>
        <p:spPr>
          <a:xfrm>
            <a:off x="4196520" y="405579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0ACADFF8-7B63-5439-6438-20EE602991D5}"/>
              </a:ext>
            </a:extLst>
          </p:cNvPr>
          <p:cNvSpPr/>
          <p:nvPr/>
        </p:nvSpPr>
        <p:spPr>
          <a:xfrm>
            <a:off x="4605962" y="408265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2731DF9F-65F8-58CD-D8EF-8F50AA155117}"/>
              </a:ext>
            </a:extLst>
          </p:cNvPr>
          <p:cNvSpPr/>
          <p:nvPr/>
        </p:nvSpPr>
        <p:spPr>
          <a:xfrm>
            <a:off x="5325068" y="48179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6BE0BC-D040-5587-80E2-D2259F221752}"/>
              </a:ext>
            </a:extLst>
          </p:cNvPr>
          <p:cNvSpPr txBox="1"/>
          <p:nvPr/>
        </p:nvSpPr>
        <p:spPr>
          <a:xfrm>
            <a:off x="4304532" y="4573183"/>
            <a:ext cx="773591" cy="151977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  <a:sym typeface="Wingdings" panose="05000000000000000000" pitchFamily="2" charset="2"/>
              </a:rPr>
              <a:t>전체</a:t>
            </a:r>
            <a:br>
              <a:rPr lang="en-US" altLang="ko-KR" sz="9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ko-KR" altLang="en-US" sz="900" dirty="0">
                <a:latin typeface="+mj-ea"/>
                <a:ea typeface="+mj-ea"/>
                <a:sym typeface="Wingdings" panose="05000000000000000000" pitchFamily="2" charset="2"/>
              </a:rPr>
              <a:t>명절</a:t>
            </a:r>
            <a:br>
              <a:rPr lang="en-US" altLang="ko-KR" sz="9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ko-KR" altLang="en-US" sz="900" dirty="0">
                <a:latin typeface="+mj-ea"/>
                <a:ea typeface="+mj-ea"/>
                <a:sym typeface="Wingdings" panose="05000000000000000000" pitchFamily="2" charset="2"/>
              </a:rPr>
              <a:t>세시풍속</a:t>
            </a:r>
            <a:endParaRPr lang="en-US" altLang="ko-KR" sz="900" dirty="0">
              <a:latin typeface="+mj-ea"/>
              <a:ea typeface="+mj-ea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  <a:sym typeface="Wingdings" panose="05000000000000000000" pitchFamily="2" charset="2"/>
              </a:rPr>
              <a:t>의식주</a:t>
            </a:r>
            <a:endParaRPr lang="en-US" altLang="ko-KR" sz="900" dirty="0">
              <a:latin typeface="+mj-ea"/>
              <a:ea typeface="+mj-ea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  <a:sym typeface="Wingdings" panose="05000000000000000000" pitchFamily="2" charset="2"/>
              </a:rPr>
              <a:t>민속놀이</a:t>
            </a:r>
            <a:endParaRPr lang="en-US" altLang="ko-KR" sz="900" dirty="0">
              <a:latin typeface="+mj-ea"/>
              <a:ea typeface="+mj-ea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  <a:sym typeface="Wingdings" panose="05000000000000000000" pitchFamily="2" charset="2"/>
              </a:rPr>
              <a:t>다문화</a:t>
            </a:r>
            <a:endParaRPr lang="en-US" altLang="ko-KR" sz="900" dirty="0">
              <a:latin typeface="+mj-ea"/>
              <a:ea typeface="+mj-ea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ko-KR" altLang="en-US" sz="900" dirty="0">
                <a:latin typeface="+mj-ea"/>
                <a:ea typeface="+mj-ea"/>
                <a:sym typeface="Wingdings" panose="05000000000000000000" pitchFamily="2" charset="2"/>
              </a:rPr>
              <a:t>띠</a:t>
            </a:r>
            <a:endParaRPr lang="en-US" altLang="ko-KR" sz="900" dirty="0">
              <a:latin typeface="+mj-ea"/>
              <a:ea typeface="+mj-ea"/>
              <a:sym typeface="Wingdings" panose="05000000000000000000" pitchFamily="2" charset="2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C0C2A83-B44E-C899-7D77-EAC713A0A5CC}"/>
              </a:ext>
            </a:extLst>
          </p:cNvPr>
          <p:cNvSpPr txBox="1"/>
          <p:nvPr/>
        </p:nvSpPr>
        <p:spPr>
          <a:xfrm>
            <a:off x="10656490" y="981214"/>
            <a:ext cx="3743723" cy="214007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557952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주제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-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명절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세시풍속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의식주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민속놀이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다문화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띠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인기 검색어 태그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최근 일주일 간의 인기 검색어 태그 표시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10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개 인기 검색어 표시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검색어 태그가 길 경우 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우 이동 버튼으로 나머지 태그 표시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753046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F98CE8-B989-423A-EC62-9BDC269DE5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2DCD1F03-A4EE-4AE8-D252-CBAA4D1B72AE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초등교과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민속콘텐츠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찾아보기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DEBC1334-E873-4925-23F1-A9E137E6CB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30" y="1007691"/>
            <a:ext cx="2540532" cy="42203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F090D262-8704-FD0A-2092-8E2FD8C585F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130" t="20254" r="12953" b="44546"/>
          <a:stretch/>
        </p:blipFill>
        <p:spPr>
          <a:xfrm>
            <a:off x="3258002" y="1080410"/>
            <a:ext cx="7280543" cy="57592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E7F1DC7B-1C24-6F7E-D192-B1266B8501F3}"/>
              </a:ext>
            </a:extLst>
          </p:cNvPr>
          <p:cNvSpPr/>
          <p:nvPr/>
        </p:nvSpPr>
        <p:spPr>
          <a:xfrm>
            <a:off x="215330" y="1871787"/>
            <a:ext cx="2540532" cy="151216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1641624F-41B6-6EC8-A009-C22196DFCF69}"/>
              </a:ext>
            </a:extLst>
          </p:cNvPr>
          <p:cNvCxnSpPr>
            <a:cxnSpLocks/>
            <a:stCxn id="9" idx="3"/>
            <a:endCxn id="8" idx="1"/>
          </p:cNvCxnSpPr>
          <p:nvPr/>
        </p:nvCxnSpPr>
        <p:spPr>
          <a:xfrm>
            <a:off x="2755862" y="2627871"/>
            <a:ext cx="502140" cy="1332148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순서도: 연결자 5">
            <a:extLst>
              <a:ext uri="{FF2B5EF4-FFF2-40B4-BE49-F238E27FC236}">
                <a16:creationId xmlns:a16="http://schemas.microsoft.com/office/drawing/2014/main" id="{7BC3EDFA-C02B-D123-0541-D5F99D0BB801}"/>
              </a:ext>
            </a:extLst>
          </p:cNvPr>
          <p:cNvSpPr/>
          <p:nvPr/>
        </p:nvSpPr>
        <p:spPr>
          <a:xfrm>
            <a:off x="3375946" y="147002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35DF3DE2-FAC3-8E49-371C-5EB65441AE90}"/>
              </a:ext>
            </a:extLst>
          </p:cNvPr>
          <p:cNvSpPr/>
          <p:nvPr/>
        </p:nvSpPr>
        <p:spPr>
          <a:xfrm>
            <a:off x="2846031" y="18644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18AA2DA5-0AB1-1CAB-6B6B-47946E9A197B}"/>
              </a:ext>
            </a:extLst>
          </p:cNvPr>
          <p:cNvSpPr/>
          <p:nvPr/>
        </p:nvSpPr>
        <p:spPr>
          <a:xfrm>
            <a:off x="3031669" y="20536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D0BDA096-AA18-D412-25ED-B1EFBD861405}"/>
              </a:ext>
            </a:extLst>
          </p:cNvPr>
          <p:cNvSpPr/>
          <p:nvPr/>
        </p:nvSpPr>
        <p:spPr>
          <a:xfrm>
            <a:off x="3064391" y="268238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7D6DE149-D350-065E-6808-E0309ACECE09}"/>
              </a:ext>
            </a:extLst>
          </p:cNvPr>
          <p:cNvSpPr/>
          <p:nvPr/>
        </p:nvSpPr>
        <p:spPr>
          <a:xfrm>
            <a:off x="3031669" y="443243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F74150B-FCC7-5656-0AD8-9F820316C899}"/>
              </a:ext>
            </a:extLst>
          </p:cNvPr>
          <p:cNvSpPr/>
          <p:nvPr/>
        </p:nvSpPr>
        <p:spPr>
          <a:xfrm>
            <a:off x="3016544" y="541789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F4B32412-05BF-19B0-A250-0A9B49D47B88}"/>
              </a:ext>
            </a:extLst>
          </p:cNvPr>
          <p:cNvSpPr/>
          <p:nvPr/>
        </p:nvSpPr>
        <p:spPr>
          <a:xfrm>
            <a:off x="5327898" y="145774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4C01747C-59E3-ACD1-3F0F-A5DA923B3A08}"/>
              </a:ext>
            </a:extLst>
          </p:cNvPr>
          <p:cNvSpPr/>
          <p:nvPr/>
        </p:nvSpPr>
        <p:spPr>
          <a:xfrm>
            <a:off x="5190230" y="196994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5674988A-6752-6CC8-7A3F-FB9347E288D2}"/>
              </a:ext>
            </a:extLst>
          </p:cNvPr>
          <p:cNvSpPr/>
          <p:nvPr/>
        </p:nvSpPr>
        <p:spPr>
          <a:xfrm>
            <a:off x="6726134" y="64802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CABBCB6-ECF5-8591-F718-E1E65F8EAC22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콘텐츠 총 수량 정보 표시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D0105FC-1EE8-480D-7EA1-7421EFAF6BB1}"/>
              </a:ext>
            </a:extLst>
          </p:cNvPr>
          <p:cNvSpPr txBox="1"/>
          <p:nvPr/>
        </p:nvSpPr>
        <p:spPr>
          <a:xfrm>
            <a:off x="10656489" y="1271981"/>
            <a:ext cx="3743723" cy="214007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필터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주제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콘텐츠 분류 주제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명절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세시풍속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의식주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민속놀이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다문화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띠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학년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해당 학년 선택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학기 선택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학기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2-4.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교과 선택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교과목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280988" lvl="1" indent="-195263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필터 선택에 따라 오른쪽 표제어 및 콘텐츠 목록을 업데이트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하여 보여줌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280988" lvl="1" indent="-195263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교과목에 대한 정보 필요함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BAC8D6-6ABD-45B9-9B06-4A69A21EC191}"/>
              </a:ext>
            </a:extLst>
          </p:cNvPr>
          <p:cNvSpPr txBox="1"/>
          <p:nvPr/>
        </p:nvSpPr>
        <p:spPr>
          <a:xfrm>
            <a:off x="10653850" y="3412054"/>
            <a:ext cx="3743723" cy="214007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표제어 목록 카드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민속콘텐츠</a:t>
            </a:r>
            <a:r>
              <a:rPr lang="ko-KR" altLang="en-US" sz="1000" dirty="0">
                <a:latin typeface="+mj-ea"/>
                <a:ea typeface="+mj-ea"/>
              </a:rPr>
              <a:t> 표제어 목록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표제어 상세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필터 설정에 따라 목록 업데이트 필요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수가 많을 경우 페이지로 구분하여 표시함</a:t>
            </a:r>
            <a:endParaRPr lang="en-US" altLang="ko-KR" sz="1000" dirty="0">
              <a:latin typeface="+mj-ea"/>
              <a:ea typeface="+mj-ea"/>
            </a:endParaRPr>
          </a:p>
          <a:p>
            <a:pPr marL="196002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필터 선택에 따라 표제어 및 콘텐츠 목록을 업데이트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하여 보여줌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5885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72BDD4-9A71-F7C6-926C-AE7870D08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D6D7BA18-E323-1201-22DB-EB6C158EDAA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8276" t="54821" r="9799" b="11539"/>
          <a:stretch/>
        </p:blipFill>
        <p:spPr>
          <a:xfrm>
            <a:off x="3377030" y="1080410"/>
            <a:ext cx="7113095" cy="641913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</p:pic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B9E9F0CC-A268-292D-D264-1915C24FD899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초등교과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민속콘텐츠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찾아보기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5CA6FF0D-E1F3-680B-E55C-A5DF136A6D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330" y="1007691"/>
            <a:ext cx="2540532" cy="42203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7CA41D71-DF3B-91B5-D036-2C0BC1A35B52}"/>
              </a:ext>
            </a:extLst>
          </p:cNvPr>
          <p:cNvSpPr/>
          <p:nvPr/>
        </p:nvSpPr>
        <p:spPr>
          <a:xfrm>
            <a:off x="791394" y="3362187"/>
            <a:ext cx="1964468" cy="137469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A1516C53-9F64-73FC-C5A5-9631D071AE94}"/>
              </a:ext>
            </a:extLst>
          </p:cNvPr>
          <p:cNvCxnSpPr>
            <a:cxnSpLocks/>
            <a:stCxn id="9" idx="3"/>
            <a:endCxn id="4" idx="1"/>
          </p:cNvCxnSpPr>
          <p:nvPr/>
        </p:nvCxnSpPr>
        <p:spPr>
          <a:xfrm>
            <a:off x="2755862" y="4049536"/>
            <a:ext cx="621168" cy="240443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순서도: 연결자 13">
            <a:extLst>
              <a:ext uri="{FF2B5EF4-FFF2-40B4-BE49-F238E27FC236}">
                <a16:creationId xmlns:a16="http://schemas.microsoft.com/office/drawing/2014/main" id="{63C7B1FD-0389-CD70-F1AE-941D3A3E13AB}"/>
              </a:ext>
            </a:extLst>
          </p:cNvPr>
          <p:cNvSpPr/>
          <p:nvPr/>
        </p:nvSpPr>
        <p:spPr>
          <a:xfrm>
            <a:off x="3807850" y="145974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282602F4-9DA6-6827-D1F4-4F11F145103D}"/>
              </a:ext>
            </a:extLst>
          </p:cNvPr>
          <p:cNvSpPr/>
          <p:nvPr/>
        </p:nvSpPr>
        <p:spPr>
          <a:xfrm>
            <a:off x="3743723" y="184241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E41A557-7C0F-A519-5ABE-7FC3CE57E0E1}"/>
              </a:ext>
            </a:extLst>
          </p:cNvPr>
          <p:cNvSpPr/>
          <p:nvPr/>
        </p:nvSpPr>
        <p:spPr>
          <a:xfrm>
            <a:off x="3743722" y="22318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C5F318C9-1BB5-978A-AEB6-AE128CA9647B}"/>
              </a:ext>
            </a:extLst>
          </p:cNvPr>
          <p:cNvSpPr/>
          <p:nvPr/>
        </p:nvSpPr>
        <p:spPr>
          <a:xfrm>
            <a:off x="5759946" y="71283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874CDD5-4724-3038-20AC-6518A62537A7}"/>
              </a:ext>
            </a:extLst>
          </p:cNvPr>
          <p:cNvSpPr txBox="1"/>
          <p:nvPr/>
        </p:nvSpPr>
        <p:spPr>
          <a:xfrm>
            <a:off x="10656490" y="981214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교과서 속 우리 민속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인터랙티브 콘텐츠 목록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동영상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퀴즈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게임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전체 콘텐츠 목록 표시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검색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수행 결과 및 필터 적용시 관련 콘텐츠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콘텐츠 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동영상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퀴즈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게임 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콘텐츠 목록 카드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에서 선택한 분류에 따른 콘텐츠 목록 카드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이미지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콘텐츠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콘텐츠 클릭 시 해당 콘텐츠 상세 정보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콘텐츠 수가 많을 경우 페이지로 구분하여 표시함</a:t>
            </a:r>
            <a:endParaRPr lang="en-US" altLang="ko-KR" sz="1000" dirty="0">
              <a:latin typeface="+mj-ea"/>
              <a:ea typeface="+mj-ea"/>
            </a:endParaRPr>
          </a:p>
          <a:p>
            <a:pPr marL="196002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필터 선택에 따라 표제어 및 콘텐츠 목록을 업데이트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하여 보여줌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93319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E6BDF3-A7A6-0EEF-E57A-212080575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9F267BDC-EDFF-A839-6780-C35A8A1BA22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105" t="7045" r="11052" b="67302"/>
          <a:stretch/>
        </p:blipFill>
        <p:spPr>
          <a:xfrm>
            <a:off x="3164827" y="981213"/>
            <a:ext cx="7280543" cy="68522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CBE11128-9BE3-05B9-979E-2798A74BD9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30" y="791667"/>
            <a:ext cx="2445659" cy="6984776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C34D840C-599B-ED9B-5D89-F7CCFC18D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22508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초등교과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민속콘텐츠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찾아보기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검색결과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88C31E1F-CAC0-D193-9087-4F700E966FD2}"/>
              </a:ext>
            </a:extLst>
          </p:cNvPr>
          <p:cNvSpPr/>
          <p:nvPr/>
        </p:nvSpPr>
        <p:spPr>
          <a:xfrm>
            <a:off x="215331" y="1223715"/>
            <a:ext cx="2445658" cy="1800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11CD80DA-C4DB-03FA-7A6D-49A6B7C408BD}"/>
              </a:ext>
            </a:extLst>
          </p:cNvPr>
          <p:cNvCxnSpPr>
            <a:cxnSpLocks/>
            <a:stCxn id="9" idx="3"/>
            <a:endCxn id="6" idx="1"/>
          </p:cNvCxnSpPr>
          <p:nvPr/>
        </p:nvCxnSpPr>
        <p:spPr>
          <a:xfrm>
            <a:off x="2660989" y="2123815"/>
            <a:ext cx="503838" cy="2283536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순서도: 연결자 15">
            <a:extLst>
              <a:ext uri="{FF2B5EF4-FFF2-40B4-BE49-F238E27FC236}">
                <a16:creationId xmlns:a16="http://schemas.microsoft.com/office/drawing/2014/main" id="{B0A2C3E4-5671-F0D2-3731-C5AA7B20D56D}"/>
              </a:ext>
            </a:extLst>
          </p:cNvPr>
          <p:cNvSpPr/>
          <p:nvPr/>
        </p:nvSpPr>
        <p:spPr>
          <a:xfrm>
            <a:off x="4850820" y="123603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BCA9E3E1-ACB4-24BF-F8E2-CB5AB19F3839}"/>
              </a:ext>
            </a:extLst>
          </p:cNvPr>
          <p:cNvSpPr/>
          <p:nvPr/>
        </p:nvSpPr>
        <p:spPr>
          <a:xfrm>
            <a:off x="3202240" y="296397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6CD0489F-D110-7CC8-FD84-BBF52454AE19}"/>
              </a:ext>
            </a:extLst>
          </p:cNvPr>
          <p:cNvSpPr/>
          <p:nvPr/>
        </p:nvSpPr>
        <p:spPr>
          <a:xfrm>
            <a:off x="4722567" y="30239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7392B145-B9B4-5C2D-4395-ED2D8EA7CB03}"/>
              </a:ext>
            </a:extLst>
          </p:cNvPr>
          <p:cNvSpPr/>
          <p:nvPr/>
        </p:nvSpPr>
        <p:spPr>
          <a:xfrm>
            <a:off x="3164827" y="33138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B4BF80F1-310E-0E12-3A32-D55815734156}"/>
              </a:ext>
            </a:extLst>
          </p:cNvPr>
          <p:cNvSpPr/>
          <p:nvPr/>
        </p:nvSpPr>
        <p:spPr>
          <a:xfrm>
            <a:off x="3164827" y="470351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A314EB11-A256-A0AF-92C2-E1B1AA0B2214}"/>
              </a:ext>
            </a:extLst>
          </p:cNvPr>
          <p:cNvSpPr/>
          <p:nvPr/>
        </p:nvSpPr>
        <p:spPr>
          <a:xfrm>
            <a:off x="3164827" y="50004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FE7F01-684C-C16D-1CF6-7F7AF8FBE9C8}"/>
              </a:ext>
            </a:extLst>
          </p:cNvPr>
          <p:cNvSpPr/>
          <p:nvPr/>
        </p:nvSpPr>
        <p:spPr>
          <a:xfrm>
            <a:off x="4614555" y="49681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8D024C16-63AD-CF88-A7A0-760677DB1812}"/>
              </a:ext>
            </a:extLst>
          </p:cNvPr>
          <p:cNvSpPr/>
          <p:nvPr/>
        </p:nvSpPr>
        <p:spPr>
          <a:xfrm>
            <a:off x="3100700" y="69263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8FAB97CC-6F59-19B5-8112-D5E3743D1C06}"/>
              </a:ext>
            </a:extLst>
          </p:cNvPr>
          <p:cNvSpPr/>
          <p:nvPr/>
        </p:nvSpPr>
        <p:spPr>
          <a:xfrm>
            <a:off x="6264002" y="684518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3-4</a:t>
            </a:r>
            <a:endParaRPr lang="ko-KR" altLang="en-US" sz="8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65E9B04-8A18-A416-3A93-C57F9674D693}"/>
              </a:ext>
            </a:extLst>
          </p:cNvPr>
          <p:cNvSpPr txBox="1"/>
          <p:nvPr/>
        </p:nvSpPr>
        <p:spPr>
          <a:xfrm>
            <a:off x="10656490" y="981214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 </a:t>
            </a:r>
            <a:r>
              <a:rPr lang="en-US" altLang="ko-KR" sz="1000" dirty="0">
                <a:latin typeface="+mj-ea"/>
                <a:ea typeface="+mj-ea"/>
              </a:rPr>
              <a:t>+ </a:t>
            </a:r>
            <a:r>
              <a:rPr lang="ko-KR" altLang="en-US" sz="1000" dirty="0">
                <a:latin typeface="+mj-ea"/>
                <a:ea typeface="+mj-ea"/>
              </a:rPr>
              <a:t>검색 버튼 클릭 하여 검색 기능 수행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BA5E986-471A-8E22-A12E-0014B21DFC1A}"/>
              </a:ext>
            </a:extLst>
          </p:cNvPr>
          <p:cNvSpPr txBox="1"/>
          <p:nvPr/>
        </p:nvSpPr>
        <p:spPr>
          <a:xfrm>
            <a:off x="10656489" y="1503873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검색 결과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검색 결과 표제어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표제어 목록 카드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주제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설명</a:t>
            </a:r>
            <a:r>
              <a:rPr lang="en-US" altLang="ko-KR" sz="1000" dirty="0">
                <a:latin typeface="+mj-ea"/>
                <a:ea typeface="+mj-ea"/>
              </a:rPr>
              <a:t>(2</a:t>
            </a:r>
            <a:r>
              <a:rPr lang="ko-KR" altLang="en-US" sz="1000" dirty="0">
                <a:latin typeface="+mj-ea"/>
                <a:ea typeface="+mj-ea"/>
              </a:rPr>
              <a:t>줄</a:t>
            </a:r>
            <a:r>
              <a:rPr lang="en-US" altLang="ko-KR" sz="1000" dirty="0">
                <a:latin typeface="+mj-ea"/>
                <a:ea typeface="+mj-ea"/>
              </a:rPr>
              <a:t>) </a:t>
            </a:r>
            <a:r>
              <a:rPr lang="ko-KR" altLang="en-US" sz="1000" dirty="0">
                <a:latin typeface="+mj-ea"/>
                <a:ea typeface="+mj-ea"/>
              </a:rPr>
              <a:t>표시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40BD54B-5C26-ABD7-3958-B57E1BD72A94}"/>
              </a:ext>
            </a:extLst>
          </p:cNvPr>
          <p:cNvSpPr txBox="1"/>
          <p:nvPr/>
        </p:nvSpPr>
        <p:spPr>
          <a:xfrm>
            <a:off x="10656490" y="2489784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검색 결과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표제어 검색 결과 관련 사진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카드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제목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표시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</a:t>
            </a:r>
            <a:r>
              <a:rPr lang="ko-KR" altLang="en-US" sz="1000" dirty="0">
                <a:latin typeface="+mj-ea"/>
                <a:ea typeface="+mj-ea"/>
              </a:rPr>
              <a:t>사진 제목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사진 상세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3-4. </a:t>
            </a:r>
            <a:r>
              <a:rPr lang="ko-KR" altLang="en-US" sz="1000" dirty="0">
                <a:latin typeface="+mj-ea"/>
                <a:ea typeface="+mj-ea"/>
              </a:rPr>
              <a:t>사진 미리보기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 미리보기 </a:t>
            </a:r>
            <a:r>
              <a:rPr lang="ko-KR" altLang="en-US" sz="1000" dirty="0" err="1">
                <a:latin typeface="+mj-ea"/>
                <a:ea typeface="+mj-ea"/>
              </a:rPr>
              <a:t>모달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63963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18BD04-5029-0329-1A6A-E205F26F8D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2F92508A-2E9E-0746-2D5C-1F982F4BB0D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105" t="11033" r="11052" b="67301"/>
          <a:stretch/>
        </p:blipFill>
        <p:spPr>
          <a:xfrm>
            <a:off x="3164827" y="2046370"/>
            <a:ext cx="7280543" cy="578711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E3221765-2EE3-BBFC-37CA-84FCAB6838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30" y="791667"/>
            <a:ext cx="2445659" cy="6984776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192CEB36-765D-017C-0FF1-7D25E09CAEF6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초등교과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민속콘텐츠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찾아보기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검색결과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708E74C7-25D2-1555-58C6-8421AF103D6F}"/>
              </a:ext>
            </a:extLst>
          </p:cNvPr>
          <p:cNvSpPr/>
          <p:nvPr/>
        </p:nvSpPr>
        <p:spPr>
          <a:xfrm>
            <a:off x="215331" y="1223715"/>
            <a:ext cx="2445658" cy="1800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3189E8CD-479D-97C7-6799-767333B9F715}"/>
              </a:ext>
            </a:extLst>
          </p:cNvPr>
          <p:cNvCxnSpPr>
            <a:cxnSpLocks/>
            <a:stCxn id="9" idx="3"/>
            <a:endCxn id="6" idx="1"/>
          </p:cNvCxnSpPr>
          <p:nvPr/>
        </p:nvCxnSpPr>
        <p:spPr>
          <a:xfrm>
            <a:off x="2660989" y="2123815"/>
            <a:ext cx="503838" cy="2816114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401D85C6-9708-1E15-9DAB-8561FE7C7CA6}"/>
              </a:ext>
            </a:extLst>
          </p:cNvPr>
          <p:cNvSpPr/>
          <p:nvPr/>
        </p:nvSpPr>
        <p:spPr>
          <a:xfrm>
            <a:off x="3202240" y="296397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6713B278-674A-DE89-0D98-D789FA9AC1DF}"/>
              </a:ext>
            </a:extLst>
          </p:cNvPr>
          <p:cNvSpPr/>
          <p:nvPr/>
        </p:nvSpPr>
        <p:spPr>
          <a:xfrm>
            <a:off x="4722567" y="30239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7CB5C056-8286-2188-8B9F-2C142D5DB695}"/>
              </a:ext>
            </a:extLst>
          </p:cNvPr>
          <p:cNvSpPr/>
          <p:nvPr/>
        </p:nvSpPr>
        <p:spPr>
          <a:xfrm>
            <a:off x="3164827" y="33138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204377C3-6179-6432-7AEE-4010E03B511C}"/>
              </a:ext>
            </a:extLst>
          </p:cNvPr>
          <p:cNvSpPr/>
          <p:nvPr/>
        </p:nvSpPr>
        <p:spPr>
          <a:xfrm>
            <a:off x="3164827" y="470351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AB3DC769-8BC0-9ED4-2907-4BB33B4A6827}"/>
              </a:ext>
            </a:extLst>
          </p:cNvPr>
          <p:cNvSpPr/>
          <p:nvPr/>
        </p:nvSpPr>
        <p:spPr>
          <a:xfrm>
            <a:off x="3164827" y="50004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166818D1-7248-D43C-BE13-4A8325D8ECE3}"/>
              </a:ext>
            </a:extLst>
          </p:cNvPr>
          <p:cNvSpPr/>
          <p:nvPr/>
        </p:nvSpPr>
        <p:spPr>
          <a:xfrm>
            <a:off x="4614555" y="49681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3ADE84F2-905C-EE35-16E2-B2AB897AE4BC}"/>
              </a:ext>
            </a:extLst>
          </p:cNvPr>
          <p:cNvSpPr/>
          <p:nvPr/>
        </p:nvSpPr>
        <p:spPr>
          <a:xfrm>
            <a:off x="3100700" y="69263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5023C1E5-BF9C-FD8A-AA70-B2A241D49674}"/>
              </a:ext>
            </a:extLst>
          </p:cNvPr>
          <p:cNvSpPr/>
          <p:nvPr/>
        </p:nvSpPr>
        <p:spPr>
          <a:xfrm>
            <a:off x="6264002" y="684518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3-4</a:t>
            </a:r>
            <a:endParaRPr lang="ko-KR" altLang="en-US" sz="8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19F6B60-FDA8-5306-0CFC-CA23D86011E4}"/>
              </a:ext>
            </a:extLst>
          </p:cNvPr>
          <p:cNvSpPr txBox="1"/>
          <p:nvPr/>
        </p:nvSpPr>
        <p:spPr>
          <a:xfrm>
            <a:off x="10656490" y="981214"/>
            <a:ext cx="3743723" cy="75507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이미지 미리보기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이미지 미리보기 버튼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이미지 </a:t>
            </a:r>
            <a:r>
              <a:rPr lang="ko-KR" altLang="en-US" sz="1000" dirty="0" err="1">
                <a:latin typeface="+mj-ea"/>
                <a:ea typeface="+mj-ea"/>
              </a:rPr>
              <a:t>팝업창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닫기버튼</a:t>
            </a:r>
            <a:r>
              <a:rPr lang="en-US" altLang="ko-KR" sz="1000" dirty="0">
                <a:latin typeface="+mj-ea"/>
                <a:ea typeface="+mj-ea"/>
              </a:rPr>
              <a:t>( X )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이미지 </a:t>
            </a:r>
            <a:r>
              <a:rPr lang="ko-KR" altLang="en-US" sz="1000" dirty="0" err="1">
                <a:latin typeface="+mj-ea"/>
                <a:ea typeface="+mj-ea"/>
              </a:rPr>
              <a:t>팝업창</a:t>
            </a:r>
            <a:r>
              <a:rPr lang="ko-KR" altLang="en-US" sz="1000" dirty="0">
                <a:latin typeface="+mj-ea"/>
                <a:ea typeface="+mj-ea"/>
              </a:rPr>
              <a:t>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F5F9EA2-C1C2-BE3F-26D9-8526E99CC0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9701" y="2046370"/>
            <a:ext cx="7295644" cy="5787118"/>
          </a:xfrm>
          <a:prstGeom prst="rect">
            <a:avLst/>
          </a:prstGeom>
        </p:spPr>
      </p:pic>
      <p:sp>
        <p:nvSpPr>
          <p:cNvPr id="16" name="순서도: 연결자 15">
            <a:extLst>
              <a:ext uri="{FF2B5EF4-FFF2-40B4-BE49-F238E27FC236}">
                <a16:creationId xmlns:a16="http://schemas.microsoft.com/office/drawing/2014/main" id="{2195CE68-D790-2562-E8A5-715F9A52410A}"/>
              </a:ext>
            </a:extLst>
          </p:cNvPr>
          <p:cNvSpPr/>
          <p:nvPr/>
        </p:nvSpPr>
        <p:spPr>
          <a:xfrm>
            <a:off x="5121690" y="385200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3892695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B3DB13-E69E-9BDC-CE49-3B014624B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CB7DCC39-EFB9-A871-1581-EC77F61AA30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710" t="32250" r="8447" b="43928"/>
          <a:stretch/>
        </p:blipFill>
        <p:spPr>
          <a:xfrm>
            <a:off x="3164827" y="981214"/>
            <a:ext cx="7280543" cy="63631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77BA27D7-5633-266D-2DBD-F12AA872F2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30" y="791667"/>
            <a:ext cx="2445659" cy="6984776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01688E5F-5A24-E6F3-DD4F-FB40058F5DC0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초등교과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민속콘텐츠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찾아보기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검색결과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8B73DBD4-D578-1374-4BFE-89F3BE262CFA}"/>
              </a:ext>
            </a:extLst>
          </p:cNvPr>
          <p:cNvSpPr/>
          <p:nvPr/>
        </p:nvSpPr>
        <p:spPr>
          <a:xfrm>
            <a:off x="215331" y="2951907"/>
            <a:ext cx="2445658" cy="175161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A6BF4C82-6CAB-E981-C4BB-AFB25B8096B6}"/>
              </a:ext>
            </a:extLst>
          </p:cNvPr>
          <p:cNvCxnSpPr>
            <a:cxnSpLocks/>
            <a:stCxn id="9" idx="3"/>
            <a:endCxn id="6" idx="1"/>
          </p:cNvCxnSpPr>
          <p:nvPr/>
        </p:nvCxnSpPr>
        <p:spPr>
          <a:xfrm>
            <a:off x="2660989" y="3827713"/>
            <a:ext cx="503838" cy="335092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A85AFF60-1137-22C1-A7C1-D398BEB37FB8}"/>
              </a:ext>
            </a:extLst>
          </p:cNvPr>
          <p:cNvSpPr/>
          <p:nvPr/>
        </p:nvSpPr>
        <p:spPr>
          <a:xfrm>
            <a:off x="3010449" y="108066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순서도: 연결자 7">
            <a:extLst>
              <a:ext uri="{FF2B5EF4-FFF2-40B4-BE49-F238E27FC236}">
                <a16:creationId xmlns:a16="http://schemas.microsoft.com/office/drawing/2014/main" id="{AFFDF67E-E81E-EF59-2219-CE89C5218D15}"/>
              </a:ext>
            </a:extLst>
          </p:cNvPr>
          <p:cNvSpPr/>
          <p:nvPr/>
        </p:nvSpPr>
        <p:spPr>
          <a:xfrm>
            <a:off x="2948803" y="575360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37623422-3DF3-DB0E-BED2-17D85CF09946}"/>
              </a:ext>
            </a:extLst>
          </p:cNvPr>
          <p:cNvSpPr/>
          <p:nvPr/>
        </p:nvSpPr>
        <p:spPr>
          <a:xfrm>
            <a:off x="4360705" y="5746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96A369B-CD3B-C503-9AF7-53BAB94DCBF9}"/>
              </a:ext>
            </a:extLst>
          </p:cNvPr>
          <p:cNvSpPr/>
          <p:nvPr/>
        </p:nvSpPr>
        <p:spPr>
          <a:xfrm>
            <a:off x="2912908" y="615002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410F1E64-A366-F8A2-E756-50308F5999EA}"/>
              </a:ext>
            </a:extLst>
          </p:cNvPr>
          <p:cNvSpPr/>
          <p:nvPr/>
        </p:nvSpPr>
        <p:spPr>
          <a:xfrm>
            <a:off x="4535810" y="11075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2D89259A-65AE-6631-F5F2-12912DB44334}"/>
              </a:ext>
            </a:extLst>
          </p:cNvPr>
          <p:cNvSpPr/>
          <p:nvPr/>
        </p:nvSpPr>
        <p:spPr>
          <a:xfrm>
            <a:off x="2912908" y="13961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8F07A3E7-EAD3-2DC1-C9EC-A565C9FC4CDB}"/>
              </a:ext>
            </a:extLst>
          </p:cNvPr>
          <p:cNvSpPr/>
          <p:nvPr/>
        </p:nvSpPr>
        <p:spPr>
          <a:xfrm>
            <a:off x="5543922" y="237584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2424167-3DF8-111A-EEC3-75D461096A33}"/>
              </a:ext>
            </a:extLst>
          </p:cNvPr>
          <p:cNvSpPr txBox="1"/>
          <p:nvPr/>
        </p:nvSpPr>
        <p:spPr>
          <a:xfrm>
            <a:off x="10656490" y="981214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 결과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동영상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표제어 검색 결과 관련 동영상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동영상 목록 카드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동영상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동영상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동영상 재생 버튼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동영상 재생 </a:t>
            </a:r>
            <a:r>
              <a:rPr lang="en-US" altLang="ko-KR" sz="1000" dirty="0">
                <a:latin typeface="+mj-ea"/>
                <a:ea typeface="+mj-ea"/>
              </a:rPr>
              <a:t>– </a:t>
            </a:r>
            <a:r>
              <a:rPr lang="ko-KR" altLang="en-US" sz="1000" dirty="0">
                <a:latin typeface="+mj-ea"/>
                <a:ea typeface="+mj-ea"/>
              </a:rPr>
              <a:t>동영상 재생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D93C906-E96D-C1B7-51B4-5991E43E5C36}"/>
              </a:ext>
            </a:extLst>
          </p:cNvPr>
          <p:cNvSpPr txBox="1"/>
          <p:nvPr/>
        </p:nvSpPr>
        <p:spPr>
          <a:xfrm>
            <a:off x="10656489" y="2426831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검색 결과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음원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검색 결과 관련 음원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음원 목록 카드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음원 제목 및 재생 아이콘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아이콘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 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멈춤 아이콘으로 변경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멈춤 아이콘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정지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아이콘으로 변경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30" name="그림 29" descr="텍스트, 스크린샷, 디자인이(가) 표시된 사진&#10;&#10;자동 생성된 설명">
            <a:extLst>
              <a:ext uri="{FF2B5EF4-FFF2-40B4-BE49-F238E27FC236}">
                <a16:creationId xmlns:a16="http://schemas.microsoft.com/office/drawing/2014/main" id="{B3108826-6C56-4923-655E-1358DCFE886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6" t="31811" r="7808" b="45750"/>
          <a:stretch/>
        </p:blipFill>
        <p:spPr>
          <a:xfrm>
            <a:off x="6804487" y="5044003"/>
            <a:ext cx="3795261" cy="2754926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31" name="연결선: 꺾임 30">
            <a:extLst>
              <a:ext uri="{FF2B5EF4-FFF2-40B4-BE49-F238E27FC236}">
                <a16:creationId xmlns:a16="http://schemas.microsoft.com/office/drawing/2014/main" id="{4D41048C-91FF-2D79-F1D7-197954F3B309}"/>
              </a:ext>
            </a:extLst>
          </p:cNvPr>
          <p:cNvCxnSpPr>
            <a:cxnSpLocks/>
            <a:stCxn id="15" idx="2"/>
            <a:endCxn id="30" idx="1"/>
          </p:cNvCxnSpPr>
          <p:nvPr/>
        </p:nvCxnSpPr>
        <p:spPr>
          <a:xfrm rot="16200000" flipH="1">
            <a:off x="4318614" y="3935592"/>
            <a:ext cx="3883321" cy="1088426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9774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A2379E-4E1D-BC79-891D-929872A19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95B291DC-3B87-74CA-CB45-9F704547BE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817" t="55703" r="9340" b="34244"/>
          <a:stretch/>
        </p:blipFill>
        <p:spPr>
          <a:xfrm>
            <a:off x="3164827" y="981214"/>
            <a:ext cx="7280543" cy="26853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F088091C-0DF9-E465-0D7E-4612940382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30" y="791667"/>
            <a:ext cx="2445659" cy="6984776"/>
          </a:xfrm>
          <a:prstGeom prst="rect">
            <a:avLst/>
          </a:prstGeom>
          <a:ln>
            <a:solidFill>
              <a:schemeClr val="tx1"/>
            </a:solidFill>
          </a:ln>
        </p:spPr>
      </p:pic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84D41DFE-65CF-6D14-9829-E64E35004CE9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2024.07.01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초등교과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민속콘텐츠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찾아보기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검색결과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직사각형 8">
            <a:extLst>
              <a:ext uri="{FF2B5EF4-FFF2-40B4-BE49-F238E27FC236}">
                <a16:creationId xmlns:a16="http://schemas.microsoft.com/office/drawing/2014/main" id="{FC1ED069-4E63-1148-70CE-DD375BA9031A}"/>
              </a:ext>
            </a:extLst>
          </p:cNvPr>
          <p:cNvSpPr/>
          <p:nvPr/>
        </p:nvSpPr>
        <p:spPr>
          <a:xfrm>
            <a:off x="215331" y="4608091"/>
            <a:ext cx="2445658" cy="79208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44358F7E-AC84-546F-D3AB-DDD6E5A8CE71}"/>
              </a:ext>
            </a:extLst>
          </p:cNvPr>
          <p:cNvCxnSpPr>
            <a:cxnSpLocks/>
            <a:stCxn id="9" idx="3"/>
            <a:endCxn id="6" idx="1"/>
          </p:cNvCxnSpPr>
          <p:nvPr/>
        </p:nvCxnSpPr>
        <p:spPr>
          <a:xfrm flipV="1">
            <a:off x="2660989" y="2323877"/>
            <a:ext cx="503838" cy="2680258"/>
          </a:xfrm>
          <a:prstGeom prst="bentConnector3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5468BB32-E941-57C3-733A-95265A8D62A1}"/>
              </a:ext>
            </a:extLst>
          </p:cNvPr>
          <p:cNvSpPr/>
          <p:nvPr/>
        </p:nvSpPr>
        <p:spPr>
          <a:xfrm>
            <a:off x="3004295" y="1140022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C63915E4-5148-530B-12D7-7961483A6797}"/>
              </a:ext>
            </a:extLst>
          </p:cNvPr>
          <p:cNvSpPr/>
          <p:nvPr/>
        </p:nvSpPr>
        <p:spPr>
          <a:xfrm>
            <a:off x="4388460" y="12480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3270108-692F-0D96-58A1-5D6E86EC9A1A}"/>
              </a:ext>
            </a:extLst>
          </p:cNvPr>
          <p:cNvSpPr/>
          <p:nvPr/>
        </p:nvSpPr>
        <p:spPr>
          <a:xfrm>
            <a:off x="2940169" y="15251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891B9D06-E915-131C-6D70-A673051D56B0}"/>
              </a:ext>
            </a:extLst>
          </p:cNvPr>
          <p:cNvSpPr/>
          <p:nvPr/>
        </p:nvSpPr>
        <p:spPr>
          <a:xfrm>
            <a:off x="5615930" y="2161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cxnSp>
        <p:nvCxnSpPr>
          <p:cNvPr id="31" name="연결선: 꺾임 30">
            <a:extLst>
              <a:ext uri="{FF2B5EF4-FFF2-40B4-BE49-F238E27FC236}">
                <a16:creationId xmlns:a16="http://schemas.microsoft.com/office/drawing/2014/main" id="{AE52491F-8C12-5779-EFA6-37C4B9A31054}"/>
              </a:ext>
            </a:extLst>
          </p:cNvPr>
          <p:cNvCxnSpPr>
            <a:cxnSpLocks/>
            <a:stCxn id="15" idx="2"/>
            <a:endCxn id="30" idx="0"/>
          </p:cNvCxnSpPr>
          <p:nvPr/>
        </p:nvCxnSpPr>
        <p:spPr>
          <a:xfrm rot="16200000" flipH="1">
            <a:off x="5597440" y="2514505"/>
            <a:ext cx="2315141" cy="193388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E8D630C-1730-2C7C-CC53-44746D7F4957}"/>
              </a:ext>
            </a:extLst>
          </p:cNvPr>
          <p:cNvSpPr txBox="1"/>
          <p:nvPr/>
        </p:nvSpPr>
        <p:spPr>
          <a:xfrm>
            <a:off x="10658415" y="985466"/>
            <a:ext cx="3743723" cy="121776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 결과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게임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표제어 검색 결과 관련 게임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 err="1">
                <a:latin typeface="+mj-ea"/>
                <a:ea typeface="+mj-ea"/>
              </a:rPr>
              <a:t>게잌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카드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78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게임 제목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표시</a:t>
            </a:r>
            <a:endParaRPr lang="en-US" altLang="ko-KR" sz="1000" dirty="0">
              <a:latin typeface="+mj-ea"/>
              <a:ea typeface="+mj-ea"/>
            </a:endParaRPr>
          </a:p>
          <a:p>
            <a:pPr marL="266700" lvl="1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카드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실행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: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브라우져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내 게임 팝업 실행</a:t>
            </a:r>
            <a:endParaRPr lang="en-US" altLang="ko-KR" sz="1000" dirty="0">
              <a:latin typeface="+mj-ea"/>
              <a:ea typeface="+mj-ea"/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BF3F2317-E163-3073-98DB-26B60F734923}"/>
              </a:ext>
            </a:extLst>
          </p:cNvPr>
          <p:cNvGrpSpPr/>
          <p:nvPr/>
        </p:nvGrpSpPr>
        <p:grpSpPr>
          <a:xfrm>
            <a:off x="5399906" y="4639018"/>
            <a:ext cx="4644091" cy="2754926"/>
            <a:chOff x="6804487" y="5044003"/>
            <a:chExt cx="4644091" cy="2754926"/>
          </a:xfrm>
        </p:grpSpPr>
        <p:pic>
          <p:nvPicPr>
            <p:cNvPr id="30" name="그림 29" descr="텍스트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50BAE1E-5138-A49F-FE4F-2F37140949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96" t="31811" r="7808" b="45750"/>
            <a:stretch/>
          </p:blipFill>
          <p:spPr>
            <a:xfrm>
              <a:off x="6804487" y="5044003"/>
              <a:ext cx="4644091" cy="2754926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id="{ED79D815-D193-F5F8-2185-C043B2643D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76627" y="5214919"/>
              <a:ext cx="4289945" cy="24130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221365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sz="1000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6">
              <a:lumMod val="75000"/>
            </a:schemeClr>
          </a:solidFill>
          <a:prstDash val="sysDash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147584</TotalTime>
  <Words>2503</Words>
  <Application>Microsoft Office PowerPoint</Application>
  <PresentationFormat>사용자 지정</PresentationFormat>
  <Paragraphs>563</Paragraphs>
  <Slides>21</Slides>
  <Notes>19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9" baseType="lpstr">
      <vt:lpstr>Noto Sans CJK KR Regular</vt:lpstr>
      <vt:lpstr>Noto Sans Korean DemiLight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윤용근</dc:creator>
  <cp:lastModifiedBy>윤 용근</cp:lastModifiedBy>
  <cp:revision>533</cp:revision>
  <dcterms:created xsi:type="dcterms:W3CDTF">2016-06-01T05:15:44Z</dcterms:created>
  <dcterms:modified xsi:type="dcterms:W3CDTF">2024-11-26T06:42:19Z</dcterms:modified>
</cp:coreProperties>
</file>