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65" r:id="rId4"/>
    <p:sldId id="266" r:id="rId5"/>
    <p:sldId id="271" r:id="rId6"/>
    <p:sldId id="272" r:id="rId7"/>
    <p:sldId id="273" r:id="rId8"/>
    <p:sldId id="274" r:id="rId9"/>
    <p:sldId id="275" r:id="rId10"/>
    <p:sldId id="276" r:id="rId11"/>
    <p:sldId id="267" r:id="rId12"/>
    <p:sldId id="277" r:id="rId13"/>
    <p:sldId id="280" r:id="rId14"/>
    <p:sldId id="278" r:id="rId15"/>
    <p:sldId id="279" r:id="rId16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DE1C05EA-EDAA-4D07-AC62-62402ACA5F86}">
          <p14:sldIdLst>
            <p14:sldId id="256"/>
            <p14:sldId id="257"/>
          </p14:sldIdLst>
        </p14:section>
        <p14:section name="12/07 수정사항" id="{BFB89FD8-3D1F-4E4F-9D49-E7C04FC38D95}">
          <p14:sldIdLst>
            <p14:sldId id="265"/>
          </p14:sldIdLst>
        </p14:section>
        <p14:section name="MENU" id="{B29C283D-6E07-4ACB-9D89-F09FBB3C6BEF}">
          <p14:sldIdLst>
            <p14:sldId id="266"/>
          </p14:sldIdLst>
        </p14:section>
        <p14:section name="Index" id="{3016F5AB-D9C1-42D1-9B9B-2D44BB2760FE}">
          <p14:sldIdLst>
            <p14:sldId id="271"/>
            <p14:sldId id="272"/>
            <p14:sldId id="273"/>
            <p14:sldId id="274"/>
            <p14:sldId id="275"/>
            <p14:sldId id="276"/>
          </p14:sldIdLst>
        </p14:section>
        <p14:section name="사전 검색" id="{31A58C13-E719-406E-825A-165FEEB4EE16}">
          <p14:sldIdLst>
            <p14:sldId id="267"/>
          </p14:sldIdLst>
        </p14:section>
        <p14:section name="표제어 상세" id="{18E1C2FB-18B8-4CF7-8862-9930AD04C575}">
          <p14:sldIdLst>
            <p14:sldId id="277"/>
            <p14:sldId id="280"/>
          </p14:sldIdLst>
        </p14:section>
        <p14:section name="소개" id="{9E6D32C6-E0F7-4B14-A095-8267C4524DE9}">
          <p14:sldIdLst>
            <p14:sldId id="278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067"/>
    <a:srgbClr val="056854"/>
    <a:srgbClr val="000000"/>
    <a:srgbClr val="FFFFFF"/>
    <a:srgbClr val="0D0D0D"/>
    <a:srgbClr val="0099FF"/>
    <a:srgbClr val="0099CC"/>
    <a:srgbClr val="FCB504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10" autoAdjust="0"/>
    <p:restoredTop sz="96314" autoAdjust="0"/>
  </p:normalViewPr>
  <p:slideViewPr>
    <p:cSldViewPr>
      <p:cViewPr>
        <p:scale>
          <a:sx n="100" d="100"/>
          <a:sy n="100" d="100"/>
        </p:scale>
        <p:origin x="252" y="-66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2024-12-04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18949-8B30-0084-1304-43357B4BE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AA500A0-9FBE-3920-6DBE-F21EC1D91D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566A514-DBAC-E5D5-B50F-70DFEA54F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FF12A15-DA8F-171A-A9FD-B0D00BF3F7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8982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4BA66-145F-3048-A590-C7A5BE30A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025F9D1-6B86-C715-69BC-6EC8DE932D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42440B3-E164-D456-3CFE-8DD1E5E5D4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71ABE7F-E51C-234F-97D4-71D77DA70C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327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F525F-31A5-F243-70F9-5C959D1EE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E99A604C-A045-5B40-6D00-CE96EE4AD7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2C98CAB-D957-4545-76D6-E58CDFE3D3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95B2384-D162-4450-4973-29B7B44E89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07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86044E-5618-B469-61AF-10746E56E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F708B15-0594-4E83-3F81-331A2F62C8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00223C55-BBB5-D411-7CBF-26E4B3D2B4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F36B014-B70F-AE2D-4763-D5BF3A438F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747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2185D4-23B3-F1C4-49C7-816800FFE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63FBDD3-BB56-243B-0C84-B928664DD3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A9137FF-BC64-0F8D-4A66-9E3EFC2DE9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A217F2-A614-A760-936E-72972B009C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9942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23BE1-1410-2C31-9C03-9207C92EB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4A94DB3-7CEF-C2D4-A457-EB325AD9C9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5D07165-FE89-B1FE-33DE-8F23E3A71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6C80805-F070-2683-6801-21D8ADB2A3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6382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49CA9-80D7-F8B4-A81F-C41ACE420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AFF5D575-46CA-B831-B889-47773550CF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AA07ADB-0729-C0E4-E492-1B0EA4BD24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E6C9531-ED8B-F59B-96AA-B364D002EC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0769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8B2F42-7F33-47C5-4B81-6C84E3753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56B6099-CFD3-0DBA-FEC9-E08E1A0491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907FAB3-7B0A-FAB1-65D2-7F9C38465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338E9CF-5ABB-ABFC-8684-A1AAF5F7E8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3430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B5948-3E55-7B46-2D42-9AA30E0BE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AADF6BC7-FF19-DFA0-1A77-19B30AE33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83AA6C3-8AC1-E379-3EFD-D932780364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9CA2442-8345-B72D-EA52-2432AD69E0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545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9F0EEE-E35E-172D-5280-5735745EA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E92E03BF-A642-0773-E304-2B5260B558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B4891F5-A259-AF04-E8D5-C01735ED05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8A1F804-EF5F-BC4C-0EA0-21B370080A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6573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80148-FB2B-9522-CEA8-7BC5515CD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1122770E-5AAB-BE77-6EA4-B743DE8CFD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E080574-8621-1C71-B4B9-5AA978AFC9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B406B78-A6B2-98D7-E177-51B898E73B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036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EC02C-37D2-99D9-7204-7253133131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248F4A4-3C4A-9695-1BCA-14FB68DE70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10E4695-5617-1BD9-0D8E-D04574786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4045E3-AD0E-B107-8DE2-DA09D94E47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459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E88E5-8382-6903-475B-5D4610669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E4889A9C-A8EB-2BBF-1C62-0A5BD2B7B5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A9FF0FB-C7F6-4506-CE9A-F817BB14B3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7044306-587B-5351-1B83-CE769BB9D7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63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8148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6610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6610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6610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6610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6610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6610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6610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그림 1" descr="블랙, 어둠이(가) 표시된 사진&#10;&#10;자동 생성된 설명">
            <a:extLst>
              <a:ext uri="{FF2B5EF4-FFF2-40B4-BE49-F238E27FC236}">
                <a16:creationId xmlns:a16="http://schemas.microsoft.com/office/drawing/2014/main" id="{AA1D30AB-705F-42B2-F2BD-E5EC07DA03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02" y="385083"/>
            <a:ext cx="741160" cy="74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2024-12-04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olkency.nfm.go.kr/topi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4039" y="3390129"/>
            <a:ext cx="8013733" cy="968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2024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년 초등교과 맞춤형 </a:t>
            </a:r>
            <a:r>
              <a:rPr lang="ko-KR" altLang="en-US" sz="2400" b="1" dirty="0" err="1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민속콘텐츠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온라인 시스템</a:t>
            </a: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구축</a:t>
            </a:r>
            <a:endParaRPr lang="en-US" altLang="ko-KR" sz="2400" b="1" dirty="0"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Project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 화면 기능 설명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6998683" y="4617388"/>
            <a:ext cx="404446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483402" y="4831574"/>
            <a:ext cx="1435008" cy="333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2024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년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07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월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01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일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36663" y="5172245"/>
            <a:ext cx="1728487" cy="610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Stone Integrity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연구소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Noto Sans Korean DemiLight" panose="020B0400000000000000" pitchFamily="34" charset="-127"/>
              <a:ea typeface="Noto Sans Korean DemiLight" panose="020B04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윤용근</a:t>
            </a:r>
          </a:p>
        </p:txBody>
      </p:sp>
      <p:pic>
        <p:nvPicPr>
          <p:cNvPr id="3" name="그림 2" descr="블랙, 어둠이(가) 표시된 사진&#10;&#10;자동 생성된 설명">
            <a:extLst>
              <a:ext uri="{FF2B5EF4-FFF2-40B4-BE49-F238E27FC236}">
                <a16:creationId xmlns:a16="http://schemas.microsoft.com/office/drawing/2014/main" id="{C85EBFDB-21B9-1ABD-C57D-C2051008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46" y="2015803"/>
            <a:ext cx="1483921" cy="14839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45668C-B48F-D816-DC9C-857FA189298F}"/>
              </a:ext>
            </a:extLst>
          </p:cNvPr>
          <p:cNvSpPr txBox="1"/>
          <p:nvPr/>
        </p:nvSpPr>
        <p:spPr>
          <a:xfrm>
            <a:off x="12024642" y="431627"/>
            <a:ext cx="1944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/>
              <a:t>문서번호 </a:t>
            </a:r>
            <a:r>
              <a:rPr lang="en-US" altLang="ko-KR" sz="1200" dirty="0"/>
              <a:t>: NFM-</a:t>
            </a:r>
            <a:r>
              <a:rPr lang="ko-KR" altLang="en-US" sz="1200" dirty="0"/>
              <a:t>ST</a:t>
            </a:r>
            <a:r>
              <a:rPr lang="en-US" altLang="ko-KR" sz="1200" dirty="0"/>
              <a:t>-PL-</a:t>
            </a:r>
            <a:r>
              <a:rPr lang="ko-KR" altLang="en-US" sz="1200" dirty="0"/>
              <a:t>01</a:t>
            </a:r>
          </a:p>
        </p:txBody>
      </p:sp>
      <p:pic>
        <p:nvPicPr>
          <p:cNvPr id="1026" name="Picture 2" descr="전용색상 컬러 로고">
            <a:extLst>
              <a:ext uri="{FF2B5EF4-FFF2-40B4-BE49-F238E27FC236}">
                <a16:creationId xmlns:a16="http://schemas.microsoft.com/office/drawing/2014/main" id="{20F5A4ED-BCA5-11F7-8D3E-324E13118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6013"/>
            <a:ext cx="2232248" cy="5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9F96871-7390-3568-C88D-8A307FF4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626" y="266013"/>
            <a:ext cx="22383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9726A4-8E09-0896-5ABE-26151356A2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17E157E8-B098-052A-F60F-D9A1B0BC1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3" t="61394" r="12198" b="1737"/>
          <a:stretch/>
        </p:blipFill>
        <p:spPr>
          <a:xfrm>
            <a:off x="2615773" y="1246838"/>
            <a:ext cx="6208149" cy="616657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3321036-56A0-EA6B-7820-25778D18071C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DE6CAB8-9027-23CD-0552-309619B84584}"/>
              </a:ext>
            </a:extLst>
          </p:cNvPr>
          <p:cNvSpPr txBox="1"/>
          <p:nvPr/>
        </p:nvSpPr>
        <p:spPr>
          <a:xfrm>
            <a:off x="10656490" y="981214"/>
            <a:ext cx="3743723" cy="121674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 콘텐츠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교과서 속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우리민속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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 콘텐츠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제목 변경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기존과 동일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관리자에 등록된 콘텐츠 목록 출력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콘텐츠에 따라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페이징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처리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2D4244-E251-0D33-1D84-50D8AAC8E51C}"/>
              </a:ext>
            </a:extLst>
          </p:cNvPr>
          <p:cNvSpPr txBox="1"/>
          <p:nvPr/>
        </p:nvSpPr>
        <p:spPr>
          <a:xfrm>
            <a:off x="122412" y="877506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B7D3FB16-4B37-441D-0AD7-01796B317BCD}"/>
              </a:ext>
            </a:extLst>
          </p:cNvPr>
          <p:cNvSpPr/>
          <p:nvPr/>
        </p:nvSpPr>
        <p:spPr>
          <a:xfrm>
            <a:off x="2222026" y="1790153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pic>
        <p:nvPicPr>
          <p:cNvPr id="3" name="그림 2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2EBA7381-93D5-0110-8F8D-AEEC7597A8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2" y="1414707"/>
            <a:ext cx="1290252" cy="1872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1D9E1DEE-ABC4-F20A-B8B0-16F7640EA26F}"/>
              </a:ext>
            </a:extLst>
          </p:cNvPr>
          <p:cNvSpPr/>
          <p:nvPr/>
        </p:nvSpPr>
        <p:spPr>
          <a:xfrm>
            <a:off x="556320" y="2519858"/>
            <a:ext cx="720080" cy="7670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547F5486-5334-D4FD-B2CA-9F11E16C6C30}"/>
              </a:ext>
            </a:extLst>
          </p:cNvPr>
          <p:cNvCxnSpPr>
            <a:cxnSpLocks/>
            <a:stCxn id="4" idx="3"/>
            <a:endCxn id="28" idx="1"/>
          </p:cNvCxnSpPr>
          <p:nvPr/>
        </p:nvCxnSpPr>
        <p:spPr>
          <a:xfrm>
            <a:off x="1276400" y="2903387"/>
            <a:ext cx="1339373" cy="1426736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983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7B4D9-F4FC-4739-087E-C56419E2B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B6BA85AC-3BA5-8A65-E23C-53E3961A5E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76753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사전 검색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A4BBE19-E455-EA4F-7F8F-46E3EC55D65E}"/>
              </a:ext>
            </a:extLst>
          </p:cNvPr>
          <p:cNvSpPr txBox="1"/>
          <p:nvPr/>
        </p:nvSpPr>
        <p:spPr>
          <a:xfrm>
            <a:off x="10656490" y="981214"/>
            <a:ext cx="3743723" cy="560255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사전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사전 검색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으로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기존 분류 필터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기존 교과서 속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우리민속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부분 삭제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키워드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키워드 입력으로 표제어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1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차 사업에서는 주제별 분류로 검색 분류 설정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결과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결과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주제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소분류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대보름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한식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단오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추석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동지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별 해당 표제어 카드 목록 출력 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가나다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해당 자음 포함 표제어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자음 버튼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자음이 포함된 표제어만 출력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목록은 가나다 순 정렬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전체 표제어 카드 목록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966049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분류명 출력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소분류 까지 출력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–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카드는 최대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12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까지 출력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페이징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처리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51F714-305C-A440-ECC8-05F649A1539E}"/>
              </a:ext>
            </a:extLst>
          </p:cNvPr>
          <p:cNvSpPr txBox="1"/>
          <p:nvPr/>
        </p:nvSpPr>
        <p:spPr>
          <a:xfrm>
            <a:off x="391714" y="859028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0" b="1" dirty="0">
                <a:latin typeface="+mj-ea"/>
                <a:ea typeface="+mj-ea"/>
              </a:rPr>
              <a:t>사전 검색</a:t>
            </a:r>
          </a:p>
        </p:txBody>
      </p:sp>
      <p:pic>
        <p:nvPicPr>
          <p:cNvPr id="19" name="그림 18" descr="텍스트, 스크린샷, 소프트웨어, 컴퓨터 아이콘이(가) 표시된 사진&#10;&#10;자동 생성된 설명">
            <a:extLst>
              <a:ext uri="{FF2B5EF4-FFF2-40B4-BE49-F238E27FC236}">
                <a16:creationId xmlns:a16="http://schemas.microsoft.com/office/drawing/2014/main" id="{EAF6E0BC-8123-7ED9-43AF-15E2F0CCE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46"/>
          <a:stretch/>
        </p:blipFill>
        <p:spPr>
          <a:xfrm>
            <a:off x="2375570" y="859028"/>
            <a:ext cx="7139189" cy="70610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ED350F12-C775-6537-3004-619EC05939A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942"/>
          <a:stretch/>
        </p:blipFill>
        <p:spPr>
          <a:xfrm>
            <a:off x="7560146" y="1333443"/>
            <a:ext cx="792088" cy="571225"/>
          </a:xfrm>
          <a:prstGeom prst="rect">
            <a:avLst/>
          </a:prstGeom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A662C79F-F82F-8B8D-F6FD-D8379EAC9006}"/>
              </a:ext>
            </a:extLst>
          </p:cNvPr>
          <p:cNvSpPr/>
          <p:nvPr/>
        </p:nvSpPr>
        <p:spPr>
          <a:xfrm>
            <a:off x="7527040" y="1366162"/>
            <a:ext cx="825194" cy="2896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F095D213-DF98-FA9B-E95A-9B4B9E766DEF}"/>
              </a:ext>
            </a:extLst>
          </p:cNvPr>
          <p:cNvSpPr/>
          <p:nvPr/>
        </p:nvSpPr>
        <p:spPr>
          <a:xfrm>
            <a:off x="4159618" y="2426693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EBE4427D-D4C4-3424-5747-BF470EA84752}"/>
              </a:ext>
            </a:extLst>
          </p:cNvPr>
          <p:cNvSpPr/>
          <p:nvPr/>
        </p:nvSpPr>
        <p:spPr>
          <a:xfrm>
            <a:off x="3095650" y="3599979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3A540847-EE48-E12B-1013-94525599C3DA}"/>
              </a:ext>
            </a:extLst>
          </p:cNvPr>
          <p:cNvSpPr/>
          <p:nvPr/>
        </p:nvSpPr>
        <p:spPr>
          <a:xfrm>
            <a:off x="3095650" y="5081313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754E0A3A-6FB5-10AB-340F-D5B0A7B80C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286" t="35257" r="64552" b="21350"/>
          <a:stretch/>
        </p:blipFill>
        <p:spPr>
          <a:xfrm>
            <a:off x="367421" y="2663690"/>
            <a:ext cx="1224137" cy="230425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48E2766C-1203-B6F3-FF6E-9363E6F82538}"/>
              </a:ext>
            </a:extLst>
          </p:cNvPr>
          <p:cNvCxnSpPr>
            <a:cxnSpLocks/>
            <a:stCxn id="33" idx="0"/>
            <a:endCxn id="26" idx="3"/>
          </p:cNvCxnSpPr>
          <p:nvPr/>
        </p:nvCxnSpPr>
        <p:spPr>
          <a:xfrm rot="16200000" flipH="1" flipV="1">
            <a:off x="2475226" y="1537576"/>
            <a:ext cx="1394574" cy="3161910"/>
          </a:xfrm>
          <a:prstGeom prst="bentConnector4">
            <a:avLst>
              <a:gd name="adj1" fmla="val -16392"/>
              <a:gd name="adj2" fmla="val 90619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2FBB1C5-115D-9007-21A5-41E0E49A873A}"/>
              </a:ext>
            </a:extLst>
          </p:cNvPr>
          <p:cNvSpPr/>
          <p:nvPr/>
        </p:nvSpPr>
        <p:spPr>
          <a:xfrm>
            <a:off x="4539077" y="2421244"/>
            <a:ext cx="428781" cy="2896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39A5A336-560A-6366-05DF-D5679C497951}"/>
              </a:ext>
            </a:extLst>
          </p:cNvPr>
          <p:cNvSpPr/>
          <p:nvPr/>
        </p:nvSpPr>
        <p:spPr>
          <a:xfrm>
            <a:off x="503362" y="3271469"/>
            <a:ext cx="925292" cy="16150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명절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설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대보름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한식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단오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추석</a:t>
            </a:r>
            <a:endParaRPr lang="en-US" altLang="ko-KR" sz="10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000" dirty="0">
                <a:solidFill>
                  <a:schemeClr val="tx1"/>
                </a:solidFill>
              </a:rPr>
              <a:t>동지</a:t>
            </a:r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2AC58663-AB60-6B35-C9DB-733839B7B051}"/>
              </a:ext>
            </a:extLst>
          </p:cNvPr>
          <p:cNvSpPr/>
          <p:nvPr/>
        </p:nvSpPr>
        <p:spPr>
          <a:xfrm>
            <a:off x="4778538" y="3370138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534831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55E947-37DB-1B11-7F0C-AB6B490A0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1845865-DF61-6C5F-55A4-95E4302A95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8933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표제어 상세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E43BBD5-4B03-F648-BF79-183247292327}"/>
              </a:ext>
            </a:extLst>
          </p:cNvPr>
          <p:cNvSpPr txBox="1"/>
          <p:nvPr/>
        </p:nvSpPr>
        <p:spPr>
          <a:xfrm>
            <a:off x="10656490" y="981214"/>
            <a:ext cx="3743723" cy="28325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표제어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관련 표제어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목록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비슷한 단어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상의어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하의어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항목을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비슷한 말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항목으로 통합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[ADMIN}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관리자 페이지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동의어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비슷한 말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항목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상위어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항목 삭제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하위어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항목 삭제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콘텐츠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관련 콘텐츠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제목 변경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분류 앞에 있는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민속 콘텐츠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제목은 제거함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각주 항목 영역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A8FA0F-FD2F-E50E-65D6-B73936F06521}"/>
              </a:ext>
            </a:extLst>
          </p:cNvPr>
          <p:cNvSpPr txBox="1"/>
          <p:nvPr/>
        </p:nvSpPr>
        <p:spPr>
          <a:xfrm>
            <a:off x="391714" y="859028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0" b="1" dirty="0">
                <a:latin typeface="+mj-ea"/>
                <a:ea typeface="+mj-ea"/>
              </a:rPr>
              <a:t>표제어 상세</a:t>
            </a:r>
          </a:p>
        </p:txBody>
      </p:sp>
      <p:pic>
        <p:nvPicPr>
          <p:cNvPr id="6" name="그림 5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4CED89AC-4B31-F77A-F4DB-876E5501FA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858" y="859028"/>
            <a:ext cx="5530181" cy="71028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A31BD0A-463D-B566-3394-B84DF4235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963" y="1385453"/>
            <a:ext cx="3356209" cy="6517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F195312C-C955-2C0B-6C64-94D188A2C0DF}"/>
              </a:ext>
            </a:extLst>
          </p:cNvPr>
          <p:cNvSpPr/>
          <p:nvPr/>
        </p:nvSpPr>
        <p:spPr>
          <a:xfrm>
            <a:off x="4175770" y="3888011"/>
            <a:ext cx="432048" cy="864096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A4C3451-78E8-B319-4ABD-5D676753C232}"/>
              </a:ext>
            </a:extLst>
          </p:cNvPr>
          <p:cNvSpPr/>
          <p:nvPr/>
        </p:nvSpPr>
        <p:spPr>
          <a:xfrm>
            <a:off x="797788" y="5184155"/>
            <a:ext cx="2801917" cy="16136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9B01D5-4ADC-9F2D-C2B5-5D948C3ADEB6}"/>
              </a:ext>
            </a:extLst>
          </p:cNvPr>
          <p:cNvSpPr txBox="1"/>
          <p:nvPr/>
        </p:nvSpPr>
        <p:spPr>
          <a:xfrm rot="19740657">
            <a:off x="2447578" y="6257586"/>
            <a:ext cx="6463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>
                <a:latin typeface="+mj-ea"/>
                <a:ea typeface="+mj-ea"/>
              </a:rPr>
              <a:t>삭제함</a:t>
            </a:r>
            <a:endParaRPr lang="ko-KR" altLang="en-US" sz="1200" dirty="0">
              <a:latin typeface="+mj-ea"/>
              <a:ea typeface="+mj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BD76B7-818F-22D4-3A04-908727524D0B}"/>
              </a:ext>
            </a:extLst>
          </p:cNvPr>
          <p:cNvSpPr txBox="1"/>
          <p:nvPr/>
        </p:nvSpPr>
        <p:spPr>
          <a:xfrm>
            <a:off x="4103762" y="338395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j-ea"/>
                <a:ea typeface="+mj-ea"/>
              </a:rPr>
              <a:t>변경</a:t>
            </a: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FDB8729F-FAD3-4620-E202-A70AEE87CABD}"/>
              </a:ext>
            </a:extLst>
          </p:cNvPr>
          <p:cNvSpPr/>
          <p:nvPr/>
        </p:nvSpPr>
        <p:spPr>
          <a:xfrm>
            <a:off x="5471914" y="4739458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D8A47312-38A9-CC09-3F64-71C673925801}"/>
              </a:ext>
            </a:extLst>
          </p:cNvPr>
          <p:cNvSpPr/>
          <p:nvPr/>
        </p:nvSpPr>
        <p:spPr>
          <a:xfrm>
            <a:off x="5450333" y="6385866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078AF4F-BE9B-FF14-7539-BBFA0B1ABD71}"/>
              </a:ext>
            </a:extLst>
          </p:cNvPr>
          <p:cNvSpPr/>
          <p:nvPr/>
        </p:nvSpPr>
        <p:spPr>
          <a:xfrm>
            <a:off x="5705997" y="2447851"/>
            <a:ext cx="1400958" cy="16940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682BB206-37F2-83CB-6142-B7A37B0002ED}"/>
              </a:ext>
            </a:extLst>
          </p:cNvPr>
          <p:cNvSpPr/>
          <p:nvPr/>
        </p:nvSpPr>
        <p:spPr>
          <a:xfrm>
            <a:off x="6944442" y="2807891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2D2FCB47-4408-5619-DE63-8F19A4D8D8B4}"/>
              </a:ext>
            </a:extLst>
          </p:cNvPr>
          <p:cNvSpPr/>
          <p:nvPr/>
        </p:nvSpPr>
        <p:spPr>
          <a:xfrm>
            <a:off x="6944442" y="3522454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26" name="연결선: 꺾임 25">
            <a:extLst>
              <a:ext uri="{FF2B5EF4-FFF2-40B4-BE49-F238E27FC236}">
                <a16:creationId xmlns:a16="http://schemas.microsoft.com/office/drawing/2014/main" id="{FA10E901-85D7-DACF-67DA-DD4D341B8F8B}"/>
              </a:ext>
            </a:extLst>
          </p:cNvPr>
          <p:cNvCxnSpPr>
            <a:cxnSpLocks/>
            <a:stCxn id="25" idx="2"/>
            <a:endCxn id="29" idx="1"/>
          </p:cNvCxnSpPr>
          <p:nvPr/>
        </p:nvCxnSpPr>
        <p:spPr>
          <a:xfrm rot="16200000" flipH="1">
            <a:off x="8232898" y="2315497"/>
            <a:ext cx="1195117" cy="4847961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7130037-E68D-D893-F43F-5AF5F2D3C6DA}"/>
              </a:ext>
            </a:extLst>
          </p:cNvPr>
          <p:cNvSpPr/>
          <p:nvPr/>
        </p:nvSpPr>
        <p:spPr>
          <a:xfrm>
            <a:off x="11254437" y="4087231"/>
            <a:ext cx="2815704" cy="24996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E78B96-6659-4D21-6562-60C1D281DA6C}"/>
              </a:ext>
            </a:extLst>
          </p:cNvPr>
          <p:cNvSpPr txBox="1"/>
          <p:nvPr/>
        </p:nvSpPr>
        <p:spPr>
          <a:xfrm>
            <a:off x="11533988" y="5184155"/>
            <a:ext cx="2256602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1600" dirty="0"/>
              <a:t>어린이민속사전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3982FE3-30C1-E869-262C-18C453C46B35}"/>
              </a:ext>
            </a:extLst>
          </p:cNvPr>
          <p:cNvSpPr txBox="1"/>
          <p:nvPr/>
        </p:nvSpPr>
        <p:spPr>
          <a:xfrm>
            <a:off x="11171487" y="6711798"/>
            <a:ext cx="298160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대표이미지가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없을 경우 회색 배경에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어린이민속사전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텍스트 중앙에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02776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FDDEC-3016-A9C2-7D26-D78F2234E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F3A4D00-C824-4199-D0FD-C7D8B94EC7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35540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[ADMIN] 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표제어 상세 및 등록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수정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FD2B909-FCF7-07C7-3ED8-83ADB50CCCD1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유사표제어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비슷한 말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항목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상위어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하위어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구분 불필요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3C1B43-7E85-88AC-A007-77BE180B8958}"/>
              </a:ext>
            </a:extLst>
          </p:cNvPr>
          <p:cNvSpPr txBox="1"/>
          <p:nvPr/>
        </p:nvSpPr>
        <p:spPr>
          <a:xfrm>
            <a:off x="391714" y="859028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[ADMIN] </a:t>
            </a:r>
            <a:r>
              <a:rPr lang="ko-KR" altLang="en-US" sz="1800" b="1" dirty="0">
                <a:latin typeface="+mj-ea"/>
                <a:ea typeface="+mj-ea"/>
              </a:rPr>
              <a:t>표제어 상세 및 등록</a:t>
            </a:r>
            <a:r>
              <a:rPr lang="en-US" altLang="ko-KR" sz="1800" b="1" dirty="0">
                <a:latin typeface="+mj-ea"/>
                <a:ea typeface="+mj-ea"/>
              </a:rPr>
              <a:t>, </a:t>
            </a:r>
            <a:r>
              <a:rPr lang="ko-KR" altLang="en-US" sz="1800" b="1" dirty="0">
                <a:latin typeface="+mj-ea"/>
                <a:ea typeface="+mj-ea"/>
              </a:rPr>
              <a:t>수정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D3C9184-CEDE-3680-F0F9-32971A200A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5244"/>
          <a:stretch/>
        </p:blipFill>
        <p:spPr>
          <a:xfrm>
            <a:off x="418801" y="1448130"/>
            <a:ext cx="6404175" cy="25118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63E1A334-73D0-442D-ADAF-9474D06D0503}"/>
              </a:ext>
            </a:extLst>
          </p:cNvPr>
          <p:cNvSpPr/>
          <p:nvPr/>
        </p:nvSpPr>
        <p:spPr>
          <a:xfrm>
            <a:off x="2002976" y="2384235"/>
            <a:ext cx="4819999" cy="119001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62D539D-B6F6-D304-2AB3-7715DDC96C8A}"/>
              </a:ext>
            </a:extLst>
          </p:cNvPr>
          <p:cNvSpPr/>
          <p:nvPr/>
        </p:nvSpPr>
        <p:spPr>
          <a:xfrm>
            <a:off x="2816307" y="4387794"/>
            <a:ext cx="108012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비슷한 말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3A57485-BF38-7175-90DB-4346E0E3F11D}"/>
              </a:ext>
            </a:extLst>
          </p:cNvPr>
          <p:cNvSpPr/>
          <p:nvPr/>
        </p:nvSpPr>
        <p:spPr>
          <a:xfrm>
            <a:off x="3896426" y="4387794"/>
            <a:ext cx="3655317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E568F9B6-1645-E032-2C60-0FE0D21D9E78}"/>
              </a:ext>
            </a:extLst>
          </p:cNvPr>
          <p:cNvSpPr/>
          <p:nvPr/>
        </p:nvSpPr>
        <p:spPr>
          <a:xfrm>
            <a:off x="3994620" y="4448793"/>
            <a:ext cx="523695" cy="238043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동지</a:t>
            </a: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8827E634-84B9-C9BF-F42F-54D8D94BCB29}"/>
              </a:ext>
            </a:extLst>
          </p:cNvPr>
          <p:cNvSpPr/>
          <p:nvPr/>
        </p:nvSpPr>
        <p:spPr>
          <a:xfrm>
            <a:off x="4586529" y="4448793"/>
            <a:ext cx="750058" cy="238043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작은설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4577BD-E065-D2DA-1475-19F28C05AAE1}"/>
              </a:ext>
            </a:extLst>
          </p:cNvPr>
          <p:cNvSpPr txBox="1"/>
          <p:nvPr/>
        </p:nvSpPr>
        <p:spPr>
          <a:xfrm>
            <a:off x="391713" y="4393785"/>
            <a:ext cx="1667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+mj-ea"/>
                <a:ea typeface="+mj-ea"/>
              </a:rPr>
              <a:t>[ADMIN] </a:t>
            </a:r>
            <a:r>
              <a:rPr lang="ko-KR" altLang="en-US" sz="1200" dirty="0">
                <a:latin typeface="+mj-ea"/>
                <a:ea typeface="+mj-ea"/>
              </a:rPr>
              <a:t>표제어 상세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68269D46-D57E-200E-C030-B5E4411ED3BC}"/>
              </a:ext>
            </a:extLst>
          </p:cNvPr>
          <p:cNvSpPr/>
          <p:nvPr/>
        </p:nvSpPr>
        <p:spPr>
          <a:xfrm>
            <a:off x="2816307" y="5007571"/>
            <a:ext cx="108012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비슷한 말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BB45DADF-FFA7-6ABF-4723-6457C8373BBB}"/>
              </a:ext>
            </a:extLst>
          </p:cNvPr>
          <p:cNvSpPr/>
          <p:nvPr/>
        </p:nvSpPr>
        <p:spPr>
          <a:xfrm>
            <a:off x="3896426" y="5007571"/>
            <a:ext cx="3655317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A7F4585B-0890-60D3-F1FA-8ABCA8ABD162}"/>
              </a:ext>
            </a:extLst>
          </p:cNvPr>
          <p:cNvSpPr/>
          <p:nvPr/>
        </p:nvSpPr>
        <p:spPr>
          <a:xfrm>
            <a:off x="3994620" y="5068570"/>
            <a:ext cx="727236" cy="238043"/>
          </a:xfrm>
          <a:prstGeom prst="roundRect">
            <a:avLst>
              <a:gd name="adj" fmla="val 5000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동지   </a:t>
            </a:r>
            <a:r>
              <a:rPr lang="en-US" altLang="ko-KR" sz="1000" dirty="0"/>
              <a:t>X</a:t>
            </a:r>
            <a:endParaRPr lang="ko-KR" altLang="en-US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523A8C6-C474-A9BE-4C03-63892C5E2EDF}"/>
              </a:ext>
            </a:extLst>
          </p:cNvPr>
          <p:cNvSpPr txBox="1"/>
          <p:nvPr/>
        </p:nvSpPr>
        <p:spPr>
          <a:xfrm>
            <a:off x="391713" y="5007571"/>
            <a:ext cx="2292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+mj-ea"/>
                <a:ea typeface="+mj-ea"/>
              </a:rPr>
              <a:t>[ADMIN] </a:t>
            </a:r>
            <a:r>
              <a:rPr lang="ko-KR" altLang="en-US" sz="1200" dirty="0">
                <a:latin typeface="+mj-ea"/>
                <a:ea typeface="+mj-ea"/>
              </a:rPr>
              <a:t>표제어 등록 </a:t>
            </a:r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ko-KR" altLang="en-US" sz="1200" dirty="0">
                <a:latin typeface="+mj-ea"/>
                <a:ea typeface="+mj-ea"/>
              </a:rPr>
              <a:t>및 수정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2E764045-6F2D-F73B-8370-CD14E67A5C5F}"/>
              </a:ext>
            </a:extLst>
          </p:cNvPr>
          <p:cNvSpPr/>
          <p:nvPr/>
        </p:nvSpPr>
        <p:spPr>
          <a:xfrm>
            <a:off x="4855307" y="5068570"/>
            <a:ext cx="962559" cy="24591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9320F199-2F4A-E860-E60A-F7CB3E5BF0D1}"/>
              </a:ext>
            </a:extLst>
          </p:cNvPr>
          <p:cNvSpPr/>
          <p:nvPr/>
        </p:nvSpPr>
        <p:spPr>
          <a:xfrm>
            <a:off x="5585952" y="5068570"/>
            <a:ext cx="231913" cy="2459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b="1" dirty="0">
                <a:solidFill>
                  <a:schemeClr val="bg1"/>
                </a:solidFill>
              </a:rPr>
              <a:t>+</a:t>
            </a:r>
            <a:endParaRPr lang="ko-KR" altLang="en-US" sz="1800" b="1" dirty="0">
              <a:solidFill>
                <a:schemeClr val="bg1"/>
              </a:solidFill>
            </a:endParaRPr>
          </a:p>
        </p:txBody>
      </p:sp>
      <p:pic>
        <p:nvPicPr>
          <p:cNvPr id="36" name="그림 35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4AFA6E8E-22FF-C1F0-CD68-542257D9EF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9" t="35548" r="15364" b="52287"/>
          <a:stretch/>
        </p:blipFill>
        <p:spPr>
          <a:xfrm>
            <a:off x="2816307" y="5659307"/>
            <a:ext cx="6593728" cy="20664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825FF65-A71E-5B3D-7CE7-68889C59BA2F}"/>
              </a:ext>
            </a:extLst>
          </p:cNvPr>
          <p:cNvSpPr txBox="1"/>
          <p:nvPr/>
        </p:nvSpPr>
        <p:spPr>
          <a:xfrm>
            <a:off x="391713" y="6055123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j-ea"/>
                <a:ea typeface="+mj-ea"/>
              </a:rPr>
              <a:t>사용자 페이지 표시</a:t>
            </a:r>
          </a:p>
        </p:txBody>
      </p:sp>
    </p:spTree>
    <p:extLst>
      <p:ext uri="{BB962C8B-B14F-4D97-AF65-F5344CB8AC3E}">
        <p14:creationId xmlns:p14="http://schemas.microsoft.com/office/powerpoint/2010/main" val="4228198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8A9E1-7F38-7615-47E5-58F035184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D023853-8C1D-C6D6-060E-0D5D021DC4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940366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소개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6220FEB-50C2-5961-BC6F-DAB3D9584710}"/>
              </a:ext>
            </a:extLst>
          </p:cNvPr>
          <p:cNvSpPr txBox="1"/>
          <p:nvPr/>
        </p:nvSpPr>
        <p:spPr>
          <a:xfrm>
            <a:off x="10656490" y="981214"/>
            <a:ext cx="3743723" cy="444839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탭 명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민속콘텐츠는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어린이민속사전은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으로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박물관 사용하기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박물관 더 많이 활용하기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내용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628650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2-1.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초등학생을 위한 맞춤형 민속 콘텐츠 플랫폼</a:t>
            </a:r>
            <a:endParaRPr lang="en-US" altLang="ko-KR" sz="10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628650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2-2.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국립민속박물관은 초등교육 현장에서 민속 자료의 활용도를 높이기 위해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우리 민속에 관한 여러 콘텐츠를 제공하는 ‘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어린이민속사전’을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만들었습니다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628650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어린이민속사전은 설과 대보름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한식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단오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추석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동지 등 우리의 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5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대 명절 콘텐츠 제공을 시작으로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민속문학 등의 콘텐츠를 지속적으로 늘려갈 예정입니다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민속에 관한 표제어 설명을 비롯해 관련 사진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동영상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게임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퀴즈 등을 제공하기 때문에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교사와 학생이 초등교육 현장에서 상호작용을 하며 재미있고 유익하게 활용할 수 있습니다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BE3033-2A55-EB48-95A6-F4B47AEE31EB}"/>
              </a:ext>
            </a:extLst>
          </p:cNvPr>
          <p:cNvSpPr txBox="1"/>
          <p:nvPr/>
        </p:nvSpPr>
        <p:spPr>
          <a:xfrm>
            <a:off x="391714" y="859028"/>
            <a:ext cx="28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0" b="1" dirty="0">
                <a:latin typeface="+mj-ea"/>
                <a:ea typeface="+mj-ea"/>
              </a:rPr>
              <a:t>소개 </a:t>
            </a:r>
            <a:r>
              <a:rPr lang="en-US" altLang="ko-KR" sz="1800" b="1" dirty="0">
                <a:latin typeface="+mj-ea"/>
                <a:ea typeface="+mj-ea"/>
              </a:rPr>
              <a:t>&gt; </a:t>
            </a:r>
            <a:r>
              <a:rPr lang="ko-KR" altLang="en-US" sz="1800" b="1" dirty="0">
                <a:latin typeface="+mj-ea"/>
                <a:ea typeface="+mj-ea"/>
              </a:rPr>
              <a:t>어린이민속사전은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E0B45FB-A5B8-18D5-2A5B-DBE47E7EF8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8" r="7066"/>
          <a:stretch/>
        </p:blipFill>
        <p:spPr>
          <a:xfrm>
            <a:off x="2807618" y="1228360"/>
            <a:ext cx="7776865" cy="65478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A80ECCD-0071-9AE8-5387-DE57BC8D0A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3942"/>
          <a:stretch/>
        </p:blipFill>
        <p:spPr>
          <a:xfrm>
            <a:off x="8784283" y="1822300"/>
            <a:ext cx="792088" cy="571225"/>
          </a:xfrm>
          <a:prstGeom prst="rect">
            <a:avLst/>
          </a:prstGeom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605FDD8A-A244-F0BB-B944-1CC7B76F7D4C}"/>
              </a:ext>
            </a:extLst>
          </p:cNvPr>
          <p:cNvSpPr/>
          <p:nvPr/>
        </p:nvSpPr>
        <p:spPr>
          <a:xfrm>
            <a:off x="8751177" y="2107912"/>
            <a:ext cx="825194" cy="2896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82EE034E-8BB2-9090-11F0-BEDE947D5F16}"/>
              </a:ext>
            </a:extLst>
          </p:cNvPr>
          <p:cNvSpPr/>
          <p:nvPr/>
        </p:nvSpPr>
        <p:spPr>
          <a:xfrm>
            <a:off x="3167659" y="290242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95F503FF-54F4-E27B-D761-17C7162E2F56}"/>
              </a:ext>
            </a:extLst>
          </p:cNvPr>
          <p:cNvSpPr/>
          <p:nvPr/>
        </p:nvSpPr>
        <p:spPr>
          <a:xfrm>
            <a:off x="4679827" y="398254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ED4A13A-5812-A399-5C9D-EEA87305EB1C}"/>
              </a:ext>
            </a:extLst>
          </p:cNvPr>
          <p:cNvSpPr/>
          <p:nvPr/>
        </p:nvSpPr>
        <p:spPr>
          <a:xfrm>
            <a:off x="4974067" y="3694508"/>
            <a:ext cx="353832" cy="14401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2-1</a:t>
            </a:r>
            <a:endParaRPr lang="ko-KR" altLang="en-US" sz="9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FE300B1E-2D61-DA27-533B-2FCCA4F0C245}"/>
              </a:ext>
            </a:extLst>
          </p:cNvPr>
          <p:cNvSpPr/>
          <p:nvPr/>
        </p:nvSpPr>
        <p:spPr>
          <a:xfrm>
            <a:off x="5327899" y="4502263"/>
            <a:ext cx="353832" cy="14401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2-2</a:t>
            </a:r>
            <a:endParaRPr lang="ko-KR" altLang="en-US" sz="9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7E0EC033-7F3C-2F27-ECF5-FA079385C058}"/>
              </a:ext>
            </a:extLst>
          </p:cNvPr>
          <p:cNvSpPr/>
          <p:nvPr/>
        </p:nvSpPr>
        <p:spPr>
          <a:xfrm>
            <a:off x="4574156" y="4990652"/>
            <a:ext cx="353832" cy="14401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/>
              <a:t>2-3</a:t>
            </a:r>
            <a:endParaRPr lang="ko-KR" altLang="en-US" sz="900" dirty="0"/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C135F1A9-EA31-12E0-D9EF-607792FF7F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90" y="1967704"/>
            <a:ext cx="2076423" cy="50857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화살표: 오른쪽 29">
            <a:extLst>
              <a:ext uri="{FF2B5EF4-FFF2-40B4-BE49-F238E27FC236}">
                <a16:creationId xmlns:a16="http://schemas.microsoft.com/office/drawing/2014/main" id="{46D5C18D-B97A-7275-48F5-BED942C7DCA0}"/>
              </a:ext>
            </a:extLst>
          </p:cNvPr>
          <p:cNvSpPr/>
          <p:nvPr/>
        </p:nvSpPr>
        <p:spPr>
          <a:xfrm>
            <a:off x="2219745" y="4392067"/>
            <a:ext cx="576064" cy="886338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669E5C24-ED77-986E-2E50-F0D45EF6015E}"/>
              </a:ext>
            </a:extLst>
          </p:cNvPr>
          <p:cNvSpPr/>
          <p:nvPr/>
        </p:nvSpPr>
        <p:spPr>
          <a:xfrm>
            <a:off x="154059" y="2956483"/>
            <a:ext cx="1789463" cy="2016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CCB3C14-1513-8E50-09C0-35B1A01FCC6B}"/>
              </a:ext>
            </a:extLst>
          </p:cNvPr>
          <p:cNvSpPr txBox="1"/>
          <p:nvPr/>
        </p:nvSpPr>
        <p:spPr>
          <a:xfrm rot="19740657">
            <a:off x="1983214" y="2918783"/>
            <a:ext cx="6463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j-ea"/>
                <a:ea typeface="+mj-ea"/>
              </a:rPr>
              <a:t>삭제함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8824D12-5390-FA22-D896-D2340BFE9FE5}"/>
              </a:ext>
            </a:extLst>
          </p:cNvPr>
          <p:cNvSpPr/>
          <p:nvPr/>
        </p:nvSpPr>
        <p:spPr>
          <a:xfrm>
            <a:off x="50991" y="3323802"/>
            <a:ext cx="1997122" cy="28684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9F7E682-A089-5531-C9EF-C01D2663137D}"/>
              </a:ext>
            </a:extLst>
          </p:cNvPr>
          <p:cNvSpPr txBox="1"/>
          <p:nvPr/>
        </p:nvSpPr>
        <p:spPr>
          <a:xfrm rot="19740657">
            <a:off x="932054" y="3946606"/>
            <a:ext cx="6463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j-ea"/>
                <a:ea typeface="+mj-ea"/>
              </a:rPr>
              <a:t>삭제함</a:t>
            </a:r>
          </a:p>
        </p:txBody>
      </p:sp>
    </p:spTree>
    <p:extLst>
      <p:ext uri="{BB962C8B-B14F-4D97-AF65-F5344CB8AC3E}">
        <p14:creationId xmlns:p14="http://schemas.microsoft.com/office/powerpoint/2010/main" val="2308311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22D48-A35C-4242-8FFA-294DEADB7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7D042D1E-CCAB-C119-1E17-42EE3E5EFD53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소개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9EFE4F7-7E43-978C-C591-343DCF945C09}"/>
              </a:ext>
            </a:extLst>
          </p:cNvPr>
          <p:cNvSpPr txBox="1"/>
          <p:nvPr/>
        </p:nvSpPr>
        <p:spPr>
          <a:xfrm>
            <a:off x="10656490" y="981214"/>
            <a:ext cx="3743723" cy="606422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제목 명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한국민속대백과사전에서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“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으로 명칭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설명 콘텐츠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한국민속대백과사전은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우리 민속을 집대성한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전문백과사전입니다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찾아보기에서는 세시풍속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민속신앙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민속문학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일생의례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민속예술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의식주생활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생업기술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민속사회 등 민속에 관한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관한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다양한 정보를 제공합니다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.”</a:t>
            </a: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https://folkency.nfm.go.kr/topic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로 연결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찾아보기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설명콘텐츠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국립민속박물관은 우리 민속에 관한 수많은 자료를 소장하고 있습니다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국립민속박물관 소장품 찾아보기에서는 의식주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생업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신앙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놀이 등 민속에 관한 다양한 소장품 정보를 제공합니다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.”</a:t>
            </a: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https://www.nfm.go.kr/user/data/home/101/DataRelicCategoryList.do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찾아보기</a:t>
            </a:r>
            <a:endParaRPr lang="en-US" altLang="ko-KR" sz="10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628650" lvl="1" indent="-2730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설명콘텐츠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b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국립민속박물관은 우리 민속에 관한 사진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동영상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음원 등 수많은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자료를 소장하고 있습니다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자료 찾아보기에서는 연구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교육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전시 등에 활용할 수 있는 다양한 </a:t>
            </a:r>
            <a:r>
              <a:rPr lang="ko-KR" altLang="en-US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 자료 정보를 제공합니다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.”</a:t>
            </a:r>
          </a:p>
          <a:p>
            <a:pPr marL="628650" lvl="1" indent="-2730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https://www.nfm.go.kr/paju/archive/search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D79BE3-131A-524D-4A5E-C1E2AE938880}"/>
              </a:ext>
            </a:extLst>
          </p:cNvPr>
          <p:cNvSpPr txBox="1"/>
          <p:nvPr/>
        </p:nvSpPr>
        <p:spPr>
          <a:xfrm>
            <a:off x="391714" y="859028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0" b="1" dirty="0">
                <a:latin typeface="+mj-ea"/>
                <a:ea typeface="+mj-ea"/>
              </a:rPr>
              <a:t>소개 </a:t>
            </a:r>
            <a:r>
              <a:rPr lang="en-US" altLang="ko-KR" sz="1800" b="1" dirty="0">
                <a:latin typeface="+mj-ea"/>
                <a:ea typeface="+mj-ea"/>
              </a:rPr>
              <a:t>&gt; </a:t>
            </a:r>
            <a:r>
              <a:rPr lang="ko-KR" altLang="en-US" sz="1800" b="1" dirty="0">
                <a:latin typeface="+mj-ea"/>
                <a:ea typeface="+mj-ea"/>
              </a:rPr>
              <a:t>박물관 더 많이 활용하기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8090A126-8579-5196-8D58-7E42A7CC6A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5770" y="1236645"/>
            <a:ext cx="6273346" cy="65478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타원 7">
            <a:extLst>
              <a:ext uri="{FF2B5EF4-FFF2-40B4-BE49-F238E27FC236}">
                <a16:creationId xmlns:a16="http://schemas.microsoft.com/office/drawing/2014/main" id="{1FB4B2F5-CDA4-C6F4-A7D8-FBA30C4D2AE9}"/>
              </a:ext>
            </a:extLst>
          </p:cNvPr>
          <p:cNvSpPr/>
          <p:nvPr/>
        </p:nvSpPr>
        <p:spPr>
          <a:xfrm>
            <a:off x="4726367" y="2980554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3EBD7272-5AF4-AEED-BF17-0DD7F14BB129}"/>
              </a:ext>
            </a:extLst>
          </p:cNvPr>
          <p:cNvSpPr/>
          <p:nvPr/>
        </p:nvSpPr>
        <p:spPr>
          <a:xfrm>
            <a:off x="4726367" y="4314001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341ACFE8-74B5-F21A-2829-43F27C559939}"/>
              </a:ext>
            </a:extLst>
          </p:cNvPr>
          <p:cNvSpPr/>
          <p:nvPr/>
        </p:nvSpPr>
        <p:spPr>
          <a:xfrm>
            <a:off x="4726367" y="566372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9722740-23D1-2E77-39A4-6F9B251CC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159" y="2375843"/>
            <a:ext cx="2847764" cy="53406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6C1FE2CB-DB74-38E2-3C4D-4A4AC9C4C6F3}"/>
              </a:ext>
            </a:extLst>
          </p:cNvPr>
          <p:cNvSpPr/>
          <p:nvPr/>
        </p:nvSpPr>
        <p:spPr>
          <a:xfrm>
            <a:off x="3455690" y="4441833"/>
            <a:ext cx="576064" cy="886338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48534357-0E7C-31E9-07DB-B10E5279679B}"/>
              </a:ext>
            </a:extLst>
          </p:cNvPr>
          <p:cNvSpPr/>
          <p:nvPr/>
        </p:nvSpPr>
        <p:spPr>
          <a:xfrm>
            <a:off x="452538" y="3236218"/>
            <a:ext cx="2666555" cy="15158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787BFD-4BDC-951B-BFB9-616C176562A0}"/>
              </a:ext>
            </a:extLst>
          </p:cNvPr>
          <p:cNvSpPr txBox="1"/>
          <p:nvPr/>
        </p:nvSpPr>
        <p:spPr>
          <a:xfrm rot="19740657">
            <a:off x="2226185" y="4086928"/>
            <a:ext cx="64633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latin typeface="+mj-ea"/>
                <a:ea typeface="+mj-ea"/>
              </a:rPr>
              <a:t>삭제함</a:t>
            </a:r>
          </a:p>
        </p:txBody>
      </p:sp>
    </p:spTree>
    <p:extLst>
      <p:ext uri="{BB962C8B-B14F-4D97-AF65-F5344CB8AC3E}">
        <p14:creationId xmlns:p14="http://schemas.microsoft.com/office/powerpoint/2010/main" val="557969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449871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0.5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년 초등교과 맞춤형 </a:t>
                      </a:r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민속콘텐츠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온라인 시스템 구축 화면기획서 초안 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2024.10.08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유사표제어 추가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2024.10.30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표제어 원고 부분 수정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0.93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2024.11.22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전체 수정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0.94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민속박물관 검토사항 반영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3E1D4-4DA3-C63F-9ECC-D9CF91FB5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C863F2D-4895-DDC4-04FA-93443DE439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14886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사용자 페이지 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UI 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대표 색상 변경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C0C2A83-B44E-C899-7D77-EAC713A0A5CC}"/>
              </a:ext>
            </a:extLst>
          </p:cNvPr>
          <p:cNvSpPr txBox="1"/>
          <p:nvPr/>
        </p:nvSpPr>
        <p:spPr>
          <a:xfrm>
            <a:off x="10656490" y="981214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기존 어린이박물관 홈페이지의 메인 메뉴는 서로 다른 색 체계로 구별되어 있음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위의 </a:t>
            </a:r>
            <a:r>
              <a:rPr lang="en-US" altLang="ko-KR" sz="1000" dirty="0">
                <a:latin typeface="+mj-ea"/>
                <a:ea typeface="+mj-ea"/>
              </a:rPr>
              <a:t>MI</a:t>
            </a:r>
            <a:r>
              <a:rPr lang="ko-KR" altLang="en-US" sz="1000" dirty="0">
                <a:latin typeface="+mj-ea"/>
                <a:ea typeface="+mj-ea"/>
              </a:rPr>
              <a:t>에 적용된 색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함께 보낸 어린이박물관</a:t>
            </a:r>
            <a:r>
              <a:rPr lang="en-US" altLang="ko-KR" sz="1000" dirty="0">
                <a:latin typeface="+mj-ea"/>
                <a:ea typeface="+mj-ea"/>
              </a:rPr>
              <a:t>_manual</a:t>
            </a:r>
            <a:r>
              <a:rPr lang="ko-KR" altLang="en-US" sz="1000" dirty="0">
                <a:latin typeface="+mj-ea"/>
                <a:ea typeface="+mj-ea"/>
              </a:rPr>
              <a:t>을 참고해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이미지 </a:t>
            </a:r>
            <a:r>
              <a:rPr lang="ko-KR" altLang="en-US" sz="1000" dirty="0" err="1">
                <a:latin typeface="+mj-ea"/>
                <a:ea typeface="+mj-ea"/>
              </a:rPr>
              <a:t>퍼플색을</a:t>
            </a:r>
            <a:r>
              <a:rPr lang="ko-KR" altLang="en-US" sz="1000" dirty="0">
                <a:latin typeface="+mj-ea"/>
                <a:ea typeface="+mj-ea"/>
              </a:rPr>
              <a:t> 기반으로 가독성을 감안해 어린이민속사전의 색 체계를 수정바람</a:t>
            </a:r>
            <a:r>
              <a:rPr lang="en-US" altLang="ko-KR" sz="1000" dirty="0">
                <a:latin typeface="+mj-ea"/>
                <a:ea typeface="+mj-ea"/>
              </a:rPr>
              <a:t>(</a:t>
            </a:r>
            <a:r>
              <a:rPr lang="ko-KR" altLang="en-US" sz="1000" dirty="0">
                <a:latin typeface="+mj-ea"/>
                <a:ea typeface="+mj-ea"/>
              </a:rPr>
              <a:t>현재 시안은 다문화꾸러미 색 체계와 같음</a:t>
            </a:r>
            <a:r>
              <a:rPr lang="en-US" altLang="ko-KR" sz="1000" dirty="0">
                <a:latin typeface="+mj-ea"/>
                <a:ea typeface="+mj-ea"/>
              </a:rPr>
              <a:t>).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DA3953C-668A-FE04-ADB5-39DD27A6CE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8926" t="15345" r="502" b="35551"/>
          <a:stretch/>
        </p:blipFill>
        <p:spPr>
          <a:xfrm>
            <a:off x="3311674" y="1583755"/>
            <a:ext cx="3960440" cy="3456384"/>
          </a:xfrm>
          <a:prstGeom prst="rect">
            <a:avLst/>
          </a:prstGeom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821A8842-A2A5-218C-A25F-7893E1E4BC1C}"/>
              </a:ext>
            </a:extLst>
          </p:cNvPr>
          <p:cNvSpPr/>
          <p:nvPr/>
        </p:nvSpPr>
        <p:spPr>
          <a:xfrm>
            <a:off x="5111874" y="3023915"/>
            <a:ext cx="1656184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241CD577-DF94-72E1-69B4-BCA59C25C1EE}"/>
              </a:ext>
            </a:extLst>
          </p:cNvPr>
          <p:cNvCxnSpPr>
            <a:stCxn id="4" idx="6"/>
          </p:cNvCxnSpPr>
          <p:nvPr/>
        </p:nvCxnSpPr>
        <p:spPr>
          <a:xfrm flipV="1">
            <a:off x="6768058" y="2087811"/>
            <a:ext cx="3960440" cy="176419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C95110-679B-90D3-F17D-B4CA769CD4B9}"/>
              </a:ext>
            </a:extLst>
          </p:cNvPr>
          <p:cNvSpPr txBox="1"/>
          <p:nvPr/>
        </p:nvSpPr>
        <p:spPr>
          <a:xfrm>
            <a:off x="10656490" y="2659622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b="1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디자인 변경 예정</a:t>
            </a:r>
            <a:endParaRPr lang="en-US" altLang="ko-KR" sz="1000" b="1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304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095FB-E19C-734E-F66B-D614BB5ED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3A3DAAEF-6940-3A80-7CD3-8246C6E9C7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93322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 err="1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메뉴명</a:t>
                      </a:r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변경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1C242D2F-DE4D-B76A-96A9-DE2DDC2B1B5E}"/>
              </a:ext>
            </a:extLst>
          </p:cNvPr>
          <p:cNvSpPr txBox="1"/>
          <p:nvPr/>
        </p:nvSpPr>
        <p:spPr>
          <a:xfrm>
            <a:off x="10656490" y="98121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As-Is</a:t>
            </a: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To-be</a:t>
            </a: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어린이민속사전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사전 검색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893763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소개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D858AD8-F47E-5090-1077-F73ED50DA2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60" r="7751"/>
          <a:stretch/>
        </p:blipFill>
        <p:spPr>
          <a:xfrm>
            <a:off x="287338" y="1583755"/>
            <a:ext cx="10139028" cy="19562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1EA71EB-BDA1-684B-FAD3-59061E9B53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858" r="8559"/>
          <a:stretch/>
        </p:blipFill>
        <p:spPr>
          <a:xfrm>
            <a:off x="396167" y="5544195"/>
            <a:ext cx="10030199" cy="19562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C02BE891-3227-B6F3-9521-842212AE32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6210" y="2454116"/>
            <a:ext cx="1440160" cy="987076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B50F16EF-A4D3-400D-2139-E53EC5DF8C8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3942"/>
          <a:stretch/>
        </p:blipFill>
        <p:spPr>
          <a:xfrm>
            <a:off x="8245039" y="6319394"/>
            <a:ext cx="1440160" cy="1038590"/>
          </a:xfrm>
          <a:prstGeom prst="rect">
            <a:avLst/>
          </a:prstGeom>
        </p:spPr>
      </p:pic>
      <p:sp>
        <p:nvSpPr>
          <p:cNvPr id="18" name="화살표: 아래쪽 17">
            <a:extLst>
              <a:ext uri="{FF2B5EF4-FFF2-40B4-BE49-F238E27FC236}">
                <a16:creationId xmlns:a16="http://schemas.microsoft.com/office/drawing/2014/main" id="{A65C2009-C660-EDB4-9618-ED1916323772}"/>
              </a:ext>
            </a:extLst>
          </p:cNvPr>
          <p:cNvSpPr/>
          <p:nvPr/>
        </p:nvSpPr>
        <p:spPr>
          <a:xfrm>
            <a:off x="5039866" y="3960019"/>
            <a:ext cx="936104" cy="996030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2D3F9EC-BD35-325D-AE50-AA0F25B65D8C}"/>
              </a:ext>
            </a:extLst>
          </p:cNvPr>
          <p:cNvSpPr txBox="1"/>
          <p:nvPr/>
        </p:nvSpPr>
        <p:spPr>
          <a:xfrm>
            <a:off x="287338" y="970525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800" b="1" dirty="0" err="1">
                <a:latin typeface="+mj-ea"/>
                <a:ea typeface="+mj-ea"/>
              </a:rPr>
              <a:t>메뉴명</a:t>
            </a:r>
            <a:r>
              <a:rPr lang="ko-KR" altLang="en-US" sz="1800" b="1" dirty="0">
                <a:latin typeface="+mj-ea"/>
                <a:ea typeface="+mj-ea"/>
              </a:rPr>
              <a:t> 변경</a:t>
            </a:r>
          </a:p>
        </p:txBody>
      </p:sp>
    </p:spTree>
    <p:extLst>
      <p:ext uri="{BB962C8B-B14F-4D97-AF65-F5344CB8AC3E}">
        <p14:creationId xmlns:p14="http://schemas.microsoft.com/office/powerpoint/2010/main" val="2302698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C58F8-C64F-B569-7636-D364D5720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AA3112DD-D79B-6985-25B9-2E36A2052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682" y="872231"/>
            <a:ext cx="4824536" cy="7000603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987631B-DCEF-43E1-7181-501AB251FC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22640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8E596CD6-C0F8-4EFA-FBFA-D39C146AAF82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에서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으로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메뉴명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Index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1054949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사전 검색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검색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1054949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및 정렬 필터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키워드 입력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주제 검색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주제 소분류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대보름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한식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단오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추석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동지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별 필터 적용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가나다 검색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해당 자음 포함 표제어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자음 버튼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자음이 포함된 표제어만 출력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목록 카드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최대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9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까지의 표제어 카드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오늘의 퀴즈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페이지의 오늘의 퀴즈 부분 인덱스 페이지로 이동하여 표시함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 콘텐츠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사진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동영상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콘텐츠 목록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indent="-25167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b="1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다음 슬라이드에서 상세 설명</a:t>
            </a:r>
            <a:endParaRPr lang="en-US" altLang="ko-KR" sz="1000" b="1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DFA1D8C-755B-133C-4820-28C1B5476FB9}"/>
              </a:ext>
            </a:extLst>
          </p:cNvPr>
          <p:cNvSpPr/>
          <p:nvPr/>
        </p:nvSpPr>
        <p:spPr>
          <a:xfrm>
            <a:off x="6717070" y="1028711"/>
            <a:ext cx="504056" cy="1952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19FD76-9E70-E0EB-D8F2-57CD82C05BFF}"/>
              </a:ext>
            </a:extLst>
          </p:cNvPr>
          <p:cNvSpPr txBox="1"/>
          <p:nvPr/>
        </p:nvSpPr>
        <p:spPr>
          <a:xfrm>
            <a:off x="391714" y="859028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198216AC-2A97-F4B2-6CB2-194133534811}"/>
              </a:ext>
            </a:extLst>
          </p:cNvPr>
          <p:cNvSpPr/>
          <p:nvPr/>
        </p:nvSpPr>
        <p:spPr>
          <a:xfrm>
            <a:off x="6408018" y="968332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D6D97348-1F61-F663-CC26-ED12C85F7E42}"/>
              </a:ext>
            </a:extLst>
          </p:cNvPr>
          <p:cNvSpPr/>
          <p:nvPr/>
        </p:nvSpPr>
        <p:spPr>
          <a:xfrm>
            <a:off x="3959746" y="1709570"/>
            <a:ext cx="1008112" cy="19624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BE81E8B2-FDA6-5C57-292A-FC001F8134E9}"/>
              </a:ext>
            </a:extLst>
          </p:cNvPr>
          <p:cNvSpPr/>
          <p:nvPr/>
        </p:nvSpPr>
        <p:spPr>
          <a:xfrm>
            <a:off x="3543850" y="1709570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24D4A36F-2DC0-9516-B18C-A95D208185BD}"/>
              </a:ext>
            </a:extLst>
          </p:cNvPr>
          <p:cNvSpPr/>
          <p:nvPr/>
        </p:nvSpPr>
        <p:spPr>
          <a:xfrm>
            <a:off x="5039866" y="1718823"/>
            <a:ext cx="2427762" cy="19624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5E1ED1E6-E164-2854-66BE-883E96B01B4D}"/>
              </a:ext>
            </a:extLst>
          </p:cNvPr>
          <p:cNvSpPr/>
          <p:nvPr/>
        </p:nvSpPr>
        <p:spPr>
          <a:xfrm>
            <a:off x="7632153" y="1673705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90DA97B-D9FF-2B6D-C7B9-35F1E2134732}"/>
              </a:ext>
            </a:extLst>
          </p:cNvPr>
          <p:cNvSpPr/>
          <p:nvPr/>
        </p:nvSpPr>
        <p:spPr>
          <a:xfrm>
            <a:off x="5039866" y="3748846"/>
            <a:ext cx="2427762" cy="11472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753760BA-0F7F-32DB-2CA0-81A5F6C3E16D}"/>
              </a:ext>
            </a:extLst>
          </p:cNvPr>
          <p:cNvSpPr/>
          <p:nvPr/>
        </p:nvSpPr>
        <p:spPr>
          <a:xfrm>
            <a:off x="4712194" y="3759911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25" name="타원 24">
            <a:extLst>
              <a:ext uri="{FF2B5EF4-FFF2-40B4-BE49-F238E27FC236}">
                <a16:creationId xmlns:a16="http://schemas.microsoft.com/office/drawing/2014/main" id="{E6DE6677-A472-7EE9-0F6B-BA128DE5C08E}"/>
              </a:ext>
            </a:extLst>
          </p:cNvPr>
          <p:cNvSpPr/>
          <p:nvPr/>
        </p:nvSpPr>
        <p:spPr>
          <a:xfrm>
            <a:off x="4711645" y="5035311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5</a:t>
            </a:r>
            <a:endParaRPr lang="ko-KR" altLang="en-US" sz="1000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595C0904-68D4-38F2-7DE4-EB8A4E585098}"/>
              </a:ext>
            </a:extLst>
          </p:cNvPr>
          <p:cNvSpPr/>
          <p:nvPr/>
        </p:nvSpPr>
        <p:spPr>
          <a:xfrm>
            <a:off x="5050121" y="5035311"/>
            <a:ext cx="2427762" cy="2741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47073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FE94F9-28B5-BE59-F6AA-1EB2B191C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11966B72-8716-614F-EF3A-907F2A9F5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613"/>
          <a:stretch/>
        </p:blipFill>
        <p:spPr>
          <a:xfrm>
            <a:off x="143322" y="4467945"/>
            <a:ext cx="10416190" cy="187220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C475AB5D-CF3C-2FBF-7080-BDBDBD06C81E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2B907ED-B78B-9051-C6FA-0533FBC0CE66}"/>
              </a:ext>
            </a:extLst>
          </p:cNvPr>
          <p:cNvSpPr txBox="1"/>
          <p:nvPr/>
        </p:nvSpPr>
        <p:spPr>
          <a:xfrm>
            <a:off x="10656490" y="981214"/>
            <a:ext cx="3743723" cy="167943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에서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”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으로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메뉴명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변경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Index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페이지로 이동하며 마우스 롤오버시 하위 메뉴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 민속사전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Index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1054949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사전 검색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검색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1054949" lvl="2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페이지로 이동</a:t>
            </a:r>
            <a:endParaRPr lang="en-US" altLang="ko-KR" sz="1000" b="1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DC603A3E-0F62-33BD-1883-6FCBF05B4FF3}"/>
              </a:ext>
            </a:extLst>
          </p:cNvPr>
          <p:cNvSpPr/>
          <p:nvPr/>
        </p:nvSpPr>
        <p:spPr>
          <a:xfrm>
            <a:off x="7481639" y="4896123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7195BB-232F-1AC7-1A6B-9A5DFFABDD6C}"/>
              </a:ext>
            </a:extLst>
          </p:cNvPr>
          <p:cNvSpPr txBox="1"/>
          <p:nvPr/>
        </p:nvSpPr>
        <p:spPr>
          <a:xfrm>
            <a:off x="122412" y="877506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026B42FB-873E-ECE0-A03E-C2D98C9A2738}"/>
              </a:ext>
            </a:extLst>
          </p:cNvPr>
          <p:cNvSpPr/>
          <p:nvPr/>
        </p:nvSpPr>
        <p:spPr>
          <a:xfrm>
            <a:off x="7200106" y="4640459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pic>
        <p:nvPicPr>
          <p:cNvPr id="3" name="그림 2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495C60A4-E960-336D-6656-0CB9B5119E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2" y="1414707"/>
            <a:ext cx="1290252" cy="1872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03440CAC-FDC3-213A-E9AD-E71F2DABB024}"/>
              </a:ext>
            </a:extLst>
          </p:cNvPr>
          <p:cNvSpPr/>
          <p:nvPr/>
        </p:nvSpPr>
        <p:spPr>
          <a:xfrm>
            <a:off x="133797" y="1413069"/>
            <a:ext cx="1290252" cy="2236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6F4BE0C6-898A-20C5-3B04-4C1921D8F09D}"/>
              </a:ext>
            </a:extLst>
          </p:cNvPr>
          <p:cNvCxnSpPr>
            <a:stCxn id="4" idx="3"/>
            <a:endCxn id="28" idx="0"/>
          </p:cNvCxnSpPr>
          <p:nvPr/>
        </p:nvCxnSpPr>
        <p:spPr>
          <a:xfrm>
            <a:off x="1424049" y="1524891"/>
            <a:ext cx="3927368" cy="2943054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659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B9D46-3154-E481-8E17-9BA0C2D21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A960BE77-E27D-9B40-B025-F2562F5C8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t="10984" r="66816" b="59980"/>
          <a:stretch/>
        </p:blipFill>
        <p:spPr>
          <a:xfrm>
            <a:off x="4175770" y="1151707"/>
            <a:ext cx="2880320" cy="5851491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ACDB9D76-9849-1748-C8FA-C4363ECB8D27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8569C595-275C-9E30-3014-95465A6236F3}"/>
              </a:ext>
            </a:extLst>
          </p:cNvPr>
          <p:cNvSpPr txBox="1"/>
          <p:nvPr/>
        </p:nvSpPr>
        <p:spPr>
          <a:xfrm>
            <a:off x="10656490" y="981214"/>
            <a:ext cx="3743723" cy="260173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키워드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키워드 입력으로 표제어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결과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 결과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주제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소분류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대보름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한식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단오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추석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동지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별 해당 표제어 카드 목록 출력 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가나다 검색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해당 자음 포함 표제어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자음 버튼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자음이 포함된 표제어만 출력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목록은 가나다 순 정렬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5B036B-7FB0-B30B-7CB4-316F13A20E0B}"/>
              </a:ext>
            </a:extLst>
          </p:cNvPr>
          <p:cNvSpPr txBox="1"/>
          <p:nvPr/>
        </p:nvSpPr>
        <p:spPr>
          <a:xfrm>
            <a:off x="122412" y="877506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91AE3BF9-0E36-2D04-1FA9-076C5C7375A6}"/>
              </a:ext>
            </a:extLst>
          </p:cNvPr>
          <p:cNvSpPr/>
          <p:nvPr/>
        </p:nvSpPr>
        <p:spPr>
          <a:xfrm>
            <a:off x="4047938" y="1485165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pic>
        <p:nvPicPr>
          <p:cNvPr id="3" name="그림 2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1AF2F86F-ED0F-FE67-8B79-1F28A191D2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2" y="1414707"/>
            <a:ext cx="1290252" cy="1872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85EC0876-51C3-2E74-5E5B-33C6320D8E45}"/>
              </a:ext>
            </a:extLst>
          </p:cNvPr>
          <p:cNvSpPr/>
          <p:nvPr/>
        </p:nvSpPr>
        <p:spPr>
          <a:xfrm>
            <a:off x="287337" y="1579885"/>
            <a:ext cx="288033" cy="723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647B3A80-8959-2734-66B1-C776CC3F030E}"/>
              </a:ext>
            </a:extLst>
          </p:cNvPr>
          <p:cNvCxnSpPr>
            <a:cxnSpLocks/>
            <a:stCxn id="4" idx="3"/>
            <a:endCxn id="28" idx="1"/>
          </p:cNvCxnSpPr>
          <p:nvPr/>
        </p:nvCxnSpPr>
        <p:spPr>
          <a:xfrm>
            <a:off x="575370" y="1941860"/>
            <a:ext cx="3600400" cy="2135593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>
            <a:extLst>
              <a:ext uri="{FF2B5EF4-FFF2-40B4-BE49-F238E27FC236}">
                <a16:creationId xmlns:a16="http://schemas.microsoft.com/office/drawing/2014/main" id="{63DAD4D3-0C3D-6B51-AEF7-63142ADAE7ED}"/>
              </a:ext>
            </a:extLst>
          </p:cNvPr>
          <p:cNvSpPr/>
          <p:nvPr/>
        </p:nvSpPr>
        <p:spPr>
          <a:xfrm>
            <a:off x="4047938" y="2118245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38CA1BCF-B261-4EAC-DB4F-1C41635990B1}"/>
              </a:ext>
            </a:extLst>
          </p:cNvPr>
          <p:cNvSpPr/>
          <p:nvPr/>
        </p:nvSpPr>
        <p:spPr>
          <a:xfrm>
            <a:off x="4047938" y="5125205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425460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782D1-9EAB-E48F-FC46-5860BE278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B5784BC2-22C5-E2E7-8570-2164C0BD92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8" t="14585" r="13813" b="58195"/>
          <a:stretch/>
        </p:blipFill>
        <p:spPr>
          <a:xfrm>
            <a:off x="2193036" y="1714714"/>
            <a:ext cx="7249353" cy="5485666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100C0A8-3B40-F206-144A-F67EE79C95D0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C7ACBC4-6E30-40EC-821A-CFE757933068}"/>
              </a:ext>
            </a:extLst>
          </p:cNvPr>
          <p:cNvSpPr txBox="1"/>
          <p:nvPr/>
        </p:nvSpPr>
        <p:spPr>
          <a:xfrm>
            <a:off x="10656490" y="981214"/>
            <a:ext cx="3743723" cy="167943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카드 목록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966049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분류명 출력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소분류 까지 출력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–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설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인기 표제어 카드는 최대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9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까지 출력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최근 일주일간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조획수가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높은 표제어 출력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DF2FA4-927C-7F12-E7A4-E75D44509D51}"/>
              </a:ext>
            </a:extLst>
          </p:cNvPr>
          <p:cNvSpPr txBox="1"/>
          <p:nvPr/>
        </p:nvSpPr>
        <p:spPr>
          <a:xfrm>
            <a:off x="122412" y="877506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1B10CEB2-2727-8AB4-7328-8DD85591C4AE}"/>
              </a:ext>
            </a:extLst>
          </p:cNvPr>
          <p:cNvSpPr/>
          <p:nvPr/>
        </p:nvSpPr>
        <p:spPr>
          <a:xfrm>
            <a:off x="2004212" y="1868023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pic>
        <p:nvPicPr>
          <p:cNvPr id="3" name="그림 2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B69A53DA-4AE2-9219-B8A0-B56AD54881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2" y="1414707"/>
            <a:ext cx="1290252" cy="1872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745651E6-3E1D-18A6-06E3-43B2E0334EF9}"/>
              </a:ext>
            </a:extLst>
          </p:cNvPr>
          <p:cNvSpPr/>
          <p:nvPr/>
        </p:nvSpPr>
        <p:spPr>
          <a:xfrm>
            <a:off x="556320" y="1684338"/>
            <a:ext cx="720080" cy="4679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C140BBED-8204-1D98-92CF-E1951F96A607}"/>
              </a:ext>
            </a:extLst>
          </p:cNvPr>
          <p:cNvCxnSpPr>
            <a:cxnSpLocks/>
            <a:stCxn id="4" idx="3"/>
            <a:endCxn id="28" idx="1"/>
          </p:cNvCxnSpPr>
          <p:nvPr/>
        </p:nvCxnSpPr>
        <p:spPr>
          <a:xfrm>
            <a:off x="1276400" y="1918300"/>
            <a:ext cx="916636" cy="25392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281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3D6E01-4F03-C195-8847-53900F651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그림 27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B2941F03-9337-12EF-C8B4-097D6CD6B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25" t="42812" r="14376" b="39972"/>
          <a:stretch/>
        </p:blipFill>
        <p:spPr>
          <a:xfrm>
            <a:off x="2193036" y="1714714"/>
            <a:ext cx="7249353" cy="3469441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E79CAB5C-7DF1-6ECD-6058-3A363F128041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0.94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2024.12.07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어린이민속사전 페이지 추가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D3A8158-CBCC-0EA5-A058-5DDA424E4FE6}"/>
              </a:ext>
            </a:extLst>
          </p:cNvPr>
          <p:cNvSpPr txBox="1"/>
          <p:nvPr/>
        </p:nvSpPr>
        <p:spPr>
          <a:xfrm>
            <a:off x="10656490" y="981214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오늘의 퀴즈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페이지에 있던 오늘의 퀴즈 부분을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Index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페이지로 이동하여 표시함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소개 페이지의 오늘의 퀴즈는 삭제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5CC534-6919-D2C0-0A84-463532C8C95F}"/>
              </a:ext>
            </a:extLst>
          </p:cNvPr>
          <p:cNvSpPr txBox="1"/>
          <p:nvPr/>
        </p:nvSpPr>
        <p:spPr>
          <a:xfrm>
            <a:off x="122412" y="877506"/>
            <a:ext cx="1667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1" dirty="0">
                <a:latin typeface="+mj-ea"/>
                <a:ea typeface="+mj-ea"/>
              </a:rPr>
              <a:t>INDEX </a:t>
            </a:r>
            <a:r>
              <a:rPr lang="ko-KR" altLang="en-US" sz="1800" b="1" dirty="0">
                <a:latin typeface="+mj-ea"/>
                <a:ea typeface="+mj-ea"/>
              </a:rPr>
              <a:t>페이지</a:t>
            </a:r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B9CE08BC-3600-65BD-61E7-0F4133E90D3F}"/>
              </a:ext>
            </a:extLst>
          </p:cNvPr>
          <p:cNvSpPr/>
          <p:nvPr/>
        </p:nvSpPr>
        <p:spPr>
          <a:xfrm>
            <a:off x="2004212" y="1868023"/>
            <a:ext cx="255664" cy="255664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pic>
        <p:nvPicPr>
          <p:cNvPr id="3" name="그림 2" descr="스크린샷, 텍스트, 멀티미디어 소프트웨어, 소프트웨어이(가) 표시된 사진&#10;&#10;자동 생성된 설명">
            <a:extLst>
              <a:ext uri="{FF2B5EF4-FFF2-40B4-BE49-F238E27FC236}">
                <a16:creationId xmlns:a16="http://schemas.microsoft.com/office/drawing/2014/main" id="{1564EBB5-AC8E-C575-FBB5-097166FF52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22" y="1414707"/>
            <a:ext cx="1290252" cy="187220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0376581A-14B8-2249-0E6D-28C5E1E6BA87}"/>
              </a:ext>
            </a:extLst>
          </p:cNvPr>
          <p:cNvSpPr/>
          <p:nvPr/>
        </p:nvSpPr>
        <p:spPr>
          <a:xfrm>
            <a:off x="556320" y="2198106"/>
            <a:ext cx="720080" cy="3195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9F879C28-54D3-252B-207D-98EBDC9AE632}"/>
              </a:ext>
            </a:extLst>
          </p:cNvPr>
          <p:cNvCxnSpPr>
            <a:cxnSpLocks/>
            <a:stCxn id="4" idx="3"/>
            <a:endCxn id="28" idx="1"/>
          </p:cNvCxnSpPr>
          <p:nvPr/>
        </p:nvCxnSpPr>
        <p:spPr>
          <a:xfrm>
            <a:off x="1276400" y="2357905"/>
            <a:ext cx="916636" cy="1091530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470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155352</TotalTime>
  <Words>1305</Words>
  <Application>Microsoft Office PowerPoint</Application>
  <PresentationFormat>사용자 지정</PresentationFormat>
  <Paragraphs>290</Paragraphs>
  <Slides>15</Slides>
  <Notes>13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3" baseType="lpstr">
      <vt:lpstr>Noto Sans CJK KR Regular</vt:lpstr>
      <vt:lpstr>Noto Sans Korean DemiLight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547</cp:revision>
  <dcterms:created xsi:type="dcterms:W3CDTF">2016-06-01T05:15:44Z</dcterms:created>
  <dcterms:modified xsi:type="dcterms:W3CDTF">2024-12-09T08:35:25Z</dcterms:modified>
</cp:coreProperties>
</file>