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67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B3E621B0-1F91-4A83-9E08-873231757F9A}">
          <p14:sldIdLst>
            <p14:sldId id="256"/>
            <p14:sldId id="257"/>
          </p14:sldIdLst>
        </p14:section>
        <p14:section name="로그인" id="{B3F4354F-496D-4A3B-AF16-A865EE4ECE15}">
          <p14:sldIdLst>
            <p14:sldId id="263"/>
          </p14:sldIdLst>
        </p14:section>
        <p14:section name="대시보드" id="{80799791-29A7-490C-A47C-32A9D3319748}">
          <p14:sldIdLst>
            <p14:sldId id="264"/>
          </p14:sldIdLst>
        </p14:section>
        <p14:section name="표제어 관리 : 표제어 목록" id="{AF0F3802-E153-4A32-8739-33F3151913FF}">
          <p14:sldIdLst>
            <p14:sldId id="265"/>
            <p14:sldId id="266"/>
            <p14:sldId id="267"/>
            <p14:sldId id="268"/>
          </p14:sldIdLst>
        </p14:section>
        <p14:section name="표제어 수정 : 원고" id="{8E0685B2-ACA1-42D7-B687-2439D4EA5CCB}">
          <p14:sldIdLst>
            <p14:sldId id="269"/>
            <p14:sldId id="270"/>
            <p14:sldId id="271"/>
            <p14:sldId id="272"/>
          </p14:sldIdLst>
        </p14:section>
        <p14:section name="표제어 수정 : 관련 콘텐츠" id="{EC3DABE9-8143-4A39-9868-FC04EA3B6BF9}">
          <p14:sldIdLst>
            <p14:sldId id="273"/>
            <p14:sldId id="274"/>
            <p14:sldId id="275"/>
            <p14:sldId id="276"/>
            <p14:sldId id="277"/>
          </p14:sldIdLst>
        </p14:section>
        <p14:section name="표제어 수정 : 교수학습자료" id="{22F6D7AE-93BF-4589-A3DA-6AB5F367BBB5}">
          <p14:sldIdLst>
            <p14:sldId id="278"/>
            <p14:sldId id="279"/>
            <p14:sldId id="280"/>
            <p14:sldId id="281"/>
          </p14:sldIdLst>
        </p14:section>
        <p14:section name="사진/이미지 관리" id="{0AA51A97-95C0-48D7-8D47-46F07E6A7E34}">
          <p14:sldIdLst>
            <p14:sldId id="282"/>
            <p14:sldId id="283"/>
            <p14:sldId id="284"/>
            <p14:sldId id="285"/>
            <p14:sldId id="286"/>
          </p14:sldIdLst>
        </p14:section>
        <p14:section name="동영상 관리" id="{6457B574-1E0A-4DAC-9B00-7642A814A1E3}">
          <p14:sldIdLst>
            <p14:sldId id="287"/>
            <p14:sldId id="288"/>
            <p14:sldId id="289"/>
            <p14:sldId id="290"/>
          </p14:sldIdLst>
        </p14:section>
        <p14:section name="음원 관리" id="{AE0133F8-74E3-4BCD-B6F1-B431BB5CBCCF}">
          <p14:sldIdLst>
            <p14:sldId id="291"/>
            <p14:sldId id="292"/>
            <p14:sldId id="293"/>
            <p14:sldId id="294"/>
          </p14:sldIdLst>
        </p14:section>
        <p14:section name="퀴즈 관리" id="{32A2F28F-EA86-4103-B7AF-9A1532F4133B}">
          <p14:sldIdLst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게임 관리" id="{20E65EA8-624F-4CDB-BFD5-F0B80FA44374}">
          <p14:sldIdLst>
            <p14:sldId id="302"/>
            <p14:sldId id="303"/>
            <p14:sldId id="304"/>
            <p14:sldId id="305"/>
          </p14:sldIdLst>
        </p14:section>
        <p14:section name="교수학습자료 : 활동지 관리" id="{D65C8D3F-6313-4958-9CF4-610EDB61B34F}">
          <p14:sldIdLst>
            <p14:sldId id="306"/>
            <p14:sldId id="307"/>
            <p14:sldId id="308"/>
            <p14:sldId id="309"/>
          </p14:sldIdLst>
        </p14:section>
        <p14:section name="교수학습자료 : 학습과정안" id="{713A05AD-0092-4615-B13A-0298A6263F5B}">
          <p14:sldIdLst>
            <p14:sldId id="310"/>
            <p14:sldId id="311"/>
            <p14:sldId id="312"/>
            <p14:sldId id="313"/>
          </p14:sldIdLst>
        </p14:section>
        <p14:section name="교수학습자료 : 교과목" id="{293FEC70-B4C9-4841-A09D-E6F5AC5BF280}">
          <p14:sldIdLst>
            <p14:sldId id="314"/>
            <p14:sldId id="315"/>
          </p14:sldIdLst>
        </p14:section>
        <p14:section name="카테고리 관리" id="{EACFBE2E-41D0-47A9-8135-49080F23A107}">
          <p14:sldIdLst>
            <p14:sldId id="316"/>
            <p14:sldId id="317"/>
            <p14:sldId id="318"/>
          </p14:sldIdLst>
        </p14:section>
        <p14:section name="계정관리" id="{D094BE76-9986-4124-A9E4-DE100DDE8AD5}">
          <p14:sldIdLst>
            <p14:sldId id="319"/>
            <p14:sldId id="320"/>
          </p14:sldIdLst>
        </p14:section>
        <p14:section name="통계 : 자료통계" id="{E4FF849D-F844-4230-BA71-FD276EE34D86}">
          <p14:sldIdLst>
            <p14:sldId id="321"/>
            <p14:sldId id="322"/>
          </p14:sldIdLst>
        </p14:section>
        <p14:section name="통계 : 조회수 통계" id="{95AE0371-26E1-4E49-8519-2B177724099C}">
          <p14:sldIdLst>
            <p14:sldId id="323"/>
          </p14:sldIdLst>
        </p14:section>
        <p14:section name="통계 : 방문자 통계" id="{D0A23A8F-FEB2-415A-AD60-4740C180D5A5}">
          <p14:sldIdLst>
            <p14:sldId id="324"/>
          </p14:sldIdLst>
        </p14:section>
        <p14:section name="매뉴얼 관리" id="{D184116F-99BE-49CB-8FA5-0E5654C9B23D}">
          <p14:sldIdLst>
            <p14:sldId id="3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7067"/>
    <a:srgbClr val="056854"/>
    <a:srgbClr val="000000"/>
    <a:srgbClr val="FFFFFF"/>
    <a:srgbClr val="0D0D0D"/>
    <a:srgbClr val="0099FF"/>
    <a:srgbClr val="0099CC"/>
    <a:srgbClr val="FCB504"/>
    <a:srgbClr val="00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61" autoAdjust="0"/>
    <p:restoredTop sz="96292" autoAdjust="0"/>
  </p:normalViewPr>
  <p:slideViewPr>
    <p:cSldViewPr>
      <p:cViewPr>
        <p:scale>
          <a:sx n="100" d="100"/>
          <a:sy n="100" d="100"/>
        </p:scale>
        <p:origin x="144" y="-48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2024-11-21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138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838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411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23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252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22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852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8746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372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380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0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8280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0921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109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410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0091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598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5932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414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49010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62978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681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4155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4461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348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6818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91759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6015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09894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6572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7298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75648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909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07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2307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8084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958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60886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2610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8442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2342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620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7407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721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23136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5847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04287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1179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5313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12938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091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64252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7966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55185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9460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155278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24268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4678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80445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600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648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326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8148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6610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6610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6610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6610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6610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6610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6610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 descr="블랙, 어둠이(가) 표시된 사진&#10;&#10;자동 생성된 설명">
            <a:extLst>
              <a:ext uri="{FF2B5EF4-FFF2-40B4-BE49-F238E27FC236}">
                <a16:creationId xmlns:a16="http://schemas.microsoft.com/office/drawing/2014/main" id="{AA1D30AB-705F-42B2-F2BD-E5EC07DA0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2" y="385083"/>
            <a:ext cx="741160" cy="7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2024-11-21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2024-11-21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slide" Target="slide26.xml"/><Relationship Id="rId4" Type="http://schemas.openxmlformats.org/officeDocument/2006/relationships/image" Target="../media/image7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94039" y="3390129"/>
            <a:ext cx="8013733" cy="9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2024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초등교과 맞춤형 </a:t>
            </a:r>
            <a:r>
              <a:rPr lang="ko-KR" altLang="en-US" sz="24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민속콘텐츠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온라인 시스템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</a:t>
            </a:r>
            <a:endParaRPr lang="en-US" altLang="ko-KR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관리자 화면 기능 설명</a:t>
            </a:r>
          </a:p>
        </p:txBody>
      </p:sp>
      <p:cxnSp>
        <p:nvCxnSpPr>
          <p:cNvPr id="10" name="직선 연결선 9"/>
          <p:cNvCxnSpPr>
            <a:cxnSpLocks/>
          </p:cNvCxnSpPr>
          <p:nvPr/>
        </p:nvCxnSpPr>
        <p:spPr>
          <a:xfrm>
            <a:off x="6998683" y="4617388"/>
            <a:ext cx="404446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483402" y="4831574"/>
            <a:ext cx="1435008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2024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년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07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월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22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일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336663" y="5172245"/>
            <a:ext cx="1728487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Stone Integrity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연구소</a:t>
            </a:r>
            <a:endParaRPr lang="en-US" altLang="ko-KR" sz="1200" dirty="0">
              <a:solidFill>
                <a:schemeClr val="bg1">
                  <a:lumMod val="50000"/>
                </a:schemeClr>
              </a:solidFill>
              <a:latin typeface="Noto Sans Korean DemiLight" panose="020B0400000000000000" pitchFamily="34" charset="-127"/>
              <a:ea typeface="Noto Sans Korean DemiLight" panose="020B04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윤용근</a:t>
            </a:r>
          </a:p>
        </p:txBody>
      </p:sp>
      <p:pic>
        <p:nvPicPr>
          <p:cNvPr id="3" name="그림 2" descr="블랙, 어둠이(가) 표시된 사진&#10;&#10;자동 생성된 설명">
            <a:extLst>
              <a:ext uri="{FF2B5EF4-FFF2-40B4-BE49-F238E27FC236}">
                <a16:creationId xmlns:a16="http://schemas.microsoft.com/office/drawing/2014/main" id="{C85EBFDB-21B9-1ABD-C57D-C2051008F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46" y="2015803"/>
            <a:ext cx="1483921" cy="14839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45668C-B48F-D816-DC9C-857FA189298F}"/>
              </a:ext>
            </a:extLst>
          </p:cNvPr>
          <p:cNvSpPr txBox="1"/>
          <p:nvPr/>
        </p:nvSpPr>
        <p:spPr>
          <a:xfrm>
            <a:off x="12024642" y="431627"/>
            <a:ext cx="194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200" dirty="0"/>
              <a:t>문서번호 </a:t>
            </a:r>
            <a:r>
              <a:rPr lang="en-US" altLang="ko-KR" sz="1200" dirty="0"/>
              <a:t>: NFM-</a:t>
            </a:r>
            <a:r>
              <a:rPr lang="ko-KR" altLang="en-US" sz="1200" dirty="0"/>
              <a:t>ST</a:t>
            </a:r>
            <a:r>
              <a:rPr lang="en-US" altLang="ko-KR" sz="1200" dirty="0"/>
              <a:t>-PL-</a:t>
            </a:r>
            <a:r>
              <a:rPr lang="ko-KR" altLang="en-US" sz="1200" dirty="0"/>
              <a:t>01</a:t>
            </a:r>
          </a:p>
        </p:txBody>
      </p:sp>
      <p:pic>
        <p:nvPicPr>
          <p:cNvPr id="1026" name="Picture 2" descr="전용색상 컬러 로고">
            <a:extLst>
              <a:ext uri="{FF2B5EF4-FFF2-40B4-BE49-F238E27FC236}">
                <a16:creationId xmlns:a16="http://schemas.microsoft.com/office/drawing/2014/main" id="{20F5A4ED-BCA5-11F7-8D3E-324E13118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6013"/>
            <a:ext cx="2232248" cy="5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F96871-7390-3568-C88D-8A307FF4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626" y="266013"/>
            <a:ext cx="22383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" t="54396" r="-143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25765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항목 추가 영역 </a:t>
            </a:r>
            <a:r>
              <a:rPr lang="en-US" altLang="ko-KR" sz="1000" dirty="0">
                <a:latin typeface="+mj-ea"/>
                <a:ea typeface="+mj-ea"/>
              </a:rPr>
              <a:t>: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본 영역 추가됨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 err="1">
                <a:latin typeface="+mj-ea"/>
                <a:ea typeface="+mj-ea"/>
              </a:rPr>
              <a:t>제목명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내용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030661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기타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태그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태그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태그 입력 박스에서 새로운 태그 추가 가능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유사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입력 박스에서 새로운 유사어 추가 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하의어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별 유사어 추가 및 삭제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 목록 카드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연관 표제어 삭제 가능 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표제어 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정보 표시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표시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페이지에 해당 표제어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 추천 표제어 목록에 해당 표제어가 표시됨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 후 목록페이지로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저장하지 않고 목록페이지로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3978684" y="2370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9543" y="26868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219543" y="29648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3518" y="423481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1530" y="47050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94707" y="5866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563820" y="62642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4194708" y="66103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94708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370790" y="71715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CDAA105C-AB56-82B0-72C5-E1C4BE47A624}"/>
              </a:ext>
            </a:extLst>
          </p:cNvPr>
          <p:cNvSpPr/>
          <p:nvPr/>
        </p:nvSpPr>
        <p:spPr>
          <a:xfrm>
            <a:off x="4105062" y="4969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63581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64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527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편집 버튼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대표이미지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선택 팝업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(2)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799779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대표 이미지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이미지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체크 버튼으로 대표 이미지 선택 및 수정 가능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1</a:t>
            </a:r>
            <a:r>
              <a:rPr lang="ko-KR" altLang="en-US" sz="1000" dirty="0">
                <a:latin typeface="+mj-ea"/>
                <a:ea typeface="+mj-ea"/>
              </a:rPr>
              <a:t>개의 이미지만 선택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이미지가 많을 경우 스크롤바를 통해 이미지 목록 표시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B1CF0AD2-4B44-A0BA-BBE9-92A7FE005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580" y="3251994"/>
            <a:ext cx="5781675" cy="248602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8712274" y="22605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9464254" y="28685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594138" y="32997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3491146" y="37773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3479275" y="54693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57FEA94F-6625-25BB-0783-B1FE4FAFA588}"/>
              </a:ext>
            </a:extLst>
          </p:cNvPr>
          <p:cNvCxnSpPr>
            <a:cxnSpLocks/>
            <a:stCxn id="28" idx="2"/>
            <a:endCxn id="7" idx="3"/>
          </p:cNvCxnSpPr>
          <p:nvPr/>
        </p:nvCxnSpPr>
        <p:spPr>
          <a:xfrm rot="5400000">
            <a:off x="8818239" y="3676853"/>
            <a:ext cx="1464170" cy="17213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522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6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3079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표제어추가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연관 표제어 추가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003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연관 표제어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표제어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연관 표제어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표제어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연관표제어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연관 표제어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408018" y="66243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4C0604B-B49A-039D-2957-9147156B3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193" y="1786202"/>
            <a:ext cx="5212613" cy="54488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72386961-0AD2-A81E-B110-06B01F00A2DC}"/>
              </a:ext>
            </a:extLst>
          </p:cNvPr>
          <p:cNvCxnSpPr>
            <a:cxnSpLocks/>
            <a:stCxn id="27" idx="4"/>
            <a:endCxn id="7" idx="1"/>
          </p:cNvCxnSpPr>
          <p:nvPr/>
        </p:nvCxnSpPr>
        <p:spPr>
          <a:xfrm rot="5400000" flipH="1" flipV="1">
            <a:off x="4249230" y="4689219"/>
            <a:ext cx="1289530" cy="932395"/>
          </a:xfrm>
          <a:prstGeom prst="bentConnector4">
            <a:avLst>
              <a:gd name="adj1" fmla="val -17727"/>
              <a:gd name="adj2" fmla="val 55792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9786" y="55841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5276509" y="19216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5232381" y="23291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5267640" y="3780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6855829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65906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10519" r="-162" b="33880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2923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 err="1">
                <a:latin typeface="+mj-ea"/>
                <a:ea typeface="+mj-ea"/>
              </a:rPr>
              <a:t>관련콘텐츠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사진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사진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 확대 이미지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사진을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사진추가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231827"/>
            <a:ext cx="271139" cy="15350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147146" y="10024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304008" y="191678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47146" y="18665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209635" y="25144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205250" y="27175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BE01FBF7-577C-8F3B-77B5-E75E8C5E04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517" y="2890607"/>
            <a:ext cx="4587901" cy="504164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32" idx="1"/>
          </p:cNvCxnSpPr>
          <p:nvPr/>
        </p:nvCxnSpPr>
        <p:spPr>
          <a:xfrm rot="16200000" flipH="1">
            <a:off x="3633187" y="3624101"/>
            <a:ext cx="2531533" cy="10431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321338" y="2879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306802" y="33577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300031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624042" y="76324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483621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사진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사진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62800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29860" r="-56" b="14539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동영상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동영상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동영상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영상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영상을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영상추가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동영상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962845"/>
            <a:ext cx="2458778" cy="17811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853420"/>
            <a:ext cx="271139" cy="91348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동영상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추천영상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동영상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동영상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동영상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영상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동영상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4D5A30C-A3A5-3D6D-DDA8-7B4770E0F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0"/>
            <a:ext cx="5391257" cy="59333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51459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41694" r="-56" b="201"/>
          <a:stretch/>
        </p:blipFill>
        <p:spPr>
          <a:xfrm>
            <a:off x="2945248" y="981511"/>
            <a:ext cx="7543875" cy="58217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음원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음원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음원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음원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음원을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음원추가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음원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340793"/>
            <a:ext cx="2458778" cy="19072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3294422"/>
            <a:ext cx="271139" cy="59794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음원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추천음원</a:t>
            </a:r>
            <a:r>
              <a:rPr lang="ko-KR" altLang="en-US" sz="1000" dirty="0">
                <a:latin typeface="+mj-ea"/>
                <a:ea typeface="+mj-ea"/>
              </a:rPr>
              <a:t>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음원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음원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음원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음원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음원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C4D2D3B-EFCD-0742-D7B3-50B05C24E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1"/>
            <a:ext cx="5391257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48655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65471" r="-56" b="201"/>
          <a:stretch/>
        </p:blipFill>
        <p:spPr>
          <a:xfrm>
            <a:off x="2945248" y="892250"/>
            <a:ext cx="7543875" cy="34394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퀴즈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퀴즈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퀴즈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상세 정보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퀴즈를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퀴즈추가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퀴즈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095923"/>
            <a:ext cx="2458778" cy="11521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611971"/>
            <a:ext cx="271139" cy="10600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퀴즈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퀴즈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퀴즈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퀴즈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퀴즈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퀴즈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9B0A34C4-BD3B-4509-7376-F3B9C3EB88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1" y="1953052"/>
            <a:ext cx="5388005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22" idx="1"/>
          </p:cNvCxnSpPr>
          <p:nvPr/>
        </p:nvCxnSpPr>
        <p:spPr>
          <a:xfrm rot="16200000" flipH="1">
            <a:off x="3395508" y="3030751"/>
            <a:ext cx="2863169" cy="88965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075095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78043" r="-56" b="201"/>
          <a:stretch/>
        </p:blipFill>
        <p:spPr>
          <a:xfrm>
            <a:off x="2945248" y="916133"/>
            <a:ext cx="7543875" cy="21797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게임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게임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게임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실행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게임을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게임추가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게임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28392"/>
            <a:ext cx="2458778" cy="71965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006028"/>
            <a:ext cx="271139" cy="188219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게임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추천게임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게임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게임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게임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게임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게임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AF3EEF8-62C1-6F8D-A875-DD4E4DADB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0" y="1953052"/>
            <a:ext cx="5356233" cy="585981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411394" y="3014865"/>
            <a:ext cx="2863169" cy="92143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03249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6" b="35771"/>
          <a:stretch/>
        </p:blipFill>
        <p:spPr>
          <a:xfrm>
            <a:off x="2942534" y="993863"/>
            <a:ext cx="7543875" cy="54006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교과목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교과목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교과목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교과목 선택으로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  <a:r>
              <a:rPr lang="ko-KR" altLang="en-US" sz="1000" dirty="0">
                <a:latin typeface="+mj-ea"/>
                <a:ea typeface="+mj-ea"/>
              </a:rPr>
              <a:t>버튼으로 목록에서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관련 교과목을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교과목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231827"/>
            <a:ext cx="268425" cy="146233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903962" y="8636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250171" y="1577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27941" y="16340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190430" y="19965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186045" y="21997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0968BD4-301F-DFF2-E57F-9AADF7710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2132" y="2330892"/>
            <a:ext cx="5344035" cy="55636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10" idx="1"/>
          </p:cNvCxnSpPr>
          <p:nvPr/>
        </p:nvCxnSpPr>
        <p:spPr>
          <a:xfrm rot="16200000" flipH="1">
            <a:off x="3454807" y="3265393"/>
            <a:ext cx="2750703" cy="94394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225229" y="24514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188273" y="29502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136915" y="42914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855829" y="74866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90" y="3253865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교과목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교과목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교과목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교과목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교과목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교과목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교과목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05103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4" b="35772"/>
          <a:stretch/>
        </p:blipFill>
        <p:spPr>
          <a:xfrm>
            <a:off x="2942534" y="935683"/>
            <a:ext cx="7543875" cy="3911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799779"/>
            <a:ext cx="2458778" cy="13681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95AD4AD2-5DCE-3D73-CE2B-8AA858BA0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0935" y="2350277"/>
            <a:ext cx="5335553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483855"/>
            <a:ext cx="268425" cy="4077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05010" y="3035141"/>
            <a:ext cx="3244701" cy="949223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활동지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활동지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활동지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활동지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활동지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41694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활동지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활동지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활동지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활동지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활동지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활동지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활동지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활동지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4489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33139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년 초등교과 맞춤형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온라인 시스템 구축 화면기획서 초안 작성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관리자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 기능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2024.10.08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기능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0.93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2024.11.20</a:t>
                      </a: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사진 이미지 관리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&gt;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표시 제목 항목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6" b="35772"/>
          <a:stretch/>
        </p:blipFill>
        <p:spPr>
          <a:xfrm>
            <a:off x="2942534" y="1007691"/>
            <a:ext cx="7543875" cy="271244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6BA98BA-3132-B6E7-9B44-CB049614A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203" y="2231826"/>
            <a:ext cx="5335245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159819"/>
            <a:ext cx="2458778" cy="10081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2363914"/>
            <a:ext cx="268425" cy="29996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  <a:endCxn id="10" idx="1"/>
          </p:cNvCxnSpPr>
          <p:nvPr/>
        </p:nvCxnSpPr>
        <p:spPr>
          <a:xfrm rot="16200000" flipH="1">
            <a:off x="3229824" y="3010328"/>
            <a:ext cx="3129304" cy="88345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768058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학습과정안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학습과정안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학습과정안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학습과정안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학습과정안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64341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학습과정안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학습과정안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학습과정안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학습과정안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학습과정안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학습과정안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학습과정안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학습과정안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043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3" b="35772"/>
          <a:stretch/>
        </p:blipFill>
        <p:spPr>
          <a:xfrm>
            <a:off x="2942534" y="791667"/>
            <a:ext cx="7543875" cy="14883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8" name="그림 37">
            <a:extLst>
              <a:ext uri="{FF2B5EF4-FFF2-40B4-BE49-F238E27FC236}">
                <a16:creationId xmlns:a16="http://schemas.microsoft.com/office/drawing/2014/main" id="{639C45A1-2C73-9535-78C3-1339B8993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13" y="2207860"/>
            <a:ext cx="5349031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591867"/>
            <a:ext cx="2458778" cy="576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1535822"/>
            <a:ext cx="268425" cy="13440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25134" y="17145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20749" y="19176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96488" y="3076372"/>
            <a:ext cx="2936734" cy="94393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00688" y="29072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12928" y="32727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5001008" y="4166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외부 연계자료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외부 연계자료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</a:t>
            </a:r>
            <a:r>
              <a:rPr lang="ko-KR" altLang="en-US" sz="1000" dirty="0">
                <a:latin typeface="+mj-ea"/>
                <a:ea typeface="+mj-ea"/>
              </a:rPr>
              <a:t>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</a:t>
            </a:r>
            <a:r>
              <a:rPr lang="ko-KR" altLang="en-US" sz="1000" dirty="0">
                <a:latin typeface="+mj-ea"/>
                <a:ea typeface="+mj-ea"/>
              </a:rPr>
              <a:t>외부 연계자료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외부 연계자료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외부 연계자료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61859" y="2955081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외부 연계자료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연계기관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연계기관명과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[</a:t>
            </a:r>
            <a:r>
              <a:rPr lang="ko-KR" altLang="en-US" sz="1000" dirty="0">
                <a:latin typeface="+mj-ea"/>
                <a:ea typeface="+mj-ea"/>
              </a:rPr>
              <a:t>확인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목록 </a:t>
            </a:r>
            <a:r>
              <a:rPr lang="ko-KR" altLang="en-US" sz="1000" dirty="0" err="1">
                <a:latin typeface="+mj-ea"/>
                <a:ea typeface="+mj-ea"/>
              </a:rPr>
              <a:t>저장후</a:t>
            </a:r>
            <a:r>
              <a:rPr lang="ko-KR" altLang="en-US" sz="1000" dirty="0">
                <a:latin typeface="+mj-ea"/>
                <a:ea typeface="+mj-ea"/>
              </a:rPr>
              <a:t> 팝업 닫기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외부 연계자료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외부 연계자료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44478BA-4B63-D733-AECC-2963F3360969}"/>
              </a:ext>
            </a:extLst>
          </p:cNvPr>
          <p:cNvSpPr/>
          <p:nvPr/>
        </p:nvSpPr>
        <p:spPr>
          <a:xfrm>
            <a:off x="9360346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382477E-B796-7C37-0960-F16CDFC7776A}"/>
              </a:ext>
            </a:extLst>
          </p:cNvPr>
          <p:cNvSpPr/>
          <p:nvPr/>
        </p:nvSpPr>
        <p:spPr>
          <a:xfrm>
            <a:off x="6736547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31239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3870CD48-3358-93F1-E91C-017456971D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295450" y="800284"/>
            <a:ext cx="7771703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6801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295451" y="1952412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추천사진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추천사진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2951635" y="1586518"/>
            <a:ext cx="5976664" cy="12299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2951635" y="2816508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715182" y="14785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706371" y="2777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017735" y="2973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128099" y="2973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113993" y="16334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192663" y="16334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779495" y="21011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8864181" y="2973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651055" y="33302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751835" y="742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추천사진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59F1445E-1C0E-D57E-ED58-ADB25EA05A22}"/>
              </a:ext>
            </a:extLst>
          </p:cNvPr>
          <p:cNvSpPr/>
          <p:nvPr/>
        </p:nvSpPr>
        <p:spPr>
          <a:xfrm>
            <a:off x="4446094" y="3293337"/>
            <a:ext cx="2682005" cy="4018144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F5BB21-31C8-A5F6-6D01-72EB9AAA3354}"/>
              </a:ext>
            </a:extLst>
          </p:cNvPr>
          <p:cNvSpPr txBox="1"/>
          <p:nvPr/>
        </p:nvSpPr>
        <p:spPr>
          <a:xfrm>
            <a:off x="10656489" y="6948349"/>
            <a:ext cx="3743723" cy="75507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 err="1">
                <a:latin typeface="+mj-ea"/>
                <a:ea typeface="+mj-ea"/>
              </a:rPr>
              <a:t>컬럼명</a:t>
            </a:r>
            <a:r>
              <a:rPr lang="ko-KR" altLang="en-US" sz="1000" dirty="0">
                <a:latin typeface="+mj-ea"/>
                <a:ea typeface="+mj-ea"/>
              </a:rPr>
              <a:t> 변경 및 분리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“</a:t>
            </a:r>
            <a:r>
              <a:rPr lang="ko-KR" altLang="en-US" sz="1000" dirty="0">
                <a:latin typeface="+mj-ea"/>
                <a:ea typeface="+mj-ea"/>
              </a:rPr>
              <a:t>표시제목</a:t>
            </a:r>
            <a:r>
              <a:rPr lang="en-US" altLang="ko-KR" sz="1000" dirty="0">
                <a:latin typeface="+mj-ea"/>
                <a:ea typeface="+mj-ea"/>
              </a:rPr>
              <a:t>”</a:t>
            </a:r>
            <a:r>
              <a:rPr lang="ko-KR" altLang="en-US" sz="1000" dirty="0">
                <a:latin typeface="+mj-ea"/>
                <a:ea typeface="+mj-ea"/>
              </a:rPr>
              <a:t> 컬럼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기존 </a:t>
            </a:r>
            <a:r>
              <a:rPr lang="en-US" altLang="ko-KR" sz="1000" dirty="0">
                <a:latin typeface="+mj-ea"/>
                <a:ea typeface="+mj-ea"/>
              </a:rPr>
              <a:t>“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” </a:t>
            </a:r>
            <a:r>
              <a:rPr lang="ko-KR" altLang="en-US" sz="1000" dirty="0">
                <a:latin typeface="+mj-ea"/>
                <a:ea typeface="+mj-ea"/>
              </a:rPr>
              <a:t>컬럼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원제목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컬럼으로 변경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F7A2788D-7088-C1ED-F062-5F59A4147A76}"/>
              </a:ext>
            </a:extLst>
          </p:cNvPr>
          <p:cNvSpPr/>
          <p:nvPr/>
        </p:nvSpPr>
        <p:spPr>
          <a:xfrm>
            <a:off x="4417088" y="3147314"/>
            <a:ext cx="216024" cy="216024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BB21186-B99E-F624-B7B9-36ECBBD98B63}"/>
              </a:ext>
            </a:extLst>
          </p:cNvPr>
          <p:cNvSpPr/>
          <p:nvPr/>
        </p:nvSpPr>
        <p:spPr>
          <a:xfrm>
            <a:off x="4958034" y="3133554"/>
            <a:ext cx="344277" cy="162302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51D48F9-4592-1699-BC66-4362CCF5D483}"/>
              </a:ext>
            </a:extLst>
          </p:cNvPr>
          <p:cNvSpPr/>
          <p:nvPr/>
        </p:nvSpPr>
        <p:spPr>
          <a:xfrm>
            <a:off x="6273967" y="3152228"/>
            <a:ext cx="344277" cy="162302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3A47264F-D5A0-FAA4-31A9-9FB13D20EE1A}"/>
              </a:ext>
            </a:extLst>
          </p:cNvPr>
          <p:cNvCxnSpPr>
            <a:cxnSpLocks/>
            <a:stCxn id="3" idx="3"/>
            <a:endCxn id="4" idx="1"/>
          </p:cNvCxnSpPr>
          <p:nvPr/>
        </p:nvCxnSpPr>
        <p:spPr>
          <a:xfrm>
            <a:off x="7128099" y="5302409"/>
            <a:ext cx="3528390" cy="2023480"/>
          </a:xfrm>
          <a:prstGeom prst="bentConnector3">
            <a:avLst>
              <a:gd name="adj1" fmla="val 72946"/>
            </a:avLst>
          </a:prstGeom>
          <a:ln w="1270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7593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E0C44E9-D3BE-E940-379E-DF715047F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08"/>
          <a:stretch/>
        </p:blipFill>
        <p:spPr>
          <a:xfrm>
            <a:off x="2932006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4D31C5F-4BE4-5B49-0741-419CE93856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1352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원제목</a:t>
            </a:r>
            <a:r>
              <a:rPr lang="en-US" altLang="ko-KR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b="1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으로 명칭 변경</a:t>
            </a:r>
            <a:endParaRPr lang="en-US" altLang="ko-KR" sz="1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 사진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파일 다운로드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추가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6" y="2144722"/>
            <a:ext cx="1416382" cy="187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50563" y="26518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36050" y="29849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190944" y="2868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190944" y="31166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3592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156965" y="465150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127807" y="442393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143149" y="4175952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pic>
        <p:nvPicPr>
          <p:cNvPr id="19" name="그림 1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CB293A05-7628-C1FE-5CF1-15D852C939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1"/>
          <a:stretch/>
        </p:blipFill>
        <p:spPr>
          <a:xfrm>
            <a:off x="215330" y="4470909"/>
            <a:ext cx="3331731" cy="300984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6381074" y="3975593"/>
            <a:ext cx="344466" cy="3444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9" idx="3"/>
          </p:cNvCxnSpPr>
          <p:nvPr/>
        </p:nvCxnSpPr>
        <p:spPr>
          <a:xfrm rot="5400000">
            <a:off x="4222297" y="3644823"/>
            <a:ext cx="1655774" cy="3006246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직사각형 2">
            <a:extLst>
              <a:ext uri="{FF2B5EF4-FFF2-40B4-BE49-F238E27FC236}">
                <a16:creationId xmlns:a16="http://schemas.microsoft.com/office/drawing/2014/main" id="{20589E96-0E92-D8BF-7F6E-803BBDFD2BA0}"/>
              </a:ext>
            </a:extLst>
          </p:cNvPr>
          <p:cNvSpPr/>
          <p:nvPr/>
        </p:nvSpPr>
        <p:spPr>
          <a:xfrm>
            <a:off x="4550876" y="2332615"/>
            <a:ext cx="3022665" cy="293901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66A5F7B5-9F54-66D5-5C07-B87EF95870EB}"/>
              </a:ext>
            </a:extLst>
          </p:cNvPr>
          <p:cNvSpPr/>
          <p:nvPr/>
        </p:nvSpPr>
        <p:spPr>
          <a:xfrm>
            <a:off x="4386077" y="2293116"/>
            <a:ext cx="216024" cy="216024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BB306D-ADFC-CB35-37B3-14027ED3C8C6}"/>
              </a:ext>
            </a:extLst>
          </p:cNvPr>
          <p:cNvSpPr txBox="1"/>
          <p:nvPr/>
        </p:nvSpPr>
        <p:spPr>
          <a:xfrm>
            <a:off x="10662863" y="6708936"/>
            <a:ext cx="3743723" cy="52424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en-US" altLang="ko-KR" sz="1000" dirty="0">
                <a:latin typeface="+mj-ea"/>
                <a:ea typeface="+mj-ea"/>
              </a:rPr>
              <a:t>“</a:t>
            </a:r>
            <a:r>
              <a:rPr lang="ko-KR" altLang="en-US" sz="1000" dirty="0">
                <a:latin typeface="+mj-ea"/>
                <a:ea typeface="+mj-ea"/>
              </a:rPr>
              <a:t>표시제목</a:t>
            </a:r>
            <a:r>
              <a:rPr lang="en-US" altLang="ko-KR" sz="1000" dirty="0">
                <a:latin typeface="+mj-ea"/>
                <a:ea typeface="+mj-ea"/>
              </a:rPr>
              <a:t>”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항목으로 추가됨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C011B90D-3D8A-02CB-2F60-E57D12287044}"/>
              </a:ext>
            </a:extLst>
          </p:cNvPr>
          <p:cNvCxnSpPr>
            <a:cxnSpLocks/>
            <a:stCxn id="3" idx="3"/>
            <a:endCxn id="7" idx="1"/>
          </p:cNvCxnSpPr>
          <p:nvPr/>
        </p:nvCxnSpPr>
        <p:spPr>
          <a:xfrm>
            <a:off x="7573541" y="2479566"/>
            <a:ext cx="3089322" cy="4491493"/>
          </a:xfrm>
          <a:prstGeom prst="bentConnector3">
            <a:avLst>
              <a:gd name="adj1" fmla="val 50000"/>
            </a:avLst>
          </a:prstGeom>
          <a:ln w="1270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F2F36F1A-C6E5-8261-D781-092F897951CF}"/>
              </a:ext>
            </a:extLst>
          </p:cNvPr>
          <p:cNvCxnSpPr>
            <a:cxnSpLocks/>
            <a:stCxn id="31" idx="3"/>
          </p:cNvCxnSpPr>
          <p:nvPr/>
        </p:nvCxnSpPr>
        <p:spPr>
          <a:xfrm>
            <a:off x="10296450" y="2754263"/>
            <a:ext cx="720080" cy="39302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B08AE586-5A41-5C54-2E1C-3924204C8F02}"/>
              </a:ext>
            </a:extLst>
          </p:cNvPr>
          <p:cNvSpPr/>
          <p:nvPr/>
        </p:nvSpPr>
        <p:spPr>
          <a:xfrm>
            <a:off x="4568047" y="2639849"/>
            <a:ext cx="5728403" cy="2288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805444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89B535A5-2FFB-1E19-096A-F9BFF1ABC0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" t="-108" r="119" b="24229"/>
          <a:stretch/>
        </p:blipFill>
        <p:spPr>
          <a:xfrm>
            <a:off x="2932006" y="982315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86534BE-4504-0A53-4959-DB6C913BA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319" y="991840"/>
            <a:ext cx="2450418" cy="287158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79222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내용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1797870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기존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항목을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원제목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으로 항목명 변경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이미지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23070" y="23879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634192" y="1926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32108" y="27304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4466" y="25995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57197" y="30548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0904" y="31185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8996" y="41501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1275" y="43818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11275" y="46256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78469" y="4675670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49311" y="4448100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64653" y="420011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75550" y="4869300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9E1E6EC-6CCE-EAE7-169D-BDD96493B30F}"/>
              </a:ext>
            </a:extLst>
          </p:cNvPr>
          <p:cNvSpPr/>
          <p:nvPr/>
        </p:nvSpPr>
        <p:spPr>
          <a:xfrm>
            <a:off x="4556593" y="2102799"/>
            <a:ext cx="3022665" cy="293901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4" name="순서도: 연결자 3">
            <a:extLst>
              <a:ext uri="{FF2B5EF4-FFF2-40B4-BE49-F238E27FC236}">
                <a16:creationId xmlns:a16="http://schemas.microsoft.com/office/drawing/2014/main" id="{8B5EC8C8-D9A2-75D1-004D-18286611C00D}"/>
              </a:ext>
            </a:extLst>
          </p:cNvPr>
          <p:cNvSpPr/>
          <p:nvPr/>
        </p:nvSpPr>
        <p:spPr>
          <a:xfrm>
            <a:off x="4391794" y="2063300"/>
            <a:ext cx="216024" cy="216024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3261D53-12A9-1BD7-3DE2-014B6CDCC0AC}"/>
              </a:ext>
            </a:extLst>
          </p:cNvPr>
          <p:cNvSpPr/>
          <p:nvPr/>
        </p:nvSpPr>
        <p:spPr>
          <a:xfrm>
            <a:off x="4573764" y="2410033"/>
            <a:ext cx="5728403" cy="2288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871C72-CD7F-798D-C9D5-CFD6BCB4A1C2}"/>
              </a:ext>
            </a:extLst>
          </p:cNvPr>
          <p:cNvSpPr txBox="1"/>
          <p:nvPr/>
        </p:nvSpPr>
        <p:spPr>
          <a:xfrm>
            <a:off x="10658993" y="5783462"/>
            <a:ext cx="3743723" cy="7561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en-US" altLang="ko-KR" sz="1000" dirty="0">
                <a:latin typeface="+mj-ea"/>
                <a:ea typeface="+mj-ea"/>
              </a:rPr>
              <a:t>“</a:t>
            </a:r>
            <a:r>
              <a:rPr lang="ko-KR" altLang="en-US" sz="1000" dirty="0">
                <a:latin typeface="+mj-ea"/>
                <a:ea typeface="+mj-ea"/>
              </a:rPr>
              <a:t>표시제목</a:t>
            </a:r>
            <a:r>
              <a:rPr lang="en-US" altLang="ko-KR" sz="1000" dirty="0">
                <a:latin typeface="+mj-ea"/>
                <a:ea typeface="+mj-ea"/>
              </a:rPr>
              <a:t>”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항목으로 추가됨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77EE3641-37F4-E71B-7A83-EC816D581996}"/>
              </a:ext>
            </a:extLst>
          </p:cNvPr>
          <p:cNvCxnSpPr>
            <a:cxnSpLocks/>
            <a:stCxn id="3" idx="3"/>
            <a:endCxn id="9" idx="1"/>
          </p:cNvCxnSpPr>
          <p:nvPr/>
        </p:nvCxnSpPr>
        <p:spPr>
          <a:xfrm>
            <a:off x="7579258" y="2249750"/>
            <a:ext cx="3079735" cy="3911764"/>
          </a:xfrm>
          <a:prstGeom prst="bentConnector3">
            <a:avLst>
              <a:gd name="adj1" fmla="val 50000"/>
            </a:avLst>
          </a:prstGeom>
          <a:ln w="1270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연결선: 꺾임 39">
            <a:extLst>
              <a:ext uri="{FF2B5EF4-FFF2-40B4-BE49-F238E27FC236}">
                <a16:creationId xmlns:a16="http://schemas.microsoft.com/office/drawing/2014/main" id="{AABFFAB2-7C67-A716-633A-5ED4E3D78A4E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10302167" y="2249750"/>
            <a:ext cx="642355" cy="27469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498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2"/>
          <a:stretch/>
        </p:blipFill>
        <p:spPr>
          <a:xfrm>
            <a:off x="2932006" y="981213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B9FCC9B-7147-D49D-0B16-84E36632AD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1" y="991840"/>
            <a:ext cx="2450418" cy="287158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0778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4230"/>
            <a:ext cx="3743723" cy="467923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기존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제목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항목을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원제목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”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으로 항목명 변경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calendar </a:t>
            </a:r>
            <a:r>
              <a:rPr lang="ko-KR" altLang="en-US" sz="1000" dirty="0">
                <a:latin typeface="+mj-ea"/>
                <a:ea typeface="+mj-ea"/>
              </a:rPr>
              <a:t>팝업으로 날짜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2-14.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3253" y="176160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3948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7278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5969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30522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31159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4147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37926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623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6730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44550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419752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86670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092E89-88E9-79D6-3D43-0AC55DDDCBD5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46FC7C0-7E3E-8A24-C15B-5C43F54632FA}"/>
              </a:ext>
            </a:extLst>
          </p:cNvPr>
          <p:cNvSpPr/>
          <p:nvPr/>
        </p:nvSpPr>
        <p:spPr>
          <a:xfrm>
            <a:off x="6295272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2-14</a:t>
            </a:r>
            <a:endParaRPr lang="ko-KR" altLang="en-US" sz="800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050010E4-D634-C3F5-0915-C97FDEE3EA9B}"/>
              </a:ext>
            </a:extLst>
          </p:cNvPr>
          <p:cNvSpPr/>
          <p:nvPr/>
        </p:nvSpPr>
        <p:spPr>
          <a:xfrm>
            <a:off x="4556593" y="2093274"/>
            <a:ext cx="3022665" cy="293901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9EDCE494-11B7-5DC8-228C-EE7BE623CFBC}"/>
              </a:ext>
            </a:extLst>
          </p:cNvPr>
          <p:cNvSpPr/>
          <p:nvPr/>
        </p:nvSpPr>
        <p:spPr>
          <a:xfrm>
            <a:off x="4391794" y="2053775"/>
            <a:ext cx="216024" cy="216024"/>
          </a:xfrm>
          <a:prstGeom prst="flowChartConnector">
            <a:avLst/>
          </a:prstGeom>
          <a:solidFill>
            <a:schemeClr val="tx1">
              <a:lumMod val="95000"/>
              <a:lumOff val="5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9C27A39-E1CE-FF4F-9362-1329272BA1DF}"/>
              </a:ext>
            </a:extLst>
          </p:cNvPr>
          <p:cNvSpPr/>
          <p:nvPr/>
        </p:nvSpPr>
        <p:spPr>
          <a:xfrm>
            <a:off x="4573764" y="2400508"/>
            <a:ext cx="5728403" cy="2288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D15D5A-065A-ED6C-3F72-25F314C4CEB9}"/>
              </a:ext>
            </a:extLst>
          </p:cNvPr>
          <p:cNvSpPr txBox="1"/>
          <p:nvPr/>
        </p:nvSpPr>
        <p:spPr>
          <a:xfrm>
            <a:off x="10658993" y="6256826"/>
            <a:ext cx="3743723" cy="75610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en-US" altLang="ko-KR" sz="1000" dirty="0">
                <a:latin typeface="+mj-ea"/>
                <a:ea typeface="+mj-ea"/>
              </a:rPr>
              <a:t>“</a:t>
            </a:r>
            <a:r>
              <a:rPr lang="ko-KR" altLang="en-US" sz="1000" dirty="0">
                <a:latin typeface="+mj-ea"/>
                <a:ea typeface="+mj-ea"/>
              </a:rPr>
              <a:t>표시제목</a:t>
            </a:r>
            <a:r>
              <a:rPr lang="en-US" altLang="ko-KR" sz="1000" dirty="0">
                <a:latin typeface="+mj-ea"/>
                <a:ea typeface="+mj-ea"/>
              </a:rPr>
              <a:t>”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표시제목 항목으로 추가됨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cxnSp>
        <p:nvCxnSpPr>
          <p:cNvPr id="18" name="연결선: 꺾임 17">
            <a:extLst>
              <a:ext uri="{FF2B5EF4-FFF2-40B4-BE49-F238E27FC236}">
                <a16:creationId xmlns:a16="http://schemas.microsoft.com/office/drawing/2014/main" id="{B8E34535-50A3-7B1F-DD08-3273D121F1C6}"/>
              </a:ext>
            </a:extLst>
          </p:cNvPr>
          <p:cNvCxnSpPr>
            <a:cxnSpLocks/>
            <a:stCxn id="3" idx="3"/>
            <a:endCxn id="7" idx="1"/>
          </p:cNvCxnSpPr>
          <p:nvPr/>
        </p:nvCxnSpPr>
        <p:spPr>
          <a:xfrm>
            <a:off x="7579258" y="2240225"/>
            <a:ext cx="3079735" cy="4394653"/>
          </a:xfrm>
          <a:prstGeom prst="bentConnector3">
            <a:avLst>
              <a:gd name="adj1" fmla="val 50000"/>
            </a:avLst>
          </a:prstGeom>
          <a:ln w="1270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연결선: 꺾임 18">
            <a:extLst>
              <a:ext uri="{FF2B5EF4-FFF2-40B4-BE49-F238E27FC236}">
                <a16:creationId xmlns:a16="http://schemas.microsoft.com/office/drawing/2014/main" id="{31DFEA6E-B8B1-F4BA-3FAF-CC1206D75722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10302167" y="1978670"/>
            <a:ext cx="714363" cy="536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261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5" r="37914" b="24121"/>
          <a:stretch/>
        </p:blipFill>
        <p:spPr>
          <a:xfrm>
            <a:off x="143323" y="863675"/>
            <a:ext cx="3168352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추가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검색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조회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dirty="0" err="1">
                <a:latin typeface="+mj-ea"/>
                <a:ea typeface="+mj-ea"/>
              </a:rPr>
              <a:t>설정값으로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표제어 목록에 검색 결과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표제어 목록 테이블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표제어를 선택하고 추가 버튼을 클릭하여 연관 표제어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선택한 표제어를 추가하고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591593" y="2303834"/>
            <a:ext cx="677397" cy="3994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3FCBBEF-8AAF-71D1-F212-7803FB0E0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827" y="981214"/>
            <a:ext cx="6326126" cy="660458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08F86CCB-B81C-808D-47B9-4FE967545732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3268990" y="2503567"/>
            <a:ext cx="697837" cy="17799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C4988B8C-8CD3-B0CB-D18F-1FFC0A716232}"/>
              </a:ext>
            </a:extLst>
          </p:cNvPr>
          <p:cNvSpPr/>
          <p:nvPr/>
        </p:nvSpPr>
        <p:spPr>
          <a:xfrm>
            <a:off x="3858815" y="11546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8B6FE40-D490-167F-6A9F-216BCD2A68BE}"/>
              </a:ext>
            </a:extLst>
          </p:cNvPr>
          <p:cNvSpPr/>
          <p:nvPr/>
        </p:nvSpPr>
        <p:spPr>
          <a:xfrm>
            <a:off x="3902700" y="160316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8D58A0A-0155-2F4C-F397-659EFFBB6D98}"/>
              </a:ext>
            </a:extLst>
          </p:cNvPr>
          <p:cNvSpPr/>
          <p:nvPr/>
        </p:nvSpPr>
        <p:spPr>
          <a:xfrm>
            <a:off x="3804318" y="34053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9D8BAE5-03B8-67CB-1E4E-9121AEC66B62}"/>
              </a:ext>
            </a:extLst>
          </p:cNvPr>
          <p:cNvSpPr/>
          <p:nvPr/>
        </p:nvSpPr>
        <p:spPr>
          <a:xfrm>
            <a:off x="583195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511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942F38D2-38AF-C524-4237-03B8997F44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4" y="863675"/>
            <a:ext cx="7771702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06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222302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75753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1768E4AB-481B-E3A2-D69E-A9F3616B86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2571"/>
            <a:ext cx="7553589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23CB032E-2937-B411-E090-00B7D24EB2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8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0218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동영상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249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22" name="그림 21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9811B241-0E8B-F5FA-6C7F-93EE7E0533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7940" y="4464172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2" idx="3"/>
          </p:cNvCxnSpPr>
          <p:nvPr/>
        </p:nvCxnSpPr>
        <p:spPr>
          <a:xfrm rot="5400000">
            <a:off x="3788359" y="3613829"/>
            <a:ext cx="2117338" cy="2599932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640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168FCAC5-68BC-98E0-5294-47589AB79E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21CCC629-9B39-B670-21A7-8C2612074B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8520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AE8E2B6-422A-21B9-1547-DE86BFEB18F8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3290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CD0214F-22F4-7123-EC45-C815F5F71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148" y="1531105"/>
            <a:ext cx="4676775" cy="4714875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1585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로그인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0" name="순서도: 연결자 69">
            <a:extLst>
              <a:ext uri="{FF2B5EF4-FFF2-40B4-BE49-F238E27FC236}">
                <a16:creationId xmlns:a16="http://schemas.microsoft.com/office/drawing/2014/main" id="{720BEA28-FE05-7EF0-5707-1E59C01E56A0}"/>
              </a:ext>
            </a:extLst>
          </p:cNvPr>
          <p:cNvSpPr/>
          <p:nvPr/>
        </p:nvSpPr>
        <p:spPr>
          <a:xfrm>
            <a:off x="3742138" y="330668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관리자 아이디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E909A9-7EB4-B86F-ED18-9A91307B241C}"/>
              </a:ext>
            </a:extLst>
          </p:cNvPr>
          <p:cNvSpPr txBox="1"/>
          <p:nvPr/>
        </p:nvSpPr>
        <p:spPr>
          <a:xfrm>
            <a:off x="10656489" y="12753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실패시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알림 문구 출력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비밀번호가 일치하지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또는 비밀번호를 확인 후 다시 시도해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.”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4" name="순서도: 연결자 73">
            <a:extLst>
              <a:ext uri="{FF2B5EF4-FFF2-40B4-BE49-F238E27FC236}">
                <a16:creationId xmlns:a16="http://schemas.microsoft.com/office/drawing/2014/main" id="{56D93900-199C-0E36-55B7-4DAC38A1B1AA}"/>
              </a:ext>
            </a:extLst>
          </p:cNvPr>
          <p:cNvSpPr/>
          <p:nvPr/>
        </p:nvSpPr>
        <p:spPr>
          <a:xfrm>
            <a:off x="3742138" y="39449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AEB89420-B6C6-283E-46A5-85C04DA8BB96}"/>
              </a:ext>
            </a:extLst>
          </p:cNvPr>
          <p:cNvSpPr/>
          <p:nvPr/>
        </p:nvSpPr>
        <p:spPr>
          <a:xfrm>
            <a:off x="3742138" y="44752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7647AC-80F1-6B60-D996-7B1D76F007D0}"/>
              </a:ext>
            </a:extLst>
          </p:cNvPr>
          <p:cNvSpPr txBox="1"/>
          <p:nvPr/>
        </p:nvSpPr>
        <p:spPr>
          <a:xfrm>
            <a:off x="10656490" y="2268066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아이디 저장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접속시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아이디 저장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7020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DB443945-6FE1-25C1-D794-E5E67B002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8388E566-7EC1-8BBB-D47D-F903D86E54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16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26286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8205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218950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105474ED-57D5-A914-8DB0-8B24E1206E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98"/>
          <a:stretch/>
        </p:blipFill>
        <p:spPr>
          <a:xfrm>
            <a:off x="1433783" y="864370"/>
            <a:ext cx="7778075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3187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423468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9366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B8028E1-6825-FDD8-8F2E-67A864D1FC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1214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CE615D-CA33-12A3-4762-39FFFA57D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1" y="981213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64983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 err="1">
                <a:latin typeface="+mj-ea"/>
                <a:ea typeface="+mj-ea"/>
              </a:rPr>
              <a:t>추천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2362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0" name="그림 9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E2A850A4-4FC7-EA46-75A7-7C4A749E97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0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0" idx="3"/>
          </p:cNvCxnSpPr>
          <p:nvPr/>
        </p:nvCxnSpPr>
        <p:spPr>
          <a:xfrm rot="5400000">
            <a:off x="3787182" y="3612110"/>
            <a:ext cx="2116796" cy="26028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548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04E139BB-779E-DF8E-8E43-C29955462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728" y="97376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24F6576-B688-E7EA-078B-C2F5FAE0E3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76809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1106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음원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433560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7E7A3F20-905B-1A26-F0C0-7D2CC30FB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84628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6857BDEC-5210-6A8E-010A-CBA717C6F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7680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90153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8205" cy="222704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681887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296F3E3A-12A7-2635-7035-720B4F9763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5039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635300"/>
            <a:ext cx="1440160" cy="2618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9393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11555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A5DA22D-E8E8-4941-400B-538FF32F5E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8100" y="976810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2D00B0D-2CFD-F3D1-3ED1-0B4A4F8AB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2" y="981213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6697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유형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다른 유형 설명은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 문항 및 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2" idx="1"/>
          </p:cNvCxnSpPr>
          <p:nvPr/>
        </p:nvCxnSpPr>
        <p:spPr>
          <a:xfrm>
            <a:off x="2674109" y="2118518"/>
            <a:ext cx="263991" cy="22192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6050" y="3105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36049" y="33382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49" y="35530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028086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3F78A3AE-7EF0-E0B6-BAA0-8FCCAD0CF8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33438" b="58861"/>
          <a:stretch/>
        </p:blipFill>
        <p:spPr>
          <a:xfrm>
            <a:off x="2159546" y="981214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유형별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609966" y="955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1873022" y="1106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1873022" y="1316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1869152" y="15604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6C36E9BE-2534-531E-5B35-A24DE0E8D8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6" t="40693" r="161" b="51606"/>
          <a:stretch/>
        </p:blipFill>
        <p:spPr>
          <a:xfrm>
            <a:off x="2159546" y="2120271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2FD4A83-CF05-B00D-62D0-7227C4D8C62B}"/>
              </a:ext>
            </a:extLst>
          </p:cNvPr>
          <p:cNvSpPr/>
          <p:nvPr/>
        </p:nvSpPr>
        <p:spPr>
          <a:xfrm>
            <a:off x="1545800" y="21159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2C095F4-E4A0-7408-3E57-A3D42AD778D2}"/>
              </a:ext>
            </a:extLst>
          </p:cNvPr>
          <p:cNvSpPr/>
          <p:nvPr/>
        </p:nvSpPr>
        <p:spPr>
          <a:xfrm>
            <a:off x="1873022" y="22451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D5D751B-87F5-130C-7558-0CE701036CD5}"/>
              </a:ext>
            </a:extLst>
          </p:cNvPr>
          <p:cNvSpPr/>
          <p:nvPr/>
        </p:nvSpPr>
        <p:spPr>
          <a:xfrm>
            <a:off x="1873022" y="2455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E6645AD-0F9A-C5B6-875A-050F11C9A651}"/>
              </a:ext>
            </a:extLst>
          </p:cNvPr>
          <p:cNvSpPr/>
          <p:nvPr/>
        </p:nvSpPr>
        <p:spPr>
          <a:xfrm>
            <a:off x="1869152" y="26994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8431307-838E-3926-1F8E-87EC0E98C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48256" b="35659"/>
          <a:stretch/>
        </p:blipFill>
        <p:spPr>
          <a:xfrm>
            <a:off x="2123728" y="3259328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23DEABDE-6CC7-2B74-908D-AE53BFC4A787}"/>
              </a:ext>
            </a:extLst>
          </p:cNvPr>
          <p:cNvSpPr/>
          <p:nvPr/>
        </p:nvSpPr>
        <p:spPr>
          <a:xfrm>
            <a:off x="1538235" y="324200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341E1EA-CBA8-19E0-D220-6E3D656BF33D}"/>
              </a:ext>
            </a:extLst>
          </p:cNvPr>
          <p:cNvSpPr/>
          <p:nvPr/>
        </p:nvSpPr>
        <p:spPr>
          <a:xfrm>
            <a:off x="1837204" y="33841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A09C6A2-3A52-B103-E5F1-DE7DA86DFA85}"/>
              </a:ext>
            </a:extLst>
          </p:cNvPr>
          <p:cNvSpPr/>
          <p:nvPr/>
        </p:nvSpPr>
        <p:spPr>
          <a:xfrm>
            <a:off x="1837204" y="35944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8742D74-B4FC-59C8-8CAE-6ACA4C0CEAF4}"/>
              </a:ext>
            </a:extLst>
          </p:cNvPr>
          <p:cNvSpPr/>
          <p:nvPr/>
        </p:nvSpPr>
        <p:spPr>
          <a:xfrm>
            <a:off x="1833334" y="38385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009D787F-B1BA-50A5-A142-6C15E1C3A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6" t="65966" r="281" b="17949"/>
          <a:stretch/>
        </p:blipFill>
        <p:spPr>
          <a:xfrm>
            <a:off x="2123728" y="5449910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18E0FC28-8B3F-F46C-98A8-09C939C2B279}"/>
              </a:ext>
            </a:extLst>
          </p:cNvPr>
          <p:cNvSpPr/>
          <p:nvPr/>
        </p:nvSpPr>
        <p:spPr>
          <a:xfrm>
            <a:off x="1583080" y="54399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76261E0-DFBD-98B6-342A-EF58DFFB1F8F}"/>
              </a:ext>
            </a:extLst>
          </p:cNvPr>
          <p:cNvSpPr/>
          <p:nvPr/>
        </p:nvSpPr>
        <p:spPr>
          <a:xfrm>
            <a:off x="1837204" y="55747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62A74DE-B3AC-DFC0-C7BF-6C8E0AEBF55D}"/>
              </a:ext>
            </a:extLst>
          </p:cNvPr>
          <p:cNvSpPr/>
          <p:nvPr/>
        </p:nvSpPr>
        <p:spPr>
          <a:xfrm>
            <a:off x="1837204" y="57850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3A388411-D7CC-9264-A017-B039F1E15257}"/>
              </a:ext>
            </a:extLst>
          </p:cNvPr>
          <p:cNvSpPr/>
          <p:nvPr/>
        </p:nvSpPr>
        <p:spPr>
          <a:xfrm>
            <a:off x="1833334" y="60291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7D234C-B2C6-8733-E412-965E80746423}"/>
              </a:ext>
            </a:extLst>
          </p:cNvPr>
          <p:cNvSpPr txBox="1"/>
          <p:nvPr/>
        </p:nvSpPr>
        <p:spPr>
          <a:xfrm>
            <a:off x="10656490" y="22638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정답 정보 </a:t>
            </a:r>
            <a:r>
              <a:rPr lang="en-US" altLang="ko-KR" sz="1000" dirty="0">
                <a:latin typeface="+mj-ea"/>
                <a:ea typeface="+mj-ea"/>
              </a:rPr>
              <a:t>: O or 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707FB1-CFC0-8D1C-60A6-CEAF26920AA2}"/>
              </a:ext>
            </a:extLst>
          </p:cNvPr>
          <p:cNvSpPr txBox="1"/>
          <p:nvPr/>
        </p:nvSpPr>
        <p:spPr>
          <a:xfrm>
            <a:off x="10656490" y="324483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답변 문항 및 정답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정답 체크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B16713-FFA5-B679-05ED-89CA3C0157B3}"/>
              </a:ext>
            </a:extLst>
          </p:cNvPr>
          <p:cNvSpPr txBox="1"/>
          <p:nvPr/>
        </p:nvSpPr>
        <p:spPr>
          <a:xfrm>
            <a:off x="10656489" y="422994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연결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4-3. </a:t>
            </a:r>
            <a:r>
              <a:rPr lang="ko-KR" altLang="en-US" sz="1000" dirty="0">
                <a:latin typeface="+mj-ea"/>
                <a:ea typeface="+mj-ea"/>
              </a:rPr>
              <a:t>답변 문항 및 연결항목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10A704-9599-25EE-3A38-F87D924D0158}"/>
              </a:ext>
            </a:extLst>
          </p:cNvPr>
          <p:cNvSpPr txBox="1"/>
          <p:nvPr/>
        </p:nvSpPr>
        <p:spPr>
          <a:xfrm>
            <a:off x="10656488" y="5220006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</a:rPr>
              <a:t>퀴즈는 각 유형에 따라 문제와 답변 항목으로 구분</a:t>
            </a:r>
            <a:endParaRPr lang="en-US" altLang="ko-KR" sz="1000" dirty="0">
              <a:latin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퀴즈 유형에 대한 협의 필요함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사용자 페이지에서 보여지는 퀴즈 형식 필요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게임형식</a:t>
            </a:r>
            <a:r>
              <a:rPr lang="en-US" altLang="ko-KR" sz="1000" dirty="0">
                <a:latin typeface="+mj-ea"/>
                <a:ea typeface="+mj-ea"/>
              </a:rPr>
              <a:t>? </a:t>
            </a:r>
            <a:r>
              <a:rPr lang="ko-KR" altLang="en-US" sz="1000" dirty="0">
                <a:latin typeface="+mj-ea"/>
                <a:ea typeface="+mj-ea"/>
              </a:rPr>
              <a:t>텍스트 형식</a:t>
            </a:r>
            <a:r>
              <a:rPr lang="en-US" altLang="ko-KR" sz="1000" dirty="0">
                <a:latin typeface="+mj-ea"/>
                <a:ea typeface="+mj-ea"/>
              </a:rPr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16392190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D9D8155D-BCCA-55C1-A520-6CB1C66B1D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1728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DD35394-9CCA-45D3-5AA7-73103040C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3768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920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다른 유형에 대한 수정은 다음 슬라이드에서 설명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7619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478855" y="50401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674E4F4-716B-3CD0-0AD3-948C8F911C20}"/>
              </a:ext>
            </a:extLst>
          </p:cNvPr>
          <p:cNvSpPr/>
          <p:nvPr/>
        </p:nvSpPr>
        <p:spPr>
          <a:xfrm>
            <a:off x="9344582" y="3253806"/>
            <a:ext cx="674341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BC54E90-7C9F-3351-8804-4CD6298D13D7}"/>
              </a:ext>
            </a:extLst>
          </p:cNvPr>
          <p:cNvSpPr/>
          <p:nvPr/>
        </p:nvSpPr>
        <p:spPr>
          <a:xfrm>
            <a:off x="5541693" y="4586422"/>
            <a:ext cx="4477230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3A692DC2-0324-D1BB-86D2-EE8D658C771F}"/>
              </a:ext>
            </a:extLst>
          </p:cNvPr>
          <p:cNvCxnSpPr>
            <a:cxnSpLocks/>
            <a:stCxn id="12" idx="3"/>
            <a:endCxn id="13" idx="3"/>
          </p:cNvCxnSpPr>
          <p:nvPr/>
        </p:nvCxnSpPr>
        <p:spPr>
          <a:xfrm>
            <a:off x="10018923" y="3400529"/>
            <a:ext cx="12700" cy="1332616"/>
          </a:xfrm>
          <a:prstGeom prst="bentConnector3">
            <a:avLst>
              <a:gd name="adj1" fmla="val 180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6572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EDA135F4-4F17-15C9-8DBB-249C00095C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39336" b="52925"/>
          <a:stretch/>
        </p:blipFill>
        <p:spPr>
          <a:xfrm>
            <a:off x="2563024" y="86367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2015530" y="8679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2233067" y="9867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F591B9C-6C53-6B73-6066-5478E1B1E7B3}"/>
              </a:ext>
            </a:extLst>
          </p:cNvPr>
          <p:cNvSpPr/>
          <p:nvPr/>
        </p:nvSpPr>
        <p:spPr>
          <a:xfrm>
            <a:off x="2233067" y="12196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D023215-D67F-4FDC-D4DA-EB11491E8A14}"/>
              </a:ext>
            </a:extLst>
          </p:cNvPr>
          <p:cNvSpPr/>
          <p:nvPr/>
        </p:nvSpPr>
        <p:spPr>
          <a:xfrm>
            <a:off x="2233067" y="1462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1" name="그림 20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FFD8AC3F-7412-3F08-5921-01528617BB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1" t="46984" r="161" b="45277"/>
          <a:stretch/>
        </p:blipFill>
        <p:spPr>
          <a:xfrm>
            <a:off x="2563024" y="202340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B8610BDB-EC8A-5F0E-0DB9-D64EF3132489}"/>
              </a:ext>
            </a:extLst>
          </p:cNvPr>
          <p:cNvSpPr/>
          <p:nvPr/>
        </p:nvSpPr>
        <p:spPr>
          <a:xfrm>
            <a:off x="2015530" y="202772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D510918-74A5-1D8C-C6D2-0EBE2AF345FF}"/>
              </a:ext>
            </a:extLst>
          </p:cNvPr>
          <p:cNvSpPr/>
          <p:nvPr/>
        </p:nvSpPr>
        <p:spPr>
          <a:xfrm>
            <a:off x="2233067" y="21464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96CA0FC7-D8B4-BFC0-C33B-9B7832CEB751}"/>
              </a:ext>
            </a:extLst>
          </p:cNvPr>
          <p:cNvSpPr/>
          <p:nvPr/>
        </p:nvSpPr>
        <p:spPr>
          <a:xfrm>
            <a:off x="2233067" y="23793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359A145C-8F77-6FCD-69A7-E3E803E55818}"/>
              </a:ext>
            </a:extLst>
          </p:cNvPr>
          <p:cNvSpPr/>
          <p:nvPr/>
        </p:nvSpPr>
        <p:spPr>
          <a:xfrm>
            <a:off x="2233067" y="26219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9" name="그림 2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424A7BC-B96A-0E0C-C062-C9B9302A27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54270" r="373" b="27007"/>
          <a:stretch/>
        </p:blipFill>
        <p:spPr>
          <a:xfrm>
            <a:off x="2563024" y="3125930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0" name="순서도: 연결자 29">
            <a:extLst>
              <a:ext uri="{FF2B5EF4-FFF2-40B4-BE49-F238E27FC236}">
                <a16:creationId xmlns:a16="http://schemas.microsoft.com/office/drawing/2014/main" id="{C8B7FB82-9A38-D93B-F8F4-09386ACAB68F}"/>
              </a:ext>
            </a:extLst>
          </p:cNvPr>
          <p:cNvSpPr/>
          <p:nvPr/>
        </p:nvSpPr>
        <p:spPr>
          <a:xfrm>
            <a:off x="2015530" y="313024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9575FEA7-316C-68D7-B443-2743D1643A98}"/>
              </a:ext>
            </a:extLst>
          </p:cNvPr>
          <p:cNvSpPr/>
          <p:nvPr/>
        </p:nvSpPr>
        <p:spPr>
          <a:xfrm>
            <a:off x="2233067" y="32489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094A5BED-6CC7-8427-F7F9-A81F690A4157}"/>
              </a:ext>
            </a:extLst>
          </p:cNvPr>
          <p:cNvSpPr/>
          <p:nvPr/>
        </p:nvSpPr>
        <p:spPr>
          <a:xfrm>
            <a:off x="2233067" y="348186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85B90A6B-A08E-37D7-F65C-11FA7B05EEA1}"/>
              </a:ext>
            </a:extLst>
          </p:cNvPr>
          <p:cNvSpPr/>
          <p:nvPr/>
        </p:nvSpPr>
        <p:spPr>
          <a:xfrm>
            <a:off x="2233067" y="37244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39" name="그림 3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8FBDC4B3-1C03-8E97-B7A5-DC7E58087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74576" b="6701"/>
          <a:stretch/>
        </p:blipFill>
        <p:spPr>
          <a:xfrm>
            <a:off x="2563024" y="5442313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순서도: 연결자 39">
            <a:extLst>
              <a:ext uri="{FF2B5EF4-FFF2-40B4-BE49-F238E27FC236}">
                <a16:creationId xmlns:a16="http://schemas.microsoft.com/office/drawing/2014/main" id="{E134B84E-E168-C066-1568-BEDEC9A289E0}"/>
              </a:ext>
            </a:extLst>
          </p:cNvPr>
          <p:cNvSpPr/>
          <p:nvPr/>
        </p:nvSpPr>
        <p:spPr>
          <a:xfrm>
            <a:off x="2015530" y="54466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ED982128-DECD-C957-0FC1-61B8D8E5C54D}"/>
              </a:ext>
            </a:extLst>
          </p:cNvPr>
          <p:cNvSpPr/>
          <p:nvPr/>
        </p:nvSpPr>
        <p:spPr>
          <a:xfrm>
            <a:off x="2233067" y="55653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04F45DC8-6AEA-79CD-D4EE-AB48F2532CE6}"/>
              </a:ext>
            </a:extLst>
          </p:cNvPr>
          <p:cNvSpPr/>
          <p:nvPr/>
        </p:nvSpPr>
        <p:spPr>
          <a:xfrm>
            <a:off x="2233067" y="57982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6CEBD0A-2050-302D-21CA-919C51DABF29}"/>
              </a:ext>
            </a:extLst>
          </p:cNvPr>
          <p:cNvSpPr/>
          <p:nvPr/>
        </p:nvSpPr>
        <p:spPr>
          <a:xfrm>
            <a:off x="2233067" y="604084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2B134A-7C7E-DA15-D126-B4015721DC57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F078A8F-D0F9-199F-C819-EF9B7E927274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DE6574D-9E29-5A7D-039F-14F10835B760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341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19306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대시보드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375692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음원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동영상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표제어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관리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소분류별 표제어 수 바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게임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퀴즈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1-7. </a:t>
            </a:r>
            <a:r>
              <a:rPr lang="ko-KR" altLang="en-US" sz="1000" dirty="0">
                <a:latin typeface="+mj-ea"/>
                <a:ea typeface="+mj-ea"/>
              </a:rPr>
              <a:t>교수학습자료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교육자료 관리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 descr="텍스트, 스크린샷, 도표, 폰트이(가) 표시된 사진&#10;&#10;자동 생성된 설명">
            <a:extLst>
              <a:ext uri="{FF2B5EF4-FFF2-40B4-BE49-F238E27FC236}">
                <a16:creationId xmlns:a16="http://schemas.microsoft.com/office/drawing/2014/main" id="{25DF141A-4BEF-B034-AD1A-C89E03DC1D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87"/>
          <a:stretch/>
        </p:blipFill>
        <p:spPr>
          <a:xfrm>
            <a:off x="647378" y="1079699"/>
            <a:ext cx="9385556" cy="6336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21D3A3-EBE9-21B1-C6C3-D10927821883}"/>
              </a:ext>
            </a:extLst>
          </p:cNvPr>
          <p:cNvSpPr/>
          <p:nvPr/>
        </p:nvSpPr>
        <p:spPr>
          <a:xfrm>
            <a:off x="647378" y="1799779"/>
            <a:ext cx="1728192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6EAC6C1-1375-A62E-4170-931DE788495A}"/>
              </a:ext>
            </a:extLst>
          </p:cNvPr>
          <p:cNvSpPr/>
          <p:nvPr/>
        </p:nvSpPr>
        <p:spPr>
          <a:xfrm>
            <a:off x="2596222" y="1965837"/>
            <a:ext cx="7268180" cy="26422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E4614DD6-C559-64EB-30DC-FFC9C3AABD89}"/>
              </a:ext>
            </a:extLst>
          </p:cNvPr>
          <p:cNvSpPr/>
          <p:nvPr/>
        </p:nvSpPr>
        <p:spPr>
          <a:xfrm>
            <a:off x="2432831" y="172777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AF7D9B5-9B15-CD97-2CEA-C9C39E1843EB}"/>
              </a:ext>
            </a:extLst>
          </p:cNvPr>
          <p:cNvSpPr/>
          <p:nvPr/>
        </p:nvSpPr>
        <p:spPr>
          <a:xfrm>
            <a:off x="2375570" y="20321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921EC30-3B94-02A7-5475-3E36ABF1FD59}"/>
              </a:ext>
            </a:extLst>
          </p:cNvPr>
          <p:cNvSpPr/>
          <p:nvPr/>
        </p:nvSpPr>
        <p:spPr>
          <a:xfrm>
            <a:off x="2410699" y="2899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8E869E09-7085-E12D-2747-50487A67173D}"/>
              </a:ext>
            </a:extLst>
          </p:cNvPr>
          <p:cNvSpPr/>
          <p:nvPr/>
        </p:nvSpPr>
        <p:spPr>
          <a:xfrm>
            <a:off x="2406623" y="37784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19AAEFE-6C94-3872-9222-FD5C0E793955}"/>
              </a:ext>
            </a:extLst>
          </p:cNvPr>
          <p:cNvSpPr/>
          <p:nvPr/>
        </p:nvSpPr>
        <p:spPr>
          <a:xfrm>
            <a:off x="4463909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2D37E2A5-83B4-008D-AF09-33DB05DCB7A7}"/>
              </a:ext>
            </a:extLst>
          </p:cNvPr>
          <p:cNvSpPr/>
          <p:nvPr/>
        </p:nvSpPr>
        <p:spPr>
          <a:xfrm>
            <a:off x="7852498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5CE57C6-C577-210B-C4F0-9058DD2E37CC}"/>
              </a:ext>
            </a:extLst>
          </p:cNvPr>
          <p:cNvSpPr/>
          <p:nvPr/>
        </p:nvSpPr>
        <p:spPr>
          <a:xfrm>
            <a:off x="7852498" y="29220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F919F1EA-DF36-469D-E3A7-958A7620F9FB}"/>
              </a:ext>
            </a:extLst>
          </p:cNvPr>
          <p:cNvSpPr/>
          <p:nvPr/>
        </p:nvSpPr>
        <p:spPr>
          <a:xfrm>
            <a:off x="7852497" y="3710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1-7</a:t>
            </a:r>
            <a:endParaRPr lang="ko-KR" altLang="en-US" sz="800" dirty="0"/>
          </a:p>
        </p:txBody>
      </p: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736B21F4-CEC8-325A-9569-12C2F67C157E}"/>
              </a:ext>
            </a:extLst>
          </p:cNvPr>
          <p:cNvSpPr/>
          <p:nvPr/>
        </p:nvSpPr>
        <p:spPr>
          <a:xfrm>
            <a:off x="2509887" y="48151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614EBC0C-631A-F5CF-7F57-BDA9947AED3D}"/>
              </a:ext>
            </a:extLst>
          </p:cNvPr>
          <p:cNvSpPr/>
          <p:nvPr/>
        </p:nvSpPr>
        <p:spPr>
          <a:xfrm>
            <a:off x="6191994" y="47521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64CDA2-3DFE-F0DE-29EA-07BD1D50F220}"/>
              </a:ext>
            </a:extLst>
          </p:cNvPr>
          <p:cNvSpPr txBox="1"/>
          <p:nvPr/>
        </p:nvSpPr>
        <p:spPr>
          <a:xfrm>
            <a:off x="10652230" y="47444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인기 검색어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검색어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8E2656-241A-6340-378D-58C6281B818A}"/>
              </a:ext>
            </a:extLst>
          </p:cNvPr>
          <p:cNvSpPr txBox="1"/>
          <p:nvPr/>
        </p:nvSpPr>
        <p:spPr>
          <a:xfrm>
            <a:off x="10658603" y="5730333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인기 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표제어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06262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1A032790-C3A2-B7DE-3B98-EAA5780C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063"/>
          <a:stretch/>
        </p:blipFill>
        <p:spPr>
          <a:xfrm>
            <a:off x="2929581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2B00A93-1671-B6E8-1F73-4E46E590F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1688"/>
            <a:ext cx="2454181" cy="28759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3740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74230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 중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문제 유형에 따라 각기 다른 입력 형식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유형별 입력 형식은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5472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924268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328C2321-6EE8-719A-0621-93C9DDAE0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29588" b="62992"/>
          <a:stretch/>
        </p:blipFill>
        <p:spPr>
          <a:xfrm>
            <a:off x="2591594" y="1035273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943522" y="981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2397341" y="11279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2397340" y="13828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2395557" y="1599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772CB573-9158-F338-2EBE-68F60D122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9" t="38579" r="50" b="54001"/>
          <a:stretch/>
        </p:blipFill>
        <p:spPr>
          <a:xfrm>
            <a:off x="2591594" y="2104500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순서도: 연결자 8">
            <a:extLst>
              <a:ext uri="{FF2B5EF4-FFF2-40B4-BE49-F238E27FC236}">
                <a16:creationId xmlns:a16="http://schemas.microsoft.com/office/drawing/2014/main" id="{2F4E2FD6-7B31-0106-7E76-4A4DC0FA439C}"/>
              </a:ext>
            </a:extLst>
          </p:cNvPr>
          <p:cNvSpPr/>
          <p:nvPr/>
        </p:nvSpPr>
        <p:spPr>
          <a:xfrm>
            <a:off x="1943522" y="2050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8A03310-25EE-547D-2110-ED0BF018A30F}"/>
              </a:ext>
            </a:extLst>
          </p:cNvPr>
          <p:cNvSpPr/>
          <p:nvPr/>
        </p:nvSpPr>
        <p:spPr>
          <a:xfrm>
            <a:off x="2397341" y="21971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666CDDD-0AA4-2C7D-5BDC-E713D4336E6F}"/>
              </a:ext>
            </a:extLst>
          </p:cNvPr>
          <p:cNvSpPr/>
          <p:nvPr/>
        </p:nvSpPr>
        <p:spPr>
          <a:xfrm>
            <a:off x="2397340" y="24520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3671300-5421-FCA1-2C6F-6CE320B344FA}"/>
              </a:ext>
            </a:extLst>
          </p:cNvPr>
          <p:cNvSpPr/>
          <p:nvPr/>
        </p:nvSpPr>
        <p:spPr>
          <a:xfrm>
            <a:off x="2395557" y="26684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B478044-65B7-BC70-491A-1C3BD2A78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48527" b="39733"/>
          <a:stretch/>
        </p:blipFill>
        <p:spPr>
          <a:xfrm>
            <a:off x="2591594" y="3139713"/>
            <a:ext cx="6017220" cy="1385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84474988-C804-2917-2B23-3D3C1854FCC2}"/>
              </a:ext>
            </a:extLst>
          </p:cNvPr>
          <p:cNvSpPr/>
          <p:nvPr/>
        </p:nvSpPr>
        <p:spPr>
          <a:xfrm>
            <a:off x="1943522" y="308565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114DB0B-BA7E-1EFC-3E17-2DEC80DF9F12}"/>
              </a:ext>
            </a:extLst>
          </p:cNvPr>
          <p:cNvSpPr/>
          <p:nvPr/>
        </p:nvSpPr>
        <p:spPr>
          <a:xfrm>
            <a:off x="2397341" y="32323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B6AB83E-AB4B-2F9B-83E4-A2DD1BE682D2}"/>
              </a:ext>
            </a:extLst>
          </p:cNvPr>
          <p:cNvSpPr/>
          <p:nvPr/>
        </p:nvSpPr>
        <p:spPr>
          <a:xfrm>
            <a:off x="2397340" y="34873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9CAE04B-027D-7B5F-A42E-A2A03944014C}"/>
              </a:ext>
            </a:extLst>
          </p:cNvPr>
          <p:cNvSpPr/>
          <p:nvPr/>
        </p:nvSpPr>
        <p:spPr>
          <a:xfrm>
            <a:off x="2395557" y="3703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428A91B5-4572-BC26-5485-0BA2D3B63E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60251" b="27152"/>
          <a:stretch/>
        </p:blipFill>
        <p:spPr>
          <a:xfrm>
            <a:off x="2591594" y="4777498"/>
            <a:ext cx="6017220" cy="14867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4FC42E8A-FA9C-B064-6F59-D72367F5ADB9}"/>
              </a:ext>
            </a:extLst>
          </p:cNvPr>
          <p:cNvSpPr/>
          <p:nvPr/>
        </p:nvSpPr>
        <p:spPr>
          <a:xfrm>
            <a:off x="1943522" y="47234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2843E6F7-9C12-93A1-B207-079B0505F6CF}"/>
              </a:ext>
            </a:extLst>
          </p:cNvPr>
          <p:cNvSpPr/>
          <p:nvPr/>
        </p:nvSpPr>
        <p:spPr>
          <a:xfrm>
            <a:off x="2397341" y="48701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51416C3-397B-62E2-0976-39F130CCEB04}"/>
              </a:ext>
            </a:extLst>
          </p:cNvPr>
          <p:cNvSpPr/>
          <p:nvPr/>
        </p:nvSpPr>
        <p:spPr>
          <a:xfrm>
            <a:off x="2397340" y="51250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B44C314-D44E-44E3-F487-FEC28025F95E}"/>
              </a:ext>
            </a:extLst>
          </p:cNvPr>
          <p:cNvSpPr/>
          <p:nvPr/>
        </p:nvSpPr>
        <p:spPr>
          <a:xfrm>
            <a:off x="2395557" y="53414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A40F9E-8D28-E133-FBBD-EB83030B16D4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201D39-8D1D-D1D8-A294-62E4BEA88E2E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07FF92-E650-1910-6F41-D5888EB5998C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B3CC6B-8874-4675-4C8D-5C2A74A3EF78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708066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4AA97EA1-674A-2895-F1DC-B48FF47B9E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1886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85788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게임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159797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5B3571AD-A140-A9F9-5E59-950290035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D0939027-86FE-782C-9C50-DEB72A542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44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62361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파일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[DEMO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pic>
        <p:nvPicPr>
          <p:cNvPr id="23" name="그림 22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0E94B070-E8F3-6280-11F3-1277D07E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1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9396522" y="4022884"/>
            <a:ext cx="899928" cy="3847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3" idx="3"/>
          </p:cNvCxnSpPr>
          <p:nvPr/>
        </p:nvCxnSpPr>
        <p:spPr>
          <a:xfrm rot="5400000">
            <a:off x="5913196" y="2038632"/>
            <a:ext cx="1564261" cy="630232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4293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7428EE5C-F3FF-7DB0-75AB-AC8B7E967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010" y="973768"/>
            <a:ext cx="7553587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BE58889-CE8F-C70E-7527-0946947162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5" y="973768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53650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게임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위치 및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576021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492706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D4201F8-5AAA-90EE-C23D-0985EFD06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79" y="984599"/>
            <a:ext cx="7553588" cy="67218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5B835833-B486-2DC3-1F72-8C435D926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8457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6296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게임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4070" cy="222701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334090" y="57839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2" name="그림 11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003CD029-11E8-7E25-6251-C88054FF7F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9" t="58017" r="32060" b="37915"/>
          <a:stretch/>
        </p:blipFill>
        <p:spPr>
          <a:xfrm>
            <a:off x="6805891" y="5639293"/>
            <a:ext cx="1239608" cy="36004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75122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A8C3DC7F-C2D2-5DFA-B03D-9A3D3F9295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5821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3008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활동지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활동지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14023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7B711A4-31BA-B615-0584-C0761150F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7"/>
          <a:stretch/>
        </p:blipFill>
        <p:spPr>
          <a:xfrm>
            <a:off x="2934148" y="983238"/>
            <a:ext cx="7553587" cy="67932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39D43E68-8CA9-B3D2-0B2E-5BC531242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041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0039" cy="22613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567011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6D2C8FC-DC2A-F3B8-E9C6-DD746070F9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7" y="767955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5AA8C5E-D8B4-C0A1-BA55-A942462F9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471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58135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9" idx="1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076167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0447645-3B79-43EE-4B26-7CE7A8B08C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11"/>
          <a:stretch/>
        </p:blipFill>
        <p:spPr>
          <a:xfrm>
            <a:off x="2932790" y="771344"/>
            <a:ext cx="7551792" cy="7220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FB4AA9E-B0D8-28C9-CB14-CD084654F9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16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64680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54525"/>
            <a:ext cx="258681" cy="222701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1680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1343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0E76C7F-A326-2623-AD98-2190A2F0D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6" y="863675"/>
            <a:ext cx="7771704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1807989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민속놀이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다문화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띠 등 표제어의 중분류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표제어의 소분류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추천표제어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사용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추천표제어 노출 설정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5900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383955"/>
            <a:ext cx="5976664" cy="432047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79626" y="33652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016923" y="3500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23210" y="34792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56794" y="22188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BF501F9-3C66-13F0-668B-04F3F2611ABE}"/>
              </a:ext>
            </a:extLst>
          </p:cNvPr>
          <p:cNvSpPr/>
          <p:nvPr/>
        </p:nvSpPr>
        <p:spPr>
          <a:xfrm>
            <a:off x="7223211" y="22107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9E87E09-3FEF-5444-08CF-8AB23E395EC0}"/>
              </a:ext>
            </a:extLst>
          </p:cNvPr>
          <p:cNvSpPr/>
          <p:nvPr/>
        </p:nvSpPr>
        <p:spPr>
          <a:xfrm>
            <a:off x="3258007" y="27608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2816" y="34588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8817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2230" y="4797587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표제어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분류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주제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 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 수정일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추천표제어 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표제어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93337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7D27C2F4-40DB-8BCC-0567-D371707BFF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1"/>
          <a:stretch/>
        </p:blipFill>
        <p:spPr>
          <a:xfrm>
            <a:off x="1505127" y="753689"/>
            <a:ext cx="7638501" cy="71663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93229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학습과정안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학습과정안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3106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17861AA-053F-D4C9-55BC-918132E828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60"/>
          <a:stretch/>
        </p:blipFill>
        <p:spPr>
          <a:xfrm>
            <a:off x="2935438" y="984719"/>
            <a:ext cx="7552297" cy="6791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580480D-8FF4-7CF5-999E-F8C93021C2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1" y="984719"/>
            <a:ext cx="2463017" cy="28863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18250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1329" cy="226206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968841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585D41-EE6B-BF13-E625-389BA67DEC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6" y="752907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AFBC39B-698F-1FE8-889D-0245DF446F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212"/>
            <a:ext cx="2455398" cy="28774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0048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수정하기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학습과정안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3165753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7C14D5A-4316-1E9F-30C2-DAFC56DD94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00"/>
          <a:stretch/>
        </p:blipFill>
        <p:spPr>
          <a:xfrm>
            <a:off x="2937171" y="769456"/>
            <a:ext cx="7550706" cy="72203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그림 1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A70024C8-EF65-8F85-5B34-67F667B14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7" y="987191"/>
            <a:ext cx="2447262" cy="286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3324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674109" y="2154525"/>
            <a:ext cx="263062" cy="22251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2169371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82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815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학년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학기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학기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학기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과목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과목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과목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단원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5-1.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단원 입력 박스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2828764" y="219422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439136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447525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508606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A5D096DC-DAE3-3A38-3916-BB0F923EC9CD}"/>
              </a:ext>
            </a:extLst>
          </p:cNvPr>
          <p:cNvSpPr/>
          <p:nvPr/>
        </p:nvSpPr>
        <p:spPr>
          <a:xfrm>
            <a:off x="564434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58F0CC7-FFE6-823F-931B-9DA1D3B7898A}"/>
              </a:ext>
            </a:extLst>
          </p:cNvPr>
          <p:cNvSpPr/>
          <p:nvPr/>
        </p:nvSpPr>
        <p:spPr>
          <a:xfrm>
            <a:off x="572823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44987C0-7855-6F2F-5B5D-55E5AB76F9FD}"/>
              </a:ext>
            </a:extLst>
          </p:cNvPr>
          <p:cNvSpPr/>
          <p:nvPr/>
        </p:nvSpPr>
        <p:spPr>
          <a:xfrm>
            <a:off x="633904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5" name="순서도: 연결자 24">
            <a:extLst>
              <a:ext uri="{FF2B5EF4-FFF2-40B4-BE49-F238E27FC236}">
                <a16:creationId xmlns:a16="http://schemas.microsoft.com/office/drawing/2014/main" id="{CEF08D5F-8B0E-D30A-8926-49EFE4197346}"/>
              </a:ext>
            </a:extLst>
          </p:cNvPr>
          <p:cNvSpPr/>
          <p:nvPr/>
        </p:nvSpPr>
        <p:spPr>
          <a:xfrm>
            <a:off x="692168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3E1B8161-F307-0FC6-E212-42ED15BB08DB}"/>
              </a:ext>
            </a:extLst>
          </p:cNvPr>
          <p:cNvSpPr/>
          <p:nvPr/>
        </p:nvSpPr>
        <p:spPr>
          <a:xfrm>
            <a:off x="700557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5-1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F904C62F-40A2-3340-7061-CA076363FEE8}"/>
              </a:ext>
            </a:extLst>
          </p:cNvPr>
          <p:cNvSpPr/>
          <p:nvPr/>
        </p:nvSpPr>
        <p:spPr>
          <a:xfrm>
            <a:off x="842424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4208157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-424" r="92" b="20584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14677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수정 및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6554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항목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목록에서 </a:t>
            </a:r>
            <a:r>
              <a:rPr lang="en-US" altLang="ko-KR" sz="1000" dirty="0">
                <a:latin typeface="+mj-ea"/>
                <a:ea typeface="+mj-ea"/>
              </a:rPr>
              <a:t>[x] </a:t>
            </a:r>
            <a:r>
              <a:rPr lang="ko-KR" altLang="en-US" sz="1000" dirty="0">
                <a:latin typeface="+mj-ea"/>
                <a:ea typeface="+mj-ea"/>
              </a:rPr>
              <a:t>버튼을 클릭하여 해당 항목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다른 카테고리도 같은 방식으로 항목 삭제 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항목 수정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항목명을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항목명 수정 후 다른 영역 클릭 하여 수정 완료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328077" y="22530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848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193E0CB-C20B-33DC-9672-8645EFA5BCE9}"/>
              </a:ext>
            </a:extLst>
          </p:cNvPr>
          <p:cNvSpPr/>
          <p:nvPr/>
        </p:nvSpPr>
        <p:spPr>
          <a:xfrm>
            <a:off x="5323683" y="3239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7C91046-6086-D453-8FD3-D6BF607F0F46}"/>
              </a:ext>
            </a:extLst>
          </p:cNvPr>
          <p:cNvSpPr/>
          <p:nvPr/>
        </p:nvSpPr>
        <p:spPr>
          <a:xfrm>
            <a:off x="3169761" y="3919910"/>
            <a:ext cx="1190215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DECE3C03-30B2-E2D1-ADD5-2F17D0819E97}"/>
              </a:ext>
            </a:extLst>
          </p:cNvPr>
          <p:cNvCxnSpPr>
            <a:cxnSpLocks/>
            <a:stCxn id="14" idx="2"/>
            <a:endCxn id="9" idx="3"/>
          </p:cNvCxnSpPr>
          <p:nvPr/>
        </p:nvCxnSpPr>
        <p:spPr>
          <a:xfrm rot="16200000" flipH="1">
            <a:off x="3224235" y="2928185"/>
            <a:ext cx="1916726" cy="354755"/>
          </a:xfrm>
          <a:prstGeom prst="bentConnector4">
            <a:avLst>
              <a:gd name="adj1" fmla="val 46243"/>
              <a:gd name="adj2" fmla="val 164439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808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60E3D78E-5D43-46F0-D938-D4F0CC4BCE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04433" y="753689"/>
            <a:ext cx="7638501" cy="70656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73553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31140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50195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1. </a:t>
            </a:r>
            <a:r>
              <a:rPr lang="ko-KR" altLang="en-US" sz="1000" dirty="0">
                <a:latin typeface="+mj-ea"/>
                <a:ea typeface="+mj-ea"/>
              </a:rPr>
              <a:t>주제 목록에서 선택한 목록에 대한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이동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572196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선택시</a:t>
            </a:r>
            <a:r>
              <a:rPr lang="ko-KR" altLang="en-US" sz="1000" dirty="0">
                <a:latin typeface="+mj-ea"/>
                <a:ea typeface="+mj-ea"/>
              </a:rPr>
              <a:t> 표제어분류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목록에 해당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C346DF3-775D-BFC4-C2C1-5DD04812C80F}"/>
              </a:ext>
            </a:extLst>
          </p:cNvPr>
          <p:cNvSpPr/>
          <p:nvPr/>
        </p:nvSpPr>
        <p:spPr>
          <a:xfrm>
            <a:off x="5164117" y="1582278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9" name="순서도: 연결자 18">
            <a:extLst>
              <a:ext uri="{FF2B5EF4-FFF2-40B4-BE49-F238E27FC236}">
                <a16:creationId xmlns:a16="http://schemas.microsoft.com/office/drawing/2014/main" id="{12B78037-EC9F-0AE9-8EED-6676DC1041C7}"/>
              </a:ext>
            </a:extLst>
          </p:cNvPr>
          <p:cNvSpPr/>
          <p:nvPr/>
        </p:nvSpPr>
        <p:spPr>
          <a:xfrm>
            <a:off x="5105749" y="14044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1996276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5014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수정 및 삭제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수정 및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726185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분류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표제어 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완료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이동하기 팝업 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목록에서 선택하여 해당 주제 하위로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주제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완료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70" y="208781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5035311" y="31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412AD33-031C-E0DA-3111-AEBDC5453B5A}"/>
              </a:ext>
            </a:extLst>
          </p:cNvPr>
          <p:cNvSpPr/>
          <p:nvPr/>
        </p:nvSpPr>
        <p:spPr>
          <a:xfrm>
            <a:off x="5365391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2311443" y="34104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4463802" y="27685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57883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7027967" y="23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7607728" y="2474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AB2E2975-CDB9-4AA7-4F69-ADE01CC98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359" y="4968131"/>
            <a:ext cx="3152775" cy="2209800"/>
          </a:xfrm>
          <a:prstGeom prst="rect">
            <a:avLst/>
          </a:prstGeom>
        </p:spPr>
      </p:pic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8944E93-E327-66D8-FA60-7B4FF4ED7FC5}"/>
              </a:ext>
            </a:extLst>
          </p:cNvPr>
          <p:cNvCxnSpPr>
            <a:cxnSpLocks/>
            <a:stCxn id="17" idx="0"/>
            <a:endCxn id="22" idx="0"/>
          </p:cNvCxnSpPr>
          <p:nvPr/>
        </p:nvCxnSpPr>
        <p:spPr>
          <a:xfrm rot="16200000" flipH="1">
            <a:off x="6759972" y="2773357"/>
            <a:ext cx="2634908" cy="1754641"/>
          </a:xfrm>
          <a:prstGeom prst="bentConnector3">
            <a:avLst>
              <a:gd name="adj1" fmla="val -867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193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99F5C70-65AB-6AEA-0781-89AF26743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075" y="2002570"/>
            <a:ext cx="5432046" cy="5160044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6982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추가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추가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498593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추가된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69" y="201417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7244846" y="20358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4417219" y="205954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2247316" y="43200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11061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5051959" y="470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5396236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503260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이(가) 표시된 사진&#10;&#10;자동 생성된 설명">
            <a:extLst>
              <a:ext uri="{FF2B5EF4-FFF2-40B4-BE49-F238E27FC236}">
                <a16:creationId xmlns:a16="http://schemas.microsoft.com/office/drawing/2014/main" id="{5CBBE8AC-2DBD-1388-4FAB-9D5244EE9D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83482" y="818867"/>
            <a:ext cx="7638501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2167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3185935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사용자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아이디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부서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직급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이메일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전화번호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사용자 검색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검색어 입력을 통한 사용자 검색 기능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검색 결과는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영역에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840114" y="194089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3000597" y="21498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47856" y="56162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30250" y="16892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5687938" y="14607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7920186" y="1501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36369" y="15001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06709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6961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표제어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</a:rPr>
              <a:t>주제명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확대보기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표제어 정의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표제어 설명 및 추가 항목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추가항목 제목 및 내용은 표제어 </a:t>
            </a:r>
            <a:r>
              <a:rPr lang="ko-KR" altLang="en-US" sz="1000" dirty="0" err="1">
                <a:latin typeface="+mj-ea"/>
                <a:ea typeface="+mj-ea"/>
              </a:rPr>
              <a:t>등록시</a:t>
            </a:r>
            <a:r>
              <a:rPr lang="ko-KR" altLang="en-US" sz="1000" dirty="0">
                <a:latin typeface="+mj-ea"/>
                <a:ea typeface="+mj-ea"/>
              </a:rPr>
              <a:t> 추가 가능함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관련 태그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유사 표제어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동의어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 err="1">
                <a:latin typeface="+mj-ea"/>
                <a:ea typeface="+mj-ea"/>
              </a:rPr>
              <a:t>상의어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 err="1">
                <a:latin typeface="+mj-ea"/>
                <a:ea typeface="+mj-ea"/>
              </a:rPr>
              <a:t>하의어</a:t>
            </a:r>
            <a:r>
              <a:rPr lang="ko-KR" altLang="en-US" sz="1000" dirty="0">
                <a:latin typeface="+mj-ea"/>
                <a:ea typeface="+mj-ea"/>
              </a:rPr>
              <a:t>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체크시</a:t>
            </a:r>
            <a:r>
              <a:rPr lang="ko-KR" altLang="en-US" sz="1000" dirty="0">
                <a:latin typeface="+mj-ea"/>
                <a:ea typeface="+mj-ea"/>
              </a:rPr>
              <a:t> 사용자 페이지 추천 표제어로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r="-119" b="66494"/>
          <a:stretch/>
        </p:blipFill>
        <p:spPr>
          <a:xfrm>
            <a:off x="2941011" y="1017217"/>
            <a:ext cx="7559685" cy="683123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6902" cy="2314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78540" y="178392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77222" y="1621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97416" y="20904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03960" y="21855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7" y="1940081"/>
            <a:ext cx="1440160" cy="21602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47845" y="26403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7845" y="28669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47845" y="30935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7845" y="33416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48228" y="66485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48228" y="69101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8FD01DB-9409-6C69-E82D-05DF393AF267}"/>
              </a:ext>
            </a:extLst>
          </p:cNvPr>
          <p:cNvSpPr/>
          <p:nvPr/>
        </p:nvSpPr>
        <p:spPr>
          <a:xfrm>
            <a:off x="4247844" y="75471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9812495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F9AC605E-92F0-0A51-6008-E239C4DC9A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8"/>
          <a:stretch/>
        </p:blipFill>
        <p:spPr>
          <a:xfrm>
            <a:off x="1591983" y="818867"/>
            <a:ext cx="7629999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56709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 정보 수정 및 신규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계정 정보 수정 및 신규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4576192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페이지 접근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사용자의 페이지 접근 권한 설정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체크 여부에 따라 페이지 접근 가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불가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 또는 등록된 입력사항 저장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저장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완료후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목록 페이지로 이동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또는 등록된 입력사항 저장하지 않고 사용자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 메뉴는 협의에 따라 변동될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사용자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계정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정보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수정불가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확인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이메일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전화번호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부서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직급정보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사용여부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신규 등록일 경우 전체 입력박스는 공란으로 표시됨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중복 기능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956711" y="444033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2851503" y="48643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7674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92323" y="198631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76370" y="22844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2121496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1589390" y="818867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24549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92979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현재 일자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관련 항목 및 총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해당 항목의 그래프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해당 통계 항목명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따라 그래프 및 통계 테이블 정보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따른 그래프 및 통계 테이블 정보 파일 다운로드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이미지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(.</a:t>
            </a:r>
            <a:r>
              <a:rPr lang="en-US" altLang="ko-KR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png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 다운로드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69446" y="15812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1871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3064462" y="27104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6119986" y="2071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898438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8787829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558496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2807618" y="828221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표제어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주제별 표제어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주제별 표제어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중분류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주제별 표제어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소분류 목록 표시</a:t>
            </a:r>
            <a:b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</a:b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분류에 포함된 표제어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4186568" y="18557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5377380" y="188256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7285977" y="21097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264065" y="24324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9064429" y="20717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049283" y="25637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pic>
        <p:nvPicPr>
          <p:cNvPr id="4" name="그림 3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0643FAC7-A8A1-A5DA-590F-0C6B2F783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8" y="818867"/>
            <a:ext cx="2258812" cy="6176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90718" y="818867"/>
            <a:ext cx="2258812" cy="20632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8791D564-35E4-F925-2010-4989790D777F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2349530" y="1850482"/>
            <a:ext cx="458088" cy="251058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D6F2E16-357E-EB30-45A2-88D290EBDD1E}"/>
              </a:ext>
            </a:extLst>
          </p:cNvPr>
          <p:cNvSpPr/>
          <p:nvPr/>
        </p:nvSpPr>
        <p:spPr>
          <a:xfrm>
            <a:off x="4186568" y="42980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704C000-DC7B-9282-8AB8-91BF68A90F3D}"/>
              </a:ext>
            </a:extLst>
          </p:cNvPr>
          <p:cNvSpPr/>
          <p:nvPr/>
        </p:nvSpPr>
        <p:spPr>
          <a:xfrm>
            <a:off x="5487677" y="43249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15098F5F-9CEC-41AE-CAC3-565C39E783D1}"/>
              </a:ext>
            </a:extLst>
          </p:cNvPr>
          <p:cNvSpPr/>
          <p:nvPr/>
        </p:nvSpPr>
        <p:spPr>
          <a:xfrm>
            <a:off x="7285977" y="4552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9FCA86B-D655-4746-3654-8870FBEDB1F9}"/>
              </a:ext>
            </a:extLst>
          </p:cNvPr>
          <p:cNvSpPr/>
          <p:nvPr/>
        </p:nvSpPr>
        <p:spPr>
          <a:xfrm>
            <a:off x="4264065" y="48748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A2B1EDE-6E3F-534D-8672-A8BC30BACEF3}"/>
              </a:ext>
            </a:extLst>
          </p:cNvPr>
          <p:cNvSpPr/>
          <p:nvPr/>
        </p:nvSpPr>
        <p:spPr>
          <a:xfrm>
            <a:off x="9064429" y="451408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C1294E08-BA32-58AA-1ED8-05DE6C98A384}"/>
              </a:ext>
            </a:extLst>
          </p:cNvPr>
          <p:cNvSpPr/>
          <p:nvPr/>
        </p:nvSpPr>
        <p:spPr>
          <a:xfrm>
            <a:off x="7049283" y="50061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7AFBE3-025C-6829-FA83-093B533593F2}"/>
              </a:ext>
            </a:extLst>
          </p:cNvPr>
          <p:cNvSpPr txBox="1"/>
          <p:nvPr/>
        </p:nvSpPr>
        <p:spPr>
          <a:xfrm>
            <a:off x="10656490" y="3885820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소분류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정월대보름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분류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표제어 목록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표제어에 연관된 콘텐츠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표제어에 따라 콘텐츠 수는 중복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.</a:t>
            </a: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이하 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퀴즈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활동지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학습과정안에 대한 통계 정보 표시도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설명과 동일함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45951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583481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53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조회수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조회수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413181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조회수 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조회 항목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중분류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주제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소분류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표시 간격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설정에 따른 인기 검색어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구간에 따라 일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dirty="0">
                <a:latin typeface="+mj-ea"/>
              </a:rPr>
              <a:t>주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월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년에 해당하는 검색어 목록 카드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카드 목록 이동</a:t>
            </a:r>
            <a:endParaRPr lang="en-US" altLang="ko-KR" sz="1000" dirty="0">
              <a:latin typeface="+mj-ea"/>
              <a:ea typeface="+mj-ea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주제별 인기 표제어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51503" y="16256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20914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987085" y="1908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96250" y="18576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2848438" y="24323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9043936" y="35279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B84AECB5-5F84-53F1-6245-199D8E200C8F}"/>
              </a:ext>
            </a:extLst>
          </p:cNvPr>
          <p:cNvSpPr/>
          <p:nvPr/>
        </p:nvSpPr>
        <p:spPr>
          <a:xfrm>
            <a:off x="2998448" y="511371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79A0D7C-10A2-4CD3-0089-7ACE95E44221}"/>
              </a:ext>
            </a:extLst>
          </p:cNvPr>
          <p:cNvSpPr/>
          <p:nvPr/>
        </p:nvSpPr>
        <p:spPr>
          <a:xfrm>
            <a:off x="3762541" y="51183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765CD4F-1A45-B819-8A3F-54FBAEDC7C3D}"/>
              </a:ext>
            </a:extLst>
          </p:cNvPr>
          <p:cNvSpPr/>
          <p:nvPr/>
        </p:nvSpPr>
        <p:spPr>
          <a:xfrm>
            <a:off x="2870195" y="56468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5B65475-AD4A-84C0-9F9D-63822B9E9455}"/>
              </a:ext>
            </a:extLst>
          </p:cNvPr>
          <p:cNvSpPr/>
          <p:nvPr/>
        </p:nvSpPr>
        <p:spPr>
          <a:xfrm>
            <a:off x="6440541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DD84C7E4-080C-CB43-156D-8A9D6F297F72}"/>
              </a:ext>
            </a:extLst>
          </p:cNvPr>
          <p:cNvSpPr/>
          <p:nvPr/>
        </p:nvSpPr>
        <p:spPr>
          <a:xfrm>
            <a:off x="6823930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60541E3-B75C-74C8-7A43-0E6C71DFE9B3}"/>
              </a:ext>
            </a:extLst>
          </p:cNvPr>
          <p:cNvSpPr/>
          <p:nvPr/>
        </p:nvSpPr>
        <p:spPr>
          <a:xfrm>
            <a:off x="7200106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2408073-4615-9DF2-1698-D84EECEF7AFA}"/>
              </a:ext>
            </a:extLst>
          </p:cNvPr>
          <p:cNvSpPr/>
          <p:nvPr/>
        </p:nvSpPr>
        <p:spPr>
          <a:xfrm>
            <a:off x="2870194" y="613211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B9A8FA-1F94-7E6C-C5EA-5EB10B3D7142}"/>
              </a:ext>
            </a:extLst>
          </p:cNvPr>
          <p:cNvSpPr txBox="1"/>
          <p:nvPr/>
        </p:nvSpPr>
        <p:spPr>
          <a:xfrm>
            <a:off x="10656490" y="4114668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조회수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선택 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조회 기간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3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현재 날짜 기준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 기간 직접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표시 간격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월간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데이터 다운로드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데이터 테이블 및 그래프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조회수 데이터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상위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10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개 항목 데이터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데이터 그래프 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설정에 따른 그래프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선형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)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 외 콘텐츠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 등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조회수 데이터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34720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503362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9700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방문자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방문자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503363" y="4329939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방문자 통계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국립민속박물관 </a:t>
            </a:r>
            <a:r>
              <a:rPr lang="en-US" altLang="ko-KR" sz="1000" dirty="0">
                <a:latin typeface="+mj-ea"/>
                <a:ea typeface="+mj-ea"/>
              </a:rPr>
              <a:t>Google Analytics </a:t>
            </a:r>
            <a:r>
              <a:rPr lang="ko-KR" altLang="en-US" sz="1000" dirty="0">
                <a:latin typeface="+mj-ea"/>
                <a:ea typeface="+mj-ea"/>
              </a:rPr>
              <a:t>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1986055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662BCCAC-977A-3177-A224-00066F5FDA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125" y="1566410"/>
            <a:ext cx="8405137" cy="5110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A747DEFA-5805-644A-DC9B-F5BA590ED4E1}"/>
              </a:ext>
            </a:extLst>
          </p:cNvPr>
          <p:cNvCxnSpPr>
            <a:cxnSpLocks/>
            <a:stCxn id="5" idx="3"/>
            <a:endCxn id="21" idx="1"/>
          </p:cNvCxnSpPr>
          <p:nvPr/>
        </p:nvCxnSpPr>
        <p:spPr>
          <a:xfrm flipV="1">
            <a:off x="1943523" y="4121722"/>
            <a:ext cx="206602" cy="32723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233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367713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74284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MANUAL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시스템 활용 매뉴얼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MANUAL &gt; </a:t>
            </a: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367713" y="4711998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파일로 제공 또는 온라인 매뉴얼 제공 협의 필요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제공일 경우 관리 페이지 불필요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2850406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487275-2215-F2A4-E32C-E95F7B9C0E4B}"/>
              </a:ext>
            </a:extLst>
          </p:cNvPr>
          <p:cNvSpPr txBox="1"/>
          <p:nvPr/>
        </p:nvSpPr>
        <p:spPr>
          <a:xfrm>
            <a:off x="10655708" y="6703716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FAQ</a:t>
            </a: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어린이 민속 박물관 이것이 궁금해요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자주하는 질문에 포함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?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https://www.nfm.go.kr/kids/cop/bbs/newsBoardList.do?bbsId=BBSMSTR_000000000088&amp;searchFlag=0</a:t>
            </a:r>
          </a:p>
        </p:txBody>
      </p:sp>
    </p:spTree>
    <p:extLst>
      <p:ext uri="{BB962C8B-B14F-4D97-AF65-F5344CB8AC3E}">
        <p14:creationId xmlns:p14="http://schemas.microsoft.com/office/powerpoint/2010/main" val="3797971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연관 표제어 목록 카드 정보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 보기 페이지로 이동함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0539"/>
            <a:ext cx="3743723" cy="537172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사진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사진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사진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관련 동영상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동영상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동영상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동영상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재상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관련 음원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음원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음원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음원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관련 애니메이션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애니메이션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애니메이션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애니메이션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애니메이션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애니메이션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성격상 동영상 목록에 포함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협의 필요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32269" r="-119" b="35206"/>
          <a:stretch/>
        </p:blipFill>
        <p:spPr>
          <a:xfrm>
            <a:off x="2941011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131928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4225287"/>
            <a:ext cx="266902" cy="1175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1970" y="102942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592121" y="14843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876027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61170" y="28078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60215" y="39700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60215" y="51930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83717" y="64159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56835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관련 퀴즈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퀴즈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관련 게임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게임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게임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재생 팝업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" t="63969" r="141" b="1764"/>
          <a:stretch/>
        </p:blipFill>
        <p:spPr>
          <a:xfrm>
            <a:off x="2941011" y="791667"/>
            <a:ext cx="7559685" cy="70832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5256162"/>
            <a:ext cx="2458778" cy="23761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 flipV="1">
            <a:off x="2674109" y="4333298"/>
            <a:ext cx="266902" cy="21109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18082" y="649739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8082" y="67901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20354" y="33299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6329" y="36767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16329" y="4564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16329" y="56056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808B7298-9CB7-A5CE-4956-DC6131830D89}"/>
              </a:ext>
            </a:extLst>
          </p:cNvPr>
          <p:cNvSpPr/>
          <p:nvPr/>
        </p:nvSpPr>
        <p:spPr>
          <a:xfrm>
            <a:off x="4153955" y="9102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2AA9DB9-95A5-C1D1-B183-B6E431BE23DC}"/>
              </a:ext>
            </a:extLst>
          </p:cNvPr>
          <p:cNvSpPr/>
          <p:nvPr/>
        </p:nvSpPr>
        <p:spPr>
          <a:xfrm>
            <a:off x="4210989" y="21673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3A51CA-9919-25AC-F52B-7A056FEC7D4C}"/>
              </a:ext>
            </a:extLst>
          </p:cNvPr>
          <p:cNvSpPr txBox="1"/>
          <p:nvPr/>
        </p:nvSpPr>
        <p:spPr>
          <a:xfrm>
            <a:off x="10654876" y="3647578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관련된 교과목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교과목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활동지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활동지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학습과정안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학습과정안 상세 보기 페이지로 이동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B78C84-AEAE-F41A-17B9-748566ECCEA5}"/>
              </a:ext>
            </a:extLst>
          </p:cNvPr>
          <p:cNvSpPr txBox="1"/>
          <p:nvPr/>
        </p:nvSpPr>
        <p:spPr>
          <a:xfrm>
            <a:off x="10654875" y="69409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  <a:ea typeface="+mj-ea"/>
              </a:rPr>
              <a:t>외부연계자료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연계사이트 명 및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79359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418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관련 정보 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콘텐츠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1769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원고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주제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편집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선택 팝업 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본문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정의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) </a:t>
            </a:r>
            <a:r>
              <a:rPr lang="ko-KR" altLang="en-US" sz="1000" dirty="0">
                <a:latin typeface="+mj-ea"/>
                <a:ea typeface="+mj-ea"/>
              </a:rPr>
              <a:t>및 내용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편집 영역 하단에 새로운 본문 편집 항목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항목삭제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항목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79974" y="14865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69554" y="16214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331529" y="205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0562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13870" y="24518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13870" y="26784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13870" y="2905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03960" y="3257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9432354" y="32923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3959" y="66662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10407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149077</TotalTime>
  <Words>10343</Words>
  <Application>Microsoft Office PowerPoint</Application>
  <PresentationFormat>사용자 지정</PresentationFormat>
  <Paragraphs>2304</Paragraphs>
  <Slides>65</Slides>
  <Notes>63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65</vt:i4>
      </vt:variant>
    </vt:vector>
  </HeadingPairs>
  <TitlesOfParts>
    <vt:vector size="73" baseType="lpstr">
      <vt:lpstr>Noto Sans CJK KR Regular</vt:lpstr>
      <vt:lpstr>Noto Sans Korean DemiLight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윤 용근</cp:lastModifiedBy>
  <cp:revision>602</cp:revision>
  <dcterms:created xsi:type="dcterms:W3CDTF">2016-06-01T05:15:44Z</dcterms:created>
  <dcterms:modified xsi:type="dcterms:W3CDTF">2024-11-21T02:47:49Z</dcterms:modified>
</cp:coreProperties>
</file>