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6" r:id="rId1"/>
  </p:sldMasterIdLst>
  <p:notesMasterIdLst>
    <p:notesMasterId r:id="rId34"/>
  </p:notesMasterIdLst>
  <p:sldIdLst>
    <p:sldId id="256" r:id="rId2"/>
    <p:sldId id="257" r:id="rId3"/>
    <p:sldId id="258" r:id="rId4"/>
    <p:sldId id="340" r:id="rId5"/>
    <p:sldId id="259" r:id="rId6"/>
    <p:sldId id="265" r:id="rId7"/>
    <p:sldId id="331" r:id="rId8"/>
    <p:sldId id="332" r:id="rId9"/>
    <p:sldId id="318" r:id="rId10"/>
    <p:sldId id="333" r:id="rId11"/>
    <p:sldId id="334" r:id="rId12"/>
    <p:sldId id="335" r:id="rId13"/>
    <p:sldId id="336" r:id="rId14"/>
    <p:sldId id="337" r:id="rId15"/>
    <p:sldId id="285" r:id="rId16"/>
    <p:sldId id="341" r:id="rId17"/>
    <p:sldId id="338" r:id="rId18"/>
    <p:sldId id="321" r:id="rId19"/>
    <p:sldId id="322" r:id="rId20"/>
    <p:sldId id="323" r:id="rId21"/>
    <p:sldId id="330" r:id="rId22"/>
    <p:sldId id="339" r:id="rId23"/>
    <p:sldId id="324" r:id="rId24"/>
    <p:sldId id="275" r:id="rId25"/>
    <p:sldId id="325" r:id="rId26"/>
    <p:sldId id="326" r:id="rId27"/>
    <p:sldId id="327" r:id="rId28"/>
    <p:sldId id="328" r:id="rId29"/>
    <p:sldId id="329" r:id="rId30"/>
    <p:sldId id="277" r:id="rId31"/>
    <p:sldId id="279" r:id="rId32"/>
    <p:sldId id="342" r:id="rId33"/>
  </p:sldIdLst>
  <p:sldSz cx="14400213" cy="7920038"/>
  <p:notesSz cx="6858000" cy="9144000"/>
  <p:defaultTextStyle>
    <a:defPPr>
      <a:defRPr lang="ko-KR"/>
    </a:defPPr>
    <a:lvl1pPr marL="0" algn="l" defTabSz="1036747" rtl="0" eaLnBrk="1" latinLnBrk="1" hangingPunct="1">
      <a:defRPr sz="2041" kern="1200">
        <a:solidFill>
          <a:schemeClr val="tx1"/>
        </a:solidFill>
        <a:latin typeface="+mn-lt"/>
        <a:ea typeface="+mn-ea"/>
        <a:cs typeface="+mn-cs"/>
      </a:defRPr>
    </a:lvl1pPr>
    <a:lvl2pPr marL="518373" algn="l" defTabSz="1036747" rtl="0" eaLnBrk="1" latinLnBrk="1" hangingPunct="1">
      <a:defRPr sz="2041" kern="1200">
        <a:solidFill>
          <a:schemeClr val="tx1"/>
        </a:solidFill>
        <a:latin typeface="+mn-lt"/>
        <a:ea typeface="+mn-ea"/>
        <a:cs typeface="+mn-cs"/>
      </a:defRPr>
    </a:lvl2pPr>
    <a:lvl3pPr marL="1036747" algn="l" defTabSz="1036747" rtl="0" eaLnBrk="1" latinLnBrk="1" hangingPunct="1">
      <a:defRPr sz="2041" kern="1200">
        <a:solidFill>
          <a:schemeClr val="tx1"/>
        </a:solidFill>
        <a:latin typeface="+mn-lt"/>
        <a:ea typeface="+mn-ea"/>
        <a:cs typeface="+mn-cs"/>
      </a:defRPr>
    </a:lvl3pPr>
    <a:lvl4pPr marL="1555120" algn="l" defTabSz="1036747" rtl="0" eaLnBrk="1" latinLnBrk="1" hangingPunct="1">
      <a:defRPr sz="2041" kern="1200">
        <a:solidFill>
          <a:schemeClr val="tx1"/>
        </a:solidFill>
        <a:latin typeface="+mn-lt"/>
        <a:ea typeface="+mn-ea"/>
        <a:cs typeface="+mn-cs"/>
      </a:defRPr>
    </a:lvl4pPr>
    <a:lvl5pPr marL="2073493" algn="l" defTabSz="1036747" rtl="0" eaLnBrk="1" latinLnBrk="1" hangingPunct="1">
      <a:defRPr sz="2041" kern="1200">
        <a:solidFill>
          <a:schemeClr val="tx1"/>
        </a:solidFill>
        <a:latin typeface="+mn-lt"/>
        <a:ea typeface="+mn-ea"/>
        <a:cs typeface="+mn-cs"/>
      </a:defRPr>
    </a:lvl5pPr>
    <a:lvl6pPr marL="2591867" algn="l" defTabSz="1036747" rtl="0" eaLnBrk="1" latinLnBrk="1" hangingPunct="1">
      <a:defRPr sz="2041" kern="1200">
        <a:solidFill>
          <a:schemeClr val="tx1"/>
        </a:solidFill>
        <a:latin typeface="+mn-lt"/>
        <a:ea typeface="+mn-ea"/>
        <a:cs typeface="+mn-cs"/>
      </a:defRPr>
    </a:lvl6pPr>
    <a:lvl7pPr marL="3110240" algn="l" defTabSz="1036747" rtl="0" eaLnBrk="1" latinLnBrk="1" hangingPunct="1">
      <a:defRPr sz="2041" kern="1200">
        <a:solidFill>
          <a:schemeClr val="tx1"/>
        </a:solidFill>
        <a:latin typeface="+mn-lt"/>
        <a:ea typeface="+mn-ea"/>
        <a:cs typeface="+mn-cs"/>
      </a:defRPr>
    </a:lvl7pPr>
    <a:lvl8pPr marL="3628614" algn="l" defTabSz="1036747" rtl="0" eaLnBrk="1" latinLnBrk="1" hangingPunct="1">
      <a:defRPr sz="2041" kern="1200">
        <a:solidFill>
          <a:schemeClr val="tx1"/>
        </a:solidFill>
        <a:latin typeface="+mn-lt"/>
        <a:ea typeface="+mn-ea"/>
        <a:cs typeface="+mn-cs"/>
      </a:defRPr>
    </a:lvl8pPr>
    <a:lvl9pPr marL="4146987" algn="l" defTabSz="1036747" rtl="0" eaLnBrk="1" latinLnBrk="1" hangingPunct="1">
      <a:defRPr sz="204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F835C3B0-4F76-4EEC-BA46-49C807DC70C0}">
          <p14:sldIdLst>
            <p14:sldId id="256"/>
            <p14:sldId id="257"/>
          </p14:sldIdLst>
        </p14:section>
        <p14:section name="LOGIN" id="{BC4B329F-D0F1-4869-AF45-BA9226DB75F8}">
          <p14:sldIdLst>
            <p14:sldId id="258"/>
            <p14:sldId id="340"/>
          </p14:sldIdLst>
        </p14:section>
        <p14:section name="DASHBOARD" id="{B65A67ED-3ECC-44DA-A2DB-55A5CD9B99DE}">
          <p14:sldIdLst>
            <p14:sldId id="259"/>
          </p14:sldIdLst>
        </p14:section>
        <p14:section name="SIMULATION" id="{F85770CF-34F3-4A05-B101-A3079EB2302C}">
          <p14:sldIdLst>
            <p14:sldId id="265"/>
            <p14:sldId id="331"/>
            <p14:sldId id="332"/>
            <p14:sldId id="318"/>
            <p14:sldId id="333"/>
            <p14:sldId id="334"/>
            <p14:sldId id="335"/>
            <p14:sldId id="336"/>
            <p14:sldId id="337"/>
          </p14:sldIdLst>
        </p14:section>
        <p14:section name="시뮬레이션 생성" id="{9B409044-CF8A-48C8-9C0A-12EF63F915F9}">
          <p14:sldIdLst>
            <p14:sldId id="285"/>
            <p14:sldId id="341"/>
            <p14:sldId id="338"/>
            <p14:sldId id="321"/>
            <p14:sldId id="322"/>
            <p14:sldId id="323"/>
            <p14:sldId id="330"/>
            <p14:sldId id="339"/>
            <p14:sldId id="324"/>
          </p14:sldIdLst>
        </p14:section>
        <p14:section name="설정" id="{9AD552DC-77BF-4067-B063-FFA52AFC17EF}">
          <p14:sldIdLst>
            <p14:sldId id="275"/>
            <p14:sldId id="325"/>
            <p14:sldId id="326"/>
            <p14:sldId id="327"/>
            <p14:sldId id="328"/>
            <p14:sldId id="329"/>
            <p14:sldId id="277"/>
          </p14:sldIdLst>
        </p14:section>
        <p14:section name="참고" id="{822CFA94-B014-4AC9-A93B-8950DC01B764}">
          <p14:sldIdLst>
            <p14:sldId id="279"/>
            <p14:sldId id="34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495" userDrawn="1">
          <p15:clr>
            <a:srgbClr val="A4A3A4"/>
          </p15:clr>
        </p15:guide>
        <p15:guide id="2" pos="453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FF"/>
    <a:srgbClr val="558234"/>
    <a:srgbClr val="F6640C"/>
    <a:srgbClr val="FCB504"/>
    <a:srgbClr val="0099CC"/>
    <a:srgbClr val="00FFFF"/>
    <a:srgbClr val="FF99FF"/>
    <a:srgbClr val="2F7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333" autoAdjust="0"/>
    <p:restoredTop sz="96336" autoAdjust="0"/>
  </p:normalViewPr>
  <p:slideViewPr>
    <p:cSldViewPr>
      <p:cViewPr varScale="1">
        <p:scale>
          <a:sx n="85" d="100"/>
          <a:sy n="85" d="100"/>
        </p:scale>
        <p:origin x="126" y="246"/>
      </p:cViewPr>
      <p:guideLst>
        <p:guide orient="horz" pos="2495"/>
        <p:guide pos="453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DAB43A-4F17-4351-9388-F37BD2D6A71A}" type="datetimeFigureOut">
              <a:rPr lang="ko-KR" altLang="en-US" smtClean="0"/>
              <a:t>2024-09-19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12738" y="685800"/>
            <a:ext cx="62325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5A2F2C-AD02-4ABF-95A4-3D0517FA52F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83156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36570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6779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59961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86150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59774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176546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6883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5230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37599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47707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12957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331794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79733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90019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90632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94862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83022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813952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68125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321658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029570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125801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010957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5783117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51968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759406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591295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084119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31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71076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-9525" y="-952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9" name="직사각형 8"/>
          <p:cNvSpPr/>
          <p:nvPr userDrawn="1"/>
        </p:nvSpPr>
        <p:spPr>
          <a:xfrm>
            <a:off x="-9525" y="23812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-8832" y="48577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1" name="직사각형 10"/>
          <p:cNvSpPr/>
          <p:nvPr userDrawn="1"/>
        </p:nvSpPr>
        <p:spPr>
          <a:xfrm>
            <a:off x="7189889" y="-952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2" name="직사각형 11"/>
          <p:cNvSpPr/>
          <p:nvPr userDrawn="1"/>
        </p:nvSpPr>
        <p:spPr>
          <a:xfrm>
            <a:off x="7189889" y="23812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3" name="직사각형 12"/>
          <p:cNvSpPr/>
          <p:nvPr userDrawn="1"/>
        </p:nvSpPr>
        <p:spPr>
          <a:xfrm>
            <a:off x="7190582" y="48577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4" name="직사각형 13"/>
          <p:cNvSpPr/>
          <p:nvPr userDrawn="1"/>
        </p:nvSpPr>
        <p:spPr>
          <a:xfrm>
            <a:off x="-10217" y="-95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Document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5" name="직사각형 14"/>
          <p:cNvSpPr/>
          <p:nvPr userDrawn="1"/>
        </p:nvSpPr>
        <p:spPr>
          <a:xfrm>
            <a:off x="-10217" y="2381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Project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6" name="직사각형 15"/>
          <p:cNvSpPr/>
          <p:nvPr userDrawn="1"/>
        </p:nvSpPr>
        <p:spPr>
          <a:xfrm>
            <a:off x="-9524" y="48577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Unit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7" name="직사각형 16"/>
          <p:cNvSpPr/>
          <p:nvPr userDrawn="1"/>
        </p:nvSpPr>
        <p:spPr>
          <a:xfrm>
            <a:off x="7202106" y="-95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Writer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직사각형 17"/>
          <p:cNvSpPr/>
          <p:nvPr userDrawn="1"/>
        </p:nvSpPr>
        <p:spPr>
          <a:xfrm>
            <a:off x="7202106" y="2381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System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9" name="직사각형 18"/>
          <p:cNvSpPr/>
          <p:nvPr userDrawn="1"/>
        </p:nvSpPr>
        <p:spPr>
          <a:xfrm>
            <a:off x="7202799" y="48577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Detail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0" name="직사각형 19"/>
          <p:cNvSpPr/>
          <p:nvPr userDrawn="1"/>
        </p:nvSpPr>
        <p:spPr>
          <a:xfrm>
            <a:off x="4535810" y="-95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Version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1" name="직사각형 20"/>
          <p:cNvSpPr/>
          <p:nvPr userDrawn="1"/>
        </p:nvSpPr>
        <p:spPr>
          <a:xfrm>
            <a:off x="11748133" y="-95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Date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2" name="직사각형 21"/>
          <p:cNvSpPr/>
          <p:nvPr userDrawn="1"/>
        </p:nvSpPr>
        <p:spPr>
          <a:xfrm>
            <a:off x="11748133" y="2381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Slide Num.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18792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575370" y="1026781"/>
            <a:ext cx="1883336" cy="4063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Revision</a:t>
            </a:r>
            <a:r>
              <a:rPr lang="en-US" altLang="ko-KR" baseline="0" dirty="0"/>
              <a:t> History</a:t>
            </a:r>
            <a:endParaRPr lang="ko-KR" altLang="en-US"/>
          </a:p>
        </p:txBody>
      </p:sp>
      <p:sp>
        <p:nvSpPr>
          <p:cNvPr id="8" name="직사각형 7"/>
          <p:cNvSpPr/>
          <p:nvPr userDrawn="1"/>
        </p:nvSpPr>
        <p:spPr>
          <a:xfrm>
            <a:off x="645840" y="1655763"/>
            <a:ext cx="1296144" cy="3600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0" dirty="0">
                <a:solidFill>
                  <a:schemeClr val="tx1"/>
                </a:solidFill>
                <a:latin typeface="+mn-lt"/>
              </a:rPr>
              <a:t>Version</a:t>
            </a:r>
            <a:endParaRPr lang="ko-KR" altLang="en-US" sz="1200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9" name="직사각형 8"/>
          <p:cNvSpPr/>
          <p:nvPr userDrawn="1"/>
        </p:nvSpPr>
        <p:spPr>
          <a:xfrm>
            <a:off x="1943522" y="1655763"/>
            <a:ext cx="1872208" cy="3600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0" dirty="0">
                <a:solidFill>
                  <a:schemeClr val="tx1"/>
                </a:solidFill>
                <a:latin typeface="+mn-lt"/>
              </a:rPr>
              <a:t>Date</a:t>
            </a:r>
            <a:endParaRPr lang="ko-KR" altLang="en-US" sz="1200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3814192" y="1655763"/>
            <a:ext cx="6050210" cy="3600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0" dirty="0">
                <a:solidFill>
                  <a:schemeClr val="tx1"/>
                </a:solidFill>
                <a:latin typeface="+mn-lt"/>
              </a:rPr>
              <a:t>Description</a:t>
            </a:r>
            <a:endParaRPr lang="ko-KR" altLang="en-US" sz="1200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1" name="직사각형 10"/>
          <p:cNvSpPr/>
          <p:nvPr userDrawn="1"/>
        </p:nvSpPr>
        <p:spPr>
          <a:xfrm>
            <a:off x="9864402" y="1655763"/>
            <a:ext cx="1872208" cy="3600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0" dirty="0">
                <a:solidFill>
                  <a:schemeClr val="tx1"/>
                </a:solidFill>
                <a:latin typeface="+mn-lt"/>
              </a:rPr>
              <a:t>Writer</a:t>
            </a:r>
            <a:endParaRPr lang="ko-KR" altLang="en-US" sz="1200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2" name="직사각형 11"/>
          <p:cNvSpPr/>
          <p:nvPr userDrawn="1"/>
        </p:nvSpPr>
        <p:spPr>
          <a:xfrm>
            <a:off x="11736610" y="1655763"/>
            <a:ext cx="1872208" cy="3600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0" dirty="0">
                <a:solidFill>
                  <a:schemeClr val="tx1"/>
                </a:solidFill>
                <a:latin typeface="+mn-lt"/>
              </a:rPr>
              <a:t>Remarks</a:t>
            </a:r>
            <a:endParaRPr lang="ko-KR" altLang="en-US" sz="1200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3" name="직사각형 12"/>
          <p:cNvSpPr/>
          <p:nvPr userDrawn="1"/>
        </p:nvSpPr>
        <p:spPr>
          <a:xfrm>
            <a:off x="645840" y="2016870"/>
            <a:ext cx="129614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14" name="직사각형 13"/>
          <p:cNvSpPr/>
          <p:nvPr userDrawn="1"/>
        </p:nvSpPr>
        <p:spPr>
          <a:xfrm>
            <a:off x="1943522" y="2016870"/>
            <a:ext cx="1869132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15" name="직사각형 14"/>
          <p:cNvSpPr/>
          <p:nvPr userDrawn="1"/>
        </p:nvSpPr>
        <p:spPr>
          <a:xfrm>
            <a:off x="3814192" y="2016870"/>
            <a:ext cx="6050210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16" name="직사각형 15"/>
          <p:cNvSpPr/>
          <p:nvPr userDrawn="1"/>
        </p:nvSpPr>
        <p:spPr>
          <a:xfrm>
            <a:off x="9864402" y="2016870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17" name="직사각형 16"/>
          <p:cNvSpPr/>
          <p:nvPr userDrawn="1"/>
        </p:nvSpPr>
        <p:spPr>
          <a:xfrm>
            <a:off x="11736610" y="2016870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18" name="직사각형 17"/>
          <p:cNvSpPr/>
          <p:nvPr userDrawn="1"/>
        </p:nvSpPr>
        <p:spPr>
          <a:xfrm>
            <a:off x="645840" y="2376910"/>
            <a:ext cx="129614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19" name="직사각형 18"/>
          <p:cNvSpPr/>
          <p:nvPr userDrawn="1"/>
        </p:nvSpPr>
        <p:spPr>
          <a:xfrm>
            <a:off x="1943522" y="2376910"/>
            <a:ext cx="1869132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0" name="직사각형 19"/>
          <p:cNvSpPr/>
          <p:nvPr userDrawn="1"/>
        </p:nvSpPr>
        <p:spPr>
          <a:xfrm>
            <a:off x="3814192" y="2376910"/>
            <a:ext cx="6050210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1" name="직사각형 20"/>
          <p:cNvSpPr/>
          <p:nvPr userDrawn="1"/>
        </p:nvSpPr>
        <p:spPr>
          <a:xfrm>
            <a:off x="9864402" y="2376910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2" name="직사각형 21"/>
          <p:cNvSpPr/>
          <p:nvPr userDrawn="1"/>
        </p:nvSpPr>
        <p:spPr>
          <a:xfrm>
            <a:off x="11736610" y="2376910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3" name="직사각형 22"/>
          <p:cNvSpPr/>
          <p:nvPr userDrawn="1"/>
        </p:nvSpPr>
        <p:spPr>
          <a:xfrm>
            <a:off x="645840" y="2736950"/>
            <a:ext cx="129614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4" name="직사각형 23"/>
          <p:cNvSpPr/>
          <p:nvPr userDrawn="1"/>
        </p:nvSpPr>
        <p:spPr>
          <a:xfrm>
            <a:off x="1943522" y="2736950"/>
            <a:ext cx="1869132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5" name="직사각형 24"/>
          <p:cNvSpPr/>
          <p:nvPr userDrawn="1"/>
        </p:nvSpPr>
        <p:spPr>
          <a:xfrm>
            <a:off x="3814192" y="2736950"/>
            <a:ext cx="6050210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6" name="직사각형 25"/>
          <p:cNvSpPr/>
          <p:nvPr userDrawn="1"/>
        </p:nvSpPr>
        <p:spPr>
          <a:xfrm>
            <a:off x="9864402" y="2736950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7" name="직사각형 26"/>
          <p:cNvSpPr/>
          <p:nvPr userDrawn="1"/>
        </p:nvSpPr>
        <p:spPr>
          <a:xfrm>
            <a:off x="11736610" y="2736950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8" name="직사각형 27"/>
          <p:cNvSpPr/>
          <p:nvPr userDrawn="1"/>
        </p:nvSpPr>
        <p:spPr>
          <a:xfrm>
            <a:off x="645840" y="3096990"/>
            <a:ext cx="129614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9" name="직사각형 28"/>
          <p:cNvSpPr/>
          <p:nvPr userDrawn="1"/>
        </p:nvSpPr>
        <p:spPr>
          <a:xfrm>
            <a:off x="1943522" y="3096990"/>
            <a:ext cx="1869132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0" name="직사각형 29"/>
          <p:cNvSpPr/>
          <p:nvPr userDrawn="1"/>
        </p:nvSpPr>
        <p:spPr>
          <a:xfrm>
            <a:off x="3814192" y="3096990"/>
            <a:ext cx="6050210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1" name="직사각형 30"/>
          <p:cNvSpPr/>
          <p:nvPr userDrawn="1"/>
        </p:nvSpPr>
        <p:spPr>
          <a:xfrm>
            <a:off x="9864402" y="3096990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2" name="직사각형 31"/>
          <p:cNvSpPr/>
          <p:nvPr userDrawn="1"/>
        </p:nvSpPr>
        <p:spPr>
          <a:xfrm>
            <a:off x="11736610" y="3096990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3" name="직사각형 32"/>
          <p:cNvSpPr/>
          <p:nvPr userDrawn="1"/>
        </p:nvSpPr>
        <p:spPr>
          <a:xfrm>
            <a:off x="645840" y="3455963"/>
            <a:ext cx="129614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4" name="직사각형 33"/>
          <p:cNvSpPr/>
          <p:nvPr userDrawn="1"/>
        </p:nvSpPr>
        <p:spPr>
          <a:xfrm>
            <a:off x="1943522" y="3455963"/>
            <a:ext cx="1869132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5" name="직사각형 34"/>
          <p:cNvSpPr/>
          <p:nvPr userDrawn="1"/>
        </p:nvSpPr>
        <p:spPr>
          <a:xfrm>
            <a:off x="3814192" y="3455963"/>
            <a:ext cx="6050210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6" name="직사각형 35"/>
          <p:cNvSpPr/>
          <p:nvPr userDrawn="1"/>
        </p:nvSpPr>
        <p:spPr>
          <a:xfrm>
            <a:off x="9864402" y="345596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7" name="직사각형 36"/>
          <p:cNvSpPr/>
          <p:nvPr userDrawn="1"/>
        </p:nvSpPr>
        <p:spPr>
          <a:xfrm>
            <a:off x="11736610" y="345596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8" name="직사각형 37"/>
          <p:cNvSpPr/>
          <p:nvPr userDrawn="1"/>
        </p:nvSpPr>
        <p:spPr>
          <a:xfrm>
            <a:off x="645840" y="3816003"/>
            <a:ext cx="129614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9" name="직사각형 38"/>
          <p:cNvSpPr/>
          <p:nvPr userDrawn="1"/>
        </p:nvSpPr>
        <p:spPr>
          <a:xfrm>
            <a:off x="1943522" y="3816003"/>
            <a:ext cx="1869132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 userDrawn="1"/>
        </p:nvSpPr>
        <p:spPr>
          <a:xfrm>
            <a:off x="3814192" y="3816003"/>
            <a:ext cx="6050210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41" name="직사각형 40"/>
          <p:cNvSpPr/>
          <p:nvPr userDrawn="1"/>
        </p:nvSpPr>
        <p:spPr>
          <a:xfrm>
            <a:off x="9864402" y="381600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42" name="직사각형 41"/>
          <p:cNvSpPr/>
          <p:nvPr userDrawn="1"/>
        </p:nvSpPr>
        <p:spPr>
          <a:xfrm>
            <a:off x="11736610" y="381600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43" name="직사각형 42"/>
          <p:cNvSpPr/>
          <p:nvPr userDrawn="1"/>
        </p:nvSpPr>
        <p:spPr>
          <a:xfrm>
            <a:off x="645840" y="4176043"/>
            <a:ext cx="129614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44" name="직사각형 43"/>
          <p:cNvSpPr/>
          <p:nvPr userDrawn="1"/>
        </p:nvSpPr>
        <p:spPr>
          <a:xfrm>
            <a:off x="1943522" y="4176043"/>
            <a:ext cx="1869132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45" name="직사각형 44"/>
          <p:cNvSpPr/>
          <p:nvPr userDrawn="1"/>
        </p:nvSpPr>
        <p:spPr>
          <a:xfrm>
            <a:off x="3814192" y="4176043"/>
            <a:ext cx="6050210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46" name="직사각형 45"/>
          <p:cNvSpPr/>
          <p:nvPr userDrawn="1"/>
        </p:nvSpPr>
        <p:spPr>
          <a:xfrm>
            <a:off x="9864402" y="417604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47" name="직사각형 46"/>
          <p:cNvSpPr/>
          <p:nvPr userDrawn="1"/>
        </p:nvSpPr>
        <p:spPr>
          <a:xfrm>
            <a:off x="11736610" y="417604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48" name="직사각형 47"/>
          <p:cNvSpPr/>
          <p:nvPr userDrawn="1"/>
        </p:nvSpPr>
        <p:spPr>
          <a:xfrm>
            <a:off x="645840" y="4536083"/>
            <a:ext cx="129614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49" name="직사각형 48"/>
          <p:cNvSpPr/>
          <p:nvPr userDrawn="1"/>
        </p:nvSpPr>
        <p:spPr>
          <a:xfrm>
            <a:off x="1943522" y="4536083"/>
            <a:ext cx="1869132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50" name="직사각형 49"/>
          <p:cNvSpPr/>
          <p:nvPr userDrawn="1"/>
        </p:nvSpPr>
        <p:spPr>
          <a:xfrm>
            <a:off x="3814192" y="4536083"/>
            <a:ext cx="6050210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51" name="직사각형 50"/>
          <p:cNvSpPr/>
          <p:nvPr userDrawn="1"/>
        </p:nvSpPr>
        <p:spPr>
          <a:xfrm>
            <a:off x="9864402" y="453608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52" name="직사각형 51"/>
          <p:cNvSpPr/>
          <p:nvPr userDrawn="1"/>
        </p:nvSpPr>
        <p:spPr>
          <a:xfrm>
            <a:off x="11736610" y="453608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53" name="직사각형 52"/>
          <p:cNvSpPr/>
          <p:nvPr userDrawn="1"/>
        </p:nvSpPr>
        <p:spPr>
          <a:xfrm>
            <a:off x="644302" y="4896123"/>
            <a:ext cx="129614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54" name="직사각형 53"/>
          <p:cNvSpPr/>
          <p:nvPr userDrawn="1"/>
        </p:nvSpPr>
        <p:spPr>
          <a:xfrm>
            <a:off x="1941984" y="4896123"/>
            <a:ext cx="1869132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55" name="직사각형 54"/>
          <p:cNvSpPr/>
          <p:nvPr userDrawn="1"/>
        </p:nvSpPr>
        <p:spPr>
          <a:xfrm>
            <a:off x="3811116" y="4896123"/>
            <a:ext cx="605482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56" name="직사각형 55"/>
          <p:cNvSpPr/>
          <p:nvPr userDrawn="1"/>
        </p:nvSpPr>
        <p:spPr>
          <a:xfrm>
            <a:off x="9864402" y="489612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57" name="직사각형 56"/>
          <p:cNvSpPr/>
          <p:nvPr userDrawn="1"/>
        </p:nvSpPr>
        <p:spPr>
          <a:xfrm>
            <a:off x="11735072" y="489612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58" name="직사각형 57"/>
          <p:cNvSpPr/>
          <p:nvPr userDrawn="1"/>
        </p:nvSpPr>
        <p:spPr>
          <a:xfrm>
            <a:off x="644302" y="5256163"/>
            <a:ext cx="129614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59" name="직사각형 58"/>
          <p:cNvSpPr/>
          <p:nvPr userDrawn="1"/>
        </p:nvSpPr>
        <p:spPr>
          <a:xfrm>
            <a:off x="1941984" y="5256163"/>
            <a:ext cx="1869132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60" name="직사각형 59"/>
          <p:cNvSpPr/>
          <p:nvPr userDrawn="1"/>
        </p:nvSpPr>
        <p:spPr>
          <a:xfrm>
            <a:off x="3811116" y="5256163"/>
            <a:ext cx="605482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61" name="직사각형 60"/>
          <p:cNvSpPr/>
          <p:nvPr userDrawn="1"/>
        </p:nvSpPr>
        <p:spPr>
          <a:xfrm>
            <a:off x="9864402" y="525616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62" name="직사각형 61"/>
          <p:cNvSpPr/>
          <p:nvPr userDrawn="1"/>
        </p:nvSpPr>
        <p:spPr>
          <a:xfrm>
            <a:off x="11735072" y="525616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63" name="직사각형 62"/>
          <p:cNvSpPr/>
          <p:nvPr userDrawn="1"/>
        </p:nvSpPr>
        <p:spPr>
          <a:xfrm>
            <a:off x="644302" y="5616203"/>
            <a:ext cx="129614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64" name="직사각형 63"/>
          <p:cNvSpPr/>
          <p:nvPr userDrawn="1"/>
        </p:nvSpPr>
        <p:spPr>
          <a:xfrm>
            <a:off x="1941984" y="5616203"/>
            <a:ext cx="1869132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65" name="직사각형 64"/>
          <p:cNvSpPr/>
          <p:nvPr userDrawn="1"/>
        </p:nvSpPr>
        <p:spPr>
          <a:xfrm>
            <a:off x="3811116" y="5616203"/>
            <a:ext cx="605482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66" name="직사각형 65"/>
          <p:cNvSpPr/>
          <p:nvPr userDrawn="1"/>
        </p:nvSpPr>
        <p:spPr>
          <a:xfrm>
            <a:off x="9864402" y="561620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67" name="직사각형 66"/>
          <p:cNvSpPr/>
          <p:nvPr userDrawn="1"/>
        </p:nvSpPr>
        <p:spPr>
          <a:xfrm>
            <a:off x="11735072" y="561620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68" name="직사각형 67"/>
          <p:cNvSpPr/>
          <p:nvPr userDrawn="1"/>
        </p:nvSpPr>
        <p:spPr>
          <a:xfrm>
            <a:off x="644302" y="5976243"/>
            <a:ext cx="129614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69" name="직사각형 68"/>
          <p:cNvSpPr/>
          <p:nvPr userDrawn="1"/>
        </p:nvSpPr>
        <p:spPr>
          <a:xfrm>
            <a:off x="1941984" y="5976243"/>
            <a:ext cx="1869132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70" name="직사각형 69"/>
          <p:cNvSpPr/>
          <p:nvPr userDrawn="1"/>
        </p:nvSpPr>
        <p:spPr>
          <a:xfrm>
            <a:off x="3811116" y="5976243"/>
            <a:ext cx="605482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71" name="직사각형 70"/>
          <p:cNvSpPr/>
          <p:nvPr userDrawn="1"/>
        </p:nvSpPr>
        <p:spPr>
          <a:xfrm>
            <a:off x="9864402" y="597624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72" name="직사각형 71"/>
          <p:cNvSpPr/>
          <p:nvPr userDrawn="1"/>
        </p:nvSpPr>
        <p:spPr>
          <a:xfrm>
            <a:off x="11735072" y="597624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73" name="직사각형 72"/>
          <p:cNvSpPr/>
          <p:nvPr userDrawn="1"/>
        </p:nvSpPr>
        <p:spPr>
          <a:xfrm>
            <a:off x="644302" y="6336283"/>
            <a:ext cx="129614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74" name="직사각형 73"/>
          <p:cNvSpPr/>
          <p:nvPr userDrawn="1"/>
        </p:nvSpPr>
        <p:spPr>
          <a:xfrm>
            <a:off x="1941984" y="6336283"/>
            <a:ext cx="1869132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75" name="직사각형 74"/>
          <p:cNvSpPr/>
          <p:nvPr userDrawn="1"/>
        </p:nvSpPr>
        <p:spPr>
          <a:xfrm>
            <a:off x="3811116" y="6336283"/>
            <a:ext cx="605482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76" name="직사각형 75"/>
          <p:cNvSpPr/>
          <p:nvPr userDrawn="1"/>
        </p:nvSpPr>
        <p:spPr>
          <a:xfrm>
            <a:off x="9864402" y="633628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77" name="직사각형 76"/>
          <p:cNvSpPr/>
          <p:nvPr userDrawn="1"/>
        </p:nvSpPr>
        <p:spPr>
          <a:xfrm>
            <a:off x="11735072" y="633628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78" name="직사각형 77"/>
          <p:cNvSpPr/>
          <p:nvPr userDrawn="1"/>
        </p:nvSpPr>
        <p:spPr>
          <a:xfrm>
            <a:off x="644302" y="6696323"/>
            <a:ext cx="129614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79" name="직사각형 78"/>
          <p:cNvSpPr/>
          <p:nvPr userDrawn="1"/>
        </p:nvSpPr>
        <p:spPr>
          <a:xfrm>
            <a:off x="1941984" y="6696323"/>
            <a:ext cx="1869132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80" name="직사각형 79"/>
          <p:cNvSpPr/>
          <p:nvPr userDrawn="1"/>
        </p:nvSpPr>
        <p:spPr>
          <a:xfrm>
            <a:off x="3811116" y="6696323"/>
            <a:ext cx="605482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81" name="직사각형 80"/>
          <p:cNvSpPr/>
          <p:nvPr userDrawn="1"/>
        </p:nvSpPr>
        <p:spPr>
          <a:xfrm>
            <a:off x="9864402" y="669632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82" name="직사각형 81"/>
          <p:cNvSpPr/>
          <p:nvPr userDrawn="1"/>
        </p:nvSpPr>
        <p:spPr>
          <a:xfrm>
            <a:off x="11735072" y="669632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83" name="직사각형 82"/>
          <p:cNvSpPr/>
          <p:nvPr userDrawn="1"/>
        </p:nvSpPr>
        <p:spPr>
          <a:xfrm>
            <a:off x="644302" y="7056363"/>
            <a:ext cx="129614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84" name="직사각형 83"/>
          <p:cNvSpPr/>
          <p:nvPr userDrawn="1"/>
        </p:nvSpPr>
        <p:spPr>
          <a:xfrm>
            <a:off x="1941984" y="7056363"/>
            <a:ext cx="1869132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85" name="직사각형 84"/>
          <p:cNvSpPr/>
          <p:nvPr userDrawn="1"/>
        </p:nvSpPr>
        <p:spPr>
          <a:xfrm>
            <a:off x="3811116" y="7056363"/>
            <a:ext cx="605482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86" name="직사각형 85"/>
          <p:cNvSpPr/>
          <p:nvPr userDrawn="1"/>
        </p:nvSpPr>
        <p:spPr>
          <a:xfrm>
            <a:off x="9864402" y="705636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87" name="직사각형 86"/>
          <p:cNvSpPr/>
          <p:nvPr userDrawn="1"/>
        </p:nvSpPr>
        <p:spPr>
          <a:xfrm>
            <a:off x="11735072" y="705636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B5B5697A-28F1-0C72-1D53-48E784637C9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4" b="43627"/>
          <a:stretch/>
        </p:blipFill>
        <p:spPr bwMode="auto">
          <a:xfrm>
            <a:off x="644302" y="596830"/>
            <a:ext cx="723156" cy="429417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2525619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-9525" y="-952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8" name="직사각형 7"/>
          <p:cNvSpPr/>
          <p:nvPr userDrawn="1"/>
        </p:nvSpPr>
        <p:spPr>
          <a:xfrm>
            <a:off x="-9525" y="23812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9" name="직사각형 8"/>
          <p:cNvSpPr/>
          <p:nvPr userDrawn="1"/>
        </p:nvSpPr>
        <p:spPr>
          <a:xfrm>
            <a:off x="-8832" y="48577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7189889" y="-952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1" name="직사각형 10"/>
          <p:cNvSpPr/>
          <p:nvPr userDrawn="1"/>
        </p:nvSpPr>
        <p:spPr>
          <a:xfrm>
            <a:off x="7189889" y="23812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2" name="직사각형 11"/>
          <p:cNvSpPr/>
          <p:nvPr userDrawn="1"/>
        </p:nvSpPr>
        <p:spPr>
          <a:xfrm>
            <a:off x="7190582" y="48577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3" name="직사각형 12"/>
          <p:cNvSpPr/>
          <p:nvPr userDrawn="1"/>
        </p:nvSpPr>
        <p:spPr>
          <a:xfrm>
            <a:off x="-10217" y="-95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Requirement ID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4" name="직사각형 13"/>
          <p:cNvSpPr/>
          <p:nvPr userDrawn="1"/>
        </p:nvSpPr>
        <p:spPr>
          <a:xfrm>
            <a:off x="-10217" y="2381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Project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5" name="직사각형 14"/>
          <p:cNvSpPr/>
          <p:nvPr userDrawn="1"/>
        </p:nvSpPr>
        <p:spPr>
          <a:xfrm>
            <a:off x="-9524" y="48577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Unit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6" name="직사각형 15"/>
          <p:cNvSpPr/>
          <p:nvPr userDrawn="1"/>
        </p:nvSpPr>
        <p:spPr>
          <a:xfrm>
            <a:off x="7202106" y="-95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Writer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7" name="직사각형 16"/>
          <p:cNvSpPr/>
          <p:nvPr userDrawn="1"/>
        </p:nvSpPr>
        <p:spPr>
          <a:xfrm>
            <a:off x="7202106" y="2381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System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직사각형 17"/>
          <p:cNvSpPr/>
          <p:nvPr userDrawn="1"/>
        </p:nvSpPr>
        <p:spPr>
          <a:xfrm>
            <a:off x="7202799" y="48577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Sub Unit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9" name="직사각형 18"/>
          <p:cNvSpPr/>
          <p:nvPr userDrawn="1"/>
        </p:nvSpPr>
        <p:spPr>
          <a:xfrm>
            <a:off x="4535810" y="-95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Version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0" name="직사각형 19"/>
          <p:cNvSpPr/>
          <p:nvPr userDrawn="1"/>
        </p:nvSpPr>
        <p:spPr>
          <a:xfrm>
            <a:off x="11748133" y="-95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Date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1" name="직사각형 20"/>
          <p:cNvSpPr/>
          <p:nvPr userDrawn="1"/>
        </p:nvSpPr>
        <p:spPr>
          <a:xfrm>
            <a:off x="11748133" y="2381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Slide Num.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2" name="직사각형 21"/>
          <p:cNvSpPr/>
          <p:nvPr userDrawn="1"/>
        </p:nvSpPr>
        <p:spPr>
          <a:xfrm>
            <a:off x="10656490" y="981496"/>
            <a:ext cx="3743722" cy="6938963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3" name="직사각형 22"/>
          <p:cNvSpPr/>
          <p:nvPr userDrawn="1"/>
        </p:nvSpPr>
        <p:spPr>
          <a:xfrm>
            <a:off x="10656490" y="733425"/>
            <a:ext cx="3743030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Description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85696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 userDrawn="1"/>
        </p:nvSpPr>
        <p:spPr>
          <a:xfrm>
            <a:off x="-9525" y="-952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9" name="직사각형 8"/>
          <p:cNvSpPr/>
          <p:nvPr userDrawn="1"/>
        </p:nvSpPr>
        <p:spPr>
          <a:xfrm>
            <a:off x="-9525" y="23812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-8832" y="48577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1" name="직사각형 10"/>
          <p:cNvSpPr/>
          <p:nvPr userDrawn="1"/>
        </p:nvSpPr>
        <p:spPr>
          <a:xfrm>
            <a:off x="7189889" y="-952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2" name="직사각형 11"/>
          <p:cNvSpPr/>
          <p:nvPr userDrawn="1"/>
        </p:nvSpPr>
        <p:spPr>
          <a:xfrm>
            <a:off x="7189889" y="23812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3" name="직사각형 12"/>
          <p:cNvSpPr/>
          <p:nvPr userDrawn="1"/>
        </p:nvSpPr>
        <p:spPr>
          <a:xfrm>
            <a:off x="7190582" y="48577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4" name="직사각형 13"/>
          <p:cNvSpPr/>
          <p:nvPr userDrawn="1"/>
        </p:nvSpPr>
        <p:spPr>
          <a:xfrm>
            <a:off x="-10217" y="-95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Requirement</a:t>
            </a:r>
            <a:r>
              <a:rPr lang="en-US" altLang="ko-KR" sz="1100" baseline="0" dirty="0">
                <a:solidFill>
                  <a:schemeClr val="tx1"/>
                </a:solidFill>
                <a:latin typeface="+mn-lt"/>
              </a:rPr>
              <a:t> ID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5" name="직사각형 14"/>
          <p:cNvSpPr/>
          <p:nvPr userDrawn="1"/>
        </p:nvSpPr>
        <p:spPr>
          <a:xfrm>
            <a:off x="-10217" y="2381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Project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6" name="직사각형 15"/>
          <p:cNvSpPr/>
          <p:nvPr userDrawn="1"/>
        </p:nvSpPr>
        <p:spPr>
          <a:xfrm>
            <a:off x="-9524" y="48577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Unit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7" name="직사각형 16"/>
          <p:cNvSpPr/>
          <p:nvPr userDrawn="1"/>
        </p:nvSpPr>
        <p:spPr>
          <a:xfrm>
            <a:off x="7202106" y="-95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Writer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직사각형 17"/>
          <p:cNvSpPr/>
          <p:nvPr userDrawn="1"/>
        </p:nvSpPr>
        <p:spPr>
          <a:xfrm>
            <a:off x="7202106" y="2381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System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9" name="직사각형 18"/>
          <p:cNvSpPr/>
          <p:nvPr userDrawn="1"/>
        </p:nvSpPr>
        <p:spPr>
          <a:xfrm>
            <a:off x="7202799" y="48577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Sub Unit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0" name="직사각형 19"/>
          <p:cNvSpPr/>
          <p:nvPr userDrawn="1"/>
        </p:nvSpPr>
        <p:spPr>
          <a:xfrm>
            <a:off x="4535810" y="-95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Version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1" name="직사각형 20"/>
          <p:cNvSpPr/>
          <p:nvPr userDrawn="1"/>
        </p:nvSpPr>
        <p:spPr>
          <a:xfrm>
            <a:off x="11748133" y="-95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Date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2" name="직사각형 21"/>
          <p:cNvSpPr/>
          <p:nvPr userDrawn="1"/>
        </p:nvSpPr>
        <p:spPr>
          <a:xfrm>
            <a:off x="11748133" y="2381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Slide Num.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3" name="직사각형 22"/>
          <p:cNvSpPr/>
          <p:nvPr userDrawn="1"/>
        </p:nvSpPr>
        <p:spPr>
          <a:xfrm>
            <a:off x="10656490" y="981496"/>
            <a:ext cx="3743722" cy="6938963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4" name="직사각형 23"/>
          <p:cNvSpPr/>
          <p:nvPr userDrawn="1"/>
        </p:nvSpPr>
        <p:spPr>
          <a:xfrm>
            <a:off x="10656490" y="733425"/>
            <a:ext cx="3743030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Description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5" name="직사각형 24"/>
          <p:cNvSpPr/>
          <p:nvPr userDrawn="1"/>
        </p:nvSpPr>
        <p:spPr>
          <a:xfrm>
            <a:off x="10656490" y="6304657"/>
            <a:ext cx="3743030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Note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255523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2879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3F21B-08E5-4EE0-8472-1F0F3DBCFA5A}" type="datetimeFigureOut">
              <a:rPr lang="ko-KR" altLang="en-US" smtClean="0"/>
              <a:t>2024-09-19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1959D-5D21-47A3-B087-2012D53060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6897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305152" y="421669"/>
            <a:ext cx="3105046" cy="6711866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015" y="421669"/>
            <a:ext cx="9135135" cy="6711866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3F21B-08E5-4EE0-8472-1F0F3DBCFA5A}" type="datetimeFigureOut">
              <a:rPr lang="ko-KR" altLang="en-US" smtClean="0"/>
              <a:t>2024-09-19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1959D-5D21-47A3-B087-2012D53060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6389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90015" y="421669"/>
            <a:ext cx="12420184" cy="15308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0015" y="2108344"/>
            <a:ext cx="12420184" cy="5025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015" y="7340702"/>
            <a:ext cx="3240048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83F21B-08E5-4EE0-8472-1F0F3DBCFA5A}" type="datetimeFigureOut">
              <a:rPr lang="ko-KR" altLang="en-US" smtClean="0"/>
              <a:t>2024-09-19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770071" y="7340702"/>
            <a:ext cx="4860072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70150" y="7340702"/>
            <a:ext cx="3240048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81959D-5D21-47A3-B087-2012D53060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0089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5" r:id="rId5"/>
    <p:sldLayoutId id="2147483706" r:id="rId6"/>
    <p:sldLayoutId id="2147483707" r:id="rId7"/>
  </p:sldLayoutIdLst>
  <p:txStyles>
    <p:titleStyle>
      <a:lvl1pPr algn="l" defTabSz="1056041" rtl="0" eaLnBrk="1" latinLnBrk="1" hangingPunct="1">
        <a:lnSpc>
          <a:spcPct val="90000"/>
        </a:lnSpc>
        <a:spcBef>
          <a:spcPct val="0"/>
        </a:spcBef>
        <a:buNone/>
        <a:defRPr sz="508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4010" indent="-264010" algn="l" defTabSz="1056041" rtl="0" eaLnBrk="1" latinLnBrk="1" hangingPunct="1">
        <a:lnSpc>
          <a:spcPct val="90000"/>
        </a:lnSpc>
        <a:spcBef>
          <a:spcPts val="1155"/>
        </a:spcBef>
        <a:buFont typeface="Arial" panose="020B0604020202020204" pitchFamily="34" charset="0"/>
        <a:buChar char="•"/>
        <a:defRPr sz="3234" kern="1200">
          <a:solidFill>
            <a:schemeClr val="tx1"/>
          </a:solidFill>
          <a:latin typeface="+mn-lt"/>
          <a:ea typeface="+mn-ea"/>
          <a:cs typeface="+mn-cs"/>
        </a:defRPr>
      </a:lvl1pPr>
      <a:lvl2pPr marL="792030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772" kern="1200">
          <a:solidFill>
            <a:schemeClr val="tx1"/>
          </a:solidFill>
          <a:latin typeface="+mn-lt"/>
          <a:ea typeface="+mn-ea"/>
          <a:cs typeface="+mn-cs"/>
        </a:defRPr>
      </a:lvl2pPr>
      <a:lvl3pPr marL="132005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310" kern="1200">
          <a:solidFill>
            <a:schemeClr val="tx1"/>
          </a:solidFill>
          <a:latin typeface="+mn-lt"/>
          <a:ea typeface="+mn-ea"/>
          <a:cs typeface="+mn-cs"/>
        </a:defRPr>
      </a:lvl3pPr>
      <a:lvl4pPr marL="184807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37609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90411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43213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96015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48817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1pPr>
      <a:lvl2pPr marL="52802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2pPr>
      <a:lvl3pPr marL="105604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3pPr>
      <a:lvl4pPr marL="158406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11208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64010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16812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69614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22416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png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9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908E380E-CA77-44E4-1035-03799AFC0B2F}"/>
              </a:ext>
            </a:extLst>
          </p:cNvPr>
          <p:cNvGrpSpPr/>
          <p:nvPr/>
        </p:nvGrpSpPr>
        <p:grpSpPr>
          <a:xfrm>
            <a:off x="4669608" y="2307074"/>
            <a:ext cx="5061001" cy="3305890"/>
            <a:chOff x="4670403" y="2203370"/>
            <a:chExt cx="5061001" cy="3305890"/>
          </a:xfrm>
        </p:grpSpPr>
        <p:sp>
          <p:nvSpPr>
            <p:cNvPr id="9" name="TextBox 8"/>
            <p:cNvSpPr txBox="1"/>
            <p:nvPr/>
          </p:nvSpPr>
          <p:spPr>
            <a:xfrm>
              <a:off x="4670403" y="3390129"/>
              <a:ext cx="5061001" cy="9725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2400" b="1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축산시설 탄소배출량 시뮬레이터 개발</a:t>
              </a:r>
              <a:endParaRPr lang="en-US" altLang="ko-KR" sz="2400" b="1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algn="ctr">
                <a:lnSpc>
                  <a:spcPct val="150000"/>
                </a:lnSpc>
              </a:pPr>
              <a:r>
                <a:rPr lang="ko-KR" altLang="en-US" sz="1600" dirty="0">
                  <a:solidFill>
                    <a:schemeClr val="bg1">
                      <a:lumMod val="50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탄소배출량 시뮬레이터 화면 기능 설명</a:t>
              </a:r>
            </a:p>
          </p:txBody>
        </p:sp>
        <p:cxnSp>
          <p:nvCxnSpPr>
            <p:cNvPr id="10" name="직선 연결선 9"/>
            <p:cNvCxnSpPr/>
            <p:nvPr/>
          </p:nvCxnSpPr>
          <p:spPr>
            <a:xfrm>
              <a:off x="6998674" y="4617388"/>
              <a:ext cx="404446" cy="0"/>
            </a:xfrm>
            <a:prstGeom prst="line">
              <a:avLst/>
            </a:prstGeom>
            <a:ln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11" name="직사각형 10"/>
            <p:cNvSpPr/>
            <p:nvPr/>
          </p:nvSpPr>
          <p:spPr>
            <a:xfrm>
              <a:off x="6476981" y="4831574"/>
              <a:ext cx="1447833" cy="33701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ko-KR" sz="1200" dirty="0">
                  <a:solidFill>
                    <a:schemeClr val="accent2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2023</a:t>
              </a:r>
              <a:r>
                <a:rPr lang="ko-KR" altLang="en-US" sz="1200" dirty="0">
                  <a:solidFill>
                    <a:schemeClr val="accent2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년 </a:t>
              </a:r>
              <a:r>
                <a:rPr lang="en-US" altLang="ko-KR" sz="1200" dirty="0">
                  <a:solidFill>
                    <a:schemeClr val="accent2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09</a:t>
              </a:r>
              <a:r>
                <a:rPr lang="ko-KR" altLang="en-US" sz="1200" dirty="0">
                  <a:solidFill>
                    <a:schemeClr val="accent2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월 </a:t>
              </a:r>
              <a:r>
                <a:rPr lang="en-US" altLang="ko-KR" sz="1200" dirty="0">
                  <a:solidFill>
                    <a:schemeClr val="accent2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07</a:t>
              </a:r>
              <a:r>
                <a:rPr lang="ko-KR" altLang="en-US" sz="1200" dirty="0">
                  <a:solidFill>
                    <a:schemeClr val="accent2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일</a:t>
              </a:r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6464798" y="5172245"/>
              <a:ext cx="1472198" cy="33701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ko-KR" sz="1200" b="1" dirty="0">
                  <a:solidFill>
                    <a:schemeClr val="bg1">
                      <a:lumMod val="50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STONE</a:t>
              </a:r>
              <a:r>
                <a:rPr lang="ko-KR" altLang="en-US" sz="1200" b="1" dirty="0">
                  <a:solidFill>
                    <a:schemeClr val="bg1">
                      <a:lumMod val="50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r>
                <a:rPr lang="en-US" altLang="ko-KR" sz="1200" b="1" dirty="0">
                  <a:solidFill>
                    <a:schemeClr val="bg1">
                      <a:lumMod val="50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INTEGRITY</a:t>
              </a:r>
            </a:p>
          </p:txBody>
        </p:sp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C2B05818-3D17-E33E-9CC0-DD224444FA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91087" y="2203370"/>
              <a:ext cx="1018038" cy="1122836"/>
            </a:xfrm>
            <a:prstGeom prst="rect">
              <a:avLst/>
            </a:prstGeom>
            <a:solidFill>
              <a:schemeClr val="tx1"/>
            </a:solidFill>
          </p:spPr>
        </p:pic>
      </p:grpSp>
      <p:pic>
        <p:nvPicPr>
          <p:cNvPr id="3" name="Picture 13">
            <a:extLst>
              <a:ext uri="{FF2B5EF4-FFF2-40B4-BE49-F238E27FC236}">
                <a16:creationId xmlns:a16="http://schemas.microsoft.com/office/drawing/2014/main" id="{0EA8B1F0-38F6-8CF5-D174-BF30C3AAAD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386" y="503635"/>
            <a:ext cx="2558600" cy="288032"/>
          </a:xfrm>
          <a:prstGeom prst="rect">
            <a:avLst/>
          </a:prstGeom>
          <a:noFill/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982043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7642580"/>
              </p:ext>
            </p:extLst>
          </p:nvPr>
        </p:nvGraphicFramePr>
        <p:xfrm>
          <a:off x="647378" y="2015803"/>
          <a:ext cx="12961440" cy="5400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6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486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V0.1</a:t>
                      </a:r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2023.08.15</a:t>
                      </a:r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최초작성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0" dirty="0" err="1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스톤인테그리티</a:t>
                      </a:r>
                      <a:r>
                        <a:rPr lang="ko-KR" altLang="en-US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 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최초작성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V1.0</a:t>
                      </a:r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전체 변경 및 재구성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err="1">
                          <a:solidFill>
                            <a:sysClr val="windowText" lastClr="000000"/>
                          </a:solidFill>
                          <a:latin typeface="+mj-ea"/>
                          <a:ea typeface="+mn-ea"/>
                          <a:cs typeface="+mn-cs"/>
                        </a:rPr>
                        <a:t>스톤인테그리티</a:t>
                      </a:r>
                      <a:r>
                        <a:rPr lang="ko-KR" altLang="en-US" sz="1000" b="0" kern="1200" dirty="0">
                          <a:solidFill>
                            <a:sysClr val="windowText" lastClr="000000"/>
                          </a:solidFill>
                          <a:latin typeface="+mj-ea"/>
                          <a:ea typeface="+mn-ea"/>
                          <a:cs typeface="+mn-cs"/>
                        </a:rPr>
                        <a:t> 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재구성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V1.1</a:t>
                      </a:r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kern="1200" dirty="0">
                          <a:solidFill>
                            <a:sysClr val="windowText" lastClr="000000"/>
                          </a:solidFill>
                          <a:latin typeface="+mj-ea"/>
                          <a:ea typeface="+mn-ea"/>
                          <a:cs typeface="+mn-cs"/>
                        </a:rPr>
                        <a:t>2023.09.20</a:t>
                      </a:r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시뮬레이션 부분 재구성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err="1">
                          <a:solidFill>
                            <a:sysClr val="windowText" lastClr="000000"/>
                          </a:solidFill>
                          <a:latin typeface="+mj-ea"/>
                          <a:ea typeface="+mn-ea"/>
                          <a:cs typeface="+mn-cs"/>
                        </a:rPr>
                        <a:t>스톤인테그리티</a:t>
                      </a:r>
                      <a:r>
                        <a:rPr lang="ko-KR" altLang="en-US" sz="1000" b="0" kern="1200" dirty="0">
                          <a:solidFill>
                            <a:sysClr val="windowText" lastClr="000000"/>
                          </a:solidFill>
                          <a:latin typeface="+mj-ea"/>
                          <a:ea typeface="+mn-ea"/>
                          <a:cs typeface="+mn-cs"/>
                        </a:rPr>
                        <a:t> 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재구성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V1.5</a:t>
                      </a:r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2024.09.01</a:t>
                      </a:r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0" dirty="0" err="1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산술식</a:t>
                      </a:r>
                      <a:r>
                        <a:rPr lang="en-US" altLang="ko-KR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b="0" dirty="0" err="1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회기식</a:t>
                      </a:r>
                      <a:r>
                        <a:rPr lang="en-US" altLang="ko-KR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딥러닝 부분 보완 및 </a:t>
                      </a:r>
                      <a:r>
                        <a:rPr lang="en-US" altLang="ko-KR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UI </a:t>
                      </a:r>
                      <a:r>
                        <a:rPr lang="ko-KR" altLang="en-US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재구성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err="1">
                          <a:solidFill>
                            <a:sysClr val="windowText" lastClr="000000"/>
                          </a:solidFill>
                          <a:latin typeface="+mj-ea"/>
                          <a:ea typeface="+mn-ea"/>
                          <a:cs typeface="+mn-cs"/>
                        </a:rPr>
                        <a:t>스톤인테그리티</a:t>
                      </a:r>
                      <a:r>
                        <a:rPr lang="ko-KR" altLang="en-US" sz="1000" b="0" kern="1200" dirty="0">
                          <a:solidFill>
                            <a:sysClr val="windowText" lastClr="000000"/>
                          </a:solidFill>
                          <a:latin typeface="+mj-ea"/>
                          <a:ea typeface="+mn-ea"/>
                          <a:cs typeface="+mn-cs"/>
                        </a:rPr>
                        <a:t> 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V1.6</a:t>
                      </a:r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>
                          <a:solidFill>
                            <a:sysClr val="windowText" lastClr="000000"/>
                          </a:solidFill>
                          <a:latin typeface="+mj-ea"/>
                          <a:ea typeface="+mn-ea"/>
                          <a:cs typeface="+mn-cs"/>
                        </a:rPr>
                        <a:t>2024.09.07</a:t>
                      </a:r>
                      <a:endParaRPr lang="ko-KR" altLang="en-US" sz="1000" b="0" kern="1200" dirty="0">
                        <a:solidFill>
                          <a:sysClr val="windowText" lastClr="00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요청사항 협의 결과 반영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err="1">
                          <a:solidFill>
                            <a:sysClr val="windowText" lastClr="000000"/>
                          </a:solidFill>
                          <a:latin typeface="+mj-ea"/>
                          <a:ea typeface="+mn-ea"/>
                          <a:cs typeface="+mn-cs"/>
                        </a:rPr>
                        <a:t>스톤인테그리티</a:t>
                      </a:r>
                      <a:r>
                        <a:rPr lang="ko-KR" altLang="en-US" sz="1000" b="0" kern="1200" dirty="0">
                          <a:solidFill>
                            <a:sysClr val="windowText" lastClr="000000"/>
                          </a:solidFill>
                          <a:latin typeface="+mj-ea"/>
                          <a:ea typeface="+mn-ea"/>
                          <a:cs typeface="+mn-cs"/>
                        </a:rPr>
                        <a:t> 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V1.7</a:t>
                      </a:r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2024.09.12</a:t>
                      </a:r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>
                          <a:solidFill>
                            <a:sysClr val="windowText" lastClr="000000"/>
                          </a:solidFill>
                          <a:latin typeface="+mj-ea"/>
                          <a:ea typeface="+mn-ea"/>
                          <a:cs typeface="+mn-cs"/>
                        </a:rPr>
                        <a:t>요청사항 협의 결과 반영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err="1">
                          <a:solidFill>
                            <a:sysClr val="windowText" lastClr="000000"/>
                          </a:solidFill>
                          <a:latin typeface="+mj-ea"/>
                          <a:ea typeface="+mn-ea"/>
                          <a:cs typeface="+mn-cs"/>
                        </a:rPr>
                        <a:t>스톤인테그리티</a:t>
                      </a:r>
                      <a:r>
                        <a:rPr lang="ko-KR" altLang="en-US" sz="1000" b="0" kern="1200" dirty="0">
                          <a:solidFill>
                            <a:sysClr val="windowText" lastClr="000000"/>
                          </a:solidFill>
                          <a:latin typeface="+mj-ea"/>
                          <a:ea typeface="+mn-ea"/>
                          <a:cs typeface="+mn-cs"/>
                        </a:rPr>
                        <a:t> 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11030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텍스트, 스크린샷, 디자인이(가) 표시된 사진&#10;&#10;자동 생성된 설명">
            <a:extLst>
              <a:ext uri="{FF2B5EF4-FFF2-40B4-BE49-F238E27FC236}">
                <a16:creationId xmlns:a16="http://schemas.microsoft.com/office/drawing/2014/main" id="{E62A749A-9295-1366-57EE-0889C3CC19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395" y="864096"/>
            <a:ext cx="9433048" cy="7001090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5684186"/>
              </p:ext>
            </p:extLst>
          </p:nvPr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3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LOGIN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AD882B03-7A59-1404-DCE9-C8A7CC95E8E4}"/>
              </a:ext>
            </a:extLst>
          </p:cNvPr>
          <p:cNvSpPr txBox="1"/>
          <p:nvPr/>
        </p:nvSpPr>
        <p:spPr>
          <a:xfrm>
            <a:off x="10656490" y="987019"/>
            <a:ext cx="3743722" cy="1447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latin typeface="+mj-ea"/>
                <a:ea typeface="+mj-ea"/>
              </a:rPr>
              <a:t>회원로그인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000" dirty="0">
                <a:latin typeface="+mj-ea"/>
                <a:ea typeface="+mj-ea"/>
              </a:rPr>
              <a:t>ID</a:t>
            </a:r>
            <a:r>
              <a:rPr lang="ko-KR" altLang="en-US" sz="1000" dirty="0">
                <a:latin typeface="+mj-ea"/>
                <a:ea typeface="+mj-ea"/>
              </a:rPr>
              <a:t> 입력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아이디 입력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비밀번호 입력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비밀번호 입력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sz="1000" dirty="0">
                <a:latin typeface="+mj-ea"/>
                <a:ea typeface="+mj-ea"/>
              </a:rPr>
              <a:t>ID</a:t>
            </a:r>
            <a:r>
              <a:rPr lang="ko-KR" altLang="en-US" sz="1000" dirty="0">
                <a:latin typeface="+mj-ea"/>
                <a:ea typeface="+mj-ea"/>
              </a:rPr>
              <a:t> </a:t>
            </a:r>
            <a:r>
              <a:rPr lang="en-US" altLang="ko-KR" sz="1000" dirty="0">
                <a:latin typeface="+mj-ea"/>
                <a:ea typeface="+mj-ea"/>
              </a:rPr>
              <a:t>or </a:t>
            </a:r>
            <a:r>
              <a:rPr lang="ko-KR" altLang="en-US" sz="1000" dirty="0">
                <a:latin typeface="+mj-ea"/>
                <a:ea typeface="+mj-ea"/>
              </a:rPr>
              <a:t>비밀번호가 일치하지 않을 경우 안내 문구 출력</a:t>
            </a:r>
            <a:endParaRPr lang="en-US" altLang="ko-KR" sz="10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id="{084AFFD4-97A8-F3DA-7786-D500F01EBE76}"/>
              </a:ext>
            </a:extLst>
          </p:cNvPr>
          <p:cNvSpPr/>
          <p:nvPr/>
        </p:nvSpPr>
        <p:spPr>
          <a:xfrm>
            <a:off x="2461930" y="3680115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41" name="타원 40">
            <a:extLst>
              <a:ext uri="{FF2B5EF4-FFF2-40B4-BE49-F238E27FC236}">
                <a16:creationId xmlns:a16="http://schemas.microsoft.com/office/drawing/2014/main" id="{0F54425E-A97C-4A24-16CF-52370D3C6075}"/>
              </a:ext>
            </a:extLst>
          </p:cNvPr>
          <p:cNvSpPr/>
          <p:nvPr/>
        </p:nvSpPr>
        <p:spPr>
          <a:xfrm>
            <a:off x="2461930" y="4824115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2</a:t>
            </a:r>
            <a:endParaRPr lang="ko-KR" altLang="en-US" sz="1000" dirty="0"/>
          </a:p>
        </p:txBody>
      </p:sp>
      <p:sp>
        <p:nvSpPr>
          <p:cNvPr id="5" name="타원 4">
            <a:extLst>
              <a:ext uri="{FF2B5EF4-FFF2-40B4-BE49-F238E27FC236}">
                <a16:creationId xmlns:a16="http://schemas.microsoft.com/office/drawing/2014/main" id="{765AC3FA-D2EF-61FA-94C0-97261F750F09}"/>
              </a:ext>
            </a:extLst>
          </p:cNvPr>
          <p:cNvSpPr/>
          <p:nvPr/>
        </p:nvSpPr>
        <p:spPr>
          <a:xfrm>
            <a:off x="4679826" y="6192267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3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1253332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E62A749A-9295-1366-57EE-0889C3CC19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1395" y="864096"/>
            <a:ext cx="9433047" cy="7001090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4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LOGIN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AD882B03-7A59-1404-DCE9-C8A7CC95E8E4}"/>
              </a:ext>
            </a:extLst>
          </p:cNvPr>
          <p:cNvSpPr txBox="1"/>
          <p:nvPr/>
        </p:nvSpPr>
        <p:spPr>
          <a:xfrm>
            <a:off x="10656490" y="987019"/>
            <a:ext cx="3743722" cy="1678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latin typeface="+mj-ea"/>
                <a:ea typeface="+mj-ea"/>
              </a:rPr>
              <a:t>회원로그인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000" dirty="0">
                <a:latin typeface="+mj-ea"/>
                <a:ea typeface="+mj-ea"/>
              </a:rPr>
              <a:t>ID</a:t>
            </a:r>
            <a:r>
              <a:rPr lang="ko-KR" altLang="en-US" sz="1000" dirty="0">
                <a:latin typeface="+mj-ea"/>
                <a:ea typeface="+mj-ea"/>
              </a:rPr>
              <a:t> 입력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아이디 입력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비밀번호 입력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비밀번호 입력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sz="1000" dirty="0">
                <a:latin typeface="+mj-ea"/>
                <a:ea typeface="+mj-ea"/>
              </a:rPr>
              <a:t>ID</a:t>
            </a:r>
            <a:r>
              <a:rPr lang="ko-KR" altLang="en-US" sz="1000" dirty="0">
                <a:latin typeface="+mj-ea"/>
                <a:ea typeface="+mj-ea"/>
              </a:rPr>
              <a:t> </a:t>
            </a:r>
            <a:r>
              <a:rPr lang="en-US" altLang="ko-KR" sz="1000" dirty="0">
                <a:latin typeface="+mj-ea"/>
                <a:ea typeface="+mj-ea"/>
              </a:rPr>
              <a:t>or </a:t>
            </a:r>
            <a:r>
              <a:rPr lang="ko-KR" altLang="en-US" sz="1000" dirty="0">
                <a:latin typeface="+mj-ea"/>
                <a:ea typeface="+mj-ea"/>
              </a:rPr>
              <a:t>비밀번호가 일치하지 않을 경우 안내 문구 출력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</a:rPr>
              <a:t>“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아이디나 비밀번호가 맞지 않습니다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</a:rPr>
              <a:t>. 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다시 확인해 주세요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</a:rPr>
              <a:t>.”</a:t>
            </a:r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id="{084AFFD4-97A8-F3DA-7786-D500F01EBE76}"/>
              </a:ext>
            </a:extLst>
          </p:cNvPr>
          <p:cNvSpPr/>
          <p:nvPr/>
        </p:nvSpPr>
        <p:spPr>
          <a:xfrm>
            <a:off x="2461930" y="3680115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41" name="타원 40">
            <a:extLst>
              <a:ext uri="{FF2B5EF4-FFF2-40B4-BE49-F238E27FC236}">
                <a16:creationId xmlns:a16="http://schemas.microsoft.com/office/drawing/2014/main" id="{0F54425E-A97C-4A24-16CF-52370D3C6075}"/>
              </a:ext>
            </a:extLst>
          </p:cNvPr>
          <p:cNvSpPr/>
          <p:nvPr/>
        </p:nvSpPr>
        <p:spPr>
          <a:xfrm>
            <a:off x="2461930" y="4824115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2</a:t>
            </a:r>
            <a:endParaRPr lang="ko-KR" altLang="en-US" sz="1000" dirty="0"/>
          </a:p>
        </p:txBody>
      </p:sp>
      <p:sp>
        <p:nvSpPr>
          <p:cNvPr id="5" name="타원 4">
            <a:extLst>
              <a:ext uri="{FF2B5EF4-FFF2-40B4-BE49-F238E27FC236}">
                <a16:creationId xmlns:a16="http://schemas.microsoft.com/office/drawing/2014/main" id="{765AC3FA-D2EF-61FA-94C0-97261F750F09}"/>
              </a:ext>
            </a:extLst>
          </p:cNvPr>
          <p:cNvSpPr/>
          <p:nvPr/>
        </p:nvSpPr>
        <p:spPr>
          <a:xfrm>
            <a:off x="4679826" y="6192267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3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34537131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>
            <a:extLst>
              <a:ext uri="{FF2B5EF4-FFF2-40B4-BE49-F238E27FC236}">
                <a16:creationId xmlns:a16="http://schemas.microsoft.com/office/drawing/2014/main" id="{7169CFB6-824C-EBAD-FBEA-692E1219E7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497471" y="1053678"/>
            <a:ext cx="9804869" cy="6536579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7391509"/>
              </p:ext>
            </p:extLst>
          </p:nvPr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5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대시보드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AD882B03-7A59-1404-DCE9-C8A7CC95E8E4}"/>
              </a:ext>
            </a:extLst>
          </p:cNvPr>
          <p:cNvSpPr txBox="1"/>
          <p:nvPr/>
        </p:nvSpPr>
        <p:spPr>
          <a:xfrm>
            <a:off x="10656490" y="987019"/>
            <a:ext cx="3743722" cy="2832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latin typeface="+mj-ea"/>
                <a:ea typeface="+mj-ea"/>
              </a:rPr>
              <a:t>대시보드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트윈 농가의 딥러닝 모델 결과에 따른 금일 탄소배출량 정보 표시 영역</a:t>
            </a:r>
            <a:endParaRPr lang="en-US" altLang="ko-KR" sz="1000" dirty="0">
              <a:latin typeface="+mj-ea"/>
              <a:ea typeface="+mj-ea"/>
            </a:endParaRPr>
          </a:p>
          <a:p>
            <a:pPr marL="699348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실시간 탄소배출량</a:t>
            </a:r>
            <a:endParaRPr lang="en-US" altLang="ko-KR" sz="1000" dirty="0">
              <a:latin typeface="+mj-ea"/>
              <a:ea typeface="+mj-ea"/>
            </a:endParaRPr>
          </a:p>
          <a:p>
            <a:pPr marL="699348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</a:rPr>
              <a:t>1</a:t>
            </a:r>
            <a:r>
              <a:rPr lang="ko-KR" altLang="en-US" sz="1000" dirty="0">
                <a:latin typeface="+mj-ea"/>
                <a:ea typeface="+mj-ea"/>
              </a:rPr>
              <a:t>일 탄소배출량 예측 그래프 표시</a:t>
            </a:r>
            <a:endParaRPr lang="en-US" altLang="ko-KR" sz="1000" dirty="0">
              <a:latin typeface="+mj-ea"/>
              <a:ea typeface="+mj-ea"/>
            </a:endParaRPr>
          </a:p>
          <a:p>
            <a:pPr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1-1. </a:t>
            </a:r>
            <a:r>
              <a:rPr lang="ko-KR" altLang="en-US" sz="1000" dirty="0">
                <a:latin typeface="+mj-ea"/>
                <a:ea typeface="+mj-ea"/>
              </a:rPr>
              <a:t>축사 선택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현재는 </a:t>
            </a:r>
            <a:r>
              <a:rPr lang="ko-KR" altLang="en-US" sz="1000" dirty="0" err="1">
                <a:latin typeface="+mj-ea"/>
                <a:ea typeface="+mj-ea"/>
              </a:rPr>
              <a:t>공주대축사</a:t>
            </a:r>
            <a:r>
              <a:rPr lang="ko-KR" altLang="en-US" sz="1000" dirty="0">
                <a:latin typeface="+mj-ea"/>
                <a:ea typeface="+mj-ea"/>
              </a:rPr>
              <a:t> 만 표시됨</a:t>
            </a:r>
            <a:r>
              <a:rPr lang="en-US" altLang="ko-KR" sz="1000" dirty="0">
                <a:latin typeface="+mj-ea"/>
                <a:ea typeface="+mj-ea"/>
              </a:rPr>
              <a:t>.</a:t>
            </a:r>
          </a:p>
          <a:p>
            <a:pPr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1-2. </a:t>
            </a:r>
            <a:r>
              <a:rPr lang="ko-KR" altLang="en-US" sz="1000" dirty="0">
                <a:latin typeface="+mj-ea"/>
                <a:ea typeface="+mj-ea"/>
              </a:rPr>
              <a:t>모델 선택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en-US" altLang="ko-KR" sz="1000" dirty="0" err="1">
                <a:latin typeface="+mj-ea"/>
                <a:ea typeface="+mj-ea"/>
              </a:rPr>
              <a:t>DeepLearning</a:t>
            </a:r>
            <a:r>
              <a:rPr lang="en-US" altLang="ko-KR" sz="1000" dirty="0">
                <a:latin typeface="+mj-ea"/>
                <a:ea typeface="+mj-ea"/>
              </a:rPr>
              <a:t> </a:t>
            </a:r>
            <a:r>
              <a:rPr lang="ko-KR" altLang="en-US" sz="1000" dirty="0">
                <a:latin typeface="+mj-ea"/>
                <a:ea typeface="+mj-ea"/>
              </a:rPr>
              <a:t>모델 선택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트윈농가의 일별 탄소배출량 현황 정보 표시 영역</a:t>
            </a:r>
            <a:endParaRPr lang="en-US" altLang="ko-KR" sz="1000" dirty="0">
              <a:latin typeface="+mj-ea"/>
              <a:ea typeface="+mj-ea"/>
            </a:endParaRPr>
          </a:p>
          <a:p>
            <a:pPr marL="699348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최근 </a:t>
            </a:r>
            <a:r>
              <a:rPr lang="en-US" altLang="ko-KR" sz="1000" dirty="0">
                <a:latin typeface="+mj-ea"/>
                <a:ea typeface="+mj-ea"/>
              </a:rPr>
              <a:t>30</a:t>
            </a:r>
            <a:r>
              <a:rPr lang="ko-KR" altLang="en-US" sz="1000" dirty="0">
                <a:latin typeface="+mj-ea"/>
                <a:ea typeface="+mj-ea"/>
              </a:rPr>
              <a:t>일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최근 </a:t>
            </a:r>
            <a:r>
              <a:rPr lang="en-US" altLang="ko-KR" sz="1000" dirty="0">
                <a:latin typeface="+mj-ea"/>
                <a:ea typeface="+mj-ea"/>
              </a:rPr>
              <a:t>3</a:t>
            </a:r>
            <a:r>
              <a:rPr lang="ko-KR" altLang="en-US" sz="1000" dirty="0">
                <a:latin typeface="+mj-ea"/>
                <a:ea typeface="+mj-ea"/>
              </a:rPr>
              <a:t>개월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최근 </a:t>
            </a:r>
            <a:r>
              <a:rPr lang="en-US" altLang="ko-KR" sz="1000" dirty="0">
                <a:latin typeface="+mj-ea"/>
                <a:ea typeface="+mj-ea"/>
              </a:rPr>
              <a:t>1</a:t>
            </a:r>
            <a:r>
              <a:rPr lang="ko-KR" altLang="en-US" sz="1000" dirty="0">
                <a:latin typeface="+mj-ea"/>
                <a:ea typeface="+mj-ea"/>
              </a:rPr>
              <a:t>년 탄소배출량 통계 선택</a:t>
            </a:r>
            <a:endParaRPr lang="en-US" altLang="ko-KR" sz="1000" dirty="0">
              <a:latin typeface="+mj-ea"/>
              <a:ea typeface="+mj-ea"/>
            </a:endParaRPr>
          </a:p>
          <a:p>
            <a:pPr marL="699348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일별 탄소배출량 합계 막대그래프 표시</a:t>
            </a:r>
            <a:endParaRPr lang="en-US" altLang="ko-KR" sz="1000" dirty="0">
              <a:latin typeface="+mj-ea"/>
              <a:ea typeface="+mj-ea"/>
            </a:endParaRPr>
          </a:p>
          <a:p>
            <a:pPr marL="699348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선택에 따른 누적 배출량 및 일 평균 배출량 표시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413BC633-6866-AA02-DB7E-87536280B529}"/>
              </a:ext>
            </a:extLst>
          </p:cNvPr>
          <p:cNvSpPr/>
          <p:nvPr/>
        </p:nvSpPr>
        <p:spPr>
          <a:xfrm>
            <a:off x="707290" y="1724033"/>
            <a:ext cx="9445143" cy="317209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sp>
        <p:nvSpPr>
          <p:cNvPr id="5" name="타원 4">
            <a:extLst>
              <a:ext uri="{FF2B5EF4-FFF2-40B4-BE49-F238E27FC236}">
                <a16:creationId xmlns:a16="http://schemas.microsoft.com/office/drawing/2014/main" id="{765AC3FA-D2EF-61FA-94C0-97261F750F09}"/>
              </a:ext>
            </a:extLst>
          </p:cNvPr>
          <p:cNvSpPr/>
          <p:nvPr/>
        </p:nvSpPr>
        <p:spPr>
          <a:xfrm>
            <a:off x="422203" y="1661307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1220A69B-BA86-8FB2-1043-B844E2E7C6E3}"/>
              </a:ext>
            </a:extLst>
          </p:cNvPr>
          <p:cNvSpPr/>
          <p:nvPr/>
        </p:nvSpPr>
        <p:spPr>
          <a:xfrm>
            <a:off x="707290" y="4896123"/>
            <a:ext cx="9445143" cy="24551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CA4941C4-22BB-69BA-4D12-3393A820837C}"/>
              </a:ext>
            </a:extLst>
          </p:cNvPr>
          <p:cNvSpPr/>
          <p:nvPr/>
        </p:nvSpPr>
        <p:spPr>
          <a:xfrm>
            <a:off x="422203" y="4879621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2</a:t>
            </a:r>
            <a:endParaRPr lang="ko-KR" altLang="en-US" sz="1000" dirty="0"/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F875C591-BC98-6385-4424-D540607AC5ED}"/>
              </a:ext>
            </a:extLst>
          </p:cNvPr>
          <p:cNvSpPr/>
          <p:nvPr/>
        </p:nvSpPr>
        <p:spPr>
          <a:xfrm>
            <a:off x="1943522" y="1642882"/>
            <a:ext cx="348519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/>
              <a:t>1-1</a:t>
            </a:r>
            <a:endParaRPr lang="ko-KR" altLang="en-US" sz="700" dirty="0"/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6E9DF235-FFDD-D34F-14FF-03AB538C840F}"/>
              </a:ext>
            </a:extLst>
          </p:cNvPr>
          <p:cNvSpPr/>
          <p:nvPr/>
        </p:nvSpPr>
        <p:spPr>
          <a:xfrm>
            <a:off x="3354013" y="1639446"/>
            <a:ext cx="348519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/>
              <a:t>1-2</a:t>
            </a:r>
            <a:endParaRPr lang="ko-KR" altLang="en-US" sz="700" dirty="0"/>
          </a:p>
        </p:txBody>
      </p:sp>
    </p:spTree>
    <p:extLst>
      <p:ext uri="{BB962C8B-B14F-4D97-AF65-F5344CB8AC3E}">
        <p14:creationId xmlns:p14="http://schemas.microsoft.com/office/powerpoint/2010/main" val="3495482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6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시뮬레이션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목록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AD882B03-7A59-1404-DCE9-C8A7CC95E8E4}"/>
              </a:ext>
            </a:extLst>
          </p:cNvPr>
          <p:cNvSpPr txBox="1"/>
          <p:nvPr/>
        </p:nvSpPr>
        <p:spPr>
          <a:xfrm>
            <a:off x="10656490" y="987019"/>
            <a:ext cx="3743722" cy="3294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latin typeface="+mj-ea"/>
                <a:ea typeface="+mj-ea"/>
              </a:rPr>
              <a:t>시뮬레이션 </a:t>
            </a:r>
            <a:r>
              <a:rPr lang="en-US" altLang="ko-KR" sz="1000" dirty="0">
                <a:latin typeface="+mj-ea"/>
                <a:ea typeface="+mj-ea"/>
              </a:rPr>
              <a:t>- </a:t>
            </a:r>
            <a:r>
              <a:rPr lang="ko-KR" altLang="en-US" sz="1000" dirty="0">
                <a:latin typeface="+mj-ea"/>
                <a:ea typeface="+mj-ea"/>
              </a:rPr>
              <a:t>목록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시뮬레이션 목록 영역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이전 등록된 시뮬레이션 목록 표출</a:t>
            </a:r>
            <a:endParaRPr lang="en-US" altLang="ko-KR" sz="1000" dirty="0">
              <a:latin typeface="+mj-ea"/>
              <a:ea typeface="+mj-ea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일련번호</a:t>
            </a:r>
            <a:r>
              <a:rPr lang="en-US" altLang="ko-KR" sz="1000" dirty="0">
                <a:latin typeface="+mj-ea"/>
                <a:ea typeface="+mj-ea"/>
              </a:rPr>
              <a:t>/</a:t>
            </a:r>
            <a:r>
              <a:rPr lang="ko-KR" altLang="en-US" sz="1000" dirty="0">
                <a:latin typeface="+mj-ea"/>
                <a:ea typeface="+mj-ea"/>
              </a:rPr>
              <a:t>제목</a:t>
            </a:r>
            <a:r>
              <a:rPr lang="en-US" altLang="ko-KR" sz="1000" dirty="0">
                <a:latin typeface="+mj-ea"/>
                <a:ea typeface="+mj-ea"/>
              </a:rPr>
              <a:t>/</a:t>
            </a:r>
            <a:r>
              <a:rPr lang="ko-KR" altLang="en-US" sz="1000" dirty="0">
                <a:latin typeface="+mj-ea"/>
                <a:ea typeface="+mj-ea"/>
              </a:rPr>
              <a:t>상태아이콘</a:t>
            </a:r>
            <a:r>
              <a:rPr lang="en-US" altLang="ko-KR" sz="1000" dirty="0">
                <a:latin typeface="+mj-ea"/>
                <a:ea typeface="+mj-ea"/>
              </a:rPr>
              <a:t>/</a:t>
            </a:r>
            <a:r>
              <a:rPr lang="ko-KR" altLang="en-US" sz="1000" dirty="0">
                <a:latin typeface="+mj-ea"/>
                <a:ea typeface="+mj-ea"/>
              </a:rPr>
              <a:t>삭제버튼  표시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목록 </a:t>
            </a:r>
            <a:r>
              <a:rPr lang="ko-KR" altLang="en-US" sz="1000" dirty="0" err="1">
                <a:latin typeface="+mj-ea"/>
                <a:ea typeface="+mj-ea"/>
              </a:rPr>
              <a:t>클릭시</a:t>
            </a:r>
            <a:r>
              <a:rPr lang="ko-KR" altLang="en-US" sz="1000" dirty="0">
                <a:latin typeface="+mj-ea"/>
                <a:ea typeface="+mj-ea"/>
              </a:rPr>
              <a:t> 해당 시뮬레이션 상세 내용 표시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2.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시뮬레이션 상세 영역에 해당 시뮬레이션 내용 표시함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.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시뮬레이션 상세내용</a:t>
            </a:r>
            <a:endParaRPr lang="en-US" altLang="ko-KR" sz="1000" dirty="0">
              <a:latin typeface="+mj-ea"/>
              <a:ea typeface="+mj-ea"/>
            </a:endParaRPr>
          </a:p>
          <a:p>
            <a:pPr marL="180975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시뮬레이션 목록에서 선택한 시뮬레이션 상세 결과 내용 표시</a:t>
            </a:r>
            <a:b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시뮬레이션 유형별 상세 설명은 다음 슬라이드에서 설명함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.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시뮬레이션 목록 상세 검색 확장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이전 등록된 시뮬레이션을 검색하기 위한 확장 모드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602144C1-073D-9BA5-71E4-1C540CAA1D3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7418" y="803348"/>
            <a:ext cx="4520583" cy="693156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40" name="타원 39">
            <a:extLst>
              <a:ext uri="{FF2B5EF4-FFF2-40B4-BE49-F238E27FC236}">
                <a16:creationId xmlns:a16="http://schemas.microsoft.com/office/drawing/2014/main" id="{084AFFD4-97A8-F3DA-7786-D500F01EBE76}"/>
              </a:ext>
            </a:extLst>
          </p:cNvPr>
          <p:cNvSpPr/>
          <p:nvPr/>
        </p:nvSpPr>
        <p:spPr>
          <a:xfrm>
            <a:off x="771972" y="1000013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41" name="타원 40">
            <a:extLst>
              <a:ext uri="{FF2B5EF4-FFF2-40B4-BE49-F238E27FC236}">
                <a16:creationId xmlns:a16="http://schemas.microsoft.com/office/drawing/2014/main" id="{0F54425E-A97C-4A24-16CF-52370D3C6075}"/>
              </a:ext>
            </a:extLst>
          </p:cNvPr>
          <p:cNvSpPr/>
          <p:nvPr/>
        </p:nvSpPr>
        <p:spPr>
          <a:xfrm>
            <a:off x="2087538" y="987019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2</a:t>
            </a:r>
            <a:endParaRPr lang="ko-KR" altLang="en-US" sz="1000" dirty="0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665FFEB7-24F0-CF64-EE1C-112ADFF5DDC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1954" y="803349"/>
            <a:ext cx="4520583" cy="693156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12" name="타원 11">
            <a:extLst>
              <a:ext uri="{FF2B5EF4-FFF2-40B4-BE49-F238E27FC236}">
                <a16:creationId xmlns:a16="http://schemas.microsoft.com/office/drawing/2014/main" id="{1DBDBD69-A841-AA45-24DA-C50F8115DA7C}"/>
              </a:ext>
            </a:extLst>
          </p:cNvPr>
          <p:cNvSpPr/>
          <p:nvPr/>
        </p:nvSpPr>
        <p:spPr>
          <a:xfrm>
            <a:off x="5723942" y="971736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3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40872372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7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시뮬레이션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목록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AD882B03-7A59-1404-DCE9-C8A7CC95E8E4}"/>
              </a:ext>
            </a:extLst>
          </p:cNvPr>
          <p:cNvSpPr txBox="1"/>
          <p:nvPr/>
        </p:nvSpPr>
        <p:spPr>
          <a:xfrm>
            <a:off x="10656490" y="987019"/>
            <a:ext cx="3743722" cy="3526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latin typeface="+mj-ea"/>
                <a:ea typeface="+mj-ea"/>
              </a:rPr>
              <a:t>시뮬레이션 </a:t>
            </a:r>
            <a:r>
              <a:rPr lang="en-US" altLang="ko-KR" sz="1000" dirty="0">
                <a:latin typeface="+mj-ea"/>
                <a:ea typeface="+mj-ea"/>
              </a:rPr>
              <a:t>- </a:t>
            </a:r>
            <a:r>
              <a:rPr lang="ko-KR" altLang="en-US" sz="1000" dirty="0">
                <a:latin typeface="+mj-ea"/>
                <a:ea typeface="+mj-ea"/>
              </a:rPr>
              <a:t>목록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000" dirty="0">
                <a:latin typeface="+mj-ea"/>
                <a:ea typeface="+mj-ea"/>
              </a:rPr>
              <a:t>[NEW SIMULATION]</a:t>
            </a: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신규 시뮬레이션 생성 버튼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클릭시</a:t>
            </a:r>
            <a:r>
              <a:rPr lang="ko-KR" altLang="en-US" sz="1000" dirty="0">
                <a:latin typeface="+mj-ea"/>
                <a:ea typeface="+mj-ea"/>
              </a:rPr>
              <a:t> 시뮬레이션 생성 모드로 전환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시뮬레이션 검색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제목 키워드를 입력하여 시뮬레이션 검색</a:t>
            </a:r>
            <a:endParaRPr lang="en-US" altLang="ko-KR" sz="1000" dirty="0">
              <a:latin typeface="+mj-ea"/>
              <a:ea typeface="+mj-ea"/>
            </a:endParaRPr>
          </a:p>
          <a:p>
            <a:pPr marL="180975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2-1. </a:t>
            </a:r>
            <a:r>
              <a:rPr lang="ko-KR" altLang="en-US" sz="1000" dirty="0">
                <a:latin typeface="+mj-ea"/>
                <a:ea typeface="+mj-ea"/>
              </a:rPr>
              <a:t>상세검색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시뮬레이션 검색 모드로 확장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시뮬레이션 목록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시뮬레이션 일련번호 </a:t>
            </a:r>
            <a:r>
              <a:rPr lang="en-US" altLang="ko-KR" sz="1000" dirty="0">
                <a:latin typeface="+mj-ea"/>
                <a:ea typeface="+mj-ea"/>
              </a:rPr>
              <a:t>/ </a:t>
            </a:r>
            <a:r>
              <a:rPr lang="ko-KR" altLang="en-US" sz="1000" dirty="0">
                <a:latin typeface="+mj-ea"/>
                <a:ea typeface="+mj-ea"/>
              </a:rPr>
              <a:t>제목 표시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목록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클릭시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오른쪽 영역에 시뮬레이션 결과 상세 내용 표시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시뮬레이션 상태 아이콘 표시</a:t>
            </a:r>
            <a:b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시뮬레이션 완료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/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진행중 아이콘 표시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352425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[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삭제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]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버튼으로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클릭시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해당 시뮬레이션 삭제</a:t>
            </a:r>
            <a:b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결과 데이터 포함 삭제</a:t>
            </a:r>
            <a:endParaRPr lang="ko-KR" altLang="en-US" sz="1000" dirty="0">
              <a:latin typeface="+mj-ea"/>
              <a:ea typeface="+mj-ea"/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602144C1-073D-9BA5-71E4-1C540CAA1D3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7338" y="822323"/>
            <a:ext cx="2448271" cy="3754017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7FF20273-5F16-A2B3-52A7-352F97E5A6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306"/>
          <a:stretch/>
        </p:blipFill>
        <p:spPr>
          <a:xfrm>
            <a:off x="3292418" y="1661603"/>
            <a:ext cx="7076040" cy="604283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40" name="타원 39">
            <a:extLst>
              <a:ext uri="{FF2B5EF4-FFF2-40B4-BE49-F238E27FC236}">
                <a16:creationId xmlns:a16="http://schemas.microsoft.com/office/drawing/2014/main" id="{084AFFD4-97A8-F3DA-7786-D500F01EBE76}"/>
              </a:ext>
            </a:extLst>
          </p:cNvPr>
          <p:cNvSpPr/>
          <p:nvPr/>
        </p:nvSpPr>
        <p:spPr>
          <a:xfrm>
            <a:off x="3076394" y="2070931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41" name="타원 40">
            <a:extLst>
              <a:ext uri="{FF2B5EF4-FFF2-40B4-BE49-F238E27FC236}">
                <a16:creationId xmlns:a16="http://schemas.microsoft.com/office/drawing/2014/main" id="{0F54425E-A97C-4A24-16CF-52370D3C6075}"/>
              </a:ext>
            </a:extLst>
          </p:cNvPr>
          <p:cNvSpPr/>
          <p:nvPr/>
        </p:nvSpPr>
        <p:spPr>
          <a:xfrm>
            <a:off x="3107391" y="2480259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2</a:t>
            </a:r>
            <a:endParaRPr lang="ko-KR" altLang="en-US" sz="1000" dirty="0"/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1DBDBD69-A841-AA45-24DA-C50F8115DA7C}"/>
              </a:ext>
            </a:extLst>
          </p:cNvPr>
          <p:cNvSpPr/>
          <p:nvPr/>
        </p:nvSpPr>
        <p:spPr>
          <a:xfrm>
            <a:off x="3074464" y="2965635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3</a:t>
            </a:r>
            <a:endParaRPr lang="ko-KR" altLang="en-US" sz="1000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C30872AC-C994-2FA3-ACE9-5E881E160CBC}"/>
              </a:ext>
            </a:extLst>
          </p:cNvPr>
          <p:cNvSpPr/>
          <p:nvPr/>
        </p:nvSpPr>
        <p:spPr>
          <a:xfrm>
            <a:off x="287337" y="822323"/>
            <a:ext cx="2448271" cy="205757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6" name="연결선: 꺾임 5">
            <a:extLst>
              <a:ext uri="{FF2B5EF4-FFF2-40B4-BE49-F238E27FC236}">
                <a16:creationId xmlns:a16="http://schemas.microsoft.com/office/drawing/2014/main" id="{755278CC-2BF9-5204-4E68-6FF86CF82585}"/>
              </a:ext>
            </a:extLst>
          </p:cNvPr>
          <p:cNvCxnSpPr>
            <a:cxnSpLocks/>
            <a:stCxn id="4" idx="3"/>
            <a:endCxn id="3" idx="1"/>
          </p:cNvCxnSpPr>
          <p:nvPr/>
        </p:nvCxnSpPr>
        <p:spPr>
          <a:xfrm>
            <a:off x="2735608" y="1851111"/>
            <a:ext cx="556810" cy="2831908"/>
          </a:xfrm>
          <a:prstGeom prst="bentConnector3">
            <a:avLst/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D40C0FA1-CC51-2256-139C-4A61CAD9E791}"/>
              </a:ext>
            </a:extLst>
          </p:cNvPr>
          <p:cNvSpPr/>
          <p:nvPr/>
        </p:nvSpPr>
        <p:spPr>
          <a:xfrm>
            <a:off x="4699082" y="2983841"/>
            <a:ext cx="348519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/>
              <a:t>2-1</a:t>
            </a:r>
            <a:endParaRPr lang="ko-KR" altLang="en-US" sz="700" dirty="0"/>
          </a:p>
        </p:txBody>
      </p:sp>
    </p:spTree>
    <p:extLst>
      <p:ext uri="{BB962C8B-B14F-4D97-AF65-F5344CB8AC3E}">
        <p14:creationId xmlns:p14="http://schemas.microsoft.com/office/powerpoint/2010/main" val="6640547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EF104224-3535-4D40-FD63-A141AB203F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67" b="39635"/>
          <a:stretch/>
        </p:blipFill>
        <p:spPr>
          <a:xfrm>
            <a:off x="3298470" y="968613"/>
            <a:ext cx="7214004" cy="669563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8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시뮬레이션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목록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AD882B03-7A59-1404-DCE9-C8A7CC95E8E4}"/>
              </a:ext>
            </a:extLst>
          </p:cNvPr>
          <p:cNvSpPr txBox="1"/>
          <p:nvPr/>
        </p:nvSpPr>
        <p:spPr>
          <a:xfrm>
            <a:off x="10656490" y="987019"/>
            <a:ext cx="3743722" cy="3525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latin typeface="+mj-ea"/>
                <a:ea typeface="+mj-ea"/>
              </a:rPr>
              <a:t>시뮬레이션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>
                <a:latin typeface="+mj-ea"/>
                <a:ea typeface="+mj-ea"/>
              </a:rPr>
              <a:t>상세검색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시뮬레이션 검색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상세검색 </a:t>
            </a:r>
            <a:r>
              <a:rPr lang="ko-KR" altLang="en-US" sz="1000" dirty="0" err="1">
                <a:latin typeface="+mj-ea"/>
                <a:ea typeface="+mj-ea"/>
              </a:rPr>
              <a:t>클릭시</a:t>
            </a:r>
            <a:r>
              <a:rPr lang="ko-KR" altLang="en-US" sz="1000" dirty="0">
                <a:latin typeface="+mj-ea"/>
                <a:ea typeface="+mj-ea"/>
              </a:rPr>
              <a:t> 시뮬레이션 목록 확장 모드로 전환</a:t>
            </a:r>
            <a:endParaRPr lang="en-US" altLang="ko-KR" sz="1000" dirty="0">
              <a:latin typeface="+mj-ea"/>
              <a:ea typeface="+mj-ea"/>
            </a:endParaRPr>
          </a:p>
          <a:p>
            <a:pPr marL="447675" lvl="1" indent="-266700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1-1. </a:t>
            </a:r>
            <a:r>
              <a:rPr lang="ko-KR" altLang="en-US" sz="1000" dirty="0">
                <a:latin typeface="+mj-ea"/>
                <a:ea typeface="+mj-ea"/>
              </a:rPr>
              <a:t>유형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전체 </a:t>
            </a:r>
            <a:r>
              <a:rPr lang="en-US" altLang="ko-KR" sz="1000" dirty="0">
                <a:latin typeface="+mj-ea"/>
                <a:ea typeface="+mj-ea"/>
              </a:rPr>
              <a:t>/ </a:t>
            </a:r>
            <a:r>
              <a:rPr lang="ko-KR" altLang="en-US" sz="1000" dirty="0">
                <a:latin typeface="+mj-ea"/>
                <a:ea typeface="+mj-ea"/>
              </a:rPr>
              <a:t>일반형 </a:t>
            </a:r>
            <a:r>
              <a:rPr lang="en-US" altLang="ko-KR" sz="1000" dirty="0">
                <a:latin typeface="+mj-ea"/>
                <a:ea typeface="+mj-ea"/>
              </a:rPr>
              <a:t>/ </a:t>
            </a:r>
            <a:r>
              <a:rPr lang="ko-KR" altLang="en-US" sz="1000" dirty="0">
                <a:latin typeface="+mj-ea"/>
                <a:ea typeface="+mj-ea"/>
              </a:rPr>
              <a:t>트윈형 선택</a:t>
            </a:r>
            <a:endParaRPr lang="en-US" altLang="ko-KR" sz="1000" dirty="0">
              <a:latin typeface="+mj-ea"/>
              <a:ea typeface="+mj-ea"/>
            </a:endParaRPr>
          </a:p>
          <a:p>
            <a:pPr marL="447675" lvl="1" indent="-266700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1-2. </a:t>
            </a:r>
            <a:r>
              <a:rPr lang="ko-KR" altLang="en-US" sz="1000" dirty="0">
                <a:latin typeface="+mj-ea"/>
                <a:ea typeface="+mj-ea"/>
              </a:rPr>
              <a:t>기능 선택</a:t>
            </a:r>
            <a:r>
              <a:rPr lang="en-US" altLang="ko-KR" sz="1000" dirty="0">
                <a:latin typeface="+mj-ea"/>
                <a:ea typeface="+mj-ea"/>
              </a:rPr>
              <a:t> : </a:t>
            </a:r>
            <a:r>
              <a:rPr lang="ko-KR" altLang="en-US" sz="1000" dirty="0">
                <a:latin typeface="+mj-ea"/>
                <a:ea typeface="+mj-ea"/>
              </a:rPr>
              <a:t>전체 </a:t>
            </a:r>
            <a:r>
              <a:rPr lang="en-US" altLang="ko-KR" sz="1000" dirty="0">
                <a:latin typeface="+mj-ea"/>
                <a:ea typeface="+mj-ea"/>
              </a:rPr>
              <a:t>/ </a:t>
            </a:r>
            <a:r>
              <a:rPr lang="ko-KR" altLang="en-US" sz="1000" dirty="0" err="1">
                <a:latin typeface="+mj-ea"/>
                <a:ea typeface="+mj-ea"/>
              </a:rPr>
              <a:t>모델별</a:t>
            </a:r>
            <a:r>
              <a:rPr lang="ko-KR" altLang="en-US" sz="1000" dirty="0">
                <a:latin typeface="+mj-ea"/>
                <a:ea typeface="+mj-ea"/>
              </a:rPr>
              <a:t> 비교 </a:t>
            </a:r>
            <a:r>
              <a:rPr lang="en-US" altLang="ko-KR" sz="1000" dirty="0">
                <a:latin typeface="+mj-ea"/>
                <a:ea typeface="+mj-ea"/>
              </a:rPr>
              <a:t>/ </a:t>
            </a:r>
            <a:r>
              <a:rPr lang="ko-KR" altLang="en-US" sz="1000" dirty="0">
                <a:latin typeface="+mj-ea"/>
                <a:ea typeface="+mj-ea"/>
              </a:rPr>
              <a:t>탄소배출량 예측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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일반형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선택시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비활성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447675" lvl="1" indent="-266700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1-3.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시뮬레이션 검색 기간 설정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447675" lvl="1" indent="-266700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1-4.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제목 키워드 입력으로 시뮬레이션 검색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447675" lvl="1" indent="-2667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해당 설정에 따라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2.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번 목록 영역에 해당 시뮬레이션 목록 표출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시뮬레이션 목록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352425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일련번호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/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유형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/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기능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/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제목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/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등록일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/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상태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/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관리 표출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352425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목록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클릭시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확장모드는 축소되며 해당 시뮬레이션 결과 상세 내용 표시함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.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 err="1">
                <a:latin typeface="+mj-ea"/>
                <a:ea typeface="+mj-ea"/>
              </a:rPr>
              <a:t>페이지네이션</a:t>
            </a:r>
            <a:r>
              <a:rPr lang="ko-KR" altLang="en-US" sz="1000" dirty="0">
                <a:latin typeface="+mj-ea"/>
                <a:ea typeface="+mj-ea"/>
              </a:rPr>
              <a:t>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목록이 많을 경우 </a:t>
            </a:r>
            <a:r>
              <a:rPr lang="ko-KR" altLang="en-US" sz="1000" dirty="0" err="1">
                <a:latin typeface="+mj-ea"/>
                <a:ea typeface="+mj-ea"/>
              </a:rPr>
              <a:t>페이지네이션</a:t>
            </a:r>
            <a:r>
              <a:rPr lang="ko-KR" altLang="en-US" sz="1000" dirty="0">
                <a:latin typeface="+mj-ea"/>
                <a:ea typeface="+mj-ea"/>
              </a:rPr>
              <a:t> 기능 수행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602144C1-073D-9BA5-71E4-1C540CAA1D3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7338" y="822324"/>
            <a:ext cx="2448271" cy="375401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40" name="타원 39">
            <a:extLst>
              <a:ext uri="{FF2B5EF4-FFF2-40B4-BE49-F238E27FC236}">
                <a16:creationId xmlns:a16="http://schemas.microsoft.com/office/drawing/2014/main" id="{084AFFD4-97A8-F3DA-7786-D500F01EBE76}"/>
              </a:ext>
            </a:extLst>
          </p:cNvPr>
          <p:cNvSpPr/>
          <p:nvPr/>
        </p:nvSpPr>
        <p:spPr>
          <a:xfrm>
            <a:off x="3008366" y="1428315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41" name="타원 40">
            <a:extLst>
              <a:ext uri="{FF2B5EF4-FFF2-40B4-BE49-F238E27FC236}">
                <a16:creationId xmlns:a16="http://schemas.microsoft.com/office/drawing/2014/main" id="{0F54425E-A97C-4A24-16CF-52370D3C6075}"/>
              </a:ext>
            </a:extLst>
          </p:cNvPr>
          <p:cNvSpPr/>
          <p:nvPr/>
        </p:nvSpPr>
        <p:spPr>
          <a:xfrm>
            <a:off x="3114534" y="3102223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2</a:t>
            </a:r>
            <a:endParaRPr lang="ko-KR" altLang="en-US" sz="1000" dirty="0"/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1DBDBD69-A841-AA45-24DA-C50F8115DA7C}"/>
              </a:ext>
            </a:extLst>
          </p:cNvPr>
          <p:cNvSpPr/>
          <p:nvPr/>
        </p:nvSpPr>
        <p:spPr>
          <a:xfrm>
            <a:off x="4751834" y="5688211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3</a:t>
            </a:r>
            <a:endParaRPr lang="ko-KR" altLang="en-US" sz="1000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C30872AC-C994-2FA3-ACE9-5E881E160CBC}"/>
              </a:ext>
            </a:extLst>
          </p:cNvPr>
          <p:cNvSpPr/>
          <p:nvPr/>
        </p:nvSpPr>
        <p:spPr>
          <a:xfrm>
            <a:off x="287338" y="822323"/>
            <a:ext cx="1728192" cy="169753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6" name="연결선: 꺾임 5">
            <a:extLst>
              <a:ext uri="{FF2B5EF4-FFF2-40B4-BE49-F238E27FC236}">
                <a16:creationId xmlns:a16="http://schemas.microsoft.com/office/drawing/2014/main" id="{755278CC-2BF9-5204-4E68-6FF86CF82585}"/>
              </a:ext>
            </a:extLst>
          </p:cNvPr>
          <p:cNvCxnSpPr>
            <a:cxnSpLocks/>
            <a:stCxn id="4" idx="3"/>
            <a:endCxn id="9" idx="1"/>
          </p:cNvCxnSpPr>
          <p:nvPr/>
        </p:nvCxnSpPr>
        <p:spPr>
          <a:xfrm>
            <a:off x="2015530" y="1671091"/>
            <a:ext cx="1282940" cy="2645340"/>
          </a:xfrm>
          <a:prstGeom prst="bentConnector3">
            <a:avLst/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D40C0FA1-CC51-2256-139C-4A61CAD9E791}"/>
              </a:ext>
            </a:extLst>
          </p:cNvPr>
          <p:cNvSpPr/>
          <p:nvPr/>
        </p:nvSpPr>
        <p:spPr>
          <a:xfrm>
            <a:off x="3123769" y="1713710"/>
            <a:ext cx="348519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/>
              <a:t>1-1</a:t>
            </a:r>
            <a:endParaRPr lang="ko-KR" altLang="en-US" sz="700" dirty="0"/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30D4DEC9-1AB7-7235-614E-2C9110983021}"/>
              </a:ext>
            </a:extLst>
          </p:cNvPr>
          <p:cNvSpPr/>
          <p:nvPr/>
        </p:nvSpPr>
        <p:spPr>
          <a:xfrm>
            <a:off x="3123769" y="2016200"/>
            <a:ext cx="348519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/>
              <a:t>1-2</a:t>
            </a:r>
            <a:endParaRPr lang="ko-KR" altLang="en-US" sz="700" dirty="0"/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6EED97C4-AAEC-F48A-7864-D43E5225DE7A}"/>
              </a:ext>
            </a:extLst>
          </p:cNvPr>
          <p:cNvSpPr/>
          <p:nvPr/>
        </p:nvSpPr>
        <p:spPr>
          <a:xfrm>
            <a:off x="3123769" y="2346303"/>
            <a:ext cx="348519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/>
              <a:t>1-3</a:t>
            </a:r>
            <a:endParaRPr lang="ko-KR" altLang="en-US" sz="700" dirty="0"/>
          </a:p>
        </p:txBody>
      </p: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E77DEEC5-F2BD-DA2E-5C82-F9833D03C0FF}"/>
              </a:ext>
            </a:extLst>
          </p:cNvPr>
          <p:cNvSpPr/>
          <p:nvPr/>
        </p:nvSpPr>
        <p:spPr>
          <a:xfrm>
            <a:off x="3123769" y="2702087"/>
            <a:ext cx="348519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/>
              <a:t>1-4</a:t>
            </a:r>
            <a:endParaRPr lang="ko-KR" altLang="en-US" sz="700" dirty="0"/>
          </a:p>
        </p:txBody>
      </p:sp>
    </p:spTree>
    <p:extLst>
      <p:ext uri="{BB962C8B-B14F-4D97-AF65-F5344CB8AC3E}">
        <p14:creationId xmlns:p14="http://schemas.microsoft.com/office/powerpoint/2010/main" val="37460390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>
            <a:extLst>
              <a:ext uri="{FF2B5EF4-FFF2-40B4-BE49-F238E27FC236}">
                <a16:creationId xmlns:a16="http://schemas.microsoft.com/office/drawing/2014/main" id="{18560C31-2E96-6014-71C0-C9218BFFC9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2" b="48592"/>
          <a:stretch/>
        </p:blipFill>
        <p:spPr>
          <a:xfrm>
            <a:off x="2663601" y="987019"/>
            <a:ext cx="7852862" cy="619268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F91991B3-A59F-6D18-8259-BF3B3E3B684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2770" y="987019"/>
            <a:ext cx="2058697" cy="315667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8468847"/>
              </p:ext>
            </p:extLst>
          </p:nvPr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9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시뮬레이션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–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결과 보기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일반형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)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AD882B03-7A59-1404-DCE9-C8A7CC95E8E4}"/>
              </a:ext>
            </a:extLst>
          </p:cNvPr>
          <p:cNvSpPr txBox="1"/>
          <p:nvPr/>
        </p:nvSpPr>
        <p:spPr>
          <a:xfrm>
            <a:off x="10656490" y="987019"/>
            <a:ext cx="3743722" cy="3294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latin typeface="+mj-ea"/>
                <a:ea typeface="+mj-ea"/>
              </a:rPr>
              <a:t>시뮬레이션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>
                <a:latin typeface="+mj-ea"/>
                <a:ea typeface="+mj-ea"/>
              </a:rPr>
              <a:t>결과보기</a:t>
            </a:r>
            <a:r>
              <a:rPr lang="en-US" altLang="ko-KR" sz="1000" dirty="0">
                <a:latin typeface="+mj-ea"/>
                <a:ea typeface="+mj-ea"/>
              </a:rPr>
              <a:t>(</a:t>
            </a:r>
            <a:r>
              <a:rPr lang="ko-KR" altLang="en-US" sz="1000" dirty="0">
                <a:latin typeface="+mj-ea"/>
                <a:ea typeface="+mj-ea"/>
              </a:rPr>
              <a:t>일반형</a:t>
            </a:r>
            <a:r>
              <a:rPr lang="en-US" altLang="ko-KR" sz="1000" dirty="0">
                <a:latin typeface="+mj-ea"/>
                <a:ea typeface="+mj-ea"/>
              </a:rPr>
              <a:t>)</a:t>
            </a: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시뮬레이션 기본 정보 영역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제목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설명 표시</a:t>
            </a:r>
            <a:endParaRPr lang="en-US" altLang="ko-KR" sz="1000" dirty="0">
              <a:latin typeface="+mj-ea"/>
              <a:ea typeface="+mj-ea"/>
            </a:endParaRPr>
          </a:p>
          <a:p>
            <a:pPr marL="180975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1-1. [Re-RUN] : </a:t>
            </a:r>
            <a:r>
              <a:rPr lang="ko-KR" altLang="en-US" sz="1000" dirty="0">
                <a:latin typeface="+mj-ea"/>
                <a:ea typeface="+mj-ea"/>
              </a:rPr>
              <a:t>선택한</a:t>
            </a:r>
            <a:r>
              <a:rPr lang="en-US" altLang="ko-KR" sz="1000" dirty="0">
                <a:latin typeface="+mj-ea"/>
                <a:ea typeface="+mj-ea"/>
              </a:rPr>
              <a:t> </a:t>
            </a:r>
            <a:r>
              <a:rPr lang="ko-KR" altLang="en-US" sz="1000" dirty="0">
                <a:latin typeface="+mj-ea"/>
                <a:ea typeface="+mj-ea"/>
              </a:rPr>
              <a:t>시뮬레이션을 복제하여 새로운 시뮬레이션 생성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설정값을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유지한채 시뮬레이션 생성 페이지로 이동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시뮬레이션 설정 정보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선택한 시뮬레이션 설정 정보 표시</a:t>
            </a:r>
            <a:endParaRPr lang="en-US" altLang="ko-KR" sz="1000" dirty="0">
              <a:latin typeface="+mj-ea"/>
              <a:ea typeface="+mj-ea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선택한 시뮬레이션 정보</a:t>
            </a:r>
            <a:endParaRPr lang="en-US" altLang="ko-KR" sz="1000" dirty="0">
              <a:latin typeface="+mj-ea"/>
              <a:ea typeface="+mj-ea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분야</a:t>
            </a:r>
            <a:endParaRPr lang="en-US" altLang="ko-KR" sz="1000" dirty="0">
              <a:latin typeface="+mj-ea"/>
              <a:ea typeface="+mj-ea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적용 모델 정보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시뮬레이션 입력 데이터 정보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시뮬레이션 생성시 입력된 데이터 정보 표시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입력된 데이터 항목과 데이터 </a:t>
            </a:r>
            <a:r>
              <a:rPr lang="ko-KR" altLang="en-US" sz="1000" dirty="0" err="1">
                <a:latin typeface="+mj-ea"/>
                <a:ea typeface="+mj-ea"/>
              </a:rPr>
              <a:t>입력값</a:t>
            </a:r>
            <a:r>
              <a:rPr lang="ko-KR" altLang="en-US" sz="1000" dirty="0">
                <a:latin typeface="+mj-ea"/>
                <a:ea typeface="+mj-ea"/>
              </a:rPr>
              <a:t> 정보 표시</a:t>
            </a:r>
          </a:p>
        </p:txBody>
      </p:sp>
      <p:sp>
        <p:nvSpPr>
          <p:cNvPr id="7" name="타원 6">
            <a:extLst>
              <a:ext uri="{FF2B5EF4-FFF2-40B4-BE49-F238E27FC236}">
                <a16:creationId xmlns:a16="http://schemas.microsoft.com/office/drawing/2014/main" id="{A46768ED-2E8D-60FE-4EA4-93BFF114CB64}"/>
              </a:ext>
            </a:extLst>
          </p:cNvPr>
          <p:cNvSpPr/>
          <p:nvPr/>
        </p:nvSpPr>
        <p:spPr>
          <a:xfrm>
            <a:off x="4504940" y="1573419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AB143296-22EF-6599-4153-F042EC9A9F14}"/>
              </a:ext>
            </a:extLst>
          </p:cNvPr>
          <p:cNvSpPr/>
          <p:nvPr/>
        </p:nvSpPr>
        <p:spPr>
          <a:xfrm>
            <a:off x="4504940" y="2828391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2</a:t>
            </a:r>
            <a:endParaRPr lang="ko-KR" altLang="en-US" sz="1000" dirty="0"/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id="{A01AFC70-0CE2-A297-D6CE-809CB5570C1C}"/>
              </a:ext>
            </a:extLst>
          </p:cNvPr>
          <p:cNvSpPr/>
          <p:nvPr/>
        </p:nvSpPr>
        <p:spPr>
          <a:xfrm>
            <a:off x="4488742" y="3924490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3</a:t>
            </a:r>
            <a:endParaRPr lang="ko-KR" altLang="en-US" sz="1000" dirty="0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6B072BD4-DFA1-6FE7-BE3E-EA00DE720705}"/>
              </a:ext>
            </a:extLst>
          </p:cNvPr>
          <p:cNvSpPr/>
          <p:nvPr/>
        </p:nvSpPr>
        <p:spPr>
          <a:xfrm>
            <a:off x="192768" y="987019"/>
            <a:ext cx="2058699" cy="16048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17" name="연결선: 꺾임 16">
            <a:extLst>
              <a:ext uri="{FF2B5EF4-FFF2-40B4-BE49-F238E27FC236}">
                <a16:creationId xmlns:a16="http://schemas.microsoft.com/office/drawing/2014/main" id="{5E54DB0B-271A-439B-9867-EC4C095780FC}"/>
              </a:ext>
            </a:extLst>
          </p:cNvPr>
          <p:cNvCxnSpPr>
            <a:cxnSpLocks/>
            <a:stCxn id="15" idx="3"/>
            <a:endCxn id="18" idx="1"/>
          </p:cNvCxnSpPr>
          <p:nvPr/>
        </p:nvCxnSpPr>
        <p:spPr>
          <a:xfrm>
            <a:off x="2251467" y="1789443"/>
            <a:ext cx="412134" cy="2293920"/>
          </a:xfrm>
          <a:prstGeom prst="bentConnector3">
            <a:avLst/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D1D846FA-68AD-7DCA-A17B-47819A0852E9}"/>
              </a:ext>
            </a:extLst>
          </p:cNvPr>
          <p:cNvSpPr/>
          <p:nvPr/>
        </p:nvSpPr>
        <p:spPr>
          <a:xfrm>
            <a:off x="7025846" y="1916366"/>
            <a:ext cx="348519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/>
              <a:t>1-1</a:t>
            </a:r>
            <a:endParaRPr lang="ko-KR" altLang="en-US" sz="700" dirty="0"/>
          </a:p>
        </p:txBody>
      </p:sp>
    </p:spTree>
    <p:extLst>
      <p:ext uri="{BB962C8B-B14F-4D97-AF65-F5344CB8AC3E}">
        <p14:creationId xmlns:p14="http://schemas.microsoft.com/office/powerpoint/2010/main" val="11794335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>
            <a:extLst>
              <a:ext uri="{FF2B5EF4-FFF2-40B4-BE49-F238E27FC236}">
                <a16:creationId xmlns:a16="http://schemas.microsoft.com/office/drawing/2014/main" id="{18560C31-2E96-6014-71C0-C9218BFFC9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570"/>
          <a:stretch/>
        </p:blipFill>
        <p:spPr>
          <a:xfrm>
            <a:off x="2663601" y="987019"/>
            <a:ext cx="7852862" cy="619268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F91991B3-A59F-6D18-8259-BF3B3E3B684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2770" y="987019"/>
            <a:ext cx="2058697" cy="315667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10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시뮬레이션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–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결과 보기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일반형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)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AD882B03-7A59-1404-DCE9-C8A7CC95E8E4}"/>
              </a:ext>
            </a:extLst>
          </p:cNvPr>
          <p:cNvSpPr txBox="1"/>
          <p:nvPr/>
        </p:nvSpPr>
        <p:spPr>
          <a:xfrm>
            <a:off x="10656490" y="987019"/>
            <a:ext cx="3743722" cy="3063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latin typeface="+mj-ea"/>
                <a:ea typeface="+mj-ea"/>
              </a:rPr>
              <a:t>시뮬레이션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>
                <a:latin typeface="+mj-ea"/>
                <a:ea typeface="+mj-ea"/>
              </a:rPr>
              <a:t>결과보기</a:t>
            </a:r>
            <a:r>
              <a:rPr lang="en-US" altLang="ko-KR" sz="1000" dirty="0">
                <a:latin typeface="+mj-ea"/>
                <a:ea typeface="+mj-ea"/>
              </a:rPr>
              <a:t>(</a:t>
            </a:r>
            <a:r>
              <a:rPr lang="ko-KR" altLang="en-US" sz="1000" dirty="0">
                <a:latin typeface="+mj-ea"/>
                <a:ea typeface="+mj-ea"/>
              </a:rPr>
              <a:t>일반형</a:t>
            </a:r>
            <a:r>
              <a:rPr lang="en-US" altLang="ko-KR" sz="1000" dirty="0">
                <a:latin typeface="+mj-ea"/>
                <a:ea typeface="+mj-ea"/>
              </a:rPr>
              <a:t>)</a:t>
            </a: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시뮬레이션 결과 정보 영역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시뮬레이션 결과 데이터 테이블 표시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선택한 </a:t>
            </a:r>
            <a:r>
              <a:rPr lang="ko-KR" altLang="en-US" sz="1000" dirty="0" err="1">
                <a:latin typeface="+mj-ea"/>
                <a:ea typeface="+mj-ea"/>
              </a:rPr>
              <a:t>모델별</a:t>
            </a:r>
            <a:r>
              <a:rPr lang="ko-KR" altLang="en-US" sz="1000" dirty="0">
                <a:latin typeface="+mj-ea"/>
                <a:ea typeface="+mj-ea"/>
              </a:rPr>
              <a:t> 탄소배출량 데이터 표시</a:t>
            </a:r>
            <a:endParaRPr lang="en-US" altLang="ko-KR" sz="1000" dirty="0">
              <a:latin typeface="+mj-ea"/>
              <a:ea typeface="+mj-ea"/>
            </a:endParaRPr>
          </a:p>
          <a:p>
            <a:pPr marL="180975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1-1. [</a:t>
            </a:r>
            <a:r>
              <a:rPr lang="ko-KR" altLang="en-US" sz="1000" dirty="0">
                <a:latin typeface="+mj-ea"/>
                <a:ea typeface="+mj-ea"/>
              </a:rPr>
              <a:t>다운로드</a:t>
            </a:r>
            <a:r>
              <a:rPr lang="en-US" altLang="ko-KR" sz="1000" dirty="0">
                <a:latin typeface="+mj-ea"/>
                <a:ea typeface="+mj-ea"/>
              </a:rPr>
              <a:t>] : </a:t>
            </a:r>
            <a:r>
              <a:rPr lang="ko-KR" altLang="en-US" sz="1000" dirty="0">
                <a:latin typeface="+mj-ea"/>
                <a:ea typeface="+mj-ea"/>
              </a:rPr>
              <a:t>해당 데이터 테이블 엑셀 파일 다운로드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시뮬레이션 결과 </a:t>
            </a:r>
            <a:r>
              <a:rPr lang="ko-KR" altLang="en-US" sz="1000" dirty="0" err="1">
                <a:latin typeface="+mj-ea"/>
                <a:ea typeface="+mj-ea"/>
              </a:rPr>
              <a:t>챠트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선택한 </a:t>
            </a:r>
            <a:r>
              <a:rPr lang="ko-KR" altLang="en-US" sz="1000" dirty="0" err="1">
                <a:latin typeface="+mj-ea"/>
                <a:ea typeface="+mj-ea"/>
              </a:rPr>
              <a:t>모델별</a:t>
            </a:r>
            <a:r>
              <a:rPr lang="ko-KR" altLang="en-US" sz="1000" dirty="0">
                <a:latin typeface="+mj-ea"/>
                <a:ea typeface="+mj-ea"/>
              </a:rPr>
              <a:t> 결과값 </a:t>
            </a:r>
            <a:r>
              <a:rPr lang="ko-KR" altLang="en-US" sz="1000" dirty="0" err="1">
                <a:latin typeface="+mj-ea"/>
                <a:ea typeface="+mj-ea"/>
              </a:rPr>
              <a:t>챠트</a:t>
            </a:r>
            <a:r>
              <a:rPr lang="ko-KR" altLang="en-US" sz="1000" dirty="0">
                <a:latin typeface="+mj-ea"/>
                <a:ea typeface="+mj-ea"/>
              </a:rPr>
              <a:t> 표시</a:t>
            </a:r>
            <a:endParaRPr lang="en-US" altLang="ko-KR" sz="1000" dirty="0">
              <a:latin typeface="+mj-ea"/>
              <a:ea typeface="+mj-ea"/>
            </a:endParaRPr>
          </a:p>
          <a:p>
            <a:pPr marL="180975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2-1. </a:t>
            </a:r>
            <a:r>
              <a:rPr lang="ko-KR" altLang="en-US" sz="1000" dirty="0" err="1">
                <a:latin typeface="+mj-ea"/>
                <a:ea typeface="+mj-ea"/>
              </a:rPr>
              <a:t>챠트</a:t>
            </a:r>
            <a:r>
              <a:rPr lang="ko-KR" altLang="en-US" sz="1000" dirty="0">
                <a:latin typeface="+mj-ea"/>
                <a:ea typeface="+mj-ea"/>
              </a:rPr>
              <a:t> 도구</a:t>
            </a:r>
            <a:endParaRPr lang="en-US" altLang="ko-KR" sz="1000" dirty="0">
              <a:latin typeface="+mj-ea"/>
              <a:ea typeface="+mj-ea"/>
            </a:endParaRPr>
          </a:p>
          <a:p>
            <a:pPr marL="870799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챠트</a:t>
            </a:r>
            <a:r>
              <a:rPr lang="ko-KR" altLang="en-US" sz="1000" dirty="0">
                <a:latin typeface="+mj-ea"/>
                <a:ea typeface="+mj-ea"/>
              </a:rPr>
              <a:t> 모양 변경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선형</a:t>
            </a:r>
            <a:r>
              <a:rPr lang="en-US" altLang="ko-KR" sz="1000" dirty="0">
                <a:latin typeface="+mj-ea"/>
                <a:ea typeface="+mj-ea"/>
              </a:rPr>
              <a:t>/</a:t>
            </a:r>
            <a:r>
              <a:rPr lang="ko-KR" altLang="en-US" sz="1000" dirty="0">
                <a:latin typeface="+mj-ea"/>
                <a:ea typeface="+mj-ea"/>
              </a:rPr>
              <a:t>막대형</a:t>
            </a:r>
            <a:endParaRPr lang="en-US" altLang="ko-KR" sz="1000" dirty="0">
              <a:latin typeface="+mj-ea"/>
              <a:ea typeface="+mj-ea"/>
            </a:endParaRPr>
          </a:p>
          <a:p>
            <a:pPr marL="870799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챠트</a:t>
            </a:r>
            <a:r>
              <a:rPr lang="ko-KR" altLang="en-US" sz="1000" dirty="0">
                <a:latin typeface="+mj-ea"/>
                <a:ea typeface="+mj-ea"/>
              </a:rPr>
              <a:t> 재실행</a:t>
            </a:r>
            <a:endParaRPr lang="en-US" altLang="ko-KR" sz="1000" dirty="0">
              <a:latin typeface="+mj-ea"/>
              <a:ea typeface="+mj-ea"/>
            </a:endParaRPr>
          </a:p>
          <a:p>
            <a:pPr marL="870799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다운로드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en-US" altLang="ko-KR" sz="1000" dirty="0" err="1">
                <a:latin typeface="+mj-ea"/>
                <a:ea typeface="+mj-ea"/>
              </a:rPr>
              <a:t>png</a:t>
            </a:r>
            <a:r>
              <a:rPr lang="en-US" altLang="ko-KR" sz="1000" dirty="0">
                <a:latin typeface="+mj-ea"/>
                <a:ea typeface="+mj-ea"/>
              </a:rPr>
              <a:t> </a:t>
            </a:r>
            <a:r>
              <a:rPr lang="ko-KR" altLang="en-US" sz="1000" dirty="0">
                <a:latin typeface="+mj-ea"/>
                <a:ea typeface="+mj-ea"/>
              </a:rPr>
              <a:t>파일 다운로드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탄소배출량 결과 총량 표시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모델별</a:t>
            </a:r>
            <a:r>
              <a:rPr lang="ko-KR" altLang="en-US" sz="1000" dirty="0">
                <a:latin typeface="+mj-ea"/>
                <a:ea typeface="+mj-ea"/>
              </a:rPr>
              <a:t> 탄소배출량 결과 총량 정보 표시</a:t>
            </a:r>
          </a:p>
        </p:txBody>
      </p:sp>
      <p:sp>
        <p:nvSpPr>
          <p:cNvPr id="7" name="타원 6">
            <a:extLst>
              <a:ext uri="{FF2B5EF4-FFF2-40B4-BE49-F238E27FC236}">
                <a16:creationId xmlns:a16="http://schemas.microsoft.com/office/drawing/2014/main" id="{A46768ED-2E8D-60FE-4EA4-93BFF114CB64}"/>
              </a:ext>
            </a:extLst>
          </p:cNvPr>
          <p:cNvSpPr/>
          <p:nvPr/>
        </p:nvSpPr>
        <p:spPr>
          <a:xfrm>
            <a:off x="4472544" y="1251644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AB143296-22EF-6599-4153-F042EC9A9F14}"/>
              </a:ext>
            </a:extLst>
          </p:cNvPr>
          <p:cNvSpPr/>
          <p:nvPr/>
        </p:nvSpPr>
        <p:spPr>
          <a:xfrm>
            <a:off x="4494446" y="2292748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2</a:t>
            </a:r>
            <a:endParaRPr lang="ko-KR" altLang="en-US" sz="1000" dirty="0"/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id="{A01AFC70-0CE2-A297-D6CE-809CB5570C1C}"/>
              </a:ext>
            </a:extLst>
          </p:cNvPr>
          <p:cNvSpPr/>
          <p:nvPr/>
        </p:nvSpPr>
        <p:spPr>
          <a:xfrm>
            <a:off x="4471575" y="4736227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3</a:t>
            </a:r>
            <a:endParaRPr lang="ko-KR" altLang="en-US" sz="1000" dirty="0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6B072BD4-DFA1-6FE7-BE3E-EA00DE720705}"/>
              </a:ext>
            </a:extLst>
          </p:cNvPr>
          <p:cNvSpPr/>
          <p:nvPr/>
        </p:nvSpPr>
        <p:spPr>
          <a:xfrm>
            <a:off x="192768" y="2539665"/>
            <a:ext cx="2058699" cy="16048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17" name="연결선: 꺾임 16">
            <a:extLst>
              <a:ext uri="{FF2B5EF4-FFF2-40B4-BE49-F238E27FC236}">
                <a16:creationId xmlns:a16="http://schemas.microsoft.com/office/drawing/2014/main" id="{5E54DB0B-271A-439B-9867-EC4C095780FC}"/>
              </a:ext>
            </a:extLst>
          </p:cNvPr>
          <p:cNvCxnSpPr>
            <a:cxnSpLocks/>
            <a:stCxn id="15" idx="3"/>
            <a:endCxn id="18" idx="1"/>
          </p:cNvCxnSpPr>
          <p:nvPr/>
        </p:nvCxnSpPr>
        <p:spPr>
          <a:xfrm>
            <a:off x="2251467" y="3342089"/>
            <a:ext cx="412134" cy="741274"/>
          </a:xfrm>
          <a:prstGeom prst="bentConnector3">
            <a:avLst/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D1D846FA-68AD-7DCA-A17B-47819A0852E9}"/>
              </a:ext>
            </a:extLst>
          </p:cNvPr>
          <p:cNvSpPr/>
          <p:nvPr/>
        </p:nvSpPr>
        <p:spPr>
          <a:xfrm>
            <a:off x="9711646" y="1455787"/>
            <a:ext cx="348519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/>
              <a:t>1-1</a:t>
            </a:r>
            <a:endParaRPr lang="ko-KR" altLang="en-US" sz="700" dirty="0"/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EAC227D9-0289-6884-AB71-3D8921EDC3B7}"/>
              </a:ext>
            </a:extLst>
          </p:cNvPr>
          <p:cNvSpPr/>
          <p:nvPr/>
        </p:nvSpPr>
        <p:spPr>
          <a:xfrm>
            <a:off x="9662934" y="2292748"/>
            <a:ext cx="348519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/>
              <a:t>2-1</a:t>
            </a:r>
            <a:endParaRPr lang="ko-KR" altLang="en-US" sz="700" dirty="0"/>
          </a:p>
        </p:txBody>
      </p:sp>
    </p:spTree>
    <p:extLst>
      <p:ext uri="{BB962C8B-B14F-4D97-AF65-F5344CB8AC3E}">
        <p14:creationId xmlns:p14="http://schemas.microsoft.com/office/powerpoint/2010/main" val="26024652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>
            <a:extLst>
              <a:ext uri="{FF2B5EF4-FFF2-40B4-BE49-F238E27FC236}">
                <a16:creationId xmlns:a16="http://schemas.microsoft.com/office/drawing/2014/main" id="{18560C31-2E96-6014-71C0-C9218BFFC9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554"/>
          <a:stretch/>
        </p:blipFill>
        <p:spPr>
          <a:xfrm>
            <a:off x="2663601" y="987019"/>
            <a:ext cx="7852862" cy="462918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F91991B3-A59F-6D18-8259-BF3B3E3B684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2770" y="987020"/>
            <a:ext cx="2058697" cy="315666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3863341"/>
              </p:ext>
            </p:extLst>
          </p:nvPr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11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시뮬레이션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–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결과 보기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트윈형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–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모델별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비교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)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AD882B03-7A59-1404-DCE9-C8A7CC95E8E4}"/>
              </a:ext>
            </a:extLst>
          </p:cNvPr>
          <p:cNvSpPr txBox="1"/>
          <p:nvPr/>
        </p:nvSpPr>
        <p:spPr>
          <a:xfrm>
            <a:off x="10656490" y="987019"/>
            <a:ext cx="3743722" cy="3755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latin typeface="+mj-ea"/>
                <a:ea typeface="+mj-ea"/>
              </a:rPr>
              <a:t>시뮬레이션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>
                <a:latin typeface="+mj-ea"/>
                <a:ea typeface="+mj-ea"/>
              </a:rPr>
              <a:t>결과보기</a:t>
            </a:r>
            <a:r>
              <a:rPr lang="en-US" altLang="ko-KR" sz="1000" dirty="0">
                <a:latin typeface="+mj-ea"/>
                <a:ea typeface="+mj-ea"/>
              </a:rPr>
              <a:t>(</a:t>
            </a:r>
            <a:r>
              <a:rPr lang="ko-KR" altLang="en-US" sz="1000" dirty="0">
                <a:latin typeface="+mj-ea"/>
                <a:ea typeface="+mj-ea"/>
              </a:rPr>
              <a:t>트윈형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 err="1">
                <a:latin typeface="+mj-ea"/>
                <a:ea typeface="+mj-ea"/>
              </a:rPr>
              <a:t>모델별</a:t>
            </a:r>
            <a:r>
              <a:rPr lang="ko-KR" altLang="en-US" sz="1000" dirty="0">
                <a:latin typeface="+mj-ea"/>
                <a:ea typeface="+mj-ea"/>
              </a:rPr>
              <a:t> 비교</a:t>
            </a:r>
            <a:r>
              <a:rPr lang="en-US" altLang="ko-KR" sz="1000" dirty="0">
                <a:latin typeface="+mj-ea"/>
                <a:ea typeface="+mj-ea"/>
              </a:rPr>
              <a:t>)</a:t>
            </a: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시뮬레이션 기본 정보 영역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제목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설명 표시</a:t>
            </a:r>
            <a:endParaRPr lang="en-US" altLang="ko-KR" sz="1000" dirty="0">
              <a:latin typeface="+mj-ea"/>
              <a:ea typeface="+mj-ea"/>
            </a:endParaRPr>
          </a:p>
          <a:p>
            <a:pPr marL="180975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1-1. [Re-RUN] : </a:t>
            </a:r>
            <a:r>
              <a:rPr lang="ko-KR" altLang="en-US" sz="1000" dirty="0">
                <a:latin typeface="+mj-ea"/>
                <a:ea typeface="+mj-ea"/>
              </a:rPr>
              <a:t>선택한</a:t>
            </a:r>
            <a:r>
              <a:rPr lang="en-US" altLang="ko-KR" sz="1000" dirty="0">
                <a:latin typeface="+mj-ea"/>
                <a:ea typeface="+mj-ea"/>
              </a:rPr>
              <a:t> </a:t>
            </a:r>
            <a:r>
              <a:rPr lang="ko-KR" altLang="en-US" sz="1000" dirty="0">
                <a:latin typeface="+mj-ea"/>
                <a:ea typeface="+mj-ea"/>
              </a:rPr>
              <a:t>시뮬레이션을 복제하여 새로운 시뮬레이션 생성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설정값을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유지한채 시뮬레이션 생성 페이지로 이동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시뮬레이션 설정 정보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선택한 시뮬레이션 설정 정보 표시</a:t>
            </a:r>
            <a:endParaRPr lang="en-US" altLang="ko-KR" sz="1000" dirty="0">
              <a:latin typeface="+mj-ea"/>
              <a:ea typeface="+mj-ea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선택한 시뮬레이션 정보</a:t>
            </a:r>
            <a:endParaRPr lang="en-US" altLang="ko-KR" sz="1000" dirty="0">
              <a:latin typeface="+mj-ea"/>
              <a:ea typeface="+mj-ea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적용농장</a:t>
            </a:r>
            <a:endParaRPr lang="en-US" altLang="ko-KR" sz="1000" dirty="0">
              <a:latin typeface="+mj-ea"/>
              <a:ea typeface="+mj-ea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분야</a:t>
            </a:r>
            <a:endParaRPr lang="en-US" altLang="ko-KR" sz="1000" dirty="0">
              <a:latin typeface="+mj-ea"/>
              <a:ea typeface="+mj-ea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적용 모델 정보</a:t>
            </a:r>
            <a:endParaRPr lang="en-US" altLang="ko-KR" sz="1000" dirty="0">
              <a:latin typeface="+mj-ea"/>
              <a:ea typeface="+mj-ea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시뮬레이션 기간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농장 정보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선택된 농장 정보 출력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농장명</a:t>
            </a:r>
            <a:r>
              <a:rPr lang="en-US" altLang="ko-KR" sz="1000" dirty="0">
                <a:latin typeface="+mj-ea"/>
                <a:ea typeface="+mj-ea"/>
              </a:rPr>
              <a:t>/</a:t>
            </a:r>
            <a:r>
              <a:rPr lang="ko-KR" altLang="en-US" sz="1000" dirty="0">
                <a:latin typeface="+mj-ea"/>
                <a:ea typeface="+mj-ea"/>
              </a:rPr>
              <a:t>축사규모</a:t>
            </a:r>
            <a:r>
              <a:rPr lang="en-US" altLang="ko-KR" sz="1000" dirty="0">
                <a:latin typeface="+mj-ea"/>
                <a:ea typeface="+mj-ea"/>
              </a:rPr>
              <a:t>/</a:t>
            </a:r>
            <a:r>
              <a:rPr lang="ko-KR" altLang="en-US" sz="1000" dirty="0" err="1">
                <a:latin typeface="+mj-ea"/>
                <a:ea typeface="+mj-ea"/>
              </a:rPr>
              <a:t>축종</a:t>
            </a:r>
            <a:r>
              <a:rPr lang="en-US" altLang="ko-KR" sz="1000" dirty="0">
                <a:latin typeface="+mj-ea"/>
                <a:ea typeface="+mj-ea"/>
              </a:rPr>
              <a:t>/</a:t>
            </a:r>
            <a:r>
              <a:rPr lang="ko-KR" altLang="en-US" sz="1000" dirty="0" err="1">
                <a:latin typeface="+mj-ea"/>
                <a:ea typeface="+mj-ea"/>
              </a:rPr>
              <a:t>사육두수</a:t>
            </a:r>
            <a:r>
              <a:rPr lang="ko-KR" altLang="en-US" sz="1000" dirty="0">
                <a:latin typeface="+mj-ea"/>
                <a:ea typeface="+mj-ea"/>
              </a:rPr>
              <a:t> 정보 출력</a:t>
            </a:r>
          </a:p>
        </p:txBody>
      </p:sp>
      <p:sp>
        <p:nvSpPr>
          <p:cNvPr id="7" name="타원 6">
            <a:extLst>
              <a:ext uri="{FF2B5EF4-FFF2-40B4-BE49-F238E27FC236}">
                <a16:creationId xmlns:a16="http://schemas.microsoft.com/office/drawing/2014/main" id="{A46768ED-2E8D-60FE-4EA4-93BFF114CB64}"/>
              </a:ext>
            </a:extLst>
          </p:cNvPr>
          <p:cNvSpPr/>
          <p:nvPr/>
        </p:nvSpPr>
        <p:spPr>
          <a:xfrm>
            <a:off x="4504940" y="1573419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AB143296-22EF-6599-4153-F042EC9A9F14}"/>
              </a:ext>
            </a:extLst>
          </p:cNvPr>
          <p:cNvSpPr/>
          <p:nvPr/>
        </p:nvSpPr>
        <p:spPr>
          <a:xfrm>
            <a:off x="4504940" y="2828391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2</a:t>
            </a:r>
            <a:endParaRPr lang="ko-KR" altLang="en-US" sz="1000" dirty="0"/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id="{A01AFC70-0CE2-A297-D6CE-809CB5570C1C}"/>
              </a:ext>
            </a:extLst>
          </p:cNvPr>
          <p:cNvSpPr/>
          <p:nvPr/>
        </p:nvSpPr>
        <p:spPr>
          <a:xfrm>
            <a:off x="4504940" y="4392067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3</a:t>
            </a:r>
            <a:endParaRPr lang="ko-KR" altLang="en-US" sz="1000" dirty="0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6B072BD4-DFA1-6FE7-BE3E-EA00DE720705}"/>
              </a:ext>
            </a:extLst>
          </p:cNvPr>
          <p:cNvSpPr/>
          <p:nvPr/>
        </p:nvSpPr>
        <p:spPr>
          <a:xfrm>
            <a:off x="192768" y="987019"/>
            <a:ext cx="2058699" cy="12448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17" name="연결선: 꺾임 16">
            <a:extLst>
              <a:ext uri="{FF2B5EF4-FFF2-40B4-BE49-F238E27FC236}">
                <a16:creationId xmlns:a16="http://schemas.microsoft.com/office/drawing/2014/main" id="{5E54DB0B-271A-439B-9867-EC4C095780FC}"/>
              </a:ext>
            </a:extLst>
          </p:cNvPr>
          <p:cNvCxnSpPr>
            <a:cxnSpLocks/>
            <a:stCxn id="15" idx="3"/>
            <a:endCxn id="18" idx="1"/>
          </p:cNvCxnSpPr>
          <p:nvPr/>
        </p:nvCxnSpPr>
        <p:spPr>
          <a:xfrm>
            <a:off x="2251467" y="1609423"/>
            <a:ext cx="412134" cy="1692188"/>
          </a:xfrm>
          <a:prstGeom prst="bentConnector3">
            <a:avLst/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사각형: 둥근 모서리 24">
            <a:extLst>
              <a:ext uri="{FF2B5EF4-FFF2-40B4-BE49-F238E27FC236}">
                <a16:creationId xmlns:a16="http://schemas.microsoft.com/office/drawing/2014/main" id="{554C45DB-ED21-2BFE-5BB4-2BE396F7B275}"/>
              </a:ext>
            </a:extLst>
          </p:cNvPr>
          <p:cNvSpPr/>
          <p:nvPr/>
        </p:nvSpPr>
        <p:spPr>
          <a:xfrm>
            <a:off x="7200106" y="1943795"/>
            <a:ext cx="348519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/>
              <a:t>1-1</a:t>
            </a:r>
            <a:endParaRPr lang="ko-KR" altLang="en-US" sz="700" dirty="0"/>
          </a:p>
        </p:txBody>
      </p:sp>
    </p:spTree>
    <p:extLst>
      <p:ext uri="{BB962C8B-B14F-4D97-AF65-F5344CB8AC3E}">
        <p14:creationId xmlns:p14="http://schemas.microsoft.com/office/powerpoint/2010/main" val="37109395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>
            <a:extLst>
              <a:ext uri="{FF2B5EF4-FFF2-40B4-BE49-F238E27FC236}">
                <a16:creationId xmlns:a16="http://schemas.microsoft.com/office/drawing/2014/main" id="{18560C31-2E96-6014-71C0-C9218BFFC9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102" b="15080"/>
          <a:stretch/>
        </p:blipFill>
        <p:spPr>
          <a:xfrm>
            <a:off x="2663601" y="987019"/>
            <a:ext cx="7852862" cy="563729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F91991B3-A59F-6D18-8259-BF3B3E3B684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2770" y="987020"/>
            <a:ext cx="2058697" cy="315666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12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시뮬레이션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–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결과 보기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트윈형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–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모델별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비교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)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AD882B03-7A59-1404-DCE9-C8A7CC95E8E4}"/>
              </a:ext>
            </a:extLst>
          </p:cNvPr>
          <p:cNvSpPr txBox="1"/>
          <p:nvPr/>
        </p:nvSpPr>
        <p:spPr>
          <a:xfrm>
            <a:off x="10656490" y="987019"/>
            <a:ext cx="3743722" cy="3063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latin typeface="+mj-ea"/>
                <a:ea typeface="+mj-ea"/>
              </a:rPr>
              <a:t>시뮬레이션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>
                <a:latin typeface="+mj-ea"/>
                <a:ea typeface="+mj-ea"/>
              </a:rPr>
              <a:t>결과보기</a:t>
            </a:r>
            <a:r>
              <a:rPr lang="en-US" altLang="ko-KR" sz="1000" dirty="0">
                <a:latin typeface="+mj-ea"/>
                <a:ea typeface="+mj-ea"/>
              </a:rPr>
              <a:t>(</a:t>
            </a:r>
            <a:r>
              <a:rPr lang="ko-KR" altLang="en-US" sz="1000" dirty="0">
                <a:latin typeface="+mj-ea"/>
                <a:ea typeface="+mj-ea"/>
              </a:rPr>
              <a:t>트윈형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 err="1">
                <a:latin typeface="+mj-ea"/>
                <a:ea typeface="+mj-ea"/>
              </a:rPr>
              <a:t>모델별</a:t>
            </a:r>
            <a:r>
              <a:rPr lang="ko-KR" altLang="en-US" sz="1000" dirty="0">
                <a:latin typeface="+mj-ea"/>
                <a:ea typeface="+mj-ea"/>
              </a:rPr>
              <a:t> 비교</a:t>
            </a:r>
            <a:r>
              <a:rPr lang="en-US" altLang="ko-KR" sz="1000" dirty="0">
                <a:latin typeface="+mj-ea"/>
                <a:ea typeface="+mj-ea"/>
              </a:rPr>
              <a:t>)</a:t>
            </a: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시뮬레이션 결과 정보 영역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시뮬레이션 결과 데이터 테이블 표시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선택한 </a:t>
            </a:r>
            <a:r>
              <a:rPr lang="ko-KR" altLang="en-US" sz="1000" dirty="0" err="1">
                <a:latin typeface="+mj-ea"/>
                <a:ea typeface="+mj-ea"/>
              </a:rPr>
              <a:t>모델별</a:t>
            </a:r>
            <a:r>
              <a:rPr lang="ko-KR" altLang="en-US" sz="1000" dirty="0">
                <a:latin typeface="+mj-ea"/>
                <a:ea typeface="+mj-ea"/>
              </a:rPr>
              <a:t> 탄소배출량 데이터 표시</a:t>
            </a:r>
            <a:endParaRPr lang="en-US" altLang="ko-KR" sz="1000" dirty="0">
              <a:latin typeface="+mj-ea"/>
              <a:ea typeface="+mj-ea"/>
            </a:endParaRPr>
          </a:p>
          <a:p>
            <a:pPr marL="180975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1-1. [</a:t>
            </a:r>
            <a:r>
              <a:rPr lang="ko-KR" altLang="en-US" sz="1000" dirty="0">
                <a:latin typeface="+mj-ea"/>
                <a:ea typeface="+mj-ea"/>
              </a:rPr>
              <a:t>다운로드</a:t>
            </a:r>
            <a:r>
              <a:rPr lang="en-US" altLang="ko-KR" sz="1000" dirty="0">
                <a:latin typeface="+mj-ea"/>
                <a:ea typeface="+mj-ea"/>
              </a:rPr>
              <a:t>] : </a:t>
            </a:r>
            <a:r>
              <a:rPr lang="ko-KR" altLang="en-US" sz="1000" dirty="0">
                <a:latin typeface="+mj-ea"/>
                <a:ea typeface="+mj-ea"/>
              </a:rPr>
              <a:t>해당 데이터 테이블 엑셀 파일 다운로드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시뮬레이션 결과 </a:t>
            </a:r>
            <a:r>
              <a:rPr lang="ko-KR" altLang="en-US" sz="1000" dirty="0" err="1">
                <a:latin typeface="+mj-ea"/>
                <a:ea typeface="+mj-ea"/>
              </a:rPr>
              <a:t>챠트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선택한 </a:t>
            </a:r>
            <a:r>
              <a:rPr lang="ko-KR" altLang="en-US" sz="1000" dirty="0" err="1">
                <a:latin typeface="+mj-ea"/>
                <a:ea typeface="+mj-ea"/>
              </a:rPr>
              <a:t>모델별</a:t>
            </a:r>
            <a:r>
              <a:rPr lang="ko-KR" altLang="en-US" sz="1000" dirty="0">
                <a:latin typeface="+mj-ea"/>
                <a:ea typeface="+mj-ea"/>
              </a:rPr>
              <a:t> 결과값 </a:t>
            </a:r>
            <a:r>
              <a:rPr lang="ko-KR" altLang="en-US" sz="1000" dirty="0" err="1">
                <a:latin typeface="+mj-ea"/>
                <a:ea typeface="+mj-ea"/>
              </a:rPr>
              <a:t>챠트</a:t>
            </a:r>
            <a:r>
              <a:rPr lang="ko-KR" altLang="en-US" sz="1000" dirty="0">
                <a:latin typeface="+mj-ea"/>
                <a:ea typeface="+mj-ea"/>
              </a:rPr>
              <a:t> 표시</a:t>
            </a:r>
            <a:endParaRPr lang="en-US" altLang="ko-KR" sz="1000" dirty="0">
              <a:latin typeface="+mj-ea"/>
              <a:ea typeface="+mj-ea"/>
            </a:endParaRPr>
          </a:p>
          <a:p>
            <a:pPr marL="180975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2-1. </a:t>
            </a:r>
            <a:r>
              <a:rPr lang="ko-KR" altLang="en-US" sz="1000" dirty="0" err="1">
                <a:latin typeface="+mj-ea"/>
                <a:ea typeface="+mj-ea"/>
              </a:rPr>
              <a:t>챠트</a:t>
            </a:r>
            <a:r>
              <a:rPr lang="ko-KR" altLang="en-US" sz="1000" dirty="0">
                <a:latin typeface="+mj-ea"/>
                <a:ea typeface="+mj-ea"/>
              </a:rPr>
              <a:t> 도구</a:t>
            </a:r>
            <a:endParaRPr lang="en-US" altLang="ko-KR" sz="1000" dirty="0">
              <a:latin typeface="+mj-ea"/>
              <a:ea typeface="+mj-ea"/>
            </a:endParaRPr>
          </a:p>
          <a:p>
            <a:pPr marL="870799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챠트</a:t>
            </a:r>
            <a:r>
              <a:rPr lang="ko-KR" altLang="en-US" sz="1000" dirty="0">
                <a:latin typeface="+mj-ea"/>
                <a:ea typeface="+mj-ea"/>
              </a:rPr>
              <a:t> 모양 변경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선형</a:t>
            </a:r>
            <a:r>
              <a:rPr lang="en-US" altLang="ko-KR" sz="1000" dirty="0">
                <a:latin typeface="+mj-ea"/>
                <a:ea typeface="+mj-ea"/>
              </a:rPr>
              <a:t>/</a:t>
            </a:r>
            <a:r>
              <a:rPr lang="ko-KR" altLang="en-US" sz="1000" dirty="0">
                <a:latin typeface="+mj-ea"/>
                <a:ea typeface="+mj-ea"/>
              </a:rPr>
              <a:t>막대형</a:t>
            </a:r>
            <a:endParaRPr lang="en-US" altLang="ko-KR" sz="1000" dirty="0">
              <a:latin typeface="+mj-ea"/>
              <a:ea typeface="+mj-ea"/>
            </a:endParaRPr>
          </a:p>
          <a:p>
            <a:pPr marL="870799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챠트</a:t>
            </a:r>
            <a:r>
              <a:rPr lang="ko-KR" altLang="en-US" sz="1000" dirty="0">
                <a:latin typeface="+mj-ea"/>
                <a:ea typeface="+mj-ea"/>
              </a:rPr>
              <a:t> 재실행</a:t>
            </a:r>
            <a:endParaRPr lang="en-US" altLang="ko-KR" sz="1000" dirty="0">
              <a:latin typeface="+mj-ea"/>
              <a:ea typeface="+mj-ea"/>
            </a:endParaRPr>
          </a:p>
          <a:p>
            <a:pPr marL="870799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다운로드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en-US" altLang="ko-KR" sz="1000" dirty="0" err="1">
                <a:latin typeface="+mj-ea"/>
                <a:ea typeface="+mj-ea"/>
              </a:rPr>
              <a:t>png</a:t>
            </a:r>
            <a:r>
              <a:rPr lang="en-US" altLang="ko-KR" sz="1000" dirty="0">
                <a:latin typeface="+mj-ea"/>
                <a:ea typeface="+mj-ea"/>
              </a:rPr>
              <a:t> </a:t>
            </a:r>
            <a:r>
              <a:rPr lang="ko-KR" altLang="en-US" sz="1000" dirty="0">
                <a:latin typeface="+mj-ea"/>
                <a:ea typeface="+mj-ea"/>
              </a:rPr>
              <a:t>파일 다운로드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탄소배출량 결과 총량 및 평균값 표시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모델별</a:t>
            </a:r>
            <a:r>
              <a:rPr lang="ko-KR" altLang="en-US" sz="1000" dirty="0">
                <a:latin typeface="+mj-ea"/>
                <a:ea typeface="+mj-ea"/>
              </a:rPr>
              <a:t> 탄소배출량 결과 총량 및 평균값 정보 표시</a:t>
            </a:r>
          </a:p>
        </p:txBody>
      </p:sp>
      <p:sp>
        <p:nvSpPr>
          <p:cNvPr id="7" name="타원 6">
            <a:extLst>
              <a:ext uri="{FF2B5EF4-FFF2-40B4-BE49-F238E27FC236}">
                <a16:creationId xmlns:a16="http://schemas.microsoft.com/office/drawing/2014/main" id="{A46768ED-2E8D-60FE-4EA4-93BFF114CB64}"/>
              </a:ext>
            </a:extLst>
          </p:cNvPr>
          <p:cNvSpPr/>
          <p:nvPr/>
        </p:nvSpPr>
        <p:spPr>
          <a:xfrm>
            <a:off x="4474083" y="1111372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AB143296-22EF-6599-4153-F042EC9A9F14}"/>
              </a:ext>
            </a:extLst>
          </p:cNvPr>
          <p:cNvSpPr/>
          <p:nvPr/>
        </p:nvSpPr>
        <p:spPr>
          <a:xfrm>
            <a:off x="4417503" y="3416851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2</a:t>
            </a:r>
            <a:endParaRPr lang="ko-KR" altLang="en-US" sz="1000" dirty="0"/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id="{A01AFC70-0CE2-A297-D6CE-809CB5570C1C}"/>
              </a:ext>
            </a:extLst>
          </p:cNvPr>
          <p:cNvSpPr/>
          <p:nvPr/>
        </p:nvSpPr>
        <p:spPr>
          <a:xfrm>
            <a:off x="4474083" y="5832227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3</a:t>
            </a:r>
            <a:endParaRPr lang="ko-KR" altLang="en-US" sz="1000" dirty="0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6B072BD4-DFA1-6FE7-BE3E-EA00DE720705}"/>
              </a:ext>
            </a:extLst>
          </p:cNvPr>
          <p:cNvSpPr/>
          <p:nvPr/>
        </p:nvSpPr>
        <p:spPr>
          <a:xfrm>
            <a:off x="192768" y="2187111"/>
            <a:ext cx="2058699" cy="16818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17" name="연결선: 꺾임 16">
            <a:extLst>
              <a:ext uri="{FF2B5EF4-FFF2-40B4-BE49-F238E27FC236}">
                <a16:creationId xmlns:a16="http://schemas.microsoft.com/office/drawing/2014/main" id="{5E54DB0B-271A-439B-9867-EC4C095780FC}"/>
              </a:ext>
            </a:extLst>
          </p:cNvPr>
          <p:cNvCxnSpPr>
            <a:cxnSpLocks/>
            <a:stCxn id="15" idx="3"/>
            <a:endCxn id="18" idx="1"/>
          </p:cNvCxnSpPr>
          <p:nvPr/>
        </p:nvCxnSpPr>
        <p:spPr>
          <a:xfrm>
            <a:off x="2251467" y="3028036"/>
            <a:ext cx="412134" cy="777631"/>
          </a:xfrm>
          <a:prstGeom prst="bentConnector3">
            <a:avLst/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D1D846FA-68AD-7DCA-A17B-47819A0852E9}"/>
              </a:ext>
            </a:extLst>
          </p:cNvPr>
          <p:cNvSpPr/>
          <p:nvPr/>
        </p:nvSpPr>
        <p:spPr>
          <a:xfrm>
            <a:off x="9710107" y="1246245"/>
            <a:ext cx="348519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/>
              <a:t>1-1</a:t>
            </a:r>
            <a:endParaRPr lang="ko-KR" altLang="en-US" sz="700" dirty="0"/>
          </a:p>
        </p:txBody>
      </p:sp>
      <p:sp>
        <p:nvSpPr>
          <p:cNvPr id="25" name="사각형: 둥근 모서리 24">
            <a:extLst>
              <a:ext uri="{FF2B5EF4-FFF2-40B4-BE49-F238E27FC236}">
                <a16:creationId xmlns:a16="http://schemas.microsoft.com/office/drawing/2014/main" id="{554C45DB-ED21-2BFE-5BB4-2BE396F7B275}"/>
              </a:ext>
            </a:extLst>
          </p:cNvPr>
          <p:cNvSpPr/>
          <p:nvPr/>
        </p:nvSpPr>
        <p:spPr>
          <a:xfrm>
            <a:off x="9710106" y="3416851"/>
            <a:ext cx="348519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/>
              <a:t>2-1</a:t>
            </a:r>
            <a:endParaRPr lang="ko-KR" altLang="en-US" sz="700" dirty="0"/>
          </a:p>
        </p:txBody>
      </p:sp>
    </p:spTree>
    <p:extLst>
      <p:ext uri="{BB962C8B-B14F-4D97-AF65-F5344CB8AC3E}">
        <p14:creationId xmlns:p14="http://schemas.microsoft.com/office/powerpoint/2010/main" val="31589925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>
            <a:extLst>
              <a:ext uri="{FF2B5EF4-FFF2-40B4-BE49-F238E27FC236}">
                <a16:creationId xmlns:a16="http://schemas.microsoft.com/office/drawing/2014/main" id="{18560C31-2E96-6014-71C0-C9218BFFC9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" r="-42" b="61554"/>
          <a:stretch/>
        </p:blipFill>
        <p:spPr>
          <a:xfrm>
            <a:off x="2663601" y="987019"/>
            <a:ext cx="7852862" cy="462918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F91991B3-A59F-6D18-8259-BF3B3E3B684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2770" y="987020"/>
            <a:ext cx="2058696" cy="315666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4198189"/>
              </p:ext>
            </p:extLst>
          </p:nvPr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13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시뮬레이션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–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결과 보기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트윈형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– </a:t>
                      </a:r>
                      <a:r>
                        <a:rPr lang="ko-KR" altLang="en-US" sz="900" kern="1200" dirty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예측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)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AD882B03-7A59-1404-DCE9-C8A7CC95E8E4}"/>
              </a:ext>
            </a:extLst>
          </p:cNvPr>
          <p:cNvSpPr txBox="1"/>
          <p:nvPr/>
        </p:nvSpPr>
        <p:spPr>
          <a:xfrm>
            <a:off x="10656490" y="987019"/>
            <a:ext cx="3743722" cy="3755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latin typeface="+mj-ea"/>
                <a:ea typeface="+mj-ea"/>
              </a:rPr>
              <a:t>시뮬레이션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>
                <a:latin typeface="+mj-ea"/>
                <a:ea typeface="+mj-ea"/>
              </a:rPr>
              <a:t>결과보기</a:t>
            </a:r>
            <a:r>
              <a:rPr lang="en-US" altLang="ko-KR" sz="1000" dirty="0">
                <a:latin typeface="+mj-ea"/>
                <a:ea typeface="+mj-ea"/>
              </a:rPr>
              <a:t>(</a:t>
            </a:r>
            <a:r>
              <a:rPr lang="ko-KR" altLang="en-US" sz="1000" dirty="0">
                <a:latin typeface="+mj-ea"/>
                <a:ea typeface="+mj-ea"/>
              </a:rPr>
              <a:t>트윈형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>
                <a:latin typeface="+mj-ea"/>
                <a:ea typeface="+mj-ea"/>
              </a:rPr>
              <a:t>탄소배출량 예측</a:t>
            </a:r>
            <a:r>
              <a:rPr lang="en-US" altLang="ko-KR" sz="1000" dirty="0">
                <a:latin typeface="+mj-ea"/>
                <a:ea typeface="+mj-ea"/>
              </a:rPr>
              <a:t>)</a:t>
            </a: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시뮬레이션 기본 정보 영역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제목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설명 표시</a:t>
            </a:r>
            <a:endParaRPr lang="en-US" altLang="ko-KR" sz="1000" dirty="0">
              <a:latin typeface="+mj-ea"/>
              <a:ea typeface="+mj-ea"/>
            </a:endParaRPr>
          </a:p>
          <a:p>
            <a:pPr marL="180975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1-1. [Re-RUN] : </a:t>
            </a:r>
            <a:r>
              <a:rPr lang="ko-KR" altLang="en-US" sz="1000" dirty="0">
                <a:latin typeface="+mj-ea"/>
                <a:ea typeface="+mj-ea"/>
              </a:rPr>
              <a:t>선택한</a:t>
            </a:r>
            <a:r>
              <a:rPr lang="en-US" altLang="ko-KR" sz="1000" dirty="0">
                <a:latin typeface="+mj-ea"/>
                <a:ea typeface="+mj-ea"/>
              </a:rPr>
              <a:t> </a:t>
            </a:r>
            <a:r>
              <a:rPr lang="ko-KR" altLang="en-US" sz="1000" dirty="0">
                <a:latin typeface="+mj-ea"/>
                <a:ea typeface="+mj-ea"/>
              </a:rPr>
              <a:t>시뮬레이션을 복제하여 새로운 시뮬레이션 생성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설정값을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유지한채 시뮬레이션 생성 페이지로 이동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시뮬레이션 설정 정보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선택한 시뮬레이션 설정 정보 표시</a:t>
            </a:r>
            <a:endParaRPr lang="en-US" altLang="ko-KR" sz="1000" dirty="0">
              <a:latin typeface="+mj-ea"/>
              <a:ea typeface="+mj-ea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선택한 시뮬레이션 정보</a:t>
            </a:r>
            <a:endParaRPr lang="en-US" altLang="ko-KR" sz="1000" dirty="0">
              <a:latin typeface="+mj-ea"/>
              <a:ea typeface="+mj-ea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적용농장</a:t>
            </a:r>
            <a:endParaRPr lang="en-US" altLang="ko-KR" sz="1000" dirty="0">
              <a:latin typeface="+mj-ea"/>
              <a:ea typeface="+mj-ea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분야</a:t>
            </a:r>
            <a:endParaRPr lang="en-US" altLang="ko-KR" sz="1000" dirty="0">
              <a:latin typeface="+mj-ea"/>
              <a:ea typeface="+mj-ea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적용 모델 정보</a:t>
            </a:r>
            <a:endParaRPr lang="en-US" altLang="ko-KR" sz="1000" dirty="0">
              <a:latin typeface="+mj-ea"/>
              <a:ea typeface="+mj-ea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시뮬레이션 기간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농장 정보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선택된 농장 정보 출력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농장명</a:t>
            </a:r>
            <a:r>
              <a:rPr lang="en-US" altLang="ko-KR" sz="1000" dirty="0">
                <a:latin typeface="+mj-ea"/>
                <a:ea typeface="+mj-ea"/>
              </a:rPr>
              <a:t>/</a:t>
            </a:r>
            <a:r>
              <a:rPr lang="ko-KR" altLang="en-US" sz="1000" dirty="0">
                <a:latin typeface="+mj-ea"/>
                <a:ea typeface="+mj-ea"/>
              </a:rPr>
              <a:t>축사규모</a:t>
            </a:r>
            <a:r>
              <a:rPr lang="en-US" altLang="ko-KR" sz="1000" dirty="0">
                <a:latin typeface="+mj-ea"/>
                <a:ea typeface="+mj-ea"/>
              </a:rPr>
              <a:t>/</a:t>
            </a:r>
            <a:r>
              <a:rPr lang="ko-KR" altLang="en-US" sz="1000" dirty="0" err="1">
                <a:latin typeface="+mj-ea"/>
                <a:ea typeface="+mj-ea"/>
              </a:rPr>
              <a:t>축종</a:t>
            </a:r>
            <a:r>
              <a:rPr lang="en-US" altLang="ko-KR" sz="1000" dirty="0">
                <a:latin typeface="+mj-ea"/>
                <a:ea typeface="+mj-ea"/>
              </a:rPr>
              <a:t>/</a:t>
            </a:r>
            <a:r>
              <a:rPr lang="ko-KR" altLang="en-US" sz="1000" dirty="0" err="1">
                <a:latin typeface="+mj-ea"/>
                <a:ea typeface="+mj-ea"/>
              </a:rPr>
              <a:t>사육두수</a:t>
            </a:r>
            <a:r>
              <a:rPr lang="ko-KR" altLang="en-US" sz="1000" dirty="0">
                <a:latin typeface="+mj-ea"/>
                <a:ea typeface="+mj-ea"/>
              </a:rPr>
              <a:t> 정보 출력</a:t>
            </a:r>
          </a:p>
        </p:txBody>
      </p:sp>
      <p:sp>
        <p:nvSpPr>
          <p:cNvPr id="7" name="타원 6">
            <a:extLst>
              <a:ext uri="{FF2B5EF4-FFF2-40B4-BE49-F238E27FC236}">
                <a16:creationId xmlns:a16="http://schemas.microsoft.com/office/drawing/2014/main" id="{A46768ED-2E8D-60FE-4EA4-93BFF114CB64}"/>
              </a:ext>
            </a:extLst>
          </p:cNvPr>
          <p:cNvSpPr/>
          <p:nvPr/>
        </p:nvSpPr>
        <p:spPr>
          <a:xfrm>
            <a:off x="4504940" y="1573419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AB143296-22EF-6599-4153-F042EC9A9F14}"/>
              </a:ext>
            </a:extLst>
          </p:cNvPr>
          <p:cNvSpPr/>
          <p:nvPr/>
        </p:nvSpPr>
        <p:spPr>
          <a:xfrm>
            <a:off x="4504940" y="2828391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2</a:t>
            </a:r>
            <a:endParaRPr lang="ko-KR" altLang="en-US" sz="1000" dirty="0"/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id="{A01AFC70-0CE2-A297-D6CE-809CB5570C1C}"/>
              </a:ext>
            </a:extLst>
          </p:cNvPr>
          <p:cNvSpPr/>
          <p:nvPr/>
        </p:nvSpPr>
        <p:spPr>
          <a:xfrm>
            <a:off x="4504940" y="4392067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3</a:t>
            </a:r>
            <a:endParaRPr lang="ko-KR" altLang="en-US" sz="1000" dirty="0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6B072BD4-DFA1-6FE7-BE3E-EA00DE720705}"/>
              </a:ext>
            </a:extLst>
          </p:cNvPr>
          <p:cNvSpPr/>
          <p:nvPr/>
        </p:nvSpPr>
        <p:spPr>
          <a:xfrm>
            <a:off x="192768" y="987019"/>
            <a:ext cx="2058699" cy="12448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17" name="연결선: 꺾임 16">
            <a:extLst>
              <a:ext uri="{FF2B5EF4-FFF2-40B4-BE49-F238E27FC236}">
                <a16:creationId xmlns:a16="http://schemas.microsoft.com/office/drawing/2014/main" id="{5E54DB0B-271A-439B-9867-EC4C095780FC}"/>
              </a:ext>
            </a:extLst>
          </p:cNvPr>
          <p:cNvCxnSpPr>
            <a:cxnSpLocks/>
            <a:stCxn id="15" idx="3"/>
            <a:endCxn id="18" idx="1"/>
          </p:cNvCxnSpPr>
          <p:nvPr/>
        </p:nvCxnSpPr>
        <p:spPr>
          <a:xfrm>
            <a:off x="2251467" y="1609423"/>
            <a:ext cx="412134" cy="1692188"/>
          </a:xfrm>
          <a:prstGeom prst="bentConnector3">
            <a:avLst/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D1D846FA-68AD-7DCA-A17B-47819A0852E9}"/>
              </a:ext>
            </a:extLst>
          </p:cNvPr>
          <p:cNvSpPr/>
          <p:nvPr/>
        </p:nvSpPr>
        <p:spPr>
          <a:xfrm>
            <a:off x="7200106" y="1943795"/>
            <a:ext cx="348519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/>
              <a:t>1-1</a:t>
            </a:r>
            <a:endParaRPr lang="ko-KR" altLang="en-US" sz="700" dirty="0"/>
          </a:p>
        </p:txBody>
      </p:sp>
    </p:spTree>
    <p:extLst>
      <p:ext uri="{BB962C8B-B14F-4D97-AF65-F5344CB8AC3E}">
        <p14:creationId xmlns:p14="http://schemas.microsoft.com/office/powerpoint/2010/main" val="34108278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>
            <a:extLst>
              <a:ext uri="{FF2B5EF4-FFF2-40B4-BE49-F238E27FC236}">
                <a16:creationId xmlns:a16="http://schemas.microsoft.com/office/drawing/2014/main" id="{18560C31-2E96-6014-71C0-C9218BFFC9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00" b="14482"/>
          <a:stretch/>
        </p:blipFill>
        <p:spPr>
          <a:xfrm>
            <a:off x="2663601" y="987019"/>
            <a:ext cx="7852862" cy="563729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F91991B3-A59F-6D18-8259-BF3B3E3B684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2770" y="987020"/>
            <a:ext cx="2058696" cy="315666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4642376"/>
              </p:ext>
            </p:extLst>
          </p:nvPr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14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시뮬레이션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–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결과 보기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트윈형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– </a:t>
                      </a:r>
                      <a:r>
                        <a:rPr lang="ko-KR" altLang="en-US" sz="900" kern="1200" dirty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예측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)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AD882B03-7A59-1404-DCE9-C8A7CC95E8E4}"/>
              </a:ext>
            </a:extLst>
          </p:cNvPr>
          <p:cNvSpPr txBox="1"/>
          <p:nvPr/>
        </p:nvSpPr>
        <p:spPr>
          <a:xfrm>
            <a:off x="10656490" y="987019"/>
            <a:ext cx="3743722" cy="3063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latin typeface="+mj-ea"/>
                <a:ea typeface="+mj-ea"/>
              </a:rPr>
              <a:t>시뮬레이션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>
                <a:latin typeface="+mj-ea"/>
                <a:ea typeface="+mj-ea"/>
              </a:rPr>
              <a:t>결과보기</a:t>
            </a:r>
            <a:r>
              <a:rPr lang="en-US" altLang="ko-KR" sz="1000" dirty="0">
                <a:latin typeface="+mj-ea"/>
                <a:ea typeface="+mj-ea"/>
              </a:rPr>
              <a:t>(</a:t>
            </a:r>
            <a:r>
              <a:rPr lang="ko-KR" altLang="en-US" sz="1000" dirty="0">
                <a:latin typeface="+mj-ea"/>
                <a:ea typeface="+mj-ea"/>
              </a:rPr>
              <a:t>트윈형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kern="1200" dirty="0">
                <a:solidFill>
                  <a:schemeClr val="dk1"/>
                </a:solidFill>
                <a:latin typeface="+mj-ea"/>
                <a:ea typeface="+mn-ea"/>
                <a:cs typeface="+mn-cs"/>
              </a:rPr>
              <a:t>탄소배출량 예측</a:t>
            </a:r>
            <a:r>
              <a:rPr lang="en-US" altLang="ko-KR" sz="1000" dirty="0">
                <a:latin typeface="+mj-ea"/>
                <a:ea typeface="+mj-ea"/>
              </a:rPr>
              <a:t>)</a:t>
            </a: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시뮬레이션 결과 정보 영역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시뮬레이션 결과 데이터 테이블 표시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선택한 모델 탄소배출량 데이터 표시</a:t>
            </a:r>
            <a:endParaRPr lang="en-US" altLang="ko-KR" sz="1000" dirty="0">
              <a:latin typeface="+mj-ea"/>
              <a:ea typeface="+mj-ea"/>
            </a:endParaRPr>
          </a:p>
          <a:p>
            <a:pPr marL="180975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1-1. [</a:t>
            </a:r>
            <a:r>
              <a:rPr lang="ko-KR" altLang="en-US" sz="1000" dirty="0">
                <a:latin typeface="+mj-ea"/>
                <a:ea typeface="+mj-ea"/>
              </a:rPr>
              <a:t>다운로드</a:t>
            </a:r>
            <a:r>
              <a:rPr lang="en-US" altLang="ko-KR" sz="1000" dirty="0">
                <a:latin typeface="+mj-ea"/>
                <a:ea typeface="+mj-ea"/>
              </a:rPr>
              <a:t>] : </a:t>
            </a:r>
            <a:r>
              <a:rPr lang="ko-KR" altLang="en-US" sz="1000" dirty="0">
                <a:latin typeface="+mj-ea"/>
                <a:ea typeface="+mj-ea"/>
              </a:rPr>
              <a:t>해당 데이터 테이블 엑셀 파일 다운로드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시뮬레이션 결과 </a:t>
            </a:r>
            <a:r>
              <a:rPr lang="ko-KR" altLang="en-US" sz="1000" dirty="0" err="1">
                <a:latin typeface="+mj-ea"/>
                <a:ea typeface="+mj-ea"/>
              </a:rPr>
              <a:t>챠트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선택한 모델의 결과값 </a:t>
            </a:r>
            <a:r>
              <a:rPr lang="ko-KR" altLang="en-US" sz="1000" dirty="0" err="1">
                <a:latin typeface="+mj-ea"/>
                <a:ea typeface="+mj-ea"/>
              </a:rPr>
              <a:t>챠트</a:t>
            </a:r>
            <a:r>
              <a:rPr lang="ko-KR" altLang="en-US" sz="1000" dirty="0">
                <a:latin typeface="+mj-ea"/>
                <a:ea typeface="+mj-ea"/>
              </a:rPr>
              <a:t> 표시</a:t>
            </a:r>
            <a:endParaRPr lang="en-US" altLang="ko-KR" sz="1000" dirty="0">
              <a:latin typeface="+mj-ea"/>
              <a:ea typeface="+mj-ea"/>
            </a:endParaRPr>
          </a:p>
          <a:p>
            <a:pPr marL="180975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2-1. </a:t>
            </a:r>
            <a:r>
              <a:rPr lang="ko-KR" altLang="en-US" sz="1000" dirty="0" err="1">
                <a:latin typeface="+mj-ea"/>
                <a:ea typeface="+mj-ea"/>
              </a:rPr>
              <a:t>챠트</a:t>
            </a:r>
            <a:r>
              <a:rPr lang="ko-KR" altLang="en-US" sz="1000" dirty="0">
                <a:latin typeface="+mj-ea"/>
                <a:ea typeface="+mj-ea"/>
              </a:rPr>
              <a:t> 도구</a:t>
            </a:r>
            <a:endParaRPr lang="en-US" altLang="ko-KR" sz="1000" dirty="0">
              <a:latin typeface="+mj-ea"/>
              <a:ea typeface="+mj-ea"/>
            </a:endParaRPr>
          </a:p>
          <a:p>
            <a:pPr marL="870799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챠트</a:t>
            </a:r>
            <a:r>
              <a:rPr lang="ko-KR" altLang="en-US" sz="1000" dirty="0">
                <a:latin typeface="+mj-ea"/>
                <a:ea typeface="+mj-ea"/>
              </a:rPr>
              <a:t> 모양 변경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선형</a:t>
            </a:r>
            <a:r>
              <a:rPr lang="en-US" altLang="ko-KR" sz="1000" dirty="0">
                <a:latin typeface="+mj-ea"/>
                <a:ea typeface="+mj-ea"/>
              </a:rPr>
              <a:t>/</a:t>
            </a:r>
            <a:r>
              <a:rPr lang="ko-KR" altLang="en-US" sz="1000" dirty="0">
                <a:latin typeface="+mj-ea"/>
                <a:ea typeface="+mj-ea"/>
              </a:rPr>
              <a:t>막대형</a:t>
            </a:r>
            <a:endParaRPr lang="en-US" altLang="ko-KR" sz="1000" dirty="0">
              <a:latin typeface="+mj-ea"/>
              <a:ea typeface="+mj-ea"/>
            </a:endParaRPr>
          </a:p>
          <a:p>
            <a:pPr marL="870799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챠트</a:t>
            </a:r>
            <a:r>
              <a:rPr lang="ko-KR" altLang="en-US" sz="1000" dirty="0">
                <a:latin typeface="+mj-ea"/>
                <a:ea typeface="+mj-ea"/>
              </a:rPr>
              <a:t> 재실행</a:t>
            </a:r>
            <a:endParaRPr lang="en-US" altLang="ko-KR" sz="1000" dirty="0">
              <a:latin typeface="+mj-ea"/>
              <a:ea typeface="+mj-ea"/>
            </a:endParaRPr>
          </a:p>
          <a:p>
            <a:pPr marL="870799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다운로드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en-US" altLang="ko-KR" sz="1000" dirty="0" err="1">
                <a:latin typeface="+mj-ea"/>
                <a:ea typeface="+mj-ea"/>
              </a:rPr>
              <a:t>png</a:t>
            </a:r>
            <a:r>
              <a:rPr lang="en-US" altLang="ko-KR" sz="1000" dirty="0">
                <a:latin typeface="+mj-ea"/>
                <a:ea typeface="+mj-ea"/>
              </a:rPr>
              <a:t> </a:t>
            </a:r>
            <a:r>
              <a:rPr lang="ko-KR" altLang="en-US" sz="1000" dirty="0">
                <a:latin typeface="+mj-ea"/>
                <a:ea typeface="+mj-ea"/>
              </a:rPr>
              <a:t>파일 다운로드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탄소배출량 결과 총량 및 평균값 표시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모델 탄소배출량 결과 총량 및 평균값 정보 표시</a:t>
            </a:r>
          </a:p>
        </p:txBody>
      </p:sp>
      <p:sp>
        <p:nvSpPr>
          <p:cNvPr id="7" name="타원 6">
            <a:extLst>
              <a:ext uri="{FF2B5EF4-FFF2-40B4-BE49-F238E27FC236}">
                <a16:creationId xmlns:a16="http://schemas.microsoft.com/office/drawing/2014/main" id="{A46768ED-2E8D-60FE-4EA4-93BFF114CB64}"/>
              </a:ext>
            </a:extLst>
          </p:cNvPr>
          <p:cNvSpPr/>
          <p:nvPr/>
        </p:nvSpPr>
        <p:spPr>
          <a:xfrm>
            <a:off x="4474083" y="1111372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AB143296-22EF-6599-4153-F042EC9A9F14}"/>
              </a:ext>
            </a:extLst>
          </p:cNvPr>
          <p:cNvSpPr/>
          <p:nvPr/>
        </p:nvSpPr>
        <p:spPr>
          <a:xfrm>
            <a:off x="4417503" y="3416851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2</a:t>
            </a:r>
            <a:endParaRPr lang="ko-KR" altLang="en-US" sz="1000" dirty="0"/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id="{A01AFC70-0CE2-A297-D6CE-809CB5570C1C}"/>
              </a:ext>
            </a:extLst>
          </p:cNvPr>
          <p:cNvSpPr/>
          <p:nvPr/>
        </p:nvSpPr>
        <p:spPr>
          <a:xfrm>
            <a:off x="4474083" y="5832227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3</a:t>
            </a:r>
            <a:endParaRPr lang="ko-KR" altLang="en-US" sz="1000" dirty="0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6B072BD4-DFA1-6FE7-BE3E-EA00DE720705}"/>
              </a:ext>
            </a:extLst>
          </p:cNvPr>
          <p:cNvSpPr/>
          <p:nvPr/>
        </p:nvSpPr>
        <p:spPr>
          <a:xfrm>
            <a:off x="192768" y="2187111"/>
            <a:ext cx="2058699" cy="16818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17" name="연결선: 꺾임 16">
            <a:extLst>
              <a:ext uri="{FF2B5EF4-FFF2-40B4-BE49-F238E27FC236}">
                <a16:creationId xmlns:a16="http://schemas.microsoft.com/office/drawing/2014/main" id="{5E54DB0B-271A-439B-9867-EC4C095780FC}"/>
              </a:ext>
            </a:extLst>
          </p:cNvPr>
          <p:cNvCxnSpPr>
            <a:cxnSpLocks/>
            <a:stCxn id="15" idx="3"/>
            <a:endCxn id="18" idx="1"/>
          </p:cNvCxnSpPr>
          <p:nvPr/>
        </p:nvCxnSpPr>
        <p:spPr>
          <a:xfrm>
            <a:off x="2251467" y="3028036"/>
            <a:ext cx="412134" cy="777631"/>
          </a:xfrm>
          <a:prstGeom prst="bentConnector3">
            <a:avLst/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D1D846FA-68AD-7DCA-A17B-47819A0852E9}"/>
              </a:ext>
            </a:extLst>
          </p:cNvPr>
          <p:cNvSpPr/>
          <p:nvPr/>
        </p:nvSpPr>
        <p:spPr>
          <a:xfrm>
            <a:off x="9710107" y="1246245"/>
            <a:ext cx="348519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/>
              <a:t>1-1</a:t>
            </a:r>
            <a:endParaRPr lang="ko-KR" altLang="en-US" sz="700" dirty="0"/>
          </a:p>
        </p:txBody>
      </p:sp>
      <p:sp>
        <p:nvSpPr>
          <p:cNvPr id="25" name="사각형: 둥근 모서리 24">
            <a:extLst>
              <a:ext uri="{FF2B5EF4-FFF2-40B4-BE49-F238E27FC236}">
                <a16:creationId xmlns:a16="http://schemas.microsoft.com/office/drawing/2014/main" id="{554C45DB-ED21-2BFE-5BB4-2BE396F7B275}"/>
              </a:ext>
            </a:extLst>
          </p:cNvPr>
          <p:cNvSpPr/>
          <p:nvPr/>
        </p:nvSpPr>
        <p:spPr>
          <a:xfrm>
            <a:off x="9710106" y="3416851"/>
            <a:ext cx="348519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/>
              <a:t>2-1</a:t>
            </a:r>
            <a:endParaRPr lang="ko-KR" altLang="en-US" sz="700" dirty="0"/>
          </a:p>
        </p:txBody>
      </p:sp>
    </p:spTree>
    <p:extLst>
      <p:ext uri="{BB962C8B-B14F-4D97-AF65-F5344CB8AC3E}">
        <p14:creationId xmlns:p14="http://schemas.microsoft.com/office/powerpoint/2010/main" val="17349679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34359B40-3708-D130-AF89-19BC9851F3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460"/>
          <a:stretch/>
        </p:blipFill>
        <p:spPr>
          <a:xfrm>
            <a:off x="1871514" y="790718"/>
            <a:ext cx="6743841" cy="698410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5417026"/>
              </p:ext>
            </p:extLst>
          </p:nvPr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15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시뮬레이션 생성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–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일반형 시뮬레이션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AD882B03-7A59-1404-DCE9-C8A7CC95E8E4}"/>
              </a:ext>
            </a:extLst>
          </p:cNvPr>
          <p:cNvSpPr txBox="1"/>
          <p:nvPr/>
        </p:nvSpPr>
        <p:spPr>
          <a:xfrm>
            <a:off x="10656490" y="987019"/>
            <a:ext cx="3743722" cy="5603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latin typeface="+mj-ea"/>
                <a:ea typeface="+mj-ea"/>
              </a:rPr>
              <a:t>시뮬레이션 생성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>
                <a:latin typeface="+mj-ea"/>
                <a:ea typeface="+mj-ea"/>
              </a:rPr>
              <a:t>일반형 시뮬레이션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시뮬레이션 기본 정보 입력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시뮬레이션 제목 입력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기본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입력값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자동 생성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: 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네이밍 규칙에 따름</a:t>
            </a:r>
            <a:b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사용자 변경 가능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시뮬레이션 설명 입력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시뮬레이션 설명 사용자 입력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: </a:t>
            </a:r>
            <a:r>
              <a:rPr lang="ko-KR" altLang="en-US" sz="1000" dirty="0" err="1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필수값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 아님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.</a:t>
            </a:r>
            <a:endParaRPr lang="en-US" altLang="ko-KR" sz="1000" dirty="0">
              <a:solidFill>
                <a:srgbClr val="FF0000"/>
              </a:solidFill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시뮬레이션 설정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시뮬레이션 유형 선택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일반형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분야 선택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적용 모델 선택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모델은 복수로 추가할 수 있으며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,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선택한 모델에 따라 데이터 입력항목 활성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/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비활성</a:t>
            </a:r>
            <a:b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선택된 모델 목록에서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[x]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버튼으로 모델 삭제 가능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180975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2-1. [TEST] :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해당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모델에 대한 탄소배출량 예측 팝업 활성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시뮬레이션 데이터 입력</a:t>
            </a: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선택된 모델에 따라 필요 데이터 항목 활성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데이터 사용자 입력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활성된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데이터 항목은 모두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필수값으로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미 입력상태로 시뮬레이션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실행시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경고 팝업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[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취소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]: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설정된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입력값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저장 하지 않고 시뮬레이션 목록 페이지로 이동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[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시뮬레이션 실행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] :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설정된 값으로 시뮬레이션 실행</a:t>
            </a:r>
            <a:b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시뮬레이션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완료시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목록 페이지로 이동</a:t>
            </a:r>
            <a:endParaRPr lang="ko-KR" altLang="en-US" sz="1000" dirty="0">
              <a:latin typeface="+mj-ea"/>
              <a:ea typeface="+mj-ea"/>
            </a:endParaRPr>
          </a:p>
        </p:txBody>
      </p:sp>
      <p:sp>
        <p:nvSpPr>
          <p:cNvPr id="41" name="타원 40">
            <a:extLst>
              <a:ext uri="{FF2B5EF4-FFF2-40B4-BE49-F238E27FC236}">
                <a16:creationId xmlns:a16="http://schemas.microsoft.com/office/drawing/2014/main" id="{0F54425E-A97C-4A24-16CF-52370D3C6075}"/>
              </a:ext>
            </a:extLst>
          </p:cNvPr>
          <p:cNvSpPr/>
          <p:nvPr/>
        </p:nvSpPr>
        <p:spPr>
          <a:xfrm>
            <a:off x="3375037" y="2663875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2</a:t>
            </a:r>
            <a:endParaRPr lang="ko-KR" altLang="en-US" sz="1000" dirty="0"/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1DBDBD69-A841-AA45-24DA-C50F8115DA7C}"/>
              </a:ext>
            </a:extLst>
          </p:cNvPr>
          <p:cNvSpPr/>
          <p:nvPr/>
        </p:nvSpPr>
        <p:spPr>
          <a:xfrm>
            <a:off x="3375037" y="3852007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3</a:t>
            </a:r>
            <a:endParaRPr lang="ko-KR" altLang="en-US" sz="1000" dirty="0"/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id="{084AFFD4-97A8-F3DA-7786-D500F01EBE76}"/>
              </a:ext>
            </a:extLst>
          </p:cNvPr>
          <p:cNvSpPr/>
          <p:nvPr/>
        </p:nvSpPr>
        <p:spPr>
          <a:xfrm>
            <a:off x="3381350" y="1526392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33CA5E2-43E1-09DE-15BE-E50AD0B5379A}"/>
              </a:ext>
            </a:extLst>
          </p:cNvPr>
          <p:cNvSpPr txBox="1"/>
          <p:nvPr/>
        </p:nvSpPr>
        <p:spPr>
          <a:xfrm>
            <a:off x="8928298" y="6665500"/>
            <a:ext cx="532859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v"/>
            </a:pP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일반 시뮬레이션의 시뮬레이션 종류 별 입력 요소를 파악해서 중복되는 입력 요소를 안고 들어가는 구조로 만들어야 함</a:t>
            </a:r>
            <a:endParaRPr lang="en-US" altLang="ko-KR" sz="1000" dirty="0">
              <a:solidFill>
                <a:srgbClr val="FF0000"/>
              </a:solidFill>
              <a:latin typeface="+mj-ea"/>
              <a:ea typeface="+mj-ea"/>
            </a:endParaRP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결과 비교를 하기 위해서는 같은 값을 </a:t>
            </a:r>
            <a:r>
              <a:rPr lang="ko-KR" altLang="en-US" sz="1000" dirty="0" err="1">
                <a:solidFill>
                  <a:srgbClr val="FF0000"/>
                </a:solidFill>
                <a:latin typeface="+mj-ea"/>
                <a:ea typeface="+mj-ea"/>
              </a:rPr>
              <a:t>입력값으로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 받아서 처리하는 모양이 보여야 함</a:t>
            </a:r>
            <a:endParaRPr lang="en-US" altLang="ko-KR" sz="1000" dirty="0">
              <a:solidFill>
                <a:srgbClr val="FF0000"/>
              </a:solidFill>
              <a:latin typeface="+mj-ea"/>
              <a:ea typeface="+mj-ea"/>
            </a:endParaRPr>
          </a:p>
          <a:p>
            <a:pPr marL="171450" indent="-171450">
              <a:buFont typeface="Wingdings" panose="05000000000000000000" pitchFamily="2" charset="2"/>
              <a:buChar char="v"/>
            </a:pPr>
            <a:endParaRPr lang="en-US" altLang="ko-KR" sz="1000" dirty="0">
              <a:solidFill>
                <a:srgbClr val="FF0000"/>
              </a:solidFill>
              <a:latin typeface="+mj-ea"/>
              <a:ea typeface="+mj-ea"/>
            </a:endParaRP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네이밍 관련</a:t>
            </a:r>
            <a:endParaRPr lang="en-US" altLang="ko-KR" sz="1000" dirty="0">
              <a:solidFill>
                <a:srgbClr val="FF0000"/>
              </a:solidFill>
              <a:latin typeface="+mj-ea"/>
              <a:ea typeface="+mj-ea"/>
            </a:endParaRPr>
          </a:p>
          <a:p>
            <a:pPr marL="536575" lvl="1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번호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</a:rPr>
              <a:t>.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일반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</a:rPr>
              <a:t>/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트윈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</a:rPr>
              <a:t>-&lt;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모델명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</a:rPr>
              <a:t>&gt;-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실행시간 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 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자동생성</a:t>
            </a:r>
            <a:endParaRPr lang="en-US" altLang="ko-KR" sz="1000" dirty="0">
              <a:solidFill>
                <a:srgbClr val="FF0000"/>
              </a:solidFill>
              <a:latin typeface="+mj-ea"/>
              <a:ea typeface="+mj-ea"/>
              <a:sym typeface="Wingdings" panose="05000000000000000000" pitchFamily="2" charset="2"/>
            </a:endParaRPr>
          </a:p>
          <a:p>
            <a:pPr marL="536575" lvl="1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적용모델명은 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EOC 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지우고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, Tier-1, Reg-1, Reg-2, Reg-3, DeepL-1, DeeL-2</a:t>
            </a:r>
            <a:endParaRPr lang="en-US" altLang="ko-KR" sz="10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36F9D403-AB58-DB58-8C05-FF553DBEAD05}"/>
              </a:ext>
            </a:extLst>
          </p:cNvPr>
          <p:cNvSpPr/>
          <p:nvPr/>
        </p:nvSpPr>
        <p:spPr>
          <a:xfrm>
            <a:off x="6836265" y="3167931"/>
            <a:ext cx="348519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/>
              <a:t>2-1</a:t>
            </a:r>
            <a:endParaRPr lang="ko-KR" altLang="en-US" sz="700" dirty="0"/>
          </a:p>
        </p:txBody>
      </p:sp>
    </p:spTree>
    <p:extLst>
      <p:ext uri="{BB962C8B-B14F-4D97-AF65-F5344CB8AC3E}">
        <p14:creationId xmlns:p14="http://schemas.microsoft.com/office/powerpoint/2010/main" val="20061337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34359B40-3708-D130-AF89-19BC9851F31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460"/>
          <a:stretch/>
        </p:blipFill>
        <p:spPr>
          <a:xfrm>
            <a:off x="175176" y="847685"/>
            <a:ext cx="4465413" cy="462450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16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시뮬레이션 생성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–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일반형 시뮬레이션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AD882B03-7A59-1404-DCE9-C8A7CC95E8E4}"/>
              </a:ext>
            </a:extLst>
          </p:cNvPr>
          <p:cNvSpPr txBox="1"/>
          <p:nvPr/>
        </p:nvSpPr>
        <p:spPr>
          <a:xfrm>
            <a:off x="10656490" y="987019"/>
            <a:ext cx="3743722" cy="1678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latin typeface="+mj-ea"/>
                <a:ea typeface="+mj-ea"/>
              </a:rPr>
              <a:t>시뮬레이션 생성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>
                <a:latin typeface="+mj-ea"/>
                <a:ea typeface="+mj-ea"/>
              </a:rPr>
              <a:t>일반형 시뮬레이션</a:t>
            </a: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모델 실행 테스트</a:t>
            </a:r>
            <a:endParaRPr lang="en-US" altLang="ko-KR" sz="1000" dirty="0">
              <a:latin typeface="+mj-ea"/>
              <a:ea typeface="+mj-ea"/>
            </a:endParaRPr>
          </a:p>
          <a:p>
            <a:pPr marL="452438" lvl="1" indent="-271463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1-1. </a:t>
            </a:r>
            <a:r>
              <a:rPr lang="ko-KR" altLang="en-US" sz="1000" dirty="0">
                <a:latin typeface="+mj-ea"/>
                <a:ea typeface="+mj-ea"/>
              </a:rPr>
              <a:t>선택된 모델에 따른 </a:t>
            </a:r>
            <a:r>
              <a:rPr lang="ko-KR" altLang="en-US" sz="1000" dirty="0" err="1">
                <a:latin typeface="+mj-ea"/>
                <a:ea typeface="+mj-ea"/>
              </a:rPr>
              <a:t>데이터입력항목</a:t>
            </a:r>
            <a:r>
              <a:rPr lang="ko-KR" altLang="en-US" sz="1000" dirty="0">
                <a:latin typeface="+mj-ea"/>
                <a:ea typeface="+mj-ea"/>
              </a:rPr>
              <a:t> 표출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해당 항목의 데이터 사용자 입력</a:t>
            </a:r>
            <a:endParaRPr lang="en-US" altLang="ko-KR" sz="1000" dirty="0">
              <a:latin typeface="+mj-ea"/>
              <a:ea typeface="+mj-ea"/>
            </a:endParaRPr>
          </a:p>
          <a:p>
            <a:pPr marL="452438" lvl="1" indent="-271463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1-2. [RUN]</a:t>
            </a:r>
            <a:r>
              <a:rPr lang="ko-KR" altLang="en-US" sz="1000" dirty="0">
                <a:latin typeface="+mj-ea"/>
                <a:ea typeface="+mj-ea"/>
              </a:rPr>
              <a:t> </a:t>
            </a:r>
            <a:r>
              <a:rPr lang="en-US" altLang="ko-KR" sz="1000" dirty="0">
                <a:latin typeface="+mj-ea"/>
                <a:ea typeface="+mj-ea"/>
              </a:rPr>
              <a:t>:</a:t>
            </a:r>
            <a:r>
              <a:rPr lang="ko-KR" altLang="en-US" sz="1000" dirty="0">
                <a:latin typeface="+mj-ea"/>
                <a:ea typeface="+mj-ea"/>
              </a:rPr>
              <a:t> 데이터 입력 후 해당 모델의 탄소배출량 계산 수행</a:t>
            </a:r>
            <a:endParaRPr lang="en-US" altLang="ko-KR" sz="1000" dirty="0">
              <a:latin typeface="+mj-ea"/>
              <a:ea typeface="+mj-ea"/>
            </a:endParaRPr>
          </a:p>
          <a:p>
            <a:pPr marL="452438" lvl="1" indent="-271463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1-3. </a:t>
            </a:r>
            <a:r>
              <a:rPr lang="ko-KR" altLang="en-US" sz="1000" dirty="0">
                <a:latin typeface="+mj-ea"/>
                <a:ea typeface="+mj-ea"/>
              </a:rPr>
              <a:t>탄소배출량 계산 결과 표시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C0DFB58C-1CB5-4CC7-C9E6-8B38A9C678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467" t="26603" r="10433" b="38579"/>
          <a:stretch/>
        </p:blipFill>
        <p:spPr>
          <a:xfrm>
            <a:off x="5183882" y="844973"/>
            <a:ext cx="4320480" cy="696851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38B319BC-F863-6A60-D201-AFD4746FA8E3}"/>
              </a:ext>
            </a:extLst>
          </p:cNvPr>
          <p:cNvSpPr/>
          <p:nvPr/>
        </p:nvSpPr>
        <p:spPr>
          <a:xfrm>
            <a:off x="3108200" y="2517585"/>
            <a:ext cx="394661" cy="1785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7" name="연결선: 꺾임 6">
            <a:extLst>
              <a:ext uri="{FF2B5EF4-FFF2-40B4-BE49-F238E27FC236}">
                <a16:creationId xmlns:a16="http://schemas.microsoft.com/office/drawing/2014/main" id="{99417CB2-ADAD-C175-A860-6134B65CF1AB}"/>
              </a:ext>
            </a:extLst>
          </p:cNvPr>
          <p:cNvCxnSpPr>
            <a:cxnSpLocks/>
            <a:stCxn id="6" idx="3"/>
            <a:endCxn id="5" idx="1"/>
          </p:cNvCxnSpPr>
          <p:nvPr/>
        </p:nvCxnSpPr>
        <p:spPr>
          <a:xfrm>
            <a:off x="3502861" y="2606851"/>
            <a:ext cx="1681021" cy="1722381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타원 9">
            <a:extLst>
              <a:ext uri="{FF2B5EF4-FFF2-40B4-BE49-F238E27FC236}">
                <a16:creationId xmlns:a16="http://schemas.microsoft.com/office/drawing/2014/main" id="{78CBAE3D-4380-721B-E852-AFABA9A4818C}"/>
              </a:ext>
            </a:extLst>
          </p:cNvPr>
          <p:cNvSpPr/>
          <p:nvPr/>
        </p:nvSpPr>
        <p:spPr>
          <a:xfrm>
            <a:off x="5075870" y="926527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397D2BC3-5BB0-9E26-2C74-2CE458544DDC}"/>
              </a:ext>
            </a:extLst>
          </p:cNvPr>
          <p:cNvSpPr/>
          <p:nvPr/>
        </p:nvSpPr>
        <p:spPr>
          <a:xfrm>
            <a:off x="5079564" y="1871787"/>
            <a:ext cx="348519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/>
              <a:t>1-1</a:t>
            </a:r>
            <a:endParaRPr lang="ko-KR" altLang="en-US" sz="700" dirty="0"/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EED91D43-6EEB-F820-10CB-082944683083}"/>
              </a:ext>
            </a:extLst>
          </p:cNvPr>
          <p:cNvSpPr/>
          <p:nvPr/>
        </p:nvSpPr>
        <p:spPr>
          <a:xfrm>
            <a:off x="7920186" y="6358746"/>
            <a:ext cx="348519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/>
              <a:t>1-2</a:t>
            </a:r>
            <a:endParaRPr lang="ko-KR" altLang="en-US" sz="700" dirty="0"/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811F03E6-B8E2-51E7-5F08-FDBE6335955A}"/>
              </a:ext>
            </a:extLst>
          </p:cNvPr>
          <p:cNvSpPr/>
          <p:nvPr/>
        </p:nvSpPr>
        <p:spPr>
          <a:xfrm>
            <a:off x="5117634" y="6831209"/>
            <a:ext cx="348519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/>
              <a:t>1-3</a:t>
            </a:r>
            <a:endParaRPr lang="ko-KR" altLang="en-US" sz="700" dirty="0"/>
          </a:p>
        </p:txBody>
      </p:sp>
    </p:spTree>
    <p:extLst>
      <p:ext uri="{BB962C8B-B14F-4D97-AF65-F5344CB8AC3E}">
        <p14:creationId xmlns:p14="http://schemas.microsoft.com/office/powerpoint/2010/main" val="35376633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34359B40-3708-D130-AF89-19BC9851F3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460"/>
          <a:stretch/>
        </p:blipFill>
        <p:spPr>
          <a:xfrm>
            <a:off x="1871514" y="790718"/>
            <a:ext cx="6743841" cy="698410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17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시뮬레이션 생성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–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모델별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비교 시뮬레이션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AD882B03-7A59-1404-DCE9-C8A7CC95E8E4}"/>
              </a:ext>
            </a:extLst>
          </p:cNvPr>
          <p:cNvSpPr txBox="1"/>
          <p:nvPr/>
        </p:nvSpPr>
        <p:spPr>
          <a:xfrm>
            <a:off x="10656490" y="987019"/>
            <a:ext cx="3743722" cy="4217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latin typeface="+mj-ea"/>
                <a:ea typeface="+mj-ea"/>
              </a:rPr>
              <a:t>시뮬레이션 생성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 err="1">
                <a:latin typeface="+mj-ea"/>
                <a:ea typeface="+mj-ea"/>
              </a:rPr>
              <a:t>모델별</a:t>
            </a:r>
            <a:r>
              <a:rPr lang="ko-KR" altLang="en-US" sz="1000" dirty="0">
                <a:latin typeface="+mj-ea"/>
                <a:ea typeface="+mj-ea"/>
              </a:rPr>
              <a:t> 비교 시뮬레이션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시뮬레이션 기본 정보 입력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시뮬레이션 제목 입력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기본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입력값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자동 생성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: 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네이밍 규칙에 따름</a:t>
            </a:r>
            <a:b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사용자 변경 가능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시뮬레이션 설명 입력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시뮬레이션 설명 사용자 입력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: </a:t>
            </a:r>
            <a:r>
              <a:rPr lang="ko-KR" altLang="en-US" sz="1000" dirty="0" err="1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필수값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 아님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.</a:t>
            </a:r>
            <a:endParaRPr lang="en-US" altLang="ko-KR" sz="1000" dirty="0">
              <a:solidFill>
                <a:srgbClr val="FF0000"/>
              </a:solidFill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시뮬레이션 설정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시뮬레이션 유형 선택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트윈형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&gt;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모델별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비교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/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탄소배출량 예측 선택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적용 농장 선택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분야 선택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적용 모델 선택 추가 및 삭제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시뮬레이션 기간 설정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시뮬레이션 입력 데이터 설정</a:t>
            </a: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데이터베이스 연결하여 데이터 가져오기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데이터 파일 선택으로 데이터 가져오기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다음 슬라이드에서 상세 설명함</a:t>
            </a:r>
            <a:r>
              <a:rPr lang="en-US" altLang="ko-KR" sz="1000" dirty="0">
                <a:latin typeface="+mj-ea"/>
                <a:ea typeface="+mj-ea"/>
              </a:rPr>
              <a:t>.</a:t>
            </a:r>
            <a:endParaRPr lang="ko-KR" altLang="en-US" sz="1000" dirty="0">
              <a:latin typeface="+mj-ea"/>
              <a:ea typeface="+mj-ea"/>
            </a:endParaRPr>
          </a:p>
        </p:txBody>
      </p:sp>
      <p:sp>
        <p:nvSpPr>
          <p:cNvPr id="41" name="타원 40">
            <a:extLst>
              <a:ext uri="{FF2B5EF4-FFF2-40B4-BE49-F238E27FC236}">
                <a16:creationId xmlns:a16="http://schemas.microsoft.com/office/drawing/2014/main" id="{0F54425E-A97C-4A24-16CF-52370D3C6075}"/>
              </a:ext>
            </a:extLst>
          </p:cNvPr>
          <p:cNvSpPr/>
          <p:nvPr/>
        </p:nvSpPr>
        <p:spPr>
          <a:xfrm>
            <a:off x="3396952" y="2694114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2</a:t>
            </a:r>
            <a:endParaRPr lang="ko-KR" altLang="en-US" sz="1000" dirty="0"/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1DBDBD69-A841-AA45-24DA-C50F8115DA7C}"/>
              </a:ext>
            </a:extLst>
          </p:cNvPr>
          <p:cNvSpPr/>
          <p:nvPr/>
        </p:nvSpPr>
        <p:spPr>
          <a:xfrm>
            <a:off x="3381350" y="4481464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3</a:t>
            </a:r>
            <a:endParaRPr lang="ko-KR" altLang="en-US" sz="1000" dirty="0"/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id="{084AFFD4-97A8-F3DA-7786-D500F01EBE76}"/>
              </a:ext>
            </a:extLst>
          </p:cNvPr>
          <p:cNvSpPr/>
          <p:nvPr/>
        </p:nvSpPr>
        <p:spPr>
          <a:xfrm>
            <a:off x="3426321" y="1639402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19847874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그림 23">
            <a:extLst>
              <a:ext uri="{FF2B5EF4-FFF2-40B4-BE49-F238E27FC236}">
                <a16:creationId xmlns:a16="http://schemas.microsoft.com/office/drawing/2014/main" id="{24AABF6C-2572-0C2A-4ACA-C0280972AD4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81" t="17878" b="64566"/>
          <a:stretch/>
        </p:blipFill>
        <p:spPr>
          <a:xfrm>
            <a:off x="3190369" y="1019042"/>
            <a:ext cx="7355413" cy="2580937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34359B40-3708-D130-AF89-19BC9851F31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460"/>
          <a:stretch/>
        </p:blipFill>
        <p:spPr>
          <a:xfrm>
            <a:off x="143322" y="987020"/>
            <a:ext cx="2384009" cy="246894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18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시뮬레이션 생성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–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모델별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비교 시뮬레이션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AD882B03-7A59-1404-DCE9-C8A7CC95E8E4}"/>
              </a:ext>
            </a:extLst>
          </p:cNvPr>
          <p:cNvSpPr txBox="1"/>
          <p:nvPr/>
        </p:nvSpPr>
        <p:spPr>
          <a:xfrm>
            <a:off x="10656490" y="987019"/>
            <a:ext cx="3743722" cy="3987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latin typeface="+mj-ea"/>
                <a:ea typeface="+mj-ea"/>
              </a:rPr>
              <a:t>시뮬레이션 생성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 err="1">
                <a:latin typeface="+mj-ea"/>
                <a:ea typeface="+mj-ea"/>
              </a:rPr>
              <a:t>모델별</a:t>
            </a:r>
            <a:r>
              <a:rPr lang="ko-KR" altLang="en-US" sz="1000" dirty="0">
                <a:latin typeface="+mj-ea"/>
                <a:ea typeface="+mj-ea"/>
              </a:rPr>
              <a:t> 비교 시뮬레이션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시뮬레이션 설정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시뮬레이션 유형 선택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트윈형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&gt;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모델별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비교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/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탄소배출량 예측 선택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농장 선택</a:t>
            </a:r>
            <a:endParaRPr lang="en-US" altLang="ko-KR" sz="1000" dirty="0">
              <a:latin typeface="+mj-ea"/>
              <a:ea typeface="+mj-ea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농장 목록 팝업 활성</a:t>
            </a:r>
            <a:endParaRPr lang="en-US" altLang="ko-KR" sz="1000" dirty="0">
              <a:latin typeface="+mj-ea"/>
              <a:ea typeface="+mj-ea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목록에 농장을 선택하여 시뮬레이션 적용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분야 선택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에너지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비에너지 선택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비에너지 분야만 선택함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.</a:t>
            </a: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적용 모델 선택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비교할 모델 선택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추가 시 하단에 추가된 모델 정보 표시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[x]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버튼으로 추가된 모델 삭제 가능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시뮬레이션 기간 선택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시작일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,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종료일 선택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표시할 간격 선택</a:t>
            </a:r>
            <a:b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5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분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,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시간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,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일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,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월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,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년</a:t>
            </a:r>
            <a:endParaRPr lang="ko-KR" altLang="en-US" sz="1000" dirty="0">
              <a:latin typeface="+mj-ea"/>
              <a:ea typeface="+mj-ea"/>
            </a:endParaRPr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id="{084AFFD4-97A8-F3DA-7786-D500F01EBE76}"/>
              </a:ext>
            </a:extLst>
          </p:cNvPr>
          <p:cNvSpPr/>
          <p:nvPr/>
        </p:nvSpPr>
        <p:spPr>
          <a:xfrm>
            <a:off x="3082357" y="1182407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88ACA1A5-22FD-7326-0E92-6081DA725206}"/>
              </a:ext>
            </a:extLst>
          </p:cNvPr>
          <p:cNvSpPr/>
          <p:nvPr/>
        </p:nvSpPr>
        <p:spPr>
          <a:xfrm>
            <a:off x="720449" y="1654930"/>
            <a:ext cx="1806882" cy="64890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6" name="연결선: 꺾임 5">
            <a:extLst>
              <a:ext uri="{FF2B5EF4-FFF2-40B4-BE49-F238E27FC236}">
                <a16:creationId xmlns:a16="http://schemas.microsoft.com/office/drawing/2014/main" id="{14AA383F-408F-993F-09EF-ABFD439501C4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2527331" y="1979383"/>
            <a:ext cx="668379" cy="387284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그림 12" descr="텍스트, 스크린샷, 소프트웨어, 디스플레이이(가) 표시된 사진&#10;&#10;자동 생성된 설명">
            <a:extLst>
              <a:ext uri="{FF2B5EF4-FFF2-40B4-BE49-F238E27FC236}">
                <a16:creationId xmlns:a16="http://schemas.microsoft.com/office/drawing/2014/main" id="{E94E12F4-7873-C77D-92D3-2E5F6A96E06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8" t="7273" r="25019" b="64542"/>
          <a:stretch/>
        </p:blipFill>
        <p:spPr>
          <a:xfrm>
            <a:off x="5513125" y="3714292"/>
            <a:ext cx="4952292" cy="2952328"/>
          </a:xfrm>
          <a:prstGeom prst="rect">
            <a:avLst/>
          </a:prstGeom>
        </p:spPr>
      </p:pic>
      <p:sp>
        <p:nvSpPr>
          <p:cNvPr id="14" name="직사각형 13">
            <a:extLst>
              <a:ext uri="{FF2B5EF4-FFF2-40B4-BE49-F238E27FC236}">
                <a16:creationId xmlns:a16="http://schemas.microsoft.com/office/drawing/2014/main" id="{F82F673C-43C9-509A-3C1B-8CB1080FE6A1}"/>
              </a:ext>
            </a:extLst>
          </p:cNvPr>
          <p:cNvSpPr/>
          <p:nvPr/>
        </p:nvSpPr>
        <p:spPr>
          <a:xfrm>
            <a:off x="4784083" y="1654930"/>
            <a:ext cx="795636" cy="38728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15" name="연결선: 꺾임 14">
            <a:extLst>
              <a:ext uri="{FF2B5EF4-FFF2-40B4-BE49-F238E27FC236}">
                <a16:creationId xmlns:a16="http://schemas.microsoft.com/office/drawing/2014/main" id="{0684E692-FE4F-C710-E714-5B89FA579FB2}"/>
              </a:ext>
            </a:extLst>
          </p:cNvPr>
          <p:cNvCxnSpPr>
            <a:cxnSpLocks/>
            <a:stCxn id="14" idx="1"/>
            <a:endCxn id="13" idx="1"/>
          </p:cNvCxnSpPr>
          <p:nvPr/>
        </p:nvCxnSpPr>
        <p:spPr>
          <a:xfrm rot="10800000" flipH="1" flipV="1">
            <a:off x="4784083" y="1848572"/>
            <a:ext cx="729042" cy="3341883"/>
          </a:xfrm>
          <a:prstGeom prst="bentConnector3">
            <a:avLst>
              <a:gd name="adj1" fmla="val -31356"/>
            </a:avLst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75462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097CCCD8-CE7C-C39A-88B7-649E44A9B3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6" t="33839" b="32460"/>
          <a:stretch/>
        </p:blipFill>
        <p:spPr>
          <a:xfrm>
            <a:off x="3160692" y="1019042"/>
            <a:ext cx="7360499" cy="517322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19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시뮬레이션 생성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–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모델별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비교 시뮬레이션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AD882B03-7A59-1404-DCE9-C8A7CC95E8E4}"/>
              </a:ext>
            </a:extLst>
          </p:cNvPr>
          <p:cNvSpPr txBox="1"/>
          <p:nvPr/>
        </p:nvSpPr>
        <p:spPr>
          <a:xfrm>
            <a:off x="10656490" y="987019"/>
            <a:ext cx="3743722" cy="5834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latin typeface="+mj-ea"/>
                <a:ea typeface="+mj-ea"/>
              </a:rPr>
              <a:t>시뮬레이션 생성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 err="1">
                <a:latin typeface="+mj-ea"/>
                <a:ea typeface="+mj-ea"/>
              </a:rPr>
              <a:t>모델별</a:t>
            </a:r>
            <a:r>
              <a:rPr lang="ko-KR" altLang="en-US" sz="1000" dirty="0">
                <a:latin typeface="+mj-ea"/>
                <a:ea typeface="+mj-ea"/>
              </a:rPr>
              <a:t> 비교 시뮬레이션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입력 데이터 선택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데이터 가져오기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>
                <a:latin typeface="+mj-ea"/>
                <a:ea typeface="+mj-ea"/>
              </a:rPr>
              <a:t>직접입력은 일반형일 경우에만 활성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데이터 가져오기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>
                <a:latin typeface="+mj-ea"/>
                <a:ea typeface="+mj-ea"/>
              </a:rPr>
              <a:t>데이터베이스 연결</a:t>
            </a:r>
            <a:endParaRPr lang="en-US" altLang="ko-KR" sz="1000" dirty="0">
              <a:latin typeface="+mj-ea"/>
              <a:ea typeface="+mj-ea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데이터베이스 선택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설정에 등록된 데이터베이스 선택</a:t>
            </a:r>
            <a:endParaRPr lang="en-US" altLang="ko-KR" sz="1000" dirty="0">
              <a:latin typeface="+mj-ea"/>
              <a:ea typeface="+mj-ea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테이블 선택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선택한 데이터베이스의 테이블 선택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데이터 연결</a:t>
            </a:r>
            <a:endParaRPr lang="en-US" altLang="ko-KR" sz="1000" dirty="0">
              <a:latin typeface="+mj-ea"/>
              <a:ea typeface="+mj-ea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선택한 모델에 필요한 입력데이터 항목 출력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Tier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에 따른 입력데이터 항목 목록 출력</a:t>
            </a:r>
            <a:endParaRPr lang="en-US" altLang="ko-KR" sz="1000" dirty="0">
              <a:latin typeface="+mj-ea"/>
              <a:ea typeface="+mj-ea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컬럼 선택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해당 항목에 필요한 데이터를 위해 위에서 선택한 테이블 컬럼 선택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데이터 미리보기</a:t>
            </a:r>
            <a:endParaRPr lang="en-US" altLang="ko-KR" sz="1000" dirty="0">
              <a:latin typeface="+mj-ea"/>
              <a:ea typeface="+mj-ea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컬럼 정보가 선택 되었을 경우 해당 데이터를 테이블로 출력함</a:t>
            </a:r>
            <a:r>
              <a:rPr lang="en-US" altLang="ko-KR" sz="1000" dirty="0">
                <a:latin typeface="+mj-ea"/>
                <a:ea typeface="+mj-ea"/>
              </a:rPr>
              <a:t>.</a:t>
            </a: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</a:rPr>
              <a:t>[</a:t>
            </a:r>
            <a:r>
              <a:rPr lang="ko-KR" altLang="en-US" sz="1000" dirty="0">
                <a:latin typeface="+mj-ea"/>
                <a:ea typeface="+mj-ea"/>
              </a:rPr>
              <a:t>데이터 </a:t>
            </a:r>
            <a:r>
              <a:rPr lang="ko-KR" altLang="en-US" sz="1000" dirty="0" err="1">
                <a:latin typeface="+mj-ea"/>
                <a:ea typeface="+mj-ea"/>
              </a:rPr>
              <a:t>전처리</a:t>
            </a:r>
            <a:r>
              <a:rPr lang="en-US" altLang="ko-KR" sz="1000" dirty="0">
                <a:latin typeface="+mj-ea"/>
                <a:ea typeface="+mj-ea"/>
              </a:rPr>
              <a:t>] : </a:t>
            </a:r>
            <a:r>
              <a:rPr lang="ko-KR" altLang="en-US" sz="1000" dirty="0">
                <a:latin typeface="+mj-ea"/>
                <a:ea typeface="+mj-ea"/>
              </a:rPr>
              <a:t>입력데이터를 모두 설정한 경우 필요시 데이터 </a:t>
            </a:r>
            <a:r>
              <a:rPr lang="ko-KR" altLang="en-US" sz="1000" dirty="0" err="1">
                <a:latin typeface="+mj-ea"/>
                <a:ea typeface="+mj-ea"/>
              </a:rPr>
              <a:t>전처리</a:t>
            </a:r>
            <a:r>
              <a:rPr lang="ko-KR" altLang="en-US" sz="1000" dirty="0">
                <a:latin typeface="+mj-ea"/>
                <a:ea typeface="+mj-ea"/>
              </a:rPr>
              <a:t> 과정 수행 가능</a:t>
            </a:r>
            <a:r>
              <a:rPr lang="en-US" altLang="ko-KR" sz="1000" dirty="0">
                <a:latin typeface="+mj-ea"/>
                <a:ea typeface="+mj-ea"/>
              </a:rPr>
              <a:t>.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결측치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입력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이상값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제거 등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…</a:t>
            </a: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[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파일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내려받기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] :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입력된 데이터를 엑셀 파일로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내려받기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[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취소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] :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시뮬레이션 실행 없이 목록 페이지로 이동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[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시뮬레이션 실행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] :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설정된 상태로 시뮬레이션 실행</a:t>
            </a:r>
            <a:b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시뮬레이션이 완료될 때까지 진행중으로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상태값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변경</a:t>
            </a:r>
            <a:endParaRPr lang="ko-KR" altLang="en-US" sz="1000" dirty="0">
              <a:latin typeface="+mj-ea"/>
              <a:ea typeface="+mj-ea"/>
            </a:endParaRPr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id="{EDFB87D8-9E1A-A188-A61B-93D8855001E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460"/>
          <a:stretch/>
        </p:blipFill>
        <p:spPr>
          <a:xfrm>
            <a:off x="143322" y="987020"/>
            <a:ext cx="2384009" cy="246894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21" name="타원 20">
            <a:extLst>
              <a:ext uri="{FF2B5EF4-FFF2-40B4-BE49-F238E27FC236}">
                <a16:creationId xmlns:a16="http://schemas.microsoft.com/office/drawing/2014/main" id="{F203BFEF-8D27-74B9-2C1D-A24ED96835D0}"/>
              </a:ext>
            </a:extLst>
          </p:cNvPr>
          <p:cNvSpPr/>
          <p:nvPr/>
        </p:nvSpPr>
        <p:spPr>
          <a:xfrm>
            <a:off x="2944668" y="911030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515E41E5-CE7B-D708-572B-8738D93D24F8}"/>
              </a:ext>
            </a:extLst>
          </p:cNvPr>
          <p:cNvSpPr/>
          <p:nvPr/>
        </p:nvSpPr>
        <p:spPr>
          <a:xfrm>
            <a:off x="720449" y="2268690"/>
            <a:ext cx="1806882" cy="114957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23" name="연결선: 꺾임 22">
            <a:extLst>
              <a:ext uri="{FF2B5EF4-FFF2-40B4-BE49-F238E27FC236}">
                <a16:creationId xmlns:a16="http://schemas.microsoft.com/office/drawing/2014/main" id="{5953B40B-650C-148C-E984-529C213AABB6}"/>
              </a:ext>
            </a:extLst>
          </p:cNvPr>
          <p:cNvCxnSpPr>
            <a:cxnSpLocks/>
            <a:stCxn id="22" idx="3"/>
            <a:endCxn id="3" idx="1"/>
          </p:cNvCxnSpPr>
          <p:nvPr/>
        </p:nvCxnSpPr>
        <p:spPr>
          <a:xfrm>
            <a:off x="2527331" y="2843478"/>
            <a:ext cx="633361" cy="762177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35E4D1B9-075B-95F3-60EF-0C49EC7D398C}"/>
              </a:ext>
            </a:extLst>
          </p:cNvPr>
          <p:cNvSpPr/>
          <p:nvPr/>
        </p:nvSpPr>
        <p:spPr>
          <a:xfrm>
            <a:off x="5205351" y="1759301"/>
            <a:ext cx="962720" cy="14484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2730856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7DE42617-47B3-D7A4-CFBA-7E9AF8C009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8" t="34053" b="32460"/>
          <a:stretch/>
        </p:blipFill>
        <p:spPr>
          <a:xfrm>
            <a:off x="3190369" y="1008082"/>
            <a:ext cx="7333232" cy="4968161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34359B40-3708-D130-AF89-19BC9851F31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460"/>
          <a:stretch/>
        </p:blipFill>
        <p:spPr>
          <a:xfrm>
            <a:off x="143322" y="987020"/>
            <a:ext cx="2384009" cy="246894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시뮬레이션 생성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–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모델별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비교 시뮬레이션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AD882B03-7A59-1404-DCE9-C8A7CC95E8E4}"/>
              </a:ext>
            </a:extLst>
          </p:cNvPr>
          <p:cNvSpPr txBox="1"/>
          <p:nvPr/>
        </p:nvSpPr>
        <p:spPr>
          <a:xfrm>
            <a:off x="10656490" y="987019"/>
            <a:ext cx="3743722" cy="58333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latin typeface="+mj-ea"/>
                <a:ea typeface="+mj-ea"/>
              </a:rPr>
              <a:t>시뮬레이션 생성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 err="1">
                <a:latin typeface="+mj-ea"/>
                <a:ea typeface="+mj-ea"/>
              </a:rPr>
              <a:t>모델별</a:t>
            </a:r>
            <a:r>
              <a:rPr lang="ko-KR" altLang="en-US" sz="1000" dirty="0">
                <a:latin typeface="+mj-ea"/>
                <a:ea typeface="+mj-ea"/>
              </a:rPr>
              <a:t> 비교 시뮬레이션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입력 데이터 선택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데이터 가져오기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>
                <a:latin typeface="+mj-ea"/>
                <a:ea typeface="+mj-ea"/>
              </a:rPr>
              <a:t>데이터 파일 불러오기</a:t>
            </a:r>
            <a:endParaRPr lang="en-US" altLang="ko-KR" sz="1000" dirty="0">
              <a:latin typeface="+mj-ea"/>
              <a:ea typeface="+mj-ea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데이터 파일 선택</a:t>
            </a:r>
            <a:endParaRPr lang="en-US" altLang="ko-KR" sz="1000" dirty="0">
              <a:latin typeface="+mj-ea"/>
              <a:ea typeface="+mj-ea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윈도우 탐색기를 실행하여 데이터파일</a:t>
            </a:r>
            <a:r>
              <a:rPr lang="en-US" altLang="ko-KR" sz="1000" dirty="0">
                <a:latin typeface="+mj-ea"/>
                <a:ea typeface="+mj-ea"/>
              </a:rPr>
              <a:t>(.csv) </a:t>
            </a:r>
            <a:r>
              <a:rPr lang="ko-KR" altLang="en-US" sz="1000" dirty="0">
                <a:latin typeface="+mj-ea"/>
                <a:ea typeface="+mj-ea"/>
              </a:rPr>
              <a:t>파일 선택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데이터 연결</a:t>
            </a:r>
            <a:endParaRPr lang="en-US" altLang="ko-KR" sz="1000" dirty="0">
              <a:latin typeface="+mj-ea"/>
              <a:ea typeface="+mj-ea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선택한 모델에 필요한 입력데이터 항목 출력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Tier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에 따른 입력데이터 항목 목록 출력</a:t>
            </a:r>
            <a:endParaRPr lang="en-US" altLang="ko-KR" sz="1000" dirty="0">
              <a:latin typeface="+mj-ea"/>
              <a:ea typeface="+mj-ea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컬럼 선택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해당 항목에 필요한 데이터를 위해 위에서 선택한 데이터 파일 컬럼 선택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데이터 미리보기</a:t>
            </a:r>
            <a:endParaRPr lang="en-US" altLang="ko-KR" sz="1000" dirty="0">
              <a:latin typeface="+mj-ea"/>
              <a:ea typeface="+mj-ea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컬럼 정보가 선택 되었을 경우 해당 데이터를 테이블로 출력함</a:t>
            </a:r>
            <a:r>
              <a:rPr lang="en-US" altLang="ko-KR" sz="1000" dirty="0">
                <a:latin typeface="+mj-ea"/>
                <a:ea typeface="+mj-ea"/>
              </a:rPr>
              <a:t>.</a:t>
            </a: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</a:rPr>
              <a:t>[</a:t>
            </a:r>
            <a:r>
              <a:rPr lang="ko-KR" altLang="en-US" sz="1000" dirty="0">
                <a:latin typeface="+mj-ea"/>
                <a:ea typeface="+mj-ea"/>
              </a:rPr>
              <a:t>데이터 </a:t>
            </a:r>
            <a:r>
              <a:rPr lang="ko-KR" altLang="en-US" sz="1000" dirty="0" err="1">
                <a:latin typeface="+mj-ea"/>
                <a:ea typeface="+mj-ea"/>
              </a:rPr>
              <a:t>전처리</a:t>
            </a:r>
            <a:r>
              <a:rPr lang="en-US" altLang="ko-KR" sz="1000" dirty="0">
                <a:latin typeface="+mj-ea"/>
                <a:ea typeface="+mj-ea"/>
              </a:rPr>
              <a:t>] : </a:t>
            </a:r>
            <a:r>
              <a:rPr lang="ko-KR" altLang="en-US" sz="1000" dirty="0">
                <a:latin typeface="+mj-ea"/>
                <a:ea typeface="+mj-ea"/>
              </a:rPr>
              <a:t>입력데이터를 모두 설정한 경우 필요시 데이터 </a:t>
            </a:r>
            <a:r>
              <a:rPr lang="ko-KR" altLang="en-US" sz="1000" dirty="0" err="1">
                <a:latin typeface="+mj-ea"/>
                <a:ea typeface="+mj-ea"/>
              </a:rPr>
              <a:t>전처리</a:t>
            </a:r>
            <a:r>
              <a:rPr lang="ko-KR" altLang="en-US" sz="1000" dirty="0">
                <a:latin typeface="+mj-ea"/>
                <a:ea typeface="+mj-ea"/>
              </a:rPr>
              <a:t> 과정 수행 가능</a:t>
            </a:r>
            <a:r>
              <a:rPr lang="en-US" altLang="ko-KR" sz="1000" dirty="0">
                <a:latin typeface="+mj-ea"/>
                <a:ea typeface="+mj-ea"/>
              </a:rPr>
              <a:t>.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결측치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입력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이상값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제거 등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…</a:t>
            </a: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[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파일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내려받기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] :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입력된 데이터를 엑셀 파일로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내려받기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[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취소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] :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시뮬레이션 실행 없이 목록 페이지로 이동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[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시뮬레이션 실행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] :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설정된 상태로 시뮬레이션 실행</a:t>
            </a:r>
            <a:b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시뮬레이션이 완료될 때까지 진행중으로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상태값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변경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361950" lvl="1" indent="-180975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시뮬레이션 </a:t>
            </a:r>
            <a:r>
              <a:rPr lang="ko-KR" altLang="en-US" sz="1000" dirty="0" err="1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완료시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 시뮬레이션 목록 업데이트</a:t>
            </a:r>
            <a:endParaRPr lang="ko-KR" altLang="en-US" sz="10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id="{084AFFD4-97A8-F3DA-7786-D500F01EBE76}"/>
              </a:ext>
            </a:extLst>
          </p:cNvPr>
          <p:cNvSpPr/>
          <p:nvPr/>
        </p:nvSpPr>
        <p:spPr>
          <a:xfrm>
            <a:off x="3082357" y="1182407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88ACA1A5-22FD-7326-0E92-6081DA725206}"/>
              </a:ext>
            </a:extLst>
          </p:cNvPr>
          <p:cNvSpPr/>
          <p:nvPr/>
        </p:nvSpPr>
        <p:spPr>
          <a:xfrm>
            <a:off x="720449" y="2231826"/>
            <a:ext cx="1806882" cy="12241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6" name="연결선: 꺾임 5">
            <a:extLst>
              <a:ext uri="{FF2B5EF4-FFF2-40B4-BE49-F238E27FC236}">
                <a16:creationId xmlns:a16="http://schemas.microsoft.com/office/drawing/2014/main" id="{14AA383F-408F-993F-09EF-ABFD439501C4}"/>
              </a:ext>
            </a:extLst>
          </p:cNvPr>
          <p:cNvCxnSpPr>
            <a:cxnSpLocks/>
            <a:stCxn id="5" idx="3"/>
            <a:endCxn id="3" idx="1"/>
          </p:cNvCxnSpPr>
          <p:nvPr/>
        </p:nvCxnSpPr>
        <p:spPr>
          <a:xfrm>
            <a:off x="2527331" y="2843895"/>
            <a:ext cx="663038" cy="648268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직사각형 8">
            <a:extLst>
              <a:ext uri="{FF2B5EF4-FFF2-40B4-BE49-F238E27FC236}">
                <a16:creationId xmlns:a16="http://schemas.microsoft.com/office/drawing/2014/main" id="{030FBD82-6DA8-2435-289D-1AE6A5B85EFB}"/>
              </a:ext>
            </a:extLst>
          </p:cNvPr>
          <p:cNvSpPr/>
          <p:nvPr/>
        </p:nvSpPr>
        <p:spPr>
          <a:xfrm>
            <a:off x="6346520" y="1583755"/>
            <a:ext cx="1152128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2093833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9275098"/>
              </p:ext>
            </p:extLst>
          </p:nvPr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21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모델별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필요 데이터 항목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AD882B03-7A59-1404-DCE9-C8A7CC95E8E4}"/>
              </a:ext>
            </a:extLst>
          </p:cNvPr>
          <p:cNvSpPr txBox="1"/>
          <p:nvPr/>
        </p:nvSpPr>
        <p:spPr>
          <a:xfrm>
            <a:off x="10656490" y="987019"/>
            <a:ext cx="3743722" cy="6987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ko-KR" altLang="en-US" sz="1000" b="0" dirty="0" err="1">
                <a:solidFill>
                  <a:schemeClr val="tx1"/>
                </a:solidFill>
                <a:latin typeface="+mj-ea"/>
                <a:ea typeface="+mj-ea"/>
              </a:rPr>
              <a:t>모델별</a:t>
            </a:r>
            <a:r>
              <a:rPr lang="ko-KR" altLang="en-US" sz="1000" b="0" dirty="0">
                <a:solidFill>
                  <a:schemeClr val="tx1"/>
                </a:solidFill>
                <a:latin typeface="+mj-ea"/>
                <a:ea typeface="+mj-ea"/>
              </a:rPr>
              <a:t> 필요 데이터</a:t>
            </a:r>
            <a:r>
              <a:rPr lang="en-US" altLang="ko-KR" sz="1000" b="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ko-KR" altLang="en-US" sz="1000" b="0" dirty="0">
                <a:solidFill>
                  <a:schemeClr val="tx1"/>
                </a:solidFill>
                <a:latin typeface="+mj-ea"/>
                <a:ea typeface="+mj-ea"/>
              </a:rPr>
              <a:t>영향인자</a:t>
            </a:r>
            <a:r>
              <a:rPr lang="en-US" altLang="ko-KR" sz="1000" b="0" dirty="0">
                <a:solidFill>
                  <a:schemeClr val="tx1"/>
                </a:solidFill>
                <a:latin typeface="+mj-ea"/>
                <a:ea typeface="+mj-ea"/>
              </a:rPr>
              <a:t>)</a:t>
            </a:r>
            <a:r>
              <a:rPr lang="ko-KR" altLang="en-US" sz="1000" b="0" dirty="0">
                <a:solidFill>
                  <a:schemeClr val="tx1"/>
                </a:solidFill>
                <a:latin typeface="+mj-ea"/>
                <a:ea typeface="+mj-ea"/>
              </a:rPr>
              <a:t> 항목</a:t>
            </a:r>
            <a:endParaRPr lang="en-US" altLang="ko-KR" sz="1000" b="0" dirty="0">
              <a:solidFill>
                <a:schemeClr val="tx1"/>
              </a:solidFill>
              <a:latin typeface="+mj-ea"/>
              <a:ea typeface="+mj-ea"/>
            </a:endParaRPr>
          </a:p>
          <a:p>
            <a:pPr latinLnBrk="1">
              <a:lnSpc>
                <a:spcPct val="150000"/>
              </a:lnSpc>
            </a:pPr>
            <a:endParaRPr lang="en-US" altLang="ko-KR" sz="1000" dirty="0">
              <a:latin typeface="+mj-ea"/>
              <a:ea typeface="+mj-ea"/>
            </a:endParaRPr>
          </a:p>
          <a:p>
            <a:pPr marL="228600" indent="-228600" latinLnBrk="1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000" b="0" dirty="0">
                <a:solidFill>
                  <a:schemeClr val="tx1"/>
                </a:solidFill>
                <a:latin typeface="+mj-ea"/>
                <a:ea typeface="+mj-ea"/>
              </a:rPr>
              <a:t>Tier1</a:t>
            </a:r>
          </a:p>
          <a:p>
            <a:pPr marL="746973" lvl="1" indent="-228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평균체중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en-US" altLang="ko-KR" sz="1000" b="0" dirty="0">
                <a:solidFill>
                  <a:schemeClr val="tx1"/>
                </a:solidFill>
                <a:latin typeface="+mj-ea"/>
                <a:ea typeface="+mj-ea"/>
              </a:rPr>
              <a:t>AVERAGE_WEIGHT</a:t>
            </a:r>
          </a:p>
          <a:p>
            <a:pPr marL="746973" lvl="1" indent="-228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b="0" dirty="0">
                <a:solidFill>
                  <a:schemeClr val="tx1"/>
                </a:solidFill>
                <a:latin typeface="+mj-ea"/>
                <a:ea typeface="+mj-ea"/>
              </a:rPr>
              <a:t>외부 온도 </a:t>
            </a:r>
            <a:r>
              <a:rPr lang="en-US" altLang="ko-KR" sz="1000" b="0" dirty="0">
                <a:solidFill>
                  <a:schemeClr val="tx1"/>
                </a:solidFill>
                <a:latin typeface="+mj-ea"/>
                <a:ea typeface="+mj-ea"/>
              </a:rPr>
              <a:t>: </a:t>
            </a:r>
            <a:r>
              <a:rPr lang="en-US" altLang="ko-KR" sz="1000" b="0" dirty="0" err="1">
                <a:solidFill>
                  <a:schemeClr val="tx1"/>
                </a:solidFill>
                <a:latin typeface="+mj-ea"/>
                <a:ea typeface="+mj-ea"/>
              </a:rPr>
              <a:t>Temp_Out</a:t>
            </a:r>
            <a:endParaRPr lang="en-US" altLang="ko-KR" sz="1000" b="0" dirty="0">
              <a:solidFill>
                <a:schemeClr val="tx1"/>
              </a:solidFill>
              <a:latin typeface="+mj-ea"/>
              <a:ea typeface="+mj-ea"/>
            </a:endParaRPr>
          </a:p>
          <a:p>
            <a:pPr marL="746973" lvl="1" indent="-228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b="0" dirty="0">
                <a:solidFill>
                  <a:schemeClr val="tx1"/>
                </a:solidFill>
                <a:latin typeface="+mj-ea"/>
                <a:ea typeface="+mj-ea"/>
              </a:rPr>
              <a:t>분뇨 </a:t>
            </a:r>
            <a:r>
              <a:rPr lang="en-US" altLang="ko-KR" sz="1000" b="0" dirty="0">
                <a:solidFill>
                  <a:schemeClr val="tx1"/>
                </a:solidFill>
                <a:latin typeface="+mj-ea"/>
                <a:ea typeface="+mj-ea"/>
              </a:rPr>
              <a:t>EC : EC_P</a:t>
            </a:r>
          </a:p>
          <a:p>
            <a:pPr marL="746973" lvl="1" indent="-228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내부 이산화탄소 농도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en-US" altLang="ko-KR" sz="1000" b="0" dirty="0">
                <a:solidFill>
                  <a:schemeClr val="tx1"/>
                </a:solidFill>
                <a:latin typeface="+mj-ea"/>
                <a:ea typeface="+mj-ea"/>
              </a:rPr>
              <a:t>CO2</a:t>
            </a:r>
          </a:p>
          <a:p>
            <a:pPr marL="228600" indent="-228600" latinLnBrk="1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000" dirty="0">
                <a:latin typeface="+mj-ea"/>
                <a:ea typeface="+mj-ea"/>
              </a:rPr>
              <a:t>Tier2</a:t>
            </a:r>
          </a:p>
          <a:p>
            <a:pPr marL="746973" lvl="1" indent="-228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평균체중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en-US" altLang="ko-KR" sz="1000" b="0" dirty="0">
                <a:solidFill>
                  <a:schemeClr val="tx1"/>
                </a:solidFill>
                <a:latin typeface="+mj-ea"/>
                <a:ea typeface="+mj-ea"/>
              </a:rPr>
              <a:t>AVERAGE_WEIGHT</a:t>
            </a:r>
          </a:p>
          <a:p>
            <a:pPr marL="746973" lvl="1" indent="-228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b="0" dirty="0">
                <a:solidFill>
                  <a:schemeClr val="tx1"/>
                </a:solidFill>
                <a:latin typeface="+mj-ea"/>
                <a:ea typeface="+mj-ea"/>
              </a:rPr>
              <a:t>외부 온도 </a:t>
            </a:r>
            <a:r>
              <a:rPr lang="en-US" altLang="ko-KR" sz="1000" b="0" dirty="0">
                <a:solidFill>
                  <a:schemeClr val="tx1"/>
                </a:solidFill>
                <a:latin typeface="+mj-ea"/>
                <a:ea typeface="+mj-ea"/>
              </a:rPr>
              <a:t>: </a:t>
            </a:r>
            <a:r>
              <a:rPr lang="en-US" altLang="ko-KR" sz="1000" b="0" dirty="0" err="1">
                <a:solidFill>
                  <a:schemeClr val="tx1"/>
                </a:solidFill>
                <a:latin typeface="+mj-ea"/>
                <a:ea typeface="+mj-ea"/>
              </a:rPr>
              <a:t>Temp_Out</a:t>
            </a:r>
            <a:endParaRPr lang="en-US" altLang="ko-KR" sz="1000" b="0" dirty="0">
              <a:solidFill>
                <a:schemeClr val="tx1"/>
              </a:solidFill>
              <a:latin typeface="+mj-ea"/>
              <a:ea typeface="+mj-ea"/>
            </a:endParaRPr>
          </a:p>
          <a:p>
            <a:pPr marL="746973" lvl="1" indent="-228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b="0" dirty="0">
                <a:solidFill>
                  <a:schemeClr val="tx1"/>
                </a:solidFill>
                <a:latin typeface="+mj-ea"/>
                <a:ea typeface="+mj-ea"/>
              </a:rPr>
              <a:t>분뇨 </a:t>
            </a:r>
            <a:r>
              <a:rPr lang="en-US" altLang="ko-KR" sz="1000" b="0" dirty="0">
                <a:solidFill>
                  <a:schemeClr val="tx1"/>
                </a:solidFill>
                <a:latin typeface="+mj-ea"/>
                <a:ea typeface="+mj-ea"/>
              </a:rPr>
              <a:t>EC : EC_P</a:t>
            </a:r>
          </a:p>
          <a:p>
            <a:pPr marL="746973" lvl="1" indent="-228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내부 이산화탄소 농도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en-US" altLang="ko-KR" sz="1000" b="0" dirty="0">
                <a:solidFill>
                  <a:schemeClr val="tx1"/>
                </a:solidFill>
                <a:latin typeface="+mj-ea"/>
                <a:ea typeface="+mj-ea"/>
              </a:rPr>
              <a:t>CO2</a:t>
            </a:r>
          </a:p>
          <a:p>
            <a:pPr marL="746973" lvl="1" indent="-228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n-ea"/>
              </a:rPr>
              <a:t>환기율</a:t>
            </a:r>
            <a:r>
              <a:rPr lang="ko-KR" altLang="en-US" sz="1000" dirty="0">
                <a:latin typeface="+mn-ea"/>
              </a:rPr>
              <a:t> </a:t>
            </a:r>
            <a:r>
              <a:rPr lang="en-US" altLang="ko-KR" sz="1000" dirty="0">
                <a:latin typeface="+mn-ea"/>
              </a:rPr>
              <a:t>: </a:t>
            </a:r>
            <a:r>
              <a:rPr lang="en" altLang="ko-KR" sz="1000" dirty="0">
                <a:latin typeface="+mn-ea"/>
              </a:rPr>
              <a:t>Ventilation rate</a:t>
            </a:r>
          </a:p>
          <a:p>
            <a:pPr marL="746973" lvl="1" indent="-228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n-ea"/>
              </a:rPr>
              <a:t>외부 습도 </a:t>
            </a:r>
            <a:r>
              <a:rPr lang="en-US" altLang="ko-KR" sz="1000" dirty="0">
                <a:latin typeface="+mn-ea"/>
              </a:rPr>
              <a:t>: </a:t>
            </a:r>
            <a:r>
              <a:rPr lang="en" altLang="ko-KR" sz="1000" dirty="0">
                <a:latin typeface="+mn-ea"/>
              </a:rPr>
              <a:t>RH_Out</a:t>
            </a:r>
          </a:p>
          <a:p>
            <a:pPr marL="746973" lvl="1" indent="-228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n-ea"/>
              </a:rPr>
              <a:t>내부 암모니아 농도 </a:t>
            </a:r>
            <a:r>
              <a:rPr lang="en-US" altLang="ko-KR" sz="1000" dirty="0">
                <a:latin typeface="+mn-ea"/>
              </a:rPr>
              <a:t>: </a:t>
            </a:r>
            <a:r>
              <a:rPr lang="en" altLang="ko-KR" sz="1000" dirty="0">
                <a:latin typeface="+mn-ea"/>
              </a:rPr>
              <a:t>NH3</a:t>
            </a:r>
          </a:p>
          <a:p>
            <a:pPr marL="746973" lvl="1" indent="-228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n-ea"/>
              </a:rPr>
              <a:t>내부 온도 </a:t>
            </a:r>
            <a:r>
              <a:rPr lang="en-US" altLang="ko-KR" sz="1000" dirty="0">
                <a:latin typeface="+mn-ea"/>
              </a:rPr>
              <a:t>: </a:t>
            </a:r>
            <a:r>
              <a:rPr lang="en" altLang="ko-KR" sz="1000" dirty="0">
                <a:latin typeface="+mn-ea"/>
              </a:rPr>
              <a:t>Temp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 latinLnBrk="1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000" b="0" dirty="0">
                <a:solidFill>
                  <a:schemeClr val="tx1"/>
                </a:solidFill>
                <a:latin typeface="+mj-ea"/>
                <a:ea typeface="+mj-ea"/>
              </a:rPr>
              <a:t>Tier3</a:t>
            </a:r>
          </a:p>
          <a:p>
            <a:pPr marL="746973" lvl="1" indent="-228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평균체중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en-US" altLang="ko-KR" sz="1000" b="0" dirty="0">
                <a:solidFill>
                  <a:schemeClr val="tx1"/>
                </a:solidFill>
                <a:latin typeface="+mj-ea"/>
                <a:ea typeface="+mj-ea"/>
              </a:rPr>
              <a:t>AVERAGE_WEIGHT</a:t>
            </a:r>
          </a:p>
          <a:p>
            <a:pPr marL="746973" lvl="1" indent="-228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b="0" dirty="0">
                <a:solidFill>
                  <a:schemeClr val="tx1"/>
                </a:solidFill>
                <a:latin typeface="+mj-ea"/>
                <a:ea typeface="+mj-ea"/>
              </a:rPr>
              <a:t>외부 온도 </a:t>
            </a:r>
            <a:r>
              <a:rPr lang="en-US" altLang="ko-KR" sz="1000" b="0" dirty="0">
                <a:solidFill>
                  <a:schemeClr val="tx1"/>
                </a:solidFill>
                <a:latin typeface="+mj-ea"/>
                <a:ea typeface="+mj-ea"/>
              </a:rPr>
              <a:t>: </a:t>
            </a:r>
            <a:r>
              <a:rPr lang="en-US" altLang="ko-KR" sz="1000" b="0" dirty="0" err="1">
                <a:solidFill>
                  <a:schemeClr val="tx1"/>
                </a:solidFill>
                <a:latin typeface="+mj-ea"/>
                <a:ea typeface="+mj-ea"/>
              </a:rPr>
              <a:t>Temp_Out</a:t>
            </a:r>
            <a:endParaRPr lang="en-US" altLang="ko-KR" sz="1000" b="0" dirty="0">
              <a:solidFill>
                <a:schemeClr val="tx1"/>
              </a:solidFill>
              <a:latin typeface="+mj-ea"/>
              <a:ea typeface="+mj-ea"/>
            </a:endParaRPr>
          </a:p>
          <a:p>
            <a:pPr marL="746973" lvl="1" indent="-228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b="0" dirty="0">
                <a:solidFill>
                  <a:schemeClr val="tx1"/>
                </a:solidFill>
                <a:latin typeface="+mj-ea"/>
                <a:ea typeface="+mj-ea"/>
              </a:rPr>
              <a:t>분뇨 </a:t>
            </a:r>
            <a:r>
              <a:rPr lang="en-US" altLang="ko-KR" sz="1000" b="0" dirty="0">
                <a:solidFill>
                  <a:schemeClr val="tx1"/>
                </a:solidFill>
                <a:latin typeface="+mj-ea"/>
                <a:ea typeface="+mj-ea"/>
              </a:rPr>
              <a:t>EC : EC_P</a:t>
            </a:r>
          </a:p>
          <a:p>
            <a:pPr marL="746973" lvl="1" indent="-228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내부 이산화탄소 농도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en-US" altLang="ko-KR" sz="1000" b="0" dirty="0">
                <a:solidFill>
                  <a:schemeClr val="tx1"/>
                </a:solidFill>
                <a:latin typeface="+mj-ea"/>
                <a:ea typeface="+mj-ea"/>
              </a:rPr>
              <a:t>CO2</a:t>
            </a:r>
          </a:p>
          <a:p>
            <a:pPr marL="746973" lvl="1" indent="-228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n-ea"/>
              </a:rPr>
              <a:t>환기율</a:t>
            </a:r>
            <a:r>
              <a:rPr lang="ko-KR" altLang="en-US" sz="1000" dirty="0">
                <a:latin typeface="+mn-ea"/>
              </a:rPr>
              <a:t> </a:t>
            </a:r>
            <a:r>
              <a:rPr lang="en-US" altLang="ko-KR" sz="1000" dirty="0">
                <a:latin typeface="+mn-ea"/>
              </a:rPr>
              <a:t>: </a:t>
            </a:r>
            <a:r>
              <a:rPr lang="en" altLang="ko-KR" sz="1000" dirty="0">
                <a:latin typeface="+mn-ea"/>
              </a:rPr>
              <a:t>Ventilation rate</a:t>
            </a:r>
          </a:p>
          <a:p>
            <a:pPr marL="746973" lvl="1" indent="-228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n-ea"/>
              </a:rPr>
              <a:t>외부 습도 </a:t>
            </a:r>
            <a:r>
              <a:rPr lang="en-US" altLang="ko-KR" sz="1000" dirty="0">
                <a:latin typeface="+mn-ea"/>
              </a:rPr>
              <a:t>: </a:t>
            </a:r>
            <a:r>
              <a:rPr lang="en" altLang="ko-KR" sz="1000" dirty="0">
                <a:latin typeface="+mn-ea"/>
              </a:rPr>
              <a:t>RH_Out</a:t>
            </a:r>
          </a:p>
          <a:p>
            <a:pPr marL="746973" lvl="1" indent="-228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n-ea"/>
              </a:rPr>
              <a:t>내부 암모니아 농도 </a:t>
            </a:r>
            <a:r>
              <a:rPr lang="en-US" altLang="ko-KR" sz="1000" dirty="0">
                <a:latin typeface="+mn-ea"/>
              </a:rPr>
              <a:t>: </a:t>
            </a:r>
            <a:r>
              <a:rPr lang="en" altLang="ko-KR" sz="1000" dirty="0">
                <a:latin typeface="+mn-ea"/>
              </a:rPr>
              <a:t>NH3</a:t>
            </a:r>
          </a:p>
          <a:p>
            <a:pPr marL="746973" lvl="1" indent="-228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n-ea"/>
              </a:rPr>
              <a:t>내부 온도 </a:t>
            </a:r>
            <a:r>
              <a:rPr lang="en-US" altLang="ko-KR" sz="1000" dirty="0">
                <a:latin typeface="+mn-ea"/>
              </a:rPr>
              <a:t>: </a:t>
            </a:r>
            <a:r>
              <a:rPr lang="en" altLang="ko-KR" sz="1000" dirty="0">
                <a:latin typeface="+mn-ea"/>
              </a:rPr>
              <a:t>Temp</a:t>
            </a:r>
          </a:p>
          <a:p>
            <a:pPr marL="746973" lvl="1" indent="-228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n-ea"/>
              </a:rPr>
              <a:t>내부 습도 </a:t>
            </a:r>
            <a:r>
              <a:rPr lang="en-US" altLang="ko-KR" sz="1000" dirty="0">
                <a:latin typeface="+mn-ea"/>
              </a:rPr>
              <a:t>: </a:t>
            </a:r>
            <a:r>
              <a:rPr lang="en" altLang="ko-KR" sz="1000" dirty="0">
                <a:latin typeface="+mn-ea"/>
              </a:rPr>
              <a:t>RH</a:t>
            </a:r>
          </a:p>
          <a:p>
            <a:pPr marL="746973" lvl="1" indent="-228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n-ea"/>
              </a:rPr>
              <a:t>분뇨 온도 </a:t>
            </a:r>
            <a:r>
              <a:rPr lang="en-US" altLang="ko-KR" sz="1000" dirty="0">
                <a:latin typeface="+mn-ea"/>
              </a:rPr>
              <a:t>: </a:t>
            </a:r>
            <a:r>
              <a:rPr lang="en" altLang="ko-KR" sz="1000" dirty="0">
                <a:latin typeface="+mn-ea"/>
              </a:rPr>
              <a:t>Temp_P </a:t>
            </a:r>
          </a:p>
          <a:p>
            <a:pPr marL="746973" lvl="1" indent="-228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n-ea"/>
              </a:rPr>
              <a:t>분뇨 </a:t>
            </a:r>
            <a:r>
              <a:rPr lang="en-US" altLang="ko-KR" sz="1000" dirty="0">
                <a:latin typeface="+mn-ea"/>
              </a:rPr>
              <a:t>pH : </a:t>
            </a:r>
            <a:r>
              <a:rPr lang="en" altLang="ko-KR" sz="1000" dirty="0">
                <a:latin typeface="+mn-ea"/>
              </a:rPr>
              <a:t>PH_P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 latinLnBrk="1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000" dirty="0" err="1">
                <a:latin typeface="+mj-ea"/>
                <a:ea typeface="+mj-ea"/>
              </a:rPr>
              <a:t>DeepLearning</a:t>
            </a:r>
            <a:endParaRPr lang="en-US" altLang="ko-KR" sz="1000" b="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3AEF1D24-6E15-0EE2-7D11-AB869A2E6D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338" y="987019"/>
            <a:ext cx="10212044" cy="374441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0B824D4-74B3-1D85-6248-E2D6224EF69C}"/>
              </a:ext>
            </a:extLst>
          </p:cNvPr>
          <p:cNvSpPr txBox="1"/>
          <p:nvPr/>
        </p:nvSpPr>
        <p:spPr>
          <a:xfrm>
            <a:off x="287338" y="4170534"/>
            <a:ext cx="40639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v"/>
            </a:pPr>
            <a:r>
              <a:rPr lang="ko-KR" altLang="en-US" sz="1200" b="1" dirty="0" err="1">
                <a:solidFill>
                  <a:srgbClr val="FF0000"/>
                </a:solidFill>
                <a:latin typeface="+mj-ea"/>
                <a:ea typeface="+mj-ea"/>
              </a:rPr>
              <a:t>모델별</a:t>
            </a:r>
            <a:r>
              <a:rPr lang="ko-KR" altLang="en-US" sz="1200" b="1" dirty="0">
                <a:solidFill>
                  <a:srgbClr val="FF0000"/>
                </a:solidFill>
                <a:latin typeface="+mj-ea"/>
                <a:ea typeface="+mj-ea"/>
              </a:rPr>
              <a:t> 필요 데이터</a:t>
            </a:r>
            <a:r>
              <a:rPr lang="en-US" altLang="ko-KR" sz="1200" b="1" dirty="0">
                <a:solidFill>
                  <a:srgbClr val="FF0000"/>
                </a:solidFill>
                <a:latin typeface="+mj-ea"/>
                <a:ea typeface="+mj-ea"/>
              </a:rPr>
              <a:t>(</a:t>
            </a:r>
            <a:r>
              <a:rPr lang="ko-KR" altLang="en-US" sz="1200" b="1" dirty="0">
                <a:solidFill>
                  <a:srgbClr val="FF0000"/>
                </a:solidFill>
                <a:latin typeface="+mj-ea"/>
                <a:ea typeface="+mj-ea"/>
              </a:rPr>
              <a:t>영향인자</a:t>
            </a:r>
            <a:r>
              <a:rPr lang="en-US" altLang="ko-KR" sz="1200" b="1" dirty="0">
                <a:solidFill>
                  <a:srgbClr val="FF0000"/>
                </a:solidFill>
                <a:latin typeface="+mj-ea"/>
                <a:ea typeface="+mj-ea"/>
              </a:rPr>
              <a:t>) </a:t>
            </a:r>
            <a:r>
              <a:rPr lang="ko-KR" altLang="en-US" sz="1200" b="1" dirty="0">
                <a:solidFill>
                  <a:srgbClr val="FF0000"/>
                </a:solidFill>
                <a:latin typeface="+mj-ea"/>
                <a:ea typeface="+mj-ea"/>
              </a:rPr>
              <a:t>항목 협의 및 정의 필요</a:t>
            </a:r>
          </a:p>
        </p:txBody>
      </p:sp>
    </p:spTree>
    <p:extLst>
      <p:ext uri="{BB962C8B-B14F-4D97-AF65-F5344CB8AC3E}">
        <p14:creationId xmlns:p14="http://schemas.microsoft.com/office/powerpoint/2010/main" val="10358519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34359B40-3708-D130-AF89-19BC9851F3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" b="32465"/>
          <a:stretch/>
        </p:blipFill>
        <p:spPr>
          <a:xfrm>
            <a:off x="1871514" y="790718"/>
            <a:ext cx="6743841" cy="698410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9578124"/>
              </p:ext>
            </p:extLst>
          </p:nvPr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22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시뮬레이션 생성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–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예측 시뮬레이션</a:t>
                      </a:r>
                      <a:endParaRPr lang="en-US" altLang="ko-KR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AD882B03-7A59-1404-DCE9-C8A7CC95E8E4}"/>
              </a:ext>
            </a:extLst>
          </p:cNvPr>
          <p:cNvSpPr txBox="1"/>
          <p:nvPr/>
        </p:nvSpPr>
        <p:spPr>
          <a:xfrm>
            <a:off x="10656490" y="987019"/>
            <a:ext cx="3743722" cy="4217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1"/>
            <a:r>
              <a:rPr lang="ko-KR" altLang="en-US" sz="1000" b="0" dirty="0">
                <a:solidFill>
                  <a:schemeClr val="tx1"/>
                </a:solidFill>
                <a:latin typeface="+mj-ea"/>
                <a:ea typeface="+mj-ea"/>
              </a:rPr>
              <a:t>시뮬레이션 생성 </a:t>
            </a:r>
            <a:r>
              <a:rPr lang="en-US" altLang="ko-KR" sz="1000" b="0" dirty="0">
                <a:solidFill>
                  <a:schemeClr val="tx1"/>
                </a:solidFill>
                <a:latin typeface="+mj-ea"/>
                <a:ea typeface="+mj-ea"/>
              </a:rPr>
              <a:t>– </a:t>
            </a:r>
            <a:r>
              <a:rPr lang="ko-KR" altLang="en-US" sz="1000" b="0" dirty="0">
                <a:solidFill>
                  <a:schemeClr val="tx1"/>
                </a:solidFill>
                <a:latin typeface="+mj-ea"/>
                <a:ea typeface="+mj-ea"/>
              </a:rPr>
              <a:t>탄소배출량 예측 시뮬레이션</a:t>
            </a:r>
            <a:endParaRPr lang="en-US" altLang="ko-KR" sz="1000" b="0" dirty="0">
              <a:solidFill>
                <a:schemeClr val="tx1"/>
              </a:solidFill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시뮬레이션 기본 정보 입력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시뮬레이션 제목 입력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기본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입력값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자동 생성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: 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네이밍 규칙에 따름</a:t>
            </a:r>
            <a:b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사용자 변경 가능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시뮬레이션 설명 입력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시뮬레이션 설명 사용자 입력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: </a:t>
            </a:r>
            <a:r>
              <a:rPr lang="ko-KR" altLang="en-US" sz="1000" dirty="0" err="1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필수값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 아님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.</a:t>
            </a:r>
            <a:endParaRPr lang="en-US" altLang="ko-KR" sz="1000" dirty="0">
              <a:solidFill>
                <a:srgbClr val="FF0000"/>
              </a:solidFill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시뮬레이션 설정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시뮬레이션 유형 선택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트윈형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&gt;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모델별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비교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/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탄소배출량 예측 선택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적용 농장 선택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분야 선택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적용 모델 선택 추가 및 삭제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시뮬레이션 기간 설정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시뮬레이션 입력 데이터 설정</a:t>
            </a: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데이터베이스 연결하여 데이터 가져오기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데이터 파일 선택으로 데이터 가져오기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다음 슬라이드에서 상세 설명함</a:t>
            </a:r>
            <a:r>
              <a:rPr lang="en-US" altLang="ko-KR" sz="1000" dirty="0">
                <a:latin typeface="+mj-ea"/>
                <a:ea typeface="+mj-ea"/>
              </a:rPr>
              <a:t>.</a:t>
            </a:r>
            <a:endParaRPr lang="ko-KR" altLang="en-US" sz="1000" dirty="0">
              <a:latin typeface="+mj-ea"/>
              <a:ea typeface="+mj-ea"/>
            </a:endParaRPr>
          </a:p>
        </p:txBody>
      </p:sp>
      <p:sp>
        <p:nvSpPr>
          <p:cNvPr id="41" name="타원 40">
            <a:extLst>
              <a:ext uri="{FF2B5EF4-FFF2-40B4-BE49-F238E27FC236}">
                <a16:creationId xmlns:a16="http://schemas.microsoft.com/office/drawing/2014/main" id="{0F54425E-A97C-4A24-16CF-52370D3C6075}"/>
              </a:ext>
            </a:extLst>
          </p:cNvPr>
          <p:cNvSpPr/>
          <p:nvPr/>
        </p:nvSpPr>
        <p:spPr>
          <a:xfrm>
            <a:off x="3396952" y="2694114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2</a:t>
            </a:r>
            <a:endParaRPr lang="ko-KR" altLang="en-US" sz="1000" dirty="0"/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1DBDBD69-A841-AA45-24DA-C50F8115DA7C}"/>
              </a:ext>
            </a:extLst>
          </p:cNvPr>
          <p:cNvSpPr/>
          <p:nvPr/>
        </p:nvSpPr>
        <p:spPr>
          <a:xfrm>
            <a:off x="3381350" y="4481464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3</a:t>
            </a:r>
            <a:endParaRPr lang="ko-KR" altLang="en-US" sz="1000" dirty="0"/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id="{084AFFD4-97A8-F3DA-7786-D500F01EBE76}"/>
              </a:ext>
            </a:extLst>
          </p:cNvPr>
          <p:cNvSpPr/>
          <p:nvPr/>
        </p:nvSpPr>
        <p:spPr>
          <a:xfrm>
            <a:off x="3426321" y="1639402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34995647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그림 27">
            <a:extLst>
              <a:ext uri="{FF2B5EF4-FFF2-40B4-BE49-F238E27FC236}">
                <a16:creationId xmlns:a16="http://schemas.microsoft.com/office/drawing/2014/main" id="{5D6449DC-7E0B-2515-4B8F-5414335F0F7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20" t="18207" b="66034"/>
          <a:stretch/>
        </p:blipFill>
        <p:spPr>
          <a:xfrm>
            <a:off x="3276664" y="1098106"/>
            <a:ext cx="7355413" cy="235785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993982"/>
              </p:ext>
            </p:extLst>
          </p:nvPr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23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시뮬레이션 생성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–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탄소배출량 예측 시뮬레이션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AD882B03-7A59-1404-DCE9-C8A7CC95E8E4}"/>
              </a:ext>
            </a:extLst>
          </p:cNvPr>
          <p:cNvSpPr txBox="1"/>
          <p:nvPr/>
        </p:nvSpPr>
        <p:spPr>
          <a:xfrm>
            <a:off x="10656490" y="987019"/>
            <a:ext cx="3743722" cy="3986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latin typeface="+mj-ea"/>
                <a:ea typeface="+mj-ea"/>
              </a:rPr>
              <a:t>시뮬레이션 생성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b="0" dirty="0">
                <a:solidFill>
                  <a:schemeClr val="tx1"/>
                </a:solidFill>
                <a:latin typeface="+mj-ea"/>
                <a:ea typeface="+mj-ea"/>
              </a:rPr>
              <a:t>탄소배출량 예측 시뮬레이션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시뮬레이션 설정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탄소배출량 예측 시뮬레이션 선택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농장 선택</a:t>
            </a:r>
            <a:endParaRPr lang="en-US" altLang="ko-KR" sz="1000" dirty="0">
              <a:latin typeface="+mj-ea"/>
              <a:ea typeface="+mj-ea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농장 목록 팝업 활성</a:t>
            </a:r>
            <a:endParaRPr lang="en-US" altLang="ko-KR" sz="1000" dirty="0">
              <a:latin typeface="+mj-ea"/>
              <a:ea typeface="+mj-ea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목록에 농장을 선택하여 시뮬레이션 적용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분야 선택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에너지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비에너지 선택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비에너지 분야만 선택함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.</a:t>
            </a: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적용 모델 선택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예측할 모델 선택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시뮬레이션 기간 선택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시작일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,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종료일 선택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표시할 간격 선택</a:t>
            </a:r>
            <a:b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5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분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,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시간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,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일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,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월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,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년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880324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336550" indent="-3365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입력데이터 설정은 </a:t>
            </a:r>
            <a:r>
              <a:rPr lang="ko-KR" altLang="en-US" sz="1000" dirty="0" err="1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모델별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 비교 시뮬레이션 데이터 입력설정과 동일함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.</a:t>
            </a:r>
            <a:endParaRPr lang="ko-KR" altLang="en-US" sz="10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9B15CF9E-4634-F63E-0CE3-BA6889C488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460"/>
          <a:stretch/>
        </p:blipFill>
        <p:spPr>
          <a:xfrm>
            <a:off x="143322" y="987020"/>
            <a:ext cx="2384009" cy="246894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22" name="타원 21">
            <a:extLst>
              <a:ext uri="{FF2B5EF4-FFF2-40B4-BE49-F238E27FC236}">
                <a16:creationId xmlns:a16="http://schemas.microsoft.com/office/drawing/2014/main" id="{95A81631-D1FF-28C0-4413-EECE4CFE42B4}"/>
              </a:ext>
            </a:extLst>
          </p:cNvPr>
          <p:cNvSpPr/>
          <p:nvPr/>
        </p:nvSpPr>
        <p:spPr>
          <a:xfrm>
            <a:off x="3082357" y="1182407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9AFA295D-58A9-ACFA-D6A8-36ACB16A73FA}"/>
              </a:ext>
            </a:extLst>
          </p:cNvPr>
          <p:cNvSpPr/>
          <p:nvPr/>
        </p:nvSpPr>
        <p:spPr>
          <a:xfrm>
            <a:off x="720449" y="1654930"/>
            <a:ext cx="1806882" cy="64890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6701DE4D-4FB7-E347-5431-0C7045D28686}"/>
              </a:ext>
            </a:extLst>
          </p:cNvPr>
          <p:cNvCxnSpPr>
            <a:cxnSpLocks/>
            <a:stCxn id="23" idx="3"/>
            <a:endCxn id="28" idx="1"/>
          </p:cNvCxnSpPr>
          <p:nvPr/>
        </p:nvCxnSpPr>
        <p:spPr>
          <a:xfrm>
            <a:off x="2527331" y="1979383"/>
            <a:ext cx="749333" cy="297652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그림 24" descr="텍스트, 스크린샷, 소프트웨어, 디스플레이이(가) 표시된 사진&#10;&#10;자동 생성된 설명">
            <a:extLst>
              <a:ext uri="{FF2B5EF4-FFF2-40B4-BE49-F238E27FC236}">
                <a16:creationId xmlns:a16="http://schemas.microsoft.com/office/drawing/2014/main" id="{5CF0EBAE-1C18-1D29-05D8-3E0055E258C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8" t="7273" r="25019" b="64542"/>
          <a:stretch/>
        </p:blipFill>
        <p:spPr>
          <a:xfrm>
            <a:off x="5513125" y="3714292"/>
            <a:ext cx="4952292" cy="2952328"/>
          </a:xfrm>
          <a:prstGeom prst="rect">
            <a:avLst/>
          </a:prstGeom>
        </p:spPr>
      </p:pic>
      <p:sp>
        <p:nvSpPr>
          <p:cNvPr id="26" name="직사각형 25">
            <a:extLst>
              <a:ext uri="{FF2B5EF4-FFF2-40B4-BE49-F238E27FC236}">
                <a16:creationId xmlns:a16="http://schemas.microsoft.com/office/drawing/2014/main" id="{10538236-5D6C-3865-A2B7-C4B69D5120DD}"/>
              </a:ext>
            </a:extLst>
          </p:cNvPr>
          <p:cNvSpPr/>
          <p:nvPr/>
        </p:nvSpPr>
        <p:spPr>
          <a:xfrm>
            <a:off x="4784083" y="1654930"/>
            <a:ext cx="795636" cy="38728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27" name="연결선: 꺾임 26">
            <a:extLst>
              <a:ext uri="{FF2B5EF4-FFF2-40B4-BE49-F238E27FC236}">
                <a16:creationId xmlns:a16="http://schemas.microsoft.com/office/drawing/2014/main" id="{25A8EED6-8ED7-40A0-3E07-4E829206C7EB}"/>
              </a:ext>
            </a:extLst>
          </p:cNvPr>
          <p:cNvCxnSpPr>
            <a:cxnSpLocks/>
            <a:stCxn id="26" idx="1"/>
            <a:endCxn id="25" idx="1"/>
          </p:cNvCxnSpPr>
          <p:nvPr/>
        </p:nvCxnSpPr>
        <p:spPr>
          <a:xfrm rot="10800000" flipH="1" flipV="1">
            <a:off x="4784083" y="1848572"/>
            <a:ext cx="729042" cy="3341883"/>
          </a:xfrm>
          <a:prstGeom prst="bentConnector3">
            <a:avLst>
              <a:gd name="adj1" fmla="val -31356"/>
            </a:avLst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77177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스크린샷, 컴퓨터, 소프트웨어, 텍스트이(가) 표시된 사진&#10;&#10;자동 생성된 설명">
            <a:extLst>
              <a:ext uri="{FF2B5EF4-FFF2-40B4-BE49-F238E27FC236}">
                <a16:creationId xmlns:a16="http://schemas.microsoft.com/office/drawing/2014/main" id="{618A40FE-C2B2-01D6-A84E-FDD6E68123F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729"/>
          <a:stretch/>
        </p:blipFill>
        <p:spPr>
          <a:xfrm>
            <a:off x="612703" y="973203"/>
            <a:ext cx="9399136" cy="537155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2563894"/>
              </p:ext>
            </p:extLst>
          </p:nvPr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24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시스템 관리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–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사용자 관리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AD882B03-7A59-1404-DCE9-C8A7CC95E8E4}"/>
              </a:ext>
            </a:extLst>
          </p:cNvPr>
          <p:cNvSpPr txBox="1"/>
          <p:nvPr/>
        </p:nvSpPr>
        <p:spPr>
          <a:xfrm>
            <a:off x="10656490" y="987019"/>
            <a:ext cx="3743722" cy="3525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latin typeface="+mj-ea"/>
                <a:ea typeface="+mj-ea"/>
              </a:rPr>
              <a:t>시스템 관리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>
                <a:latin typeface="+mj-ea"/>
                <a:ea typeface="+mj-ea"/>
              </a:rPr>
              <a:t>사용자 관리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시스템 관리 아이콘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권한을 가진 사용자가 로그인 할 경우 아이콘 활성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</a:rPr>
              <a:t>(</a:t>
            </a:r>
            <a:r>
              <a:rPr lang="ko-KR" altLang="en-US" sz="1000" dirty="0">
                <a:latin typeface="+mj-ea"/>
                <a:ea typeface="+mj-ea"/>
              </a:rPr>
              <a:t>관계 공무원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시스템 관리자</a:t>
            </a:r>
            <a:r>
              <a:rPr lang="en-US" altLang="ko-KR" sz="1000" dirty="0">
                <a:latin typeface="+mj-ea"/>
                <a:ea typeface="+mj-ea"/>
              </a:rPr>
              <a:t>)</a:t>
            </a: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시스템 관리 메뉴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</a:rPr>
              <a:t>Users : </a:t>
            </a:r>
            <a:r>
              <a:rPr lang="ko-KR" altLang="en-US" sz="1000" dirty="0">
                <a:latin typeface="+mj-ea"/>
                <a:ea typeface="+mj-ea"/>
              </a:rPr>
              <a:t>사용자 관리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</a:rPr>
              <a:t>Group &amp; Auth : </a:t>
            </a:r>
            <a:r>
              <a:rPr lang="ko-KR" altLang="en-US" sz="1000" dirty="0">
                <a:latin typeface="+mj-ea"/>
                <a:ea typeface="+mj-ea"/>
              </a:rPr>
              <a:t>그룹 및 권한 관리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</a:rPr>
              <a:t>API : API</a:t>
            </a:r>
            <a:r>
              <a:rPr lang="ko-KR" altLang="en-US" sz="1000" dirty="0">
                <a:latin typeface="+mj-ea"/>
                <a:ea typeface="+mj-ea"/>
              </a:rPr>
              <a:t> 정보 출력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사용자 목록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사용자 목록 테이블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사용자 검색 기능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페이지네이션</a:t>
            </a:r>
            <a:r>
              <a:rPr lang="ko-KR" altLang="en-US" sz="1000" dirty="0">
                <a:latin typeface="+mj-ea"/>
                <a:ea typeface="+mj-ea"/>
              </a:rPr>
              <a:t> 기능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목록 </a:t>
            </a:r>
            <a:r>
              <a:rPr lang="ko-KR" altLang="en-US" sz="1000" dirty="0" err="1">
                <a:latin typeface="+mj-ea"/>
                <a:ea typeface="+mj-ea"/>
              </a:rPr>
              <a:t>클릭시</a:t>
            </a:r>
            <a:r>
              <a:rPr lang="ko-KR" altLang="en-US" sz="1000" dirty="0">
                <a:latin typeface="+mj-ea"/>
                <a:ea typeface="+mj-ea"/>
              </a:rPr>
              <a:t> 사용자 상세 정보 페이지로 이동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사용자 정보는 통합 플랫폼에서 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</a:rPr>
              <a:t>API 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로 제공할 예정</a:t>
            </a:r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id="{084AFFD4-97A8-F3DA-7786-D500F01EBE76}"/>
              </a:ext>
            </a:extLst>
          </p:cNvPr>
          <p:cNvSpPr/>
          <p:nvPr/>
        </p:nvSpPr>
        <p:spPr>
          <a:xfrm>
            <a:off x="8568258" y="1075464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41" name="타원 40">
            <a:extLst>
              <a:ext uri="{FF2B5EF4-FFF2-40B4-BE49-F238E27FC236}">
                <a16:creationId xmlns:a16="http://schemas.microsoft.com/office/drawing/2014/main" id="{0F54425E-A97C-4A24-16CF-52370D3C6075}"/>
              </a:ext>
            </a:extLst>
          </p:cNvPr>
          <p:cNvSpPr/>
          <p:nvPr/>
        </p:nvSpPr>
        <p:spPr>
          <a:xfrm>
            <a:off x="376166" y="1576323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2</a:t>
            </a:r>
            <a:endParaRPr lang="ko-KR" altLang="en-US" sz="1000" dirty="0"/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1DBDBD69-A841-AA45-24DA-C50F8115DA7C}"/>
              </a:ext>
            </a:extLst>
          </p:cNvPr>
          <p:cNvSpPr/>
          <p:nvPr/>
        </p:nvSpPr>
        <p:spPr>
          <a:xfrm>
            <a:off x="2843622" y="2077307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3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16408422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스크린샷, 텍스트, 소프트웨어, 컴퓨터 아이콘이(가) 표시된 사진&#10;&#10;자동 생성된 설명">
            <a:extLst>
              <a:ext uri="{FF2B5EF4-FFF2-40B4-BE49-F238E27FC236}">
                <a16:creationId xmlns:a16="http://schemas.microsoft.com/office/drawing/2014/main" id="{CEBF1DD5-DE64-F12F-A443-6E4B354A1D8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21" t="4872" b="76945"/>
          <a:stretch/>
        </p:blipFill>
        <p:spPr>
          <a:xfrm>
            <a:off x="3682750" y="1009227"/>
            <a:ext cx="6505688" cy="24452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2C6DA8DA-65C6-696B-F518-3283DA5ED6B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3322" y="870104"/>
            <a:ext cx="2954396" cy="4530073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25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시스템 관리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–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사용자 관리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AD882B03-7A59-1404-DCE9-C8A7CC95E8E4}"/>
              </a:ext>
            </a:extLst>
          </p:cNvPr>
          <p:cNvSpPr txBox="1"/>
          <p:nvPr/>
        </p:nvSpPr>
        <p:spPr>
          <a:xfrm>
            <a:off x="10656490" y="987019"/>
            <a:ext cx="3743722" cy="2601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latin typeface="+mj-ea"/>
                <a:ea typeface="+mj-ea"/>
              </a:rPr>
              <a:t>시스템 관리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>
                <a:latin typeface="+mj-ea"/>
                <a:ea typeface="+mj-ea"/>
              </a:rPr>
              <a:t>사용자 관리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사용자 기본 정보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아이디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이름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이메일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연락처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유형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권한 있는 사용자만 수정 가능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1000" dirty="0">
              <a:latin typeface="+mj-ea"/>
              <a:ea typeface="+mj-ea"/>
            </a:endParaRPr>
          </a:p>
          <a:p>
            <a:pPr marL="54292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정보 입력 및 수정 가능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사용자 정보는 통합 플랫폼에서 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</a:rPr>
              <a:t>API 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로 제공할 예정</a:t>
            </a:r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id="{084AFFD4-97A8-F3DA-7786-D500F01EBE76}"/>
              </a:ext>
            </a:extLst>
          </p:cNvPr>
          <p:cNvSpPr/>
          <p:nvPr/>
        </p:nvSpPr>
        <p:spPr>
          <a:xfrm>
            <a:off x="3551481" y="1363961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6A0BEE26-B02D-CC9D-1649-74B7CB0C3000}"/>
              </a:ext>
            </a:extLst>
          </p:cNvPr>
          <p:cNvSpPr/>
          <p:nvPr/>
        </p:nvSpPr>
        <p:spPr>
          <a:xfrm>
            <a:off x="845267" y="1081938"/>
            <a:ext cx="2238162" cy="8649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8" name="연결선: 꺾임 7">
            <a:extLst>
              <a:ext uri="{FF2B5EF4-FFF2-40B4-BE49-F238E27FC236}">
                <a16:creationId xmlns:a16="http://schemas.microsoft.com/office/drawing/2014/main" id="{2DE43BAF-87AF-877C-9790-B5868C5D6388}"/>
              </a:ext>
            </a:extLst>
          </p:cNvPr>
          <p:cNvCxnSpPr>
            <a:cxnSpLocks/>
            <a:stCxn id="7" idx="3"/>
            <a:endCxn id="6" idx="1"/>
          </p:cNvCxnSpPr>
          <p:nvPr/>
        </p:nvCxnSpPr>
        <p:spPr>
          <a:xfrm>
            <a:off x="3083429" y="1514403"/>
            <a:ext cx="599321" cy="717424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96951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스크린샷, 텍스트, 소프트웨어, 컴퓨터 아이콘이(가) 표시된 사진&#10;&#10;자동 생성된 설명">
            <a:extLst>
              <a:ext uri="{FF2B5EF4-FFF2-40B4-BE49-F238E27FC236}">
                <a16:creationId xmlns:a16="http://schemas.microsoft.com/office/drawing/2014/main" id="{CEBF1DD5-DE64-F12F-A443-6E4B354A1D8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11" t="23036" r="610" b="65730"/>
          <a:stretch/>
        </p:blipFill>
        <p:spPr>
          <a:xfrm>
            <a:off x="3682750" y="1009227"/>
            <a:ext cx="6505688" cy="151063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2C6DA8DA-65C6-696B-F518-3283DA5ED6B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3322" y="870104"/>
            <a:ext cx="2954396" cy="4530073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26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시스템 관리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–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사용자 관리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AD882B03-7A59-1404-DCE9-C8A7CC95E8E4}"/>
              </a:ext>
            </a:extLst>
          </p:cNvPr>
          <p:cNvSpPr txBox="1"/>
          <p:nvPr/>
        </p:nvSpPr>
        <p:spPr>
          <a:xfrm>
            <a:off x="10656490" y="987019"/>
            <a:ext cx="3743722" cy="2140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latin typeface="+mj-ea"/>
                <a:ea typeface="+mj-ea"/>
              </a:rPr>
              <a:t>시스템 관리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>
                <a:latin typeface="+mj-ea"/>
                <a:ea typeface="+mj-ea"/>
              </a:rPr>
              <a:t>사용자 관리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사용자 농장 정보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농장명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농장주소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연락처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1000" dirty="0">
              <a:latin typeface="+mj-ea"/>
              <a:ea typeface="+mj-ea"/>
            </a:endParaRPr>
          </a:p>
          <a:p>
            <a:pPr marL="54292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정보 입력 및 수정 가능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사용자 정보는 통합 플랫폼에서 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</a:rPr>
              <a:t>API 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로 제공할 예정</a:t>
            </a:r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id="{084AFFD4-97A8-F3DA-7786-D500F01EBE76}"/>
              </a:ext>
            </a:extLst>
          </p:cNvPr>
          <p:cNvSpPr/>
          <p:nvPr/>
        </p:nvSpPr>
        <p:spPr>
          <a:xfrm>
            <a:off x="3551481" y="1363961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6A0BEE26-B02D-CC9D-1649-74B7CB0C3000}"/>
              </a:ext>
            </a:extLst>
          </p:cNvPr>
          <p:cNvSpPr/>
          <p:nvPr/>
        </p:nvSpPr>
        <p:spPr>
          <a:xfrm>
            <a:off x="859556" y="1871786"/>
            <a:ext cx="2238162" cy="5760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8" name="연결선: 꺾임 7">
            <a:extLst>
              <a:ext uri="{FF2B5EF4-FFF2-40B4-BE49-F238E27FC236}">
                <a16:creationId xmlns:a16="http://schemas.microsoft.com/office/drawing/2014/main" id="{2DE43BAF-87AF-877C-9790-B5868C5D6388}"/>
              </a:ext>
            </a:extLst>
          </p:cNvPr>
          <p:cNvCxnSpPr>
            <a:cxnSpLocks/>
            <a:stCxn id="7" idx="3"/>
            <a:endCxn id="6" idx="1"/>
          </p:cNvCxnSpPr>
          <p:nvPr/>
        </p:nvCxnSpPr>
        <p:spPr>
          <a:xfrm flipV="1">
            <a:off x="3097718" y="1764543"/>
            <a:ext cx="585032" cy="395276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45874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스크린샷, 텍스트, 소프트웨어, 컴퓨터 아이콘이(가) 표시된 사진&#10;&#10;자동 생성된 설명">
            <a:extLst>
              <a:ext uri="{FF2B5EF4-FFF2-40B4-BE49-F238E27FC236}">
                <a16:creationId xmlns:a16="http://schemas.microsoft.com/office/drawing/2014/main" id="{CEBF1DD5-DE64-F12F-A443-6E4B354A1D8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21" t="34190" b="44937"/>
          <a:stretch/>
        </p:blipFill>
        <p:spPr>
          <a:xfrm>
            <a:off x="3682750" y="1009227"/>
            <a:ext cx="6505688" cy="280677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2C6DA8DA-65C6-696B-F518-3283DA5ED6B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3322" y="870104"/>
            <a:ext cx="2954396" cy="4530073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27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시스템 관리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–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사용자 관리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AD882B03-7A59-1404-DCE9-C8A7CC95E8E4}"/>
              </a:ext>
            </a:extLst>
          </p:cNvPr>
          <p:cNvSpPr txBox="1"/>
          <p:nvPr/>
        </p:nvSpPr>
        <p:spPr>
          <a:xfrm>
            <a:off x="10656490" y="987019"/>
            <a:ext cx="3743722" cy="2832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latin typeface="+mj-ea"/>
                <a:ea typeface="+mj-ea"/>
              </a:rPr>
              <a:t>시스템 관리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>
                <a:latin typeface="+mj-ea"/>
                <a:ea typeface="+mj-ea"/>
              </a:rPr>
              <a:t>사용자 관리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사용자 농장 정보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농장 및 축사 정보 표출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정보 수정 및 삭제 가능</a:t>
            </a:r>
            <a:endParaRPr lang="en-US" altLang="ko-KR" sz="1000" dirty="0">
              <a:latin typeface="+mj-ea"/>
              <a:ea typeface="+mj-ea"/>
            </a:endParaRPr>
          </a:p>
          <a:p>
            <a:pPr marL="1061299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</a:rPr>
              <a:t>[</a:t>
            </a:r>
            <a:r>
              <a:rPr lang="ko-KR" altLang="en-US" sz="1000" dirty="0">
                <a:latin typeface="+mj-ea"/>
                <a:ea typeface="+mj-ea"/>
              </a:rPr>
              <a:t>편집</a:t>
            </a:r>
            <a:r>
              <a:rPr lang="en-US" altLang="ko-KR" sz="1000" dirty="0">
                <a:latin typeface="+mj-ea"/>
                <a:ea typeface="+mj-ea"/>
              </a:rPr>
              <a:t>] </a:t>
            </a:r>
            <a:r>
              <a:rPr lang="ko-KR" altLang="en-US" sz="1000" dirty="0">
                <a:latin typeface="+mj-ea"/>
                <a:ea typeface="+mj-ea"/>
              </a:rPr>
              <a:t>버튼 </a:t>
            </a:r>
            <a:r>
              <a:rPr lang="ko-KR" altLang="en-US" sz="1000" dirty="0" err="1">
                <a:latin typeface="+mj-ea"/>
                <a:ea typeface="+mj-ea"/>
              </a:rPr>
              <a:t>클릭시</a:t>
            </a:r>
            <a:r>
              <a:rPr lang="ko-KR" altLang="en-US" sz="1000" dirty="0">
                <a:latin typeface="+mj-ea"/>
                <a:ea typeface="+mj-ea"/>
              </a:rPr>
              <a:t> 해당 목록 편집 모드로 전환</a:t>
            </a:r>
            <a:endParaRPr lang="en-US" altLang="ko-KR" sz="1000" dirty="0">
              <a:latin typeface="+mj-ea"/>
              <a:ea typeface="+mj-ea"/>
            </a:endParaRPr>
          </a:p>
          <a:p>
            <a:pPr marL="1061299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</a:rPr>
              <a:t>[</a:t>
            </a:r>
            <a:r>
              <a:rPr lang="ko-KR" altLang="en-US" sz="1000" dirty="0">
                <a:latin typeface="+mj-ea"/>
                <a:ea typeface="+mj-ea"/>
              </a:rPr>
              <a:t>삭제</a:t>
            </a:r>
            <a:r>
              <a:rPr lang="en-US" altLang="ko-KR" sz="1000" dirty="0">
                <a:latin typeface="+mj-ea"/>
                <a:ea typeface="+mj-ea"/>
              </a:rPr>
              <a:t>] </a:t>
            </a:r>
            <a:r>
              <a:rPr lang="ko-KR" altLang="en-US" sz="1000" dirty="0">
                <a:latin typeface="+mj-ea"/>
                <a:ea typeface="+mj-ea"/>
              </a:rPr>
              <a:t>해당 목록 삭제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전체 행은 자동 계산으로 삭제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,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수정 불가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</a:rPr>
              <a:t>[</a:t>
            </a:r>
            <a:r>
              <a:rPr lang="ko-KR" altLang="en-US" sz="1000" dirty="0">
                <a:latin typeface="+mj-ea"/>
                <a:ea typeface="+mj-ea"/>
              </a:rPr>
              <a:t>추가하기</a:t>
            </a:r>
            <a:r>
              <a:rPr lang="en-US" altLang="ko-KR" sz="1000" dirty="0">
                <a:latin typeface="+mj-ea"/>
                <a:ea typeface="+mj-ea"/>
              </a:rPr>
              <a:t>] </a:t>
            </a:r>
            <a:r>
              <a:rPr lang="ko-KR" altLang="en-US" sz="1000" dirty="0">
                <a:latin typeface="+mj-ea"/>
                <a:ea typeface="+mj-ea"/>
              </a:rPr>
              <a:t>목록 하단에 축사 추가 가능</a:t>
            </a:r>
            <a:br>
              <a:rPr lang="en-US" altLang="ko-KR" sz="1000" dirty="0">
                <a:latin typeface="+mj-ea"/>
                <a:ea typeface="+mj-ea"/>
              </a:rPr>
            </a:br>
            <a:endParaRPr lang="en-US" altLang="ko-KR" sz="1000" dirty="0">
              <a:latin typeface="+mj-ea"/>
              <a:ea typeface="+mj-ea"/>
            </a:endParaRPr>
          </a:p>
          <a:p>
            <a:pPr marL="54292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사용자 정보는 통합 플랫폼에서 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</a:rPr>
              <a:t>API 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로 제공할 예정</a:t>
            </a:r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id="{084AFFD4-97A8-F3DA-7786-D500F01EBE76}"/>
              </a:ext>
            </a:extLst>
          </p:cNvPr>
          <p:cNvSpPr/>
          <p:nvPr/>
        </p:nvSpPr>
        <p:spPr>
          <a:xfrm>
            <a:off x="3551481" y="1363961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6A0BEE26-B02D-CC9D-1649-74B7CB0C3000}"/>
              </a:ext>
            </a:extLst>
          </p:cNvPr>
          <p:cNvSpPr/>
          <p:nvPr/>
        </p:nvSpPr>
        <p:spPr>
          <a:xfrm>
            <a:off x="859556" y="2404417"/>
            <a:ext cx="2238162" cy="9795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8" name="연결선: 꺾임 7">
            <a:extLst>
              <a:ext uri="{FF2B5EF4-FFF2-40B4-BE49-F238E27FC236}">
                <a16:creationId xmlns:a16="http://schemas.microsoft.com/office/drawing/2014/main" id="{2DE43BAF-87AF-877C-9790-B5868C5D6388}"/>
              </a:ext>
            </a:extLst>
          </p:cNvPr>
          <p:cNvCxnSpPr>
            <a:cxnSpLocks/>
            <a:stCxn id="7" idx="3"/>
            <a:endCxn id="6" idx="1"/>
          </p:cNvCxnSpPr>
          <p:nvPr/>
        </p:nvCxnSpPr>
        <p:spPr>
          <a:xfrm flipV="1">
            <a:off x="3097718" y="2412615"/>
            <a:ext cx="585032" cy="481571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직사각형 8">
            <a:extLst>
              <a:ext uri="{FF2B5EF4-FFF2-40B4-BE49-F238E27FC236}">
                <a16:creationId xmlns:a16="http://schemas.microsoft.com/office/drawing/2014/main" id="{19073A1C-F0A6-E970-7060-C53DA49E8FB6}"/>
              </a:ext>
            </a:extLst>
          </p:cNvPr>
          <p:cNvSpPr/>
          <p:nvPr/>
        </p:nvSpPr>
        <p:spPr>
          <a:xfrm>
            <a:off x="9360346" y="1727771"/>
            <a:ext cx="504056" cy="1440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25914777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>
            <a:extLst>
              <a:ext uri="{FF2B5EF4-FFF2-40B4-BE49-F238E27FC236}">
                <a16:creationId xmlns:a16="http://schemas.microsoft.com/office/drawing/2014/main" id="{EDA84264-E0F0-9A1C-0F38-ABE3CFEFB10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11" t="54738" b="18239"/>
          <a:stretch/>
        </p:blipFill>
        <p:spPr>
          <a:xfrm>
            <a:off x="3682750" y="1015596"/>
            <a:ext cx="6505688" cy="368303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2C6DA8DA-65C6-696B-F518-3283DA5ED6B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3322" y="870104"/>
            <a:ext cx="2954396" cy="4530073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28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시스템 관리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–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사용자 관리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AD882B03-7A59-1404-DCE9-C8A7CC95E8E4}"/>
              </a:ext>
            </a:extLst>
          </p:cNvPr>
          <p:cNvSpPr txBox="1"/>
          <p:nvPr/>
        </p:nvSpPr>
        <p:spPr>
          <a:xfrm>
            <a:off x="10656490" y="987019"/>
            <a:ext cx="3743722" cy="4448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latin typeface="+mj-ea"/>
                <a:ea typeface="+mj-ea"/>
              </a:rPr>
              <a:t>시스템 관리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>
                <a:latin typeface="+mj-ea"/>
                <a:ea typeface="+mj-ea"/>
              </a:rPr>
              <a:t>사용자 관리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데이터베이스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추가된 데이터베이스 목록</a:t>
            </a:r>
            <a:endParaRPr lang="en-US" altLang="ko-KR" sz="1000" dirty="0">
              <a:latin typeface="+mj-ea"/>
              <a:ea typeface="+mj-ea"/>
            </a:endParaRPr>
          </a:p>
          <a:p>
            <a:pPr marL="1061299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</a:rPr>
              <a:t>[</a:t>
            </a:r>
            <a:r>
              <a:rPr lang="ko-KR" altLang="en-US" sz="1000" dirty="0">
                <a:latin typeface="+mj-ea"/>
                <a:ea typeface="+mj-ea"/>
              </a:rPr>
              <a:t>편집</a:t>
            </a:r>
            <a:r>
              <a:rPr lang="en-US" altLang="ko-KR" sz="1000" dirty="0">
                <a:latin typeface="+mj-ea"/>
                <a:ea typeface="+mj-ea"/>
              </a:rPr>
              <a:t>] </a:t>
            </a:r>
            <a:r>
              <a:rPr lang="ko-KR" altLang="en-US" sz="1000" dirty="0">
                <a:latin typeface="+mj-ea"/>
                <a:ea typeface="+mj-ea"/>
              </a:rPr>
              <a:t>목록 </a:t>
            </a:r>
            <a:r>
              <a:rPr lang="ko-KR" altLang="en-US" sz="1000" dirty="0" err="1">
                <a:latin typeface="+mj-ea"/>
                <a:ea typeface="+mj-ea"/>
              </a:rPr>
              <a:t>클릭시</a:t>
            </a:r>
            <a:r>
              <a:rPr lang="ko-KR" altLang="en-US" sz="1000" dirty="0">
                <a:latin typeface="+mj-ea"/>
                <a:ea typeface="+mj-ea"/>
              </a:rPr>
              <a:t> 하단 데이터베이스 연결 설정에 설정 정보 표출</a:t>
            </a:r>
            <a:endParaRPr lang="en-US" altLang="ko-KR" sz="1000" dirty="0">
              <a:latin typeface="+mj-ea"/>
              <a:ea typeface="+mj-ea"/>
            </a:endParaRPr>
          </a:p>
          <a:p>
            <a:pPr marL="1061299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</a:rPr>
              <a:t>[</a:t>
            </a:r>
            <a:r>
              <a:rPr lang="ko-KR" altLang="en-US" sz="1000" dirty="0">
                <a:latin typeface="+mj-ea"/>
                <a:ea typeface="+mj-ea"/>
              </a:rPr>
              <a:t>삭제</a:t>
            </a:r>
            <a:r>
              <a:rPr lang="en-US" altLang="ko-KR" sz="1000" dirty="0">
                <a:latin typeface="+mj-ea"/>
                <a:ea typeface="+mj-ea"/>
              </a:rPr>
              <a:t>] </a:t>
            </a:r>
            <a:r>
              <a:rPr lang="ko-KR" altLang="en-US" sz="1000" dirty="0">
                <a:latin typeface="+mj-ea"/>
                <a:ea typeface="+mj-ea"/>
              </a:rPr>
              <a:t>해당 데이터베이스 삭제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</a:rPr>
              <a:t>[</a:t>
            </a:r>
            <a:r>
              <a:rPr lang="ko-KR" altLang="en-US" sz="1000" dirty="0">
                <a:latin typeface="+mj-ea"/>
                <a:ea typeface="+mj-ea"/>
              </a:rPr>
              <a:t>추가하기</a:t>
            </a:r>
            <a:r>
              <a:rPr lang="en-US" altLang="ko-KR" sz="1000" dirty="0">
                <a:latin typeface="+mj-ea"/>
                <a:ea typeface="+mj-ea"/>
              </a:rPr>
              <a:t>] </a:t>
            </a:r>
            <a:r>
              <a:rPr lang="ko-KR" altLang="en-US" sz="1000" dirty="0">
                <a:latin typeface="+mj-ea"/>
                <a:ea typeface="+mj-ea"/>
              </a:rPr>
              <a:t>목록 하단에 데이터베이스 설정 입력으로 새로운 데이터베이스 추가 가능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데이터베이스 연결 설정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연결명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</a:rPr>
              <a:t>IP </a:t>
            </a:r>
            <a:r>
              <a:rPr lang="ko-KR" altLang="en-US" sz="1000" dirty="0">
                <a:latin typeface="+mj-ea"/>
                <a:ea typeface="+mj-ea"/>
              </a:rPr>
              <a:t>정보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</a:rPr>
              <a:t>PORT </a:t>
            </a:r>
            <a:r>
              <a:rPr lang="ko-KR" altLang="en-US" sz="1000" dirty="0">
                <a:latin typeface="+mj-ea"/>
                <a:ea typeface="+mj-ea"/>
              </a:rPr>
              <a:t>정보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</a:rPr>
              <a:t>DB </a:t>
            </a:r>
            <a:r>
              <a:rPr lang="ko-KR" altLang="en-US" sz="1000" dirty="0">
                <a:latin typeface="+mj-ea"/>
                <a:ea typeface="+mj-ea"/>
              </a:rPr>
              <a:t>명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사용자명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비밀번호 입력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</a:rPr>
              <a:t>[Test Connection] :</a:t>
            </a:r>
            <a:r>
              <a:rPr lang="ko-KR" altLang="en-US" sz="1000" dirty="0">
                <a:latin typeface="+mj-ea"/>
                <a:ea typeface="+mj-ea"/>
              </a:rPr>
              <a:t> 설정된 데이터베이스 테스트 연결</a:t>
            </a:r>
            <a:r>
              <a:rPr lang="en-US" altLang="ko-KR" sz="1000" dirty="0">
                <a:latin typeface="+mj-ea"/>
                <a:ea typeface="+mj-ea"/>
              </a:rPr>
              <a:t> </a:t>
            </a:r>
            <a:r>
              <a:rPr lang="ko-KR" altLang="en-US" sz="1000" dirty="0">
                <a:latin typeface="+mj-ea"/>
                <a:ea typeface="+mj-ea"/>
              </a:rPr>
              <a:t>기능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연결 테스트 결과 알림 팝업</a:t>
            </a:r>
            <a:br>
              <a:rPr lang="en-US" altLang="ko-KR" sz="1000" dirty="0">
                <a:latin typeface="+mj-ea"/>
                <a:ea typeface="+mj-ea"/>
              </a:rPr>
            </a:br>
            <a:endParaRPr lang="ko-KR" altLang="en-US" sz="10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id="{084AFFD4-97A8-F3DA-7786-D500F01EBE76}"/>
              </a:ext>
            </a:extLst>
          </p:cNvPr>
          <p:cNvSpPr/>
          <p:nvPr/>
        </p:nvSpPr>
        <p:spPr>
          <a:xfrm>
            <a:off x="3551481" y="1363961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6A0BEE26-B02D-CC9D-1649-74B7CB0C3000}"/>
              </a:ext>
            </a:extLst>
          </p:cNvPr>
          <p:cNvSpPr/>
          <p:nvPr/>
        </p:nvSpPr>
        <p:spPr>
          <a:xfrm>
            <a:off x="859556" y="3387935"/>
            <a:ext cx="2238162" cy="11481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8" name="연결선: 꺾임 7">
            <a:extLst>
              <a:ext uri="{FF2B5EF4-FFF2-40B4-BE49-F238E27FC236}">
                <a16:creationId xmlns:a16="http://schemas.microsoft.com/office/drawing/2014/main" id="{2DE43BAF-87AF-877C-9790-B5868C5D6388}"/>
              </a:ext>
            </a:extLst>
          </p:cNvPr>
          <p:cNvCxnSpPr>
            <a:cxnSpLocks/>
            <a:stCxn id="7" idx="3"/>
            <a:endCxn id="10" idx="1"/>
          </p:cNvCxnSpPr>
          <p:nvPr/>
        </p:nvCxnSpPr>
        <p:spPr>
          <a:xfrm flipV="1">
            <a:off x="3097718" y="2857114"/>
            <a:ext cx="585032" cy="1104895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타원 2">
            <a:extLst>
              <a:ext uri="{FF2B5EF4-FFF2-40B4-BE49-F238E27FC236}">
                <a16:creationId xmlns:a16="http://schemas.microsoft.com/office/drawing/2014/main" id="{6190560D-0E6E-FCF3-D357-61CD4F7FDA62}"/>
              </a:ext>
            </a:extLst>
          </p:cNvPr>
          <p:cNvSpPr/>
          <p:nvPr/>
        </p:nvSpPr>
        <p:spPr>
          <a:xfrm>
            <a:off x="3544819" y="2112416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2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6007076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>
            <a:extLst>
              <a:ext uri="{FF2B5EF4-FFF2-40B4-BE49-F238E27FC236}">
                <a16:creationId xmlns:a16="http://schemas.microsoft.com/office/drawing/2014/main" id="{1FA8CD8B-04CA-5B32-01BB-DD383DFC8DE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43" t="5290" r="-7312" b="67688"/>
          <a:stretch/>
        </p:blipFill>
        <p:spPr>
          <a:xfrm>
            <a:off x="3682750" y="1009453"/>
            <a:ext cx="6909244" cy="345462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2C6DA8DA-65C6-696B-F518-3283DA5ED6B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3322" y="870104"/>
            <a:ext cx="2954395" cy="4530073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29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시스템 관리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–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사용자 관리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AD882B03-7A59-1404-DCE9-C8A7CC95E8E4}"/>
              </a:ext>
            </a:extLst>
          </p:cNvPr>
          <p:cNvSpPr txBox="1"/>
          <p:nvPr/>
        </p:nvSpPr>
        <p:spPr>
          <a:xfrm>
            <a:off x="10656490" y="987019"/>
            <a:ext cx="3743722" cy="3986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latin typeface="+mj-ea"/>
                <a:ea typeface="+mj-ea"/>
              </a:rPr>
              <a:t>시스템 관리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>
                <a:latin typeface="+mj-ea"/>
                <a:ea typeface="+mj-ea"/>
              </a:rPr>
              <a:t>그룹 및 권한 관리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그룹 설정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그룹명</a:t>
            </a:r>
            <a:r>
              <a:rPr lang="ko-KR" altLang="en-US" sz="1000" dirty="0">
                <a:latin typeface="+mj-ea"/>
                <a:ea typeface="+mj-ea"/>
              </a:rPr>
              <a:t> 입력으로 그룹 추가 가능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하단 </a:t>
            </a:r>
            <a:r>
              <a:rPr lang="ko-KR" altLang="en-US" sz="1000" dirty="0" err="1">
                <a:latin typeface="+mj-ea"/>
                <a:ea typeface="+mj-ea"/>
              </a:rPr>
              <a:t>그룹명</a:t>
            </a:r>
            <a:r>
              <a:rPr lang="ko-KR" altLang="en-US" sz="1000" dirty="0">
                <a:latin typeface="+mj-ea"/>
                <a:ea typeface="+mj-ea"/>
              </a:rPr>
              <a:t> 클릭 시 입력상자에 </a:t>
            </a:r>
            <a:r>
              <a:rPr lang="ko-KR" altLang="en-US" sz="1000" dirty="0" err="1">
                <a:latin typeface="+mj-ea"/>
                <a:ea typeface="+mj-ea"/>
              </a:rPr>
              <a:t>그룹명</a:t>
            </a:r>
            <a:r>
              <a:rPr lang="ko-KR" altLang="en-US" sz="1000" dirty="0">
                <a:latin typeface="+mj-ea"/>
                <a:ea typeface="+mj-ea"/>
              </a:rPr>
              <a:t> 수정 가능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하단 </a:t>
            </a:r>
            <a:r>
              <a:rPr lang="ko-KR" altLang="en-US" sz="1000" dirty="0" err="1">
                <a:latin typeface="+mj-ea"/>
                <a:ea typeface="+mj-ea"/>
              </a:rPr>
              <a:t>그룹명</a:t>
            </a:r>
            <a:r>
              <a:rPr lang="ko-KR" altLang="en-US" sz="1000" dirty="0">
                <a:latin typeface="+mj-ea"/>
                <a:ea typeface="+mj-ea"/>
              </a:rPr>
              <a:t> 우측 </a:t>
            </a:r>
            <a:r>
              <a:rPr lang="en-US" altLang="ko-KR" sz="1000" dirty="0">
                <a:latin typeface="+mj-ea"/>
                <a:ea typeface="+mj-ea"/>
              </a:rPr>
              <a:t>[</a:t>
            </a:r>
            <a:r>
              <a:rPr lang="ko-KR" altLang="en-US" sz="1000" dirty="0">
                <a:latin typeface="+mj-ea"/>
                <a:ea typeface="+mj-ea"/>
              </a:rPr>
              <a:t>삭제</a:t>
            </a:r>
            <a:r>
              <a:rPr lang="en-US" altLang="ko-KR" sz="1000" dirty="0">
                <a:latin typeface="+mj-ea"/>
                <a:ea typeface="+mj-ea"/>
              </a:rPr>
              <a:t>] </a:t>
            </a:r>
            <a:r>
              <a:rPr lang="ko-KR" altLang="en-US" sz="1000" dirty="0">
                <a:latin typeface="+mj-ea"/>
                <a:ea typeface="+mj-ea"/>
              </a:rPr>
              <a:t>아이콘 클릭으로 </a:t>
            </a:r>
            <a:r>
              <a:rPr lang="ko-KR" altLang="en-US" sz="1000" dirty="0" err="1">
                <a:latin typeface="+mj-ea"/>
                <a:ea typeface="+mj-ea"/>
              </a:rPr>
              <a:t>그룹명</a:t>
            </a:r>
            <a:r>
              <a:rPr lang="ko-KR" altLang="en-US" sz="1000" dirty="0">
                <a:latin typeface="+mj-ea"/>
                <a:ea typeface="+mj-ea"/>
              </a:rPr>
              <a:t> 삭제 가능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포함된 사용자의 경우 기타 그룹으로 이동</a:t>
            </a:r>
            <a:b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기타 그룹은 삭제할 수 없음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.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권한 설정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그룹 권한 설정</a:t>
            </a:r>
            <a:endParaRPr lang="en-US" altLang="ko-KR" sz="1000" dirty="0">
              <a:latin typeface="+mj-ea"/>
              <a:ea typeface="+mj-ea"/>
            </a:endParaRPr>
          </a:p>
          <a:p>
            <a:pPr marL="180975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2-1. </a:t>
            </a:r>
            <a:r>
              <a:rPr lang="ko-KR" altLang="en-US" sz="1000" dirty="0">
                <a:latin typeface="+mj-ea"/>
                <a:ea typeface="+mj-ea"/>
              </a:rPr>
              <a:t>좌측 그룹 선택 시 </a:t>
            </a:r>
            <a:r>
              <a:rPr lang="ko-KR" altLang="en-US" sz="1000" dirty="0" err="1">
                <a:latin typeface="+mj-ea"/>
                <a:ea typeface="+mj-ea"/>
              </a:rPr>
              <a:t>그룹명</a:t>
            </a:r>
            <a:r>
              <a:rPr lang="ko-KR" altLang="en-US" sz="1000" dirty="0">
                <a:latin typeface="+mj-ea"/>
                <a:ea typeface="+mj-ea"/>
              </a:rPr>
              <a:t> 표시</a:t>
            </a:r>
            <a:endParaRPr lang="en-US" altLang="ko-KR" sz="1000" dirty="0">
              <a:latin typeface="+mj-ea"/>
              <a:ea typeface="+mj-ea"/>
            </a:endParaRPr>
          </a:p>
          <a:p>
            <a:pPr marL="180975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2-2. </a:t>
            </a:r>
            <a:r>
              <a:rPr lang="ko-KR" altLang="en-US" sz="1000" dirty="0">
                <a:latin typeface="+mj-ea"/>
                <a:ea typeface="+mj-ea"/>
              </a:rPr>
              <a:t>선택 그룹 권한 정보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선택한 그룹의 권한 목록 표시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체크 박스를 통해 권한 활성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/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비활성 설정 가능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버튼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</a:rPr>
              <a:t>[</a:t>
            </a:r>
            <a:r>
              <a:rPr lang="ko-KR" altLang="en-US" sz="1000" dirty="0">
                <a:latin typeface="+mj-ea"/>
                <a:ea typeface="+mj-ea"/>
              </a:rPr>
              <a:t>취소</a:t>
            </a:r>
            <a:r>
              <a:rPr lang="en-US" altLang="ko-KR" sz="1000" dirty="0">
                <a:latin typeface="+mj-ea"/>
                <a:ea typeface="+mj-ea"/>
              </a:rPr>
              <a:t>] : </a:t>
            </a:r>
            <a:r>
              <a:rPr lang="ko-KR" altLang="en-US" sz="1000" dirty="0">
                <a:latin typeface="+mj-ea"/>
                <a:ea typeface="+mj-ea"/>
              </a:rPr>
              <a:t>권한 변경 없이 변경 </a:t>
            </a:r>
            <a:r>
              <a:rPr lang="ko-KR" altLang="en-US" sz="1000" dirty="0" err="1">
                <a:latin typeface="+mj-ea"/>
                <a:ea typeface="+mj-ea"/>
              </a:rPr>
              <a:t>설정값</a:t>
            </a:r>
            <a:r>
              <a:rPr lang="ko-KR" altLang="en-US" sz="1000" dirty="0">
                <a:latin typeface="+mj-ea"/>
                <a:ea typeface="+mj-ea"/>
              </a:rPr>
              <a:t> 초기화</a:t>
            </a:r>
            <a:endParaRPr lang="en-US" altLang="ko-KR" sz="1000" dirty="0">
              <a:latin typeface="+mj-ea"/>
              <a:ea typeface="+mj-ea"/>
            </a:endParaRPr>
          </a:p>
          <a:p>
            <a:pPr marL="361950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</a:rPr>
              <a:t>[</a:t>
            </a:r>
            <a:r>
              <a:rPr lang="ko-KR" altLang="en-US" sz="1000" dirty="0">
                <a:latin typeface="+mj-ea"/>
                <a:ea typeface="+mj-ea"/>
              </a:rPr>
              <a:t>저장</a:t>
            </a:r>
            <a:r>
              <a:rPr lang="en-US" altLang="ko-KR" sz="1000" dirty="0">
                <a:latin typeface="+mj-ea"/>
                <a:ea typeface="+mj-ea"/>
              </a:rPr>
              <a:t>] : </a:t>
            </a:r>
            <a:r>
              <a:rPr lang="ko-KR" altLang="en-US" sz="1000" dirty="0">
                <a:latin typeface="+mj-ea"/>
                <a:ea typeface="+mj-ea"/>
              </a:rPr>
              <a:t>권한 변경 저장</a:t>
            </a:r>
            <a:endParaRPr lang="en-US" altLang="ko-KR" sz="1000" dirty="0">
              <a:latin typeface="+mj-ea"/>
              <a:ea typeface="+mj-ea"/>
            </a:endParaRPr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id="{084AFFD4-97A8-F3DA-7786-D500F01EBE76}"/>
              </a:ext>
            </a:extLst>
          </p:cNvPr>
          <p:cNvSpPr/>
          <p:nvPr/>
        </p:nvSpPr>
        <p:spPr>
          <a:xfrm>
            <a:off x="3574738" y="1481929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6A0BEE26-B02D-CC9D-1649-74B7CB0C3000}"/>
              </a:ext>
            </a:extLst>
          </p:cNvPr>
          <p:cNvSpPr/>
          <p:nvPr/>
        </p:nvSpPr>
        <p:spPr>
          <a:xfrm>
            <a:off x="824729" y="1074462"/>
            <a:ext cx="2238162" cy="12539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8" name="연결선: 꺾임 7">
            <a:extLst>
              <a:ext uri="{FF2B5EF4-FFF2-40B4-BE49-F238E27FC236}">
                <a16:creationId xmlns:a16="http://schemas.microsoft.com/office/drawing/2014/main" id="{2DE43BAF-87AF-877C-9790-B5868C5D6388}"/>
              </a:ext>
            </a:extLst>
          </p:cNvPr>
          <p:cNvCxnSpPr>
            <a:cxnSpLocks/>
            <a:stCxn id="7" idx="3"/>
          </p:cNvCxnSpPr>
          <p:nvPr/>
        </p:nvCxnSpPr>
        <p:spPr>
          <a:xfrm>
            <a:off x="3062891" y="1701451"/>
            <a:ext cx="619859" cy="1155663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타원 2">
            <a:extLst>
              <a:ext uri="{FF2B5EF4-FFF2-40B4-BE49-F238E27FC236}">
                <a16:creationId xmlns:a16="http://schemas.microsoft.com/office/drawing/2014/main" id="{6190560D-0E6E-FCF3-D357-61CD4F7FDA62}"/>
              </a:ext>
            </a:extLst>
          </p:cNvPr>
          <p:cNvSpPr/>
          <p:nvPr/>
        </p:nvSpPr>
        <p:spPr>
          <a:xfrm>
            <a:off x="7344122" y="1380467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2</a:t>
            </a:r>
            <a:endParaRPr lang="ko-KR" altLang="en-US" sz="1000" dirty="0"/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F4243685-F751-BE30-E8BD-B74192AF4E84}"/>
              </a:ext>
            </a:extLst>
          </p:cNvPr>
          <p:cNvSpPr/>
          <p:nvPr/>
        </p:nvSpPr>
        <p:spPr>
          <a:xfrm>
            <a:off x="5837266" y="3960019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3</a:t>
            </a:r>
            <a:endParaRPr lang="ko-KR" altLang="en-US" sz="1000" dirty="0"/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5762B218-86AA-DF0F-9E2F-0A48D1453C55}"/>
              </a:ext>
            </a:extLst>
          </p:cNvPr>
          <p:cNvSpPr/>
          <p:nvPr/>
        </p:nvSpPr>
        <p:spPr>
          <a:xfrm>
            <a:off x="7561262" y="1701450"/>
            <a:ext cx="360040" cy="18688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/>
              <a:t>2-1</a:t>
            </a:r>
            <a:endParaRPr lang="ko-KR" altLang="en-US" sz="900" dirty="0"/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19623B8E-1495-E648-C228-D4A98B8D22B5}"/>
              </a:ext>
            </a:extLst>
          </p:cNvPr>
          <p:cNvSpPr/>
          <p:nvPr/>
        </p:nvSpPr>
        <p:spPr>
          <a:xfrm>
            <a:off x="5837266" y="2015803"/>
            <a:ext cx="360040" cy="18688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/>
              <a:t>2-2</a:t>
            </a:r>
            <a:endParaRPr lang="ko-KR" altLang="en-US" sz="900" dirty="0"/>
          </a:p>
        </p:txBody>
      </p:sp>
    </p:spTree>
    <p:extLst>
      <p:ext uri="{BB962C8B-B14F-4D97-AF65-F5344CB8AC3E}">
        <p14:creationId xmlns:p14="http://schemas.microsoft.com/office/powerpoint/2010/main" val="10868221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텍스트, 스크린샷, 컴퓨터, 소프트웨어이(가) 표시된 사진&#10;&#10;자동 생성된 설명">
            <a:extLst>
              <a:ext uri="{FF2B5EF4-FFF2-40B4-BE49-F238E27FC236}">
                <a16:creationId xmlns:a16="http://schemas.microsoft.com/office/drawing/2014/main" id="{860C5661-6D30-119D-26AC-F9E28708B52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522" b="67310"/>
          <a:stretch/>
        </p:blipFill>
        <p:spPr>
          <a:xfrm>
            <a:off x="287338" y="973660"/>
            <a:ext cx="2304256" cy="453330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8539804"/>
              </p:ext>
            </p:extLst>
          </p:nvPr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30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시스템 관리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– API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AD882B03-7A59-1404-DCE9-C8A7CC95E8E4}"/>
              </a:ext>
            </a:extLst>
          </p:cNvPr>
          <p:cNvSpPr txBox="1"/>
          <p:nvPr/>
        </p:nvSpPr>
        <p:spPr>
          <a:xfrm>
            <a:off x="10656490" y="987019"/>
            <a:ext cx="3743722" cy="1447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latin typeface="+mj-ea"/>
                <a:ea typeface="+mj-ea"/>
              </a:rPr>
              <a:t>시스템 관리 </a:t>
            </a:r>
            <a:r>
              <a:rPr lang="en-US" altLang="ko-KR" sz="1000" dirty="0">
                <a:latin typeface="+mj-ea"/>
                <a:ea typeface="+mj-ea"/>
              </a:rPr>
              <a:t>– API</a:t>
            </a: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endParaRPr lang="en-US" altLang="ko-KR" sz="1000" strike="sngStrike" dirty="0">
              <a:latin typeface="+mj-ea"/>
              <a:ea typeface="+mj-ea"/>
            </a:endParaRPr>
          </a:p>
          <a:p>
            <a:pPr marL="54292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1000" dirty="0">
              <a:latin typeface="+mj-ea"/>
              <a:ea typeface="+mj-ea"/>
            </a:endParaRPr>
          </a:p>
          <a:p>
            <a:pPr marL="533400" lvl="2" indent="-1714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sz="1000" b="1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API </a:t>
            </a:r>
            <a:r>
              <a:rPr lang="ko-KR" altLang="en-US" sz="1000" b="1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목록 페이지는 </a:t>
            </a:r>
            <a:r>
              <a:rPr lang="en-US" altLang="ko-KR" sz="1000" b="1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Swagger </a:t>
            </a:r>
            <a:r>
              <a:rPr lang="ko-KR" altLang="en-US" sz="1000" b="1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활용 예정</a:t>
            </a:r>
            <a:br>
              <a:rPr lang="en-US" altLang="ko-KR" sz="1000" b="1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ko-KR" altLang="en-US" sz="1000" b="1" dirty="0" err="1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클릭시</a:t>
            </a:r>
            <a:r>
              <a:rPr lang="ko-KR" altLang="en-US" sz="1000" b="1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 </a:t>
            </a:r>
            <a:r>
              <a:rPr lang="en-US" altLang="ko-KR" sz="1000" b="1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Swagger</a:t>
            </a:r>
            <a:r>
              <a:rPr lang="ko-KR" altLang="en-US" sz="1000" b="1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페이지로 이동함</a:t>
            </a:r>
            <a:r>
              <a:rPr lang="en-US" altLang="ko-KR" sz="1000" b="1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. – </a:t>
            </a:r>
            <a:r>
              <a:rPr lang="ko-KR" altLang="en-US" sz="1000" b="1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페이지</a:t>
            </a:r>
            <a:r>
              <a:rPr lang="en-US" altLang="ko-KR" sz="1000" b="1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 URL</a:t>
            </a:r>
            <a:r>
              <a:rPr lang="ko-KR" altLang="en-US" sz="1000" b="1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 전달 예정</a:t>
            </a:r>
            <a:endParaRPr lang="en-US" altLang="ko-KR" sz="10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22C36DCF-BE2F-1312-69EA-18C82806C5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4968" y="1981398"/>
            <a:ext cx="7275919" cy="395724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B1C79EAD-4201-393C-CD63-091F614A0AD7}"/>
              </a:ext>
            </a:extLst>
          </p:cNvPr>
          <p:cNvSpPr/>
          <p:nvPr/>
        </p:nvSpPr>
        <p:spPr>
          <a:xfrm>
            <a:off x="224075" y="2147906"/>
            <a:ext cx="2304256" cy="44396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7" name="연결선: 꺾임 6">
            <a:extLst>
              <a:ext uri="{FF2B5EF4-FFF2-40B4-BE49-F238E27FC236}">
                <a16:creationId xmlns:a16="http://schemas.microsoft.com/office/drawing/2014/main" id="{49035778-EDFF-B7A9-ABE8-3E034FD4F8A4}"/>
              </a:ext>
            </a:extLst>
          </p:cNvPr>
          <p:cNvCxnSpPr>
            <a:cxnSpLocks/>
            <a:stCxn id="6" idx="3"/>
            <a:endCxn id="5" idx="1"/>
          </p:cNvCxnSpPr>
          <p:nvPr/>
        </p:nvCxnSpPr>
        <p:spPr>
          <a:xfrm>
            <a:off x="2528331" y="2369887"/>
            <a:ext cx="446637" cy="1590132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6AE33869-C1DE-B471-A497-69CC4E3378C1}"/>
              </a:ext>
            </a:extLst>
          </p:cNvPr>
          <p:cNvSpPr/>
          <p:nvPr/>
        </p:nvSpPr>
        <p:spPr>
          <a:xfrm rot="20318922">
            <a:off x="4048668" y="2539249"/>
            <a:ext cx="1368152" cy="43204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예시</a:t>
            </a:r>
          </a:p>
        </p:txBody>
      </p:sp>
    </p:spTree>
    <p:extLst>
      <p:ext uri="{BB962C8B-B14F-4D97-AF65-F5344CB8AC3E}">
        <p14:creationId xmlns:p14="http://schemas.microsoft.com/office/powerpoint/2010/main" val="32177895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0" y="0"/>
          <a:ext cx="14400212" cy="71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2023.09.07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탄소배출량 시뮬레이터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31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Profile –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사용자 정보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AD882B03-7A59-1404-DCE9-C8A7CC95E8E4}"/>
              </a:ext>
            </a:extLst>
          </p:cNvPr>
          <p:cNvSpPr txBox="1"/>
          <p:nvPr/>
        </p:nvSpPr>
        <p:spPr>
          <a:xfrm>
            <a:off x="10656490" y="987019"/>
            <a:ext cx="3743722" cy="1216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Tier, Level </a:t>
            </a:r>
            <a:r>
              <a:rPr lang="ko-KR" altLang="en-US" sz="1000" dirty="0">
                <a:latin typeface="+mj-ea"/>
                <a:ea typeface="+mj-ea"/>
              </a:rPr>
              <a:t>별 영향인자 정보</a:t>
            </a:r>
            <a:endParaRPr lang="en-US" altLang="ko-KR" sz="1000" dirty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endParaRPr lang="en-US" altLang="ko-KR" sz="1000" dirty="0">
              <a:latin typeface="+mj-ea"/>
              <a:ea typeface="+mj-ea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</a:rPr>
              <a:t>Tier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와 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</a:rPr>
              <a:t>Level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의 경우 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</a:rPr>
              <a:t>1-&gt;2-&gt;3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으로 단계가 올라감에 따라 하위 항목들은 포함하여 탄소배출량을 산정</a:t>
            </a:r>
            <a:endParaRPr lang="en-US" altLang="ko-KR" sz="1000" dirty="0">
              <a:solidFill>
                <a:srgbClr val="FF0000"/>
              </a:solidFill>
              <a:latin typeface="+mj-ea"/>
              <a:ea typeface="+mj-ea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알고리즘과 딥러닝 모델 개발은 공주대에서 진행중</a:t>
            </a:r>
            <a:endParaRPr lang="en-US" altLang="ko-KR" sz="10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3171AA06-8661-6DFC-18AA-3576F8D3A4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6807479"/>
              </p:ext>
            </p:extLst>
          </p:nvPr>
        </p:nvGraphicFramePr>
        <p:xfrm>
          <a:off x="1367458" y="3888011"/>
          <a:ext cx="8391439" cy="349575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099659">
                  <a:extLst>
                    <a:ext uri="{9D8B030D-6E8A-4147-A177-3AD203B41FA5}">
                      <a16:colId xmlns:a16="http://schemas.microsoft.com/office/drawing/2014/main" val="2243821134"/>
                    </a:ext>
                  </a:extLst>
                </a:gridCol>
                <a:gridCol w="3645890">
                  <a:extLst>
                    <a:ext uri="{9D8B030D-6E8A-4147-A177-3AD203B41FA5}">
                      <a16:colId xmlns:a16="http://schemas.microsoft.com/office/drawing/2014/main" val="991225071"/>
                    </a:ext>
                  </a:extLst>
                </a:gridCol>
                <a:gridCol w="3645890">
                  <a:extLst>
                    <a:ext uri="{9D8B030D-6E8A-4147-A177-3AD203B41FA5}">
                      <a16:colId xmlns:a16="http://schemas.microsoft.com/office/drawing/2014/main" val="4078143771"/>
                    </a:ext>
                  </a:extLst>
                </a:gridCol>
              </a:tblGrid>
              <a:tr h="266174">
                <a:tc>
                  <a:txBody>
                    <a:bodyPr/>
                    <a:lstStyle/>
                    <a:p>
                      <a:pPr algn="ctr"/>
                      <a:r>
                        <a:rPr lang="ko-Kore-KR" altLang="en-US" sz="900" dirty="0">
                          <a:latin typeface="+mn-ea"/>
                          <a:ea typeface="+mn-ea"/>
                        </a:rPr>
                        <a:t>선정기준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i="0" u="none" dirty="0">
                          <a:latin typeface="+mn-ea"/>
                          <a:ea typeface="+mn-ea"/>
                        </a:rPr>
                        <a:t>비에너지</a:t>
                      </a:r>
                      <a:endParaRPr lang="ko-Kore-KR" altLang="en-US" sz="900" i="0" u="none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i="0" u="none" dirty="0">
                          <a:solidFill>
                            <a:srgbClr val="0171BC"/>
                          </a:solidFill>
                          <a:latin typeface="+mn-ea"/>
                          <a:ea typeface="+mn-ea"/>
                        </a:rPr>
                        <a:t>에너지</a:t>
                      </a:r>
                      <a:endParaRPr lang="ko-Kore-KR" altLang="en-US" sz="900" i="0" u="none" dirty="0">
                        <a:solidFill>
                          <a:srgbClr val="0171BC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5747823"/>
                  </a:ext>
                </a:extLst>
              </a:tr>
              <a:tr h="230684"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Tier, Level 1</a:t>
                      </a:r>
                      <a:endParaRPr lang="ko-Kore-KR" altLang="en-US" sz="9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종</a:t>
                      </a:r>
                      <a:endParaRPr lang="ko-Kore-KR" altLang="en-US" sz="700" i="0" u="none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시설 규모 </a:t>
                      </a:r>
                      <a:r>
                        <a:rPr lang="en-US" altLang="ko-KR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(ex.</a:t>
                      </a:r>
                      <a:r>
                        <a:rPr lang="ko-KR" altLang="en-US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면적</a:t>
                      </a:r>
                      <a:r>
                        <a:rPr lang="en-US" altLang="ko-KR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9192863"/>
                  </a:ext>
                </a:extLst>
              </a:tr>
              <a:tr h="230684">
                <a:tc vMerge="1">
                  <a:txBody>
                    <a:bodyPr/>
                    <a:lstStyle/>
                    <a:p>
                      <a:pPr algn="ctr"/>
                      <a:endParaRPr lang="ko-Kore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개체수</a:t>
                      </a:r>
                      <a:endParaRPr lang="en-US" altLang="ko-Kore-KR" sz="700" i="0" u="none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개체수</a:t>
                      </a:r>
                      <a:endParaRPr lang="en-US" altLang="ko-KR" sz="700" i="0" u="none" kern="1200" dirty="0">
                        <a:solidFill>
                          <a:srgbClr val="0171BC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4177971"/>
                  </a:ext>
                </a:extLst>
              </a:tr>
              <a:tr h="230684">
                <a:tc rowSpan="5">
                  <a:txBody>
                    <a:bodyPr/>
                    <a:lstStyle/>
                    <a:p>
                      <a:pPr algn="ctr"/>
                      <a:r>
                        <a:rPr lang="en-US" altLang="ko-KR" sz="9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Tier,</a:t>
                      </a:r>
                      <a:r>
                        <a:rPr lang="ko-KR" altLang="en-US" sz="9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Level 2</a:t>
                      </a:r>
                      <a:endParaRPr lang="ko-Kore-KR" altLang="en-US" sz="9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내부 환경조건</a:t>
                      </a:r>
                      <a:r>
                        <a:rPr lang="en-US" altLang="ko-KR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(</a:t>
                      </a:r>
                      <a:r>
                        <a:rPr lang="ko-KR" altLang="en-US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온도</a:t>
                      </a:r>
                      <a:r>
                        <a:rPr lang="en-US" altLang="ko-KR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습도</a:t>
                      </a:r>
                      <a:r>
                        <a:rPr lang="en-US" altLang="ko-KR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700" i="0" u="none" kern="120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환기량</a:t>
                      </a:r>
                      <a:r>
                        <a:rPr lang="en-US" altLang="ko-KR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700" i="0" u="none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시설 소재 </a:t>
                      </a:r>
                      <a:r>
                        <a:rPr lang="en-US" altLang="ko-KR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단열재</a:t>
                      </a:r>
                      <a:r>
                        <a:rPr lang="en-US" altLang="ko-KR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 벽체</a:t>
                      </a:r>
                      <a:r>
                        <a:rPr lang="en-US" altLang="ko-KR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700" i="0" u="none" kern="1200" dirty="0">
                        <a:solidFill>
                          <a:srgbClr val="0171BC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668235"/>
                  </a:ext>
                </a:extLst>
              </a:tr>
              <a:tr h="230684">
                <a:tc vMerge="1">
                  <a:txBody>
                    <a:bodyPr/>
                    <a:lstStyle/>
                    <a:p>
                      <a:pPr algn="ctr"/>
                      <a:endParaRPr lang="ko-Kore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생육 단계</a:t>
                      </a:r>
                      <a:r>
                        <a:rPr lang="en-US" altLang="ko-KR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(</a:t>
                      </a:r>
                      <a:r>
                        <a:rPr lang="ko-KR" altLang="en-US" sz="700" i="0" u="none" kern="120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이유자돈</a:t>
                      </a:r>
                      <a:r>
                        <a:rPr lang="en-US" altLang="ko-KR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700" i="0" u="none" kern="120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포유자돈</a:t>
                      </a:r>
                      <a:r>
                        <a:rPr lang="en-US" altLang="ko-KR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700" i="0" u="none" kern="120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육성돈</a:t>
                      </a:r>
                      <a:r>
                        <a:rPr lang="en-US" altLang="ko-KR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700" i="0" u="none" kern="120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비육돈</a:t>
                      </a:r>
                      <a:r>
                        <a:rPr lang="ko-KR" altLang="en-US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등</a:t>
                      </a:r>
                      <a:r>
                        <a:rPr lang="en-US" altLang="ko-KR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700" i="0" u="none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사육 형태 </a:t>
                      </a:r>
                      <a:r>
                        <a:rPr lang="en-US" altLang="ko-KR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700" i="0" u="none" kern="1200" dirty="0" err="1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임신돈사</a:t>
                      </a:r>
                      <a:r>
                        <a:rPr lang="en-US" altLang="ko-KR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700" i="0" u="none" kern="1200" dirty="0" err="1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분만돈사</a:t>
                      </a:r>
                      <a:r>
                        <a:rPr lang="en-US" altLang="ko-KR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700" i="0" u="none" kern="1200" dirty="0" err="1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비육돈사</a:t>
                      </a:r>
                      <a:r>
                        <a:rPr lang="en-US" altLang="ko-KR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700" i="0" u="none" kern="1200" dirty="0" err="1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자돈사</a:t>
                      </a:r>
                      <a:r>
                        <a:rPr lang="en-US" altLang="ko-KR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700" i="0" u="none" kern="1200" dirty="0">
                        <a:solidFill>
                          <a:srgbClr val="0171BC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0596707"/>
                  </a:ext>
                </a:extLst>
              </a:tr>
              <a:tr h="230684">
                <a:tc vMerge="1">
                  <a:txBody>
                    <a:bodyPr/>
                    <a:lstStyle/>
                    <a:p>
                      <a:pPr algn="ctr"/>
                      <a:endParaRPr lang="ko-Kore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사료 섭취량</a:t>
                      </a:r>
                      <a:endParaRPr lang="ko-Kore-KR" altLang="en-US" sz="700" i="0" u="none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총 에너지 사용량 </a:t>
                      </a:r>
                      <a:r>
                        <a:rPr lang="en-US" altLang="ko-KR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화석 에너지</a:t>
                      </a:r>
                      <a:r>
                        <a:rPr lang="en-US" altLang="ko-KR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 전기 에너지</a:t>
                      </a:r>
                      <a:r>
                        <a:rPr lang="en-US" altLang="ko-KR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700" i="0" u="none" kern="1200" dirty="0">
                        <a:solidFill>
                          <a:srgbClr val="0171BC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8703484"/>
                  </a:ext>
                </a:extLst>
              </a:tr>
              <a:tr h="230684">
                <a:tc vMerge="1">
                  <a:txBody>
                    <a:bodyPr/>
                    <a:lstStyle/>
                    <a:p>
                      <a:pPr algn="ctr"/>
                      <a:endParaRPr lang="ko-Kore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사료 종류</a:t>
                      </a:r>
                      <a:endParaRPr lang="ko-Kore-KR" altLang="en-US" sz="700" i="0" u="none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i="0" u="none" kern="1200" noProof="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내부 환경조건 </a:t>
                      </a:r>
                      <a:r>
                        <a:rPr lang="en-US" altLang="ko-KR" sz="700" i="0" u="none" kern="1200" noProof="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700" i="0" u="none" kern="1200" noProof="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온도</a:t>
                      </a:r>
                      <a:r>
                        <a:rPr lang="en-US" altLang="ko-KR" sz="700" i="0" u="none" kern="1200" noProof="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700" i="0" u="none" kern="1200" noProof="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 습도</a:t>
                      </a:r>
                      <a:r>
                        <a:rPr lang="en-US" altLang="ko-KR" sz="700" i="0" u="none" kern="1200" noProof="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700" i="0" u="none" kern="1200" noProof="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700" i="0" u="none" kern="1200" noProof="0" dirty="0" err="1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환기량</a:t>
                      </a:r>
                      <a:r>
                        <a:rPr lang="en-US" altLang="ko-KR" sz="700" i="0" u="none" kern="1200" noProof="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6315771"/>
                  </a:ext>
                </a:extLst>
              </a:tr>
              <a:tr h="230684">
                <a:tc vMerge="1">
                  <a:txBody>
                    <a:bodyPr/>
                    <a:lstStyle/>
                    <a:p>
                      <a:pPr algn="ctr"/>
                      <a:endParaRPr lang="ko-Kore-KR" altLang="en-US" sz="9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돼지 체중</a:t>
                      </a:r>
                      <a:endParaRPr lang="ko-Kore-KR" altLang="en-US" sz="700" i="0" u="none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i="0" u="none" kern="1200" noProof="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1193097"/>
                  </a:ext>
                </a:extLst>
              </a:tr>
              <a:tr h="230684">
                <a:tc rowSpan="7">
                  <a:txBody>
                    <a:bodyPr/>
                    <a:lstStyle/>
                    <a:p>
                      <a:pPr algn="ctr"/>
                      <a:r>
                        <a:rPr lang="en-US" altLang="ko-KR" sz="9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Tier,</a:t>
                      </a:r>
                      <a:r>
                        <a:rPr lang="ko-KR" altLang="en-US" sz="9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Level 3</a:t>
                      </a:r>
                      <a:endParaRPr lang="ko-Kore-KR" altLang="en-US" sz="9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외부 환경조건</a:t>
                      </a:r>
                      <a:r>
                        <a:rPr lang="en-US" altLang="ko-KR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(</a:t>
                      </a:r>
                      <a:r>
                        <a:rPr lang="ko-KR" altLang="en-US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온도</a:t>
                      </a:r>
                      <a:r>
                        <a:rPr lang="en-US" altLang="ko-KR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습도</a:t>
                      </a:r>
                      <a:r>
                        <a:rPr lang="en-US" altLang="ko-KR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풍속</a:t>
                      </a:r>
                      <a:r>
                        <a:rPr lang="en-US" altLang="ko-KR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기압</a:t>
                      </a:r>
                      <a:r>
                        <a:rPr lang="en-US" altLang="ko-KR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위도 등</a:t>
                      </a:r>
                      <a:r>
                        <a:rPr lang="en-US" altLang="ko-KR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700" i="0" u="none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각 장비간 에너지 사용량 </a:t>
                      </a:r>
                      <a:r>
                        <a:rPr lang="en-US" altLang="ko-KR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난방기</a:t>
                      </a:r>
                      <a:r>
                        <a:rPr lang="en-US" altLang="ko-KR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 냉방기</a:t>
                      </a:r>
                      <a:r>
                        <a:rPr lang="en-US" altLang="ko-KR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700" i="0" u="none" kern="1200" dirty="0" err="1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환기팬</a:t>
                      </a:r>
                      <a:r>
                        <a:rPr lang="en-US" altLang="ko-KR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700" i="0" u="none" kern="1200" dirty="0">
                        <a:solidFill>
                          <a:srgbClr val="0171BC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225344"/>
                  </a:ext>
                </a:extLst>
              </a:tr>
              <a:tr h="230684">
                <a:tc vMerge="1">
                  <a:txBody>
                    <a:bodyPr/>
                    <a:lstStyle/>
                    <a:p>
                      <a:pPr algn="ctr"/>
                      <a:endParaRPr lang="ko-Kore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분뇨</a:t>
                      </a:r>
                      <a:r>
                        <a:rPr lang="en-US" altLang="ko-KR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온도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외부 기상조건 </a:t>
                      </a:r>
                      <a:r>
                        <a:rPr lang="en-US" altLang="ko-KR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온도</a:t>
                      </a:r>
                      <a:r>
                        <a:rPr lang="en-US" altLang="ko-KR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 습도</a:t>
                      </a:r>
                      <a:r>
                        <a:rPr lang="en-US" altLang="ko-KR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 위도</a:t>
                      </a:r>
                      <a:r>
                        <a:rPr lang="en-US" altLang="ko-KR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700" i="0" u="none" kern="1200" dirty="0">
                        <a:solidFill>
                          <a:srgbClr val="0171BC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0143304"/>
                  </a:ext>
                </a:extLst>
              </a:tr>
              <a:tr h="230684">
                <a:tc vMerge="1">
                  <a:txBody>
                    <a:bodyPr/>
                    <a:lstStyle/>
                    <a:p>
                      <a:pPr algn="ctr"/>
                      <a:endParaRPr lang="ko-Kore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분뇨</a:t>
                      </a:r>
                      <a:r>
                        <a:rPr lang="en-US" altLang="ko-KR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PH</a:t>
                      </a:r>
                      <a:endParaRPr lang="ko-Kore-KR" altLang="en-US" sz="700" i="0" u="none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내부 시설 장비 </a:t>
                      </a:r>
                      <a:r>
                        <a:rPr lang="en-US" altLang="ko-KR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급이기</a:t>
                      </a:r>
                      <a:r>
                        <a:rPr lang="en-US" altLang="ko-KR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 울타리여부</a:t>
                      </a:r>
                      <a:r>
                        <a:rPr lang="en-US" altLang="ko-KR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 바닥재 등</a:t>
                      </a:r>
                      <a:r>
                        <a:rPr lang="en-US" altLang="ko-KR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700" i="0" u="none" kern="1200" dirty="0">
                        <a:solidFill>
                          <a:srgbClr val="0171BC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9336177"/>
                  </a:ext>
                </a:extLst>
              </a:tr>
              <a:tr h="230684">
                <a:tc vMerge="1">
                  <a:txBody>
                    <a:bodyPr/>
                    <a:lstStyle/>
                    <a:p>
                      <a:pPr algn="ctr"/>
                      <a:endParaRPr lang="ko-Kore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분뇨내 산소량</a:t>
                      </a:r>
                      <a:endParaRPr lang="ko-Kore-KR" altLang="en-US" sz="700" i="0" u="none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분뇨</a:t>
                      </a:r>
                      <a:r>
                        <a:rPr lang="en-US" altLang="ko-KR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온도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0612540"/>
                  </a:ext>
                </a:extLst>
              </a:tr>
              <a:tr h="230684">
                <a:tc vMerge="1">
                  <a:txBody>
                    <a:bodyPr/>
                    <a:lstStyle/>
                    <a:p>
                      <a:pPr algn="ctr"/>
                      <a:endParaRPr lang="ko-Kore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메탄</a:t>
                      </a:r>
                      <a:r>
                        <a:rPr lang="en-US" altLang="ko-KR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(CH4)</a:t>
                      </a:r>
                      <a:endParaRPr lang="ko-Kore-KR" altLang="en-US" sz="700" i="0" u="none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4716633"/>
                  </a:ext>
                </a:extLst>
              </a:tr>
              <a:tr h="230684">
                <a:tc vMerge="1">
                  <a:txBody>
                    <a:bodyPr/>
                    <a:lstStyle/>
                    <a:p>
                      <a:pPr algn="ctr"/>
                      <a:endParaRPr lang="ko-Kore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이산화탄소</a:t>
                      </a:r>
                      <a:r>
                        <a:rPr lang="en-US" altLang="ko-KR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(CO2)</a:t>
                      </a:r>
                      <a:endParaRPr lang="ko-Kore-KR" altLang="en-US" sz="700" i="0" u="none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4632711"/>
                  </a:ext>
                </a:extLst>
              </a:tr>
              <a:tr h="230684">
                <a:tc vMerge="1">
                  <a:txBody>
                    <a:bodyPr/>
                    <a:lstStyle/>
                    <a:p>
                      <a:pPr algn="ctr"/>
                      <a:endParaRPr lang="ko-Kore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암모니아</a:t>
                      </a:r>
                      <a:r>
                        <a:rPr lang="en-US" altLang="ko-KR" sz="700" i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(NH3)</a:t>
                      </a:r>
                      <a:endParaRPr lang="ko-Kore-KR" altLang="en-US" sz="700" i="0" u="none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i="0" u="none" kern="1200" dirty="0">
                          <a:solidFill>
                            <a:srgbClr val="0171BC"/>
                          </a:solidFill>
                          <a:latin typeface="+mn-ea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5826912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1CE049A5-63CF-24D7-97B8-4BCE8B11D5F3}"/>
              </a:ext>
            </a:extLst>
          </p:cNvPr>
          <p:cNvSpPr txBox="1"/>
          <p:nvPr/>
        </p:nvSpPr>
        <p:spPr>
          <a:xfrm>
            <a:off x="1151434" y="987019"/>
            <a:ext cx="8391439" cy="27662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Tier, Level 1</a:t>
            </a:r>
            <a:r>
              <a:rPr lang="ko-KR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방법은 배출량 예측 시 모델에 적용하는</a:t>
            </a:r>
            <a:r>
              <a:rPr lang="en-US" altLang="ko-KR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lang="ko-KR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최소한의 영향인자를 고려한 인공지능 모델이다</a:t>
            </a:r>
            <a:r>
              <a:rPr lang="en-US" altLang="ko-KR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</a:t>
            </a:r>
            <a:br>
              <a:rPr lang="en-US" altLang="ko-KR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</a:b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(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고려하는 영향인자 </a:t>
            </a: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: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종</a:t>
            </a: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개체수</a:t>
            </a: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)</a:t>
            </a:r>
            <a:b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</a:b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(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고려하는 영향인자 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: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 규모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,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 개체수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)</a:t>
            </a:r>
          </a:p>
          <a:p>
            <a:pPr marL="171450" indent="-1714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Tier, Level 2</a:t>
            </a:r>
            <a:r>
              <a:rPr lang="ko-KR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방법은 더 정확한 탄소배출량 예측을 위한 방법으로 </a:t>
            </a:r>
            <a:r>
              <a:rPr lang="en-US" altLang="ko-KR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Level</a:t>
            </a:r>
            <a:r>
              <a:rPr lang="ko-KR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lang="en-US" altLang="ko-KR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1</a:t>
            </a:r>
            <a:r>
              <a:rPr lang="ko-KR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보다는 더 많은 영향인자를 고려한 인공지능 모델이다</a:t>
            </a:r>
            <a:r>
              <a:rPr lang="en-US" altLang="ko-KR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</a:t>
            </a:r>
            <a:br>
              <a:rPr lang="en-US" altLang="ko-KR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</a:b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(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고려하는 영향인자 </a:t>
            </a: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: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Tier, Level 2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기준 영향인자</a:t>
            </a: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내부환경조건</a:t>
            </a: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(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온도</a:t>
            </a: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습도</a:t>
            </a: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lang="ko-KR" altLang="en-US" sz="9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환기량</a:t>
            </a: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),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생육단계</a:t>
            </a: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(</a:t>
            </a:r>
            <a:r>
              <a:rPr lang="ko-KR" altLang="en-US" sz="9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이유자돈</a:t>
            </a: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lang="ko-KR" altLang="en-US" sz="9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포유자돈</a:t>
            </a: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lang="ko-KR" altLang="en-US" sz="9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육성돈</a:t>
            </a: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lang="ko-KR" altLang="en-US" sz="9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비육돈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등</a:t>
            </a: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),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사료섭취량</a:t>
            </a: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사료종류</a:t>
            </a: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돼지 체중</a:t>
            </a: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)</a:t>
            </a:r>
            <a:b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</a:b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(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고려하는 영향인자 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: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 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Tier, </a:t>
            </a:r>
            <a:r>
              <a:rPr lang="en-US" altLang="ko-KR" sz="900" b="1" dirty="0">
                <a:solidFill>
                  <a:schemeClr val="accent1"/>
                </a:solidFill>
                <a:latin typeface="+mn-ea"/>
              </a:rPr>
              <a:t>Level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 2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 기준 영향인자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, 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시설 소재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(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단열재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,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 벽체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),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 사육 형태 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(</a:t>
            </a:r>
            <a:r>
              <a:rPr lang="ko-KR" altLang="en-US" sz="900" b="1" dirty="0" err="1">
                <a:solidFill>
                  <a:srgbClr val="0070C0"/>
                </a:solidFill>
                <a:latin typeface="+mn-ea"/>
              </a:rPr>
              <a:t>임신돈사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,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 </a:t>
            </a:r>
            <a:r>
              <a:rPr lang="ko-KR" altLang="en-US" sz="900" b="1" dirty="0" err="1">
                <a:solidFill>
                  <a:srgbClr val="0070C0"/>
                </a:solidFill>
                <a:latin typeface="+mn-ea"/>
              </a:rPr>
              <a:t>분만돈사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,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 </a:t>
            </a:r>
            <a:r>
              <a:rPr lang="ko-KR" altLang="en-US" sz="900" b="1" dirty="0" err="1">
                <a:solidFill>
                  <a:srgbClr val="0070C0"/>
                </a:solidFill>
                <a:latin typeface="+mn-ea"/>
              </a:rPr>
              <a:t>비육돈사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,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 </a:t>
            </a:r>
            <a:r>
              <a:rPr lang="ko-KR" altLang="en-US" sz="900" b="1" dirty="0" err="1">
                <a:solidFill>
                  <a:srgbClr val="0070C0"/>
                </a:solidFill>
                <a:latin typeface="+mn-ea"/>
              </a:rPr>
              <a:t>자돈사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),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 총 에너지 사용량 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(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화석 에너지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,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 전기 에너지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),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 내부 환경조건 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(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온도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,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 습도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,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 </a:t>
            </a:r>
            <a:r>
              <a:rPr lang="ko-KR" altLang="en-US" sz="900" b="1" dirty="0" err="1">
                <a:solidFill>
                  <a:srgbClr val="0070C0"/>
                </a:solidFill>
                <a:latin typeface="+mn-ea"/>
              </a:rPr>
              <a:t>환기량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)</a:t>
            </a:r>
          </a:p>
          <a:p>
            <a:pPr marL="171450" indent="-1714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Tier, Level 3</a:t>
            </a:r>
            <a:r>
              <a:rPr lang="ko-KR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방법은 가장 정확한 탄소배출량 예측을 위한 방법으로 </a:t>
            </a:r>
            <a:r>
              <a:rPr lang="en-US" altLang="ko-KR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Level</a:t>
            </a:r>
            <a:r>
              <a:rPr lang="ko-KR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lang="en-US" altLang="ko-KR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2</a:t>
            </a:r>
            <a:r>
              <a:rPr lang="ko-KR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보다는 더 많은 영향인자를 고려한 인공지능 모델이다</a:t>
            </a:r>
            <a:r>
              <a:rPr lang="en-US" altLang="ko-KR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</a:t>
            </a:r>
            <a:r>
              <a:rPr lang="ko-KR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br>
              <a:rPr lang="en-US" altLang="ko-KR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</a:b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(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고려하는 영향인자 </a:t>
            </a: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: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Tier, Level 3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기준 영향인자</a:t>
            </a: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외부환경조건</a:t>
            </a: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(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온도</a:t>
            </a: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습도</a:t>
            </a: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기압</a:t>
            </a: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풍속</a:t>
            </a: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),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분뇨 </a:t>
            </a: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PH,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분뇨 온도</a:t>
            </a: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분뇨내 산소량</a:t>
            </a:r>
            <a:r>
              <a:rPr lang="en-US" altLang="ko-Kore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메탄</a:t>
            </a: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(CH4)</a:t>
            </a:r>
            <a:r>
              <a:rPr lang="en-US" altLang="ko-Kore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이산화탄소</a:t>
            </a: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(CO2)</a:t>
            </a:r>
            <a:r>
              <a:rPr lang="en-US" altLang="ko-Kore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</a:t>
            </a:r>
            <a:r>
              <a:rPr lang="ko-KR" alt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암모니아</a:t>
            </a:r>
            <a: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(NH3))</a:t>
            </a:r>
            <a:br>
              <a:rPr lang="en-US" altLang="ko-K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</a:b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(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고려하는 영향인자 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: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 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Tier, </a:t>
            </a:r>
            <a:r>
              <a:rPr lang="en-US" altLang="ko-KR" sz="900" b="1" dirty="0">
                <a:solidFill>
                  <a:schemeClr val="accent1"/>
                </a:solidFill>
                <a:latin typeface="+mn-ea"/>
              </a:rPr>
              <a:t>Level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 3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 기준 영향인자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, 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각 장비간 에너지 사용량 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(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난방기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,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 냉방기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,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 </a:t>
            </a:r>
            <a:r>
              <a:rPr lang="ko-KR" altLang="en-US" sz="900" b="1" dirty="0" err="1">
                <a:solidFill>
                  <a:srgbClr val="0070C0"/>
                </a:solidFill>
                <a:latin typeface="+mn-ea"/>
              </a:rPr>
              <a:t>환기팬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),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 외부 기상조건 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(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온도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,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 습도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,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 위도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),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 내부 시설 장비 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(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급이기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,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 울타리여부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,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 바닥재 등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),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 분뇨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 </a:t>
            </a:r>
            <a:r>
              <a:rPr lang="ko-KR" altLang="en-US" sz="900" b="1" dirty="0">
                <a:solidFill>
                  <a:srgbClr val="0070C0"/>
                </a:solidFill>
                <a:latin typeface="+mn-ea"/>
              </a:rPr>
              <a:t>온도</a:t>
            </a: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3995870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A759108-CE53-457B-9B7D-8D46F84F85C4}"/>
              </a:ext>
            </a:extLst>
          </p:cNvPr>
          <p:cNvSpPr txBox="1"/>
          <p:nvPr/>
        </p:nvSpPr>
        <p:spPr>
          <a:xfrm>
            <a:off x="863403" y="1583755"/>
            <a:ext cx="950505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600" dirty="0">
                <a:latin typeface="+mj-ea"/>
                <a:ea typeface="+mj-ea"/>
              </a:rPr>
              <a:t>일반 시뮬레이션의 시뮬레이션 종류 별 입력 요소를 파악해서 중복되는 입력 요소를 안고 들어가는 구조로 만들어야 함</a:t>
            </a:r>
            <a:endParaRPr lang="en-US" altLang="ko-KR" sz="1600" dirty="0">
              <a:latin typeface="+mj-ea"/>
              <a:ea typeface="+mj-ea"/>
            </a:endParaRPr>
          </a:p>
          <a:p>
            <a:pPr marL="804123" lvl="1" indent="-285750">
              <a:buFont typeface="Arial" panose="020B0604020202020204" pitchFamily="34" charset="0"/>
              <a:buChar char="•"/>
            </a:pPr>
            <a:r>
              <a:rPr lang="ko-KR" altLang="en-US" sz="1600" dirty="0">
                <a:latin typeface="+mj-ea"/>
                <a:ea typeface="+mj-ea"/>
              </a:rPr>
              <a:t>결과 비교를 하기 위해서는 같은 값을 </a:t>
            </a:r>
            <a:r>
              <a:rPr lang="ko-KR" altLang="en-US" sz="1600" dirty="0" err="1">
                <a:latin typeface="+mj-ea"/>
                <a:ea typeface="+mj-ea"/>
              </a:rPr>
              <a:t>입력값으로</a:t>
            </a:r>
            <a:r>
              <a:rPr lang="ko-KR" altLang="en-US" sz="1600" dirty="0">
                <a:latin typeface="+mj-ea"/>
                <a:ea typeface="+mj-ea"/>
              </a:rPr>
              <a:t> 받아서 처리하는 모양이 보여야 함</a:t>
            </a:r>
            <a:endParaRPr lang="en-US" altLang="ko-KR" sz="1600" dirty="0">
              <a:latin typeface="+mj-ea"/>
              <a:ea typeface="+mj-ea"/>
            </a:endParaRPr>
          </a:p>
          <a:p>
            <a:pPr marL="804123" lvl="1" indent="-285750">
              <a:buFont typeface="Arial" panose="020B0604020202020204" pitchFamily="34" charset="0"/>
              <a:buChar char="•"/>
            </a:pPr>
            <a:r>
              <a:rPr lang="ko-KR" altLang="en-US" sz="1600" dirty="0">
                <a:latin typeface="+mj-ea"/>
                <a:ea typeface="+mj-ea"/>
              </a:rPr>
              <a:t>선형학생과 요인 선별 시 재 논의 해요</a:t>
            </a:r>
            <a:r>
              <a:rPr lang="en-US" altLang="ko-KR" sz="1600" dirty="0">
                <a:latin typeface="+mj-ea"/>
                <a:ea typeface="+mj-ea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600" dirty="0">
              <a:latin typeface="+mj-ea"/>
              <a:ea typeface="+mj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600" dirty="0">
                <a:latin typeface="+mj-ea"/>
                <a:ea typeface="+mj-ea"/>
              </a:rPr>
              <a:t>네이밍 관련</a:t>
            </a:r>
            <a:endParaRPr lang="en-US" altLang="ko-KR" sz="1600" dirty="0">
              <a:latin typeface="+mj-ea"/>
              <a:ea typeface="+mj-ea"/>
            </a:endParaRPr>
          </a:p>
          <a:p>
            <a:pPr marL="804123" lvl="1" indent="-285750">
              <a:buFont typeface="Arial" panose="020B0604020202020204" pitchFamily="34" charset="0"/>
              <a:buChar char="•"/>
            </a:pPr>
            <a:r>
              <a:rPr lang="ko-KR" altLang="en-US" sz="1600" dirty="0">
                <a:latin typeface="+mj-ea"/>
                <a:ea typeface="+mj-ea"/>
              </a:rPr>
              <a:t>번호</a:t>
            </a:r>
            <a:r>
              <a:rPr lang="en-US" altLang="ko-KR" sz="1600" dirty="0">
                <a:latin typeface="+mj-ea"/>
                <a:ea typeface="+mj-ea"/>
              </a:rPr>
              <a:t>.</a:t>
            </a:r>
            <a:r>
              <a:rPr lang="ko-KR" altLang="en-US" sz="1600" dirty="0">
                <a:latin typeface="+mj-ea"/>
                <a:ea typeface="+mj-ea"/>
              </a:rPr>
              <a:t>일반</a:t>
            </a:r>
            <a:r>
              <a:rPr lang="en-US" altLang="ko-KR" sz="1600" dirty="0">
                <a:latin typeface="+mj-ea"/>
                <a:ea typeface="+mj-ea"/>
              </a:rPr>
              <a:t>/</a:t>
            </a:r>
            <a:r>
              <a:rPr lang="ko-KR" altLang="en-US" sz="1600" dirty="0">
                <a:latin typeface="+mj-ea"/>
                <a:ea typeface="+mj-ea"/>
              </a:rPr>
              <a:t>트윈</a:t>
            </a:r>
            <a:r>
              <a:rPr lang="en-US" altLang="ko-KR" sz="1600" dirty="0">
                <a:latin typeface="+mj-ea"/>
                <a:ea typeface="+mj-ea"/>
              </a:rPr>
              <a:t>-&lt;</a:t>
            </a:r>
            <a:r>
              <a:rPr lang="ko-KR" altLang="en-US" sz="1600" dirty="0">
                <a:latin typeface="+mj-ea"/>
                <a:ea typeface="+mj-ea"/>
              </a:rPr>
              <a:t>모델명</a:t>
            </a:r>
            <a:r>
              <a:rPr lang="en-US" altLang="ko-KR" sz="1600" dirty="0">
                <a:latin typeface="+mj-ea"/>
                <a:ea typeface="+mj-ea"/>
              </a:rPr>
              <a:t>&gt;-</a:t>
            </a:r>
            <a:r>
              <a:rPr lang="ko-KR" altLang="en-US" sz="1600" dirty="0">
                <a:latin typeface="+mj-ea"/>
                <a:ea typeface="+mj-ea"/>
              </a:rPr>
              <a:t>실행시간 </a:t>
            </a:r>
            <a:r>
              <a:rPr lang="en-US" altLang="ko-KR" sz="1600" dirty="0">
                <a:latin typeface="+mj-ea"/>
                <a:ea typeface="+mj-ea"/>
                <a:sym typeface="Wingdings" panose="05000000000000000000" pitchFamily="2" charset="2"/>
              </a:rPr>
              <a:t> </a:t>
            </a:r>
            <a:r>
              <a:rPr lang="ko-KR" altLang="en-US" sz="1600" dirty="0">
                <a:latin typeface="+mj-ea"/>
                <a:ea typeface="+mj-ea"/>
                <a:sym typeface="Wingdings" panose="05000000000000000000" pitchFamily="2" charset="2"/>
              </a:rPr>
              <a:t>자동생성 괜찮습니다</a:t>
            </a:r>
            <a:r>
              <a:rPr lang="en-US" altLang="ko-KR" sz="1600" dirty="0">
                <a:latin typeface="+mj-ea"/>
                <a:ea typeface="+mj-ea"/>
                <a:sym typeface="Wingdings" panose="05000000000000000000" pitchFamily="2" charset="2"/>
              </a:rPr>
              <a:t>.</a:t>
            </a:r>
          </a:p>
          <a:p>
            <a:pPr marL="804123" lvl="1" indent="-285750">
              <a:buFont typeface="Arial" panose="020B0604020202020204" pitchFamily="34" charset="0"/>
              <a:buChar char="•"/>
            </a:pPr>
            <a:r>
              <a:rPr lang="ko-KR" altLang="en-US" sz="1600" dirty="0">
                <a:latin typeface="+mj-ea"/>
                <a:ea typeface="+mj-ea"/>
                <a:sym typeface="Wingdings" panose="05000000000000000000" pitchFamily="2" charset="2"/>
              </a:rPr>
              <a:t>적용모델명은 </a:t>
            </a:r>
            <a:r>
              <a:rPr lang="en-US" altLang="ko-KR" sz="1600" dirty="0">
                <a:latin typeface="+mj-ea"/>
                <a:ea typeface="+mj-ea"/>
                <a:sym typeface="Wingdings" panose="05000000000000000000" pitchFamily="2" charset="2"/>
              </a:rPr>
              <a:t>EOC </a:t>
            </a:r>
            <a:r>
              <a:rPr lang="ko-KR" altLang="en-US" sz="1600" dirty="0">
                <a:latin typeface="+mj-ea"/>
                <a:ea typeface="+mj-ea"/>
                <a:sym typeface="Wingdings" panose="05000000000000000000" pitchFamily="2" charset="2"/>
              </a:rPr>
              <a:t>지우고</a:t>
            </a:r>
            <a:r>
              <a:rPr lang="en-US" altLang="ko-KR" sz="1600" dirty="0">
                <a:latin typeface="+mj-ea"/>
                <a:ea typeface="+mj-ea"/>
                <a:sym typeface="Wingdings" panose="05000000000000000000" pitchFamily="2" charset="2"/>
              </a:rPr>
              <a:t>, Tier-1, Reg-1, Reg-2, Reg-3, DeepL-1, DeeL-2</a:t>
            </a:r>
            <a:r>
              <a:rPr lang="ko-KR" altLang="en-US" sz="1600" dirty="0">
                <a:latin typeface="+mj-ea"/>
                <a:ea typeface="+mj-ea"/>
                <a:sym typeface="Wingdings" panose="05000000000000000000" pitchFamily="2" charset="2"/>
              </a:rPr>
              <a:t>로 하시지요</a:t>
            </a:r>
            <a:endParaRPr lang="en-US" altLang="ko-KR" sz="16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7980357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/>
      </a:spPr>
      <a:bodyPr rtlCol="0" anchor="ctr"/>
      <a:lstStyle>
        <a:defPPr algn="ctr">
          <a:defRPr sz="1000" dirty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accent6">
              <a:lumMod val="75000"/>
            </a:schemeClr>
          </a:solidFill>
          <a:prstDash val="sysDash"/>
          <a:tailEnd type="triangl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1200" dirty="0" smtClean="0">
            <a:latin typeface="+mj-ea"/>
            <a:ea typeface="+mj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117367</TotalTime>
  <Words>3212</Words>
  <Application>Microsoft Office PowerPoint</Application>
  <PresentationFormat>사용자 지정</PresentationFormat>
  <Paragraphs>744</Paragraphs>
  <Slides>32</Slides>
  <Notes>29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32</vt:i4>
      </vt:variant>
    </vt:vector>
  </HeadingPairs>
  <TitlesOfParts>
    <vt:vector size="39" baseType="lpstr">
      <vt:lpstr>나눔고딕</vt:lpstr>
      <vt:lpstr>맑은 고딕</vt:lpstr>
      <vt:lpstr>Arial</vt:lpstr>
      <vt:lpstr>Calibri</vt:lpstr>
      <vt:lpstr>Calibri Light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윤용근</dc:creator>
  <cp:lastModifiedBy>윤 용근</cp:lastModifiedBy>
  <cp:revision>540</cp:revision>
  <dcterms:created xsi:type="dcterms:W3CDTF">2016-06-01T05:15:44Z</dcterms:created>
  <dcterms:modified xsi:type="dcterms:W3CDTF">2024-09-19T00:59:59Z</dcterms:modified>
</cp:coreProperties>
</file>