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61" r:id="rId4"/>
    <p:sldId id="264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14400213" cy="7920038"/>
  <p:notesSz cx="6858000" cy="9144000"/>
  <p:defaultTextStyle>
    <a:defPPr>
      <a:defRPr lang="ko-KR"/>
    </a:defPPr>
    <a:lvl1pPr marL="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067"/>
    <a:srgbClr val="056854"/>
    <a:srgbClr val="000000"/>
    <a:srgbClr val="FFFFFF"/>
    <a:srgbClr val="0D0D0D"/>
    <a:srgbClr val="0099FF"/>
    <a:srgbClr val="0099CC"/>
    <a:srgbClr val="FCB504"/>
    <a:srgbClr val="00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10" autoAdjust="0"/>
    <p:restoredTop sz="97465" autoAdjust="0"/>
  </p:normalViewPr>
  <p:slideViewPr>
    <p:cSldViewPr>
      <p:cViewPr varScale="1">
        <p:scale>
          <a:sx n="91" d="100"/>
          <a:sy n="91" d="100"/>
        </p:scale>
        <p:origin x="678" y="90"/>
      </p:cViewPr>
      <p:guideLst>
        <p:guide orient="horz" pos="249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AB43A-4F17-4351-9388-F37BD2D6A71A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685800"/>
            <a:ext cx="623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A2F2C-AD02-4ABF-95A4-3D0517FA52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1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54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792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138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598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2404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40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13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6480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836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6795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49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017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077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803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144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140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1391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20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Document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879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75370" y="1026781"/>
            <a:ext cx="1883336" cy="406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Revision</a:t>
            </a:r>
            <a:r>
              <a:rPr lang="en-US" altLang="ko-KR" baseline="0" dirty="0"/>
              <a:t> History</a:t>
            </a: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45840" y="1655763"/>
            <a:ext cx="1296144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194352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814192" y="1655763"/>
            <a:ext cx="605021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986440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11736610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Remarks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645840" y="201687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1943522" y="201687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3814192" y="201687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9864402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11736610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645840" y="237691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943522" y="237691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3814192" y="237691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9864402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36610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645840" y="273695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943522" y="273695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3814192" y="273695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 userDrawn="1"/>
        </p:nvSpPr>
        <p:spPr>
          <a:xfrm>
            <a:off x="9864402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 userDrawn="1"/>
        </p:nvSpPr>
        <p:spPr>
          <a:xfrm>
            <a:off x="11736610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 userDrawn="1"/>
        </p:nvSpPr>
        <p:spPr>
          <a:xfrm>
            <a:off x="645840" y="309699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 userDrawn="1"/>
        </p:nvSpPr>
        <p:spPr>
          <a:xfrm>
            <a:off x="1943522" y="309699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 userDrawn="1"/>
        </p:nvSpPr>
        <p:spPr>
          <a:xfrm>
            <a:off x="3814192" y="309699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 userDrawn="1"/>
        </p:nvSpPr>
        <p:spPr>
          <a:xfrm>
            <a:off x="9864402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 userDrawn="1"/>
        </p:nvSpPr>
        <p:spPr>
          <a:xfrm>
            <a:off x="11736610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 userDrawn="1"/>
        </p:nvSpPr>
        <p:spPr>
          <a:xfrm>
            <a:off x="645840" y="34559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 userDrawn="1"/>
        </p:nvSpPr>
        <p:spPr>
          <a:xfrm>
            <a:off x="1943522" y="34559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 userDrawn="1"/>
        </p:nvSpPr>
        <p:spPr>
          <a:xfrm>
            <a:off x="3814192" y="345596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 userDrawn="1"/>
        </p:nvSpPr>
        <p:spPr>
          <a:xfrm>
            <a:off x="9864402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 userDrawn="1"/>
        </p:nvSpPr>
        <p:spPr>
          <a:xfrm>
            <a:off x="11736610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 userDrawn="1"/>
        </p:nvSpPr>
        <p:spPr>
          <a:xfrm>
            <a:off x="645840" y="38160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 userDrawn="1"/>
        </p:nvSpPr>
        <p:spPr>
          <a:xfrm>
            <a:off x="1943522" y="38160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 userDrawn="1"/>
        </p:nvSpPr>
        <p:spPr>
          <a:xfrm>
            <a:off x="3814192" y="381600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 userDrawn="1"/>
        </p:nvSpPr>
        <p:spPr>
          <a:xfrm>
            <a:off x="9864402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 userDrawn="1"/>
        </p:nvSpPr>
        <p:spPr>
          <a:xfrm>
            <a:off x="11736610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 userDrawn="1"/>
        </p:nvSpPr>
        <p:spPr>
          <a:xfrm>
            <a:off x="645840" y="41760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 userDrawn="1"/>
        </p:nvSpPr>
        <p:spPr>
          <a:xfrm>
            <a:off x="1943522" y="41760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 userDrawn="1"/>
        </p:nvSpPr>
        <p:spPr>
          <a:xfrm>
            <a:off x="3814192" y="417604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 userDrawn="1"/>
        </p:nvSpPr>
        <p:spPr>
          <a:xfrm>
            <a:off x="9864402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 userDrawn="1"/>
        </p:nvSpPr>
        <p:spPr>
          <a:xfrm>
            <a:off x="11736610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 userDrawn="1"/>
        </p:nvSpPr>
        <p:spPr>
          <a:xfrm>
            <a:off x="645840" y="45360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 userDrawn="1"/>
        </p:nvSpPr>
        <p:spPr>
          <a:xfrm>
            <a:off x="1943522" y="45360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 userDrawn="1"/>
        </p:nvSpPr>
        <p:spPr>
          <a:xfrm>
            <a:off x="3814192" y="453608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 userDrawn="1"/>
        </p:nvSpPr>
        <p:spPr>
          <a:xfrm>
            <a:off x="9864402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 userDrawn="1"/>
        </p:nvSpPr>
        <p:spPr>
          <a:xfrm>
            <a:off x="11738148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 userDrawn="1"/>
        </p:nvSpPr>
        <p:spPr>
          <a:xfrm>
            <a:off x="644302" y="48961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 userDrawn="1"/>
        </p:nvSpPr>
        <p:spPr>
          <a:xfrm>
            <a:off x="1941984" y="48961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 userDrawn="1"/>
        </p:nvSpPr>
        <p:spPr>
          <a:xfrm>
            <a:off x="3811116" y="48961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 userDrawn="1"/>
        </p:nvSpPr>
        <p:spPr>
          <a:xfrm>
            <a:off x="986440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 userDrawn="1"/>
        </p:nvSpPr>
        <p:spPr>
          <a:xfrm>
            <a:off x="11736610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 userDrawn="1"/>
        </p:nvSpPr>
        <p:spPr>
          <a:xfrm>
            <a:off x="644302" y="52561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9" name="직사각형 58"/>
          <p:cNvSpPr/>
          <p:nvPr userDrawn="1"/>
        </p:nvSpPr>
        <p:spPr>
          <a:xfrm>
            <a:off x="1941984" y="52561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 userDrawn="1"/>
        </p:nvSpPr>
        <p:spPr>
          <a:xfrm>
            <a:off x="3811116" y="52561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 userDrawn="1"/>
        </p:nvSpPr>
        <p:spPr>
          <a:xfrm>
            <a:off x="986440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 userDrawn="1"/>
        </p:nvSpPr>
        <p:spPr>
          <a:xfrm>
            <a:off x="11736610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 userDrawn="1"/>
        </p:nvSpPr>
        <p:spPr>
          <a:xfrm>
            <a:off x="644302" y="56162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 userDrawn="1"/>
        </p:nvSpPr>
        <p:spPr>
          <a:xfrm>
            <a:off x="1941984" y="56162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 userDrawn="1"/>
        </p:nvSpPr>
        <p:spPr>
          <a:xfrm>
            <a:off x="3811116" y="561620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 userDrawn="1"/>
        </p:nvSpPr>
        <p:spPr>
          <a:xfrm>
            <a:off x="986440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 userDrawn="1"/>
        </p:nvSpPr>
        <p:spPr>
          <a:xfrm>
            <a:off x="11736610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 userDrawn="1"/>
        </p:nvSpPr>
        <p:spPr>
          <a:xfrm>
            <a:off x="644302" y="59762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 userDrawn="1"/>
        </p:nvSpPr>
        <p:spPr>
          <a:xfrm>
            <a:off x="1941984" y="59762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 userDrawn="1"/>
        </p:nvSpPr>
        <p:spPr>
          <a:xfrm>
            <a:off x="3811116" y="597624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 userDrawn="1"/>
        </p:nvSpPr>
        <p:spPr>
          <a:xfrm>
            <a:off x="986440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 userDrawn="1"/>
        </p:nvSpPr>
        <p:spPr>
          <a:xfrm>
            <a:off x="11736610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 userDrawn="1"/>
        </p:nvSpPr>
        <p:spPr>
          <a:xfrm>
            <a:off x="644302" y="63362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 userDrawn="1"/>
        </p:nvSpPr>
        <p:spPr>
          <a:xfrm>
            <a:off x="1941984" y="63362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 userDrawn="1"/>
        </p:nvSpPr>
        <p:spPr>
          <a:xfrm>
            <a:off x="3811116" y="633628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 userDrawn="1"/>
        </p:nvSpPr>
        <p:spPr>
          <a:xfrm>
            <a:off x="986440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 userDrawn="1"/>
        </p:nvSpPr>
        <p:spPr>
          <a:xfrm>
            <a:off x="11736610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 userDrawn="1"/>
        </p:nvSpPr>
        <p:spPr>
          <a:xfrm>
            <a:off x="644302" y="66963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9" name="직사각형 78"/>
          <p:cNvSpPr/>
          <p:nvPr userDrawn="1"/>
        </p:nvSpPr>
        <p:spPr>
          <a:xfrm>
            <a:off x="1941984" y="66963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직사각형 79"/>
          <p:cNvSpPr/>
          <p:nvPr userDrawn="1"/>
        </p:nvSpPr>
        <p:spPr>
          <a:xfrm>
            <a:off x="3811116" y="66963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 userDrawn="1"/>
        </p:nvSpPr>
        <p:spPr>
          <a:xfrm>
            <a:off x="986440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 userDrawn="1"/>
        </p:nvSpPr>
        <p:spPr>
          <a:xfrm>
            <a:off x="11736610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3" name="직사각형 82"/>
          <p:cNvSpPr/>
          <p:nvPr userDrawn="1"/>
        </p:nvSpPr>
        <p:spPr>
          <a:xfrm>
            <a:off x="644302" y="70563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4" name="직사각형 83"/>
          <p:cNvSpPr/>
          <p:nvPr userDrawn="1"/>
        </p:nvSpPr>
        <p:spPr>
          <a:xfrm>
            <a:off x="1941984" y="70563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5" name="직사각형 84"/>
          <p:cNvSpPr/>
          <p:nvPr userDrawn="1"/>
        </p:nvSpPr>
        <p:spPr>
          <a:xfrm>
            <a:off x="3811116" y="70563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6" name="직사각형 85"/>
          <p:cNvSpPr/>
          <p:nvPr userDrawn="1"/>
        </p:nvSpPr>
        <p:spPr>
          <a:xfrm>
            <a:off x="986440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7" name="직사각형 86"/>
          <p:cNvSpPr/>
          <p:nvPr userDrawn="1"/>
        </p:nvSpPr>
        <p:spPr>
          <a:xfrm>
            <a:off x="11736610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2" name="그림 1" descr="블랙, 어둠이(가) 표시된 사진&#10;&#10;자동 생성된 설명">
            <a:extLst>
              <a:ext uri="{FF2B5EF4-FFF2-40B4-BE49-F238E27FC236}">
                <a16:creationId xmlns:a16="http://schemas.microsoft.com/office/drawing/2014/main" id="{AA1D30AB-705F-42B2-F2BD-E5EC07DA03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2" y="385083"/>
            <a:ext cx="741160" cy="74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1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56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</a:t>
            </a:r>
            <a:r>
              <a:rPr lang="en-US" altLang="ko-KR" sz="1100" baseline="0" dirty="0">
                <a:solidFill>
                  <a:schemeClr val="tx1"/>
                </a:solidFill>
                <a:latin typeface="+mn-lt"/>
              </a:rPr>
              <a:t>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10656490" y="6304657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Note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555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89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21669"/>
            <a:ext cx="3105046" cy="671186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21669"/>
            <a:ext cx="9135135" cy="671186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3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21669"/>
            <a:ext cx="12420184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08344"/>
            <a:ext cx="12420184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3F21B-08E5-4EE0-8472-1F0F3DBCFA5A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340702"/>
            <a:ext cx="4860072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0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5" r:id="rId5"/>
    <p:sldLayoutId id="2147483706" r:id="rId6"/>
    <p:sldLayoutId id="2147483707" r:id="rId7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fm.go.kr/kids/cop/bbs/selectBoardList.do?bbsId=BBSMSTR_000000000151" TargetMode="External"/><Relationship Id="rId5" Type="http://schemas.openxmlformats.org/officeDocument/2006/relationships/hyperlink" Target="https://www.nfm.go.kr/kids/nfmkid/material/materialKnowingPlay.do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fm.go.kr/kids/user/content.do?pageId=PAGE_000000000000003" TargetMode="External"/><Relationship Id="rId5" Type="http://schemas.openxmlformats.org/officeDocument/2006/relationships/hyperlink" Target="https://www.nfm.go.kr/home/subIndex/1239.do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nfm.go.kr/paju/archive/searc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fm.go.kr/user/data/home/101/DataRelicCategoryList.do" TargetMode="External"/><Relationship Id="rId5" Type="http://schemas.openxmlformats.org/officeDocument/2006/relationships/hyperlink" Target="https://folkency.nfm.go.kr/main" TargetMode="Externa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194039" y="3390129"/>
            <a:ext cx="8013733" cy="968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2024</a:t>
            </a:r>
            <a:r>
              <a:rPr lang="ko-KR" altLang="en-US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년 초등교과 맞춤형 </a:t>
            </a:r>
            <a:r>
              <a:rPr lang="ko-KR" altLang="en-US" sz="2400" b="1" dirty="0" err="1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민속콘텐츠</a:t>
            </a:r>
            <a:r>
              <a:rPr lang="ko-KR" altLang="en-US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온라인 시스템</a:t>
            </a:r>
            <a:r>
              <a:rPr lang="en-US" altLang="ko-KR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</a:t>
            </a:r>
            <a:r>
              <a:rPr lang="ko-KR" altLang="en-US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구축</a:t>
            </a:r>
            <a:endParaRPr lang="en-US" altLang="ko-KR" sz="2400" b="1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Project</a:t>
            </a: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 화면 기능 설명</a:t>
            </a:r>
          </a:p>
        </p:txBody>
      </p:sp>
      <p:cxnSp>
        <p:nvCxnSpPr>
          <p:cNvPr id="10" name="직선 연결선 9"/>
          <p:cNvCxnSpPr>
            <a:cxnSpLocks/>
          </p:cNvCxnSpPr>
          <p:nvPr/>
        </p:nvCxnSpPr>
        <p:spPr>
          <a:xfrm>
            <a:off x="6998683" y="4617388"/>
            <a:ext cx="40444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6483402" y="4831574"/>
            <a:ext cx="1435008" cy="3336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2024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년 </a:t>
            </a: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07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월 </a:t>
            </a: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01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일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336663" y="5172245"/>
            <a:ext cx="1728487" cy="6106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Stone Integrity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연구소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Noto Sans Korean DemiLight" panose="020B0400000000000000" pitchFamily="34" charset="-127"/>
              <a:ea typeface="Noto Sans Korean DemiLight" panose="020B04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윤용근</a:t>
            </a:r>
          </a:p>
        </p:txBody>
      </p:sp>
      <p:pic>
        <p:nvPicPr>
          <p:cNvPr id="3" name="그림 2" descr="블랙, 어둠이(가) 표시된 사진&#10;&#10;자동 생성된 설명">
            <a:extLst>
              <a:ext uri="{FF2B5EF4-FFF2-40B4-BE49-F238E27FC236}">
                <a16:creationId xmlns:a16="http://schemas.microsoft.com/office/drawing/2014/main" id="{C85EBFDB-21B9-1ABD-C57D-C2051008F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46" y="2015803"/>
            <a:ext cx="1483921" cy="148392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C45668C-B48F-D816-DC9C-857FA189298F}"/>
              </a:ext>
            </a:extLst>
          </p:cNvPr>
          <p:cNvSpPr txBox="1"/>
          <p:nvPr/>
        </p:nvSpPr>
        <p:spPr>
          <a:xfrm>
            <a:off x="12024642" y="431627"/>
            <a:ext cx="19442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/>
              <a:t>문서번호 </a:t>
            </a:r>
            <a:r>
              <a:rPr lang="en-US" altLang="ko-KR" sz="1200" dirty="0"/>
              <a:t>: NFM-</a:t>
            </a:r>
            <a:r>
              <a:rPr lang="ko-KR" altLang="en-US" sz="1200" dirty="0"/>
              <a:t>ST</a:t>
            </a:r>
            <a:r>
              <a:rPr lang="en-US" altLang="ko-KR" sz="1200" dirty="0"/>
              <a:t>-PL-</a:t>
            </a:r>
            <a:r>
              <a:rPr lang="ko-KR" altLang="en-US" sz="1200" dirty="0"/>
              <a:t>01</a:t>
            </a:r>
          </a:p>
        </p:txBody>
      </p:sp>
      <p:pic>
        <p:nvPicPr>
          <p:cNvPr id="1026" name="Picture 2" descr="전용색상 컬러 로고">
            <a:extLst>
              <a:ext uri="{FF2B5EF4-FFF2-40B4-BE49-F238E27FC236}">
                <a16:creationId xmlns:a16="http://schemas.microsoft.com/office/drawing/2014/main" id="{20F5A4ED-BCA5-11F7-8D3E-324E1311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66013"/>
            <a:ext cx="2232248" cy="5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9F96871-7390-3568-C88D-8A307FF44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626" y="266013"/>
            <a:ext cx="223837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4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493625"/>
              </p:ext>
            </p:extLst>
          </p:nvPr>
        </p:nvGraphicFramePr>
        <p:xfrm>
          <a:off x="647378" y="2015803"/>
          <a:ext cx="12961440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0.5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년 초등교과 맞춤형 </a:t>
                      </a:r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민속콘텐츠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 온라인 시스템 구축 화면기획서 초안 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스톤인테그리티 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10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55058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E38EF70-92A2-E59F-1988-3EAD7851F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788020"/>
              </p:ext>
            </p:extLst>
          </p:nvPr>
        </p:nvGraphicFramePr>
        <p:xfrm>
          <a:off x="431354" y="863675"/>
          <a:ext cx="13537503" cy="6840763"/>
        </p:xfrm>
        <a:graphic>
          <a:graphicData uri="http://schemas.openxmlformats.org/drawingml/2006/table">
            <a:tbl>
              <a:tblPr/>
              <a:tblGrid>
                <a:gridCol w="802882">
                  <a:extLst>
                    <a:ext uri="{9D8B030D-6E8A-4147-A177-3AD203B41FA5}">
                      <a16:colId xmlns:a16="http://schemas.microsoft.com/office/drawing/2014/main" val="2432000199"/>
                    </a:ext>
                  </a:extLst>
                </a:gridCol>
                <a:gridCol w="1574036">
                  <a:extLst>
                    <a:ext uri="{9D8B030D-6E8A-4147-A177-3AD203B41FA5}">
                      <a16:colId xmlns:a16="http://schemas.microsoft.com/office/drawing/2014/main" val="320681382"/>
                    </a:ext>
                  </a:extLst>
                </a:gridCol>
                <a:gridCol w="1912462">
                  <a:extLst>
                    <a:ext uri="{9D8B030D-6E8A-4147-A177-3AD203B41FA5}">
                      <a16:colId xmlns:a16="http://schemas.microsoft.com/office/drawing/2014/main" val="4087903206"/>
                    </a:ext>
                  </a:extLst>
                </a:gridCol>
                <a:gridCol w="1174799">
                  <a:extLst>
                    <a:ext uri="{9D8B030D-6E8A-4147-A177-3AD203B41FA5}">
                      <a16:colId xmlns:a16="http://schemas.microsoft.com/office/drawing/2014/main" val="3245718510"/>
                    </a:ext>
                  </a:extLst>
                </a:gridCol>
                <a:gridCol w="6133541">
                  <a:extLst>
                    <a:ext uri="{9D8B030D-6E8A-4147-A177-3AD203B41FA5}">
                      <a16:colId xmlns:a16="http://schemas.microsoft.com/office/drawing/2014/main" val="3377541288"/>
                    </a:ext>
                  </a:extLst>
                </a:gridCol>
                <a:gridCol w="1939783">
                  <a:extLst>
                    <a:ext uri="{9D8B030D-6E8A-4147-A177-3AD203B41FA5}">
                      <a16:colId xmlns:a16="http://schemas.microsoft.com/office/drawing/2014/main" val="2929492197"/>
                    </a:ext>
                  </a:extLst>
                </a:gridCol>
              </a:tblGrid>
              <a:tr h="428685">
                <a:tc gridSpan="6">
                  <a:txBody>
                    <a:bodyPr/>
                    <a:lstStyle/>
                    <a:p>
                      <a:pPr algn="l" fontAlgn="b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초등교과 연계 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민속콘텐츠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온라인 시스템 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</a:t>
                      </a: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82959"/>
                  </a:ext>
                </a:extLst>
              </a:tr>
              <a:tr h="153261"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25752"/>
                  </a:ext>
                </a:extLst>
              </a:tr>
              <a:tr h="3048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MENU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대분류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중분류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주제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내용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비고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632742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교사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세시풍속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명절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명절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표제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 사진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설명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태그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 단원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교수학습자료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학습과정안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유물 사진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아카이브 사진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동영상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애니메이션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인터랙티브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실감형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3D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그래픽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메타버스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퀴즈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연관 표제어 등 </a:t>
                      </a:r>
                    </a:p>
                  </a:txBody>
                  <a:tcPr marL="6060" marR="6060" marT="6060" marB="0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187632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정월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431126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봄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637085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여름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818604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가을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26743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겨울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01266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사용하기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주제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교과별 인기 검색어 표기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76859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추천 콘텐츠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학년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34074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한국민속대백과사전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한국민속대백과사전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09040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소장품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소장품 검색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82444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아카이브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민속아카이브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자료 검색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840753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잠깐 놀이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우리 놀이 알기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집콕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!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민속놀이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51744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온라인 전시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디지털 박물관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86625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방문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관람안내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845217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오프라인 교육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교육접수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647037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매뉴얼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온라인콘텐츠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활용법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99859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어린이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문해력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인기 검색어 표기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8732894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추천 콘텐츠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학년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70443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교과서 속 우리 민속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인터랙티브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실감형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3D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그래픽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메타버스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26936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오늘의 퀴즈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단순 퀴즈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심화 퀴즈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93000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잠깐 놀이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우리 놀이 알기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집콕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!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민속놀이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53601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사용하기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온라인 전시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디지털 박물관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66503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방문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관람안내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794696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오프라인 교육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교육 접수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340275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매뉴얼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온라인콘텐츠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활용법 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401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168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메뉴구조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EB6FF88-0049-4FC5-414A-02C1B43D5FF8}"/>
              </a:ext>
            </a:extLst>
          </p:cNvPr>
          <p:cNvSpPr/>
          <p:nvPr/>
        </p:nvSpPr>
        <p:spPr>
          <a:xfrm>
            <a:off x="309835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관람</a:t>
            </a:r>
            <a:r>
              <a:rPr lang="en-US" altLang="ko-KR" sz="1000" b="1" dirty="0">
                <a:latin typeface="+mj-lt"/>
              </a:rPr>
              <a:t>·</a:t>
            </a:r>
            <a:r>
              <a:rPr lang="ko-KR" altLang="en-US" sz="1000" b="1" dirty="0">
                <a:latin typeface="+mj-lt"/>
              </a:rPr>
              <a:t>예약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39C059A-D73E-F801-2D77-5BC499D1D7CD}"/>
              </a:ext>
            </a:extLst>
          </p:cNvPr>
          <p:cNvSpPr/>
          <p:nvPr/>
        </p:nvSpPr>
        <p:spPr>
          <a:xfrm>
            <a:off x="1875110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전시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9CBF06D-DD30-2DC5-7792-6DA2A0C390A2}"/>
              </a:ext>
            </a:extLst>
          </p:cNvPr>
          <p:cNvSpPr/>
          <p:nvPr/>
        </p:nvSpPr>
        <p:spPr>
          <a:xfrm>
            <a:off x="3440385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교육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C1DF645-6F5F-7E62-652B-E8367654DA37}"/>
              </a:ext>
            </a:extLst>
          </p:cNvPr>
          <p:cNvSpPr/>
          <p:nvPr/>
        </p:nvSpPr>
        <p:spPr>
          <a:xfrm>
            <a:off x="5005660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자료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8AE60EB-5180-6469-E833-BC1C8E504C58}"/>
              </a:ext>
            </a:extLst>
          </p:cNvPr>
          <p:cNvSpPr/>
          <p:nvPr/>
        </p:nvSpPr>
        <p:spPr>
          <a:xfrm>
            <a:off x="6570935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다문화꾸러미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133B31DC-13A2-D7F0-6D2B-01E676E6BD1F}"/>
              </a:ext>
            </a:extLst>
          </p:cNvPr>
          <p:cNvSpPr/>
          <p:nvPr/>
        </p:nvSpPr>
        <p:spPr>
          <a:xfrm>
            <a:off x="9701485" y="2076587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소식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85B8C71-F34B-0B50-17CD-AC15523973AB}"/>
              </a:ext>
            </a:extLst>
          </p:cNvPr>
          <p:cNvSpPr/>
          <p:nvPr/>
        </p:nvSpPr>
        <p:spPr>
          <a:xfrm>
            <a:off x="4595102" y="921844"/>
            <a:ext cx="2009775" cy="4953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국립민속박물관</a:t>
            </a:r>
            <a:endParaRPr lang="en-US" altLang="ko-KR" sz="1000" b="1" dirty="0">
              <a:latin typeface="+mj-lt"/>
            </a:endParaRPr>
          </a:p>
          <a:p>
            <a:pPr algn="ctr"/>
            <a:r>
              <a:rPr lang="ko-KR" altLang="en-US" sz="1000" b="1" dirty="0">
                <a:latin typeface="+mj-lt"/>
              </a:rPr>
              <a:t>어린이박물관</a:t>
            </a:r>
            <a:endParaRPr lang="en-US" altLang="ko-KR" sz="1000" b="1" dirty="0">
              <a:latin typeface="+mj-lt"/>
            </a:endParaRPr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E1D8438B-149C-C446-9042-7B38B11DB39B}"/>
              </a:ext>
            </a:extLst>
          </p:cNvPr>
          <p:cNvCxnSpPr>
            <a:stCxn id="10" idx="2"/>
            <a:endCxn id="4" idx="0"/>
          </p:cNvCxnSpPr>
          <p:nvPr/>
        </p:nvCxnSpPr>
        <p:spPr>
          <a:xfrm rot="5400000">
            <a:off x="2922355" y="-601047"/>
            <a:ext cx="659444" cy="4695826"/>
          </a:xfrm>
          <a:prstGeom prst="bentConnector3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C045BDB0-97C4-B5CD-EA81-63F8786517CD}"/>
              </a:ext>
            </a:extLst>
          </p:cNvPr>
          <p:cNvCxnSpPr>
            <a:cxnSpLocks/>
            <a:stCxn id="10" idx="2"/>
            <a:endCxn id="5" idx="0"/>
          </p:cNvCxnSpPr>
          <p:nvPr/>
        </p:nvCxnSpPr>
        <p:spPr>
          <a:xfrm rot="5400000">
            <a:off x="3704993" y="181591"/>
            <a:ext cx="659444" cy="313055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89343D58-414A-50ED-5C89-E2E553311302}"/>
              </a:ext>
            </a:extLst>
          </p:cNvPr>
          <p:cNvCxnSpPr>
            <a:cxnSpLocks/>
            <a:stCxn id="10" idx="2"/>
            <a:endCxn id="6" idx="0"/>
          </p:cNvCxnSpPr>
          <p:nvPr/>
        </p:nvCxnSpPr>
        <p:spPr>
          <a:xfrm rot="5400000">
            <a:off x="4487630" y="964228"/>
            <a:ext cx="659444" cy="1565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D1C44FFF-8A6A-7E2E-1F6E-D8C603345007}"/>
              </a:ext>
            </a:extLst>
          </p:cNvPr>
          <p:cNvCxnSpPr>
            <a:cxnSpLocks/>
            <a:stCxn id="10" idx="2"/>
            <a:endCxn id="7" idx="0"/>
          </p:cNvCxnSpPr>
          <p:nvPr/>
        </p:nvCxnSpPr>
        <p:spPr>
          <a:xfrm rot="5400000">
            <a:off x="5270268" y="1746866"/>
            <a:ext cx="65944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8362B42B-8EB2-507E-D6C5-448D924CA477}"/>
              </a:ext>
            </a:extLst>
          </p:cNvPr>
          <p:cNvCxnSpPr>
            <a:cxnSpLocks/>
            <a:stCxn id="10" idx="2"/>
            <a:endCxn id="8" idx="0"/>
          </p:cNvCxnSpPr>
          <p:nvPr/>
        </p:nvCxnSpPr>
        <p:spPr>
          <a:xfrm rot="16200000" flipH="1">
            <a:off x="6052905" y="964229"/>
            <a:ext cx="659444" cy="156527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1A28B59B-6205-B60A-B6E8-23C590291848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rot="16200000" flipH="1">
            <a:off x="7618181" y="-601047"/>
            <a:ext cx="659443" cy="46958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BC68622-564A-E30D-75EC-EDE5800C7E58}"/>
              </a:ext>
            </a:extLst>
          </p:cNvPr>
          <p:cNvSpPr/>
          <p:nvPr/>
        </p:nvSpPr>
        <p:spPr>
          <a:xfrm>
            <a:off x="8136210" y="2076587"/>
            <a:ext cx="1188657" cy="3333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초등교과</a:t>
            </a:r>
            <a:r>
              <a:rPr lang="en-US" altLang="ko-KR" sz="1000" b="1" dirty="0">
                <a:latin typeface="+mj-lt"/>
              </a:rPr>
              <a:t>(</a:t>
            </a:r>
            <a:r>
              <a:rPr lang="ko-KR" altLang="en-US" sz="1000" b="1" dirty="0">
                <a:latin typeface="+mj-lt"/>
              </a:rPr>
              <a:t>가칭</a:t>
            </a:r>
            <a:r>
              <a:rPr lang="en-US" altLang="ko-KR" sz="1000" b="1" dirty="0">
                <a:latin typeface="+mj-lt"/>
              </a:rPr>
              <a:t>)</a:t>
            </a:r>
            <a:endParaRPr lang="ko-KR" altLang="en-US" sz="1000" b="1" dirty="0">
              <a:latin typeface="+mj-lt"/>
            </a:endParaRPr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D11E37FC-18AF-9EF7-42AE-0380F818F6D5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 rot="16200000" flipH="1">
            <a:off x="6835543" y="181590"/>
            <a:ext cx="659443" cy="313054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25F019-066C-7473-6911-72E8AFD993B6}"/>
              </a:ext>
            </a:extLst>
          </p:cNvPr>
          <p:cNvSpPr/>
          <p:nvPr/>
        </p:nvSpPr>
        <p:spPr>
          <a:xfrm>
            <a:off x="5788298" y="3112203"/>
            <a:ext cx="1188657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소개</a:t>
            </a:r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AB7D7459-FCAE-8EB6-D83D-567273B83315}"/>
              </a:ext>
            </a:extLst>
          </p:cNvPr>
          <p:cNvCxnSpPr>
            <a:cxnSpLocks/>
            <a:stCxn id="19" idx="0"/>
            <a:endCxn id="17" idx="2"/>
          </p:cNvCxnSpPr>
          <p:nvPr/>
        </p:nvCxnSpPr>
        <p:spPr>
          <a:xfrm rot="5400000" flipH="1" flipV="1">
            <a:off x="7205463" y="1587127"/>
            <a:ext cx="702241" cy="2347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03A497F-0167-0FE6-5201-EB582DE39308}"/>
              </a:ext>
            </a:extLst>
          </p:cNvPr>
          <p:cNvSpPr/>
          <p:nvPr/>
        </p:nvSpPr>
        <p:spPr>
          <a:xfrm>
            <a:off x="7173679" y="3112203"/>
            <a:ext cx="1438275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찾아보기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E6983D7-45EB-E266-EBCA-2F7141268CD3}"/>
              </a:ext>
            </a:extLst>
          </p:cNvPr>
          <p:cNvSpPr/>
          <p:nvPr/>
        </p:nvSpPr>
        <p:spPr>
          <a:xfrm>
            <a:off x="3252077" y="3741741"/>
            <a:ext cx="1188657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박물관 사용하기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F5BFE69-9FFD-AACF-8B60-AFB20FB09014}"/>
              </a:ext>
            </a:extLst>
          </p:cNvPr>
          <p:cNvSpPr/>
          <p:nvPr/>
        </p:nvSpPr>
        <p:spPr>
          <a:xfrm>
            <a:off x="256585" y="4152381"/>
            <a:ext cx="2695049" cy="2446547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소개 요약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초등교과 </a:t>
            </a:r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활용하기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초등교과 </a:t>
            </a:r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활용 안내서 다운로드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오늘의 퀴즈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힌트 팝업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힌트 콘텐츠 바로가기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분류 설정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추천 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민속 콘텐츠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 사진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동영상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애니메이션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음원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퀴즈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게임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추천 콘텐츠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A96EE5C-7701-1F89-2F68-7510A46C9FA0}"/>
              </a:ext>
            </a:extLst>
          </p:cNvPr>
          <p:cNvSpPr/>
          <p:nvPr/>
        </p:nvSpPr>
        <p:spPr>
          <a:xfrm>
            <a:off x="7176746" y="3741741"/>
            <a:ext cx="2782734" cy="3674662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검색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주제별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교과별 검색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검색어 태그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민속 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주제별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학년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학기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교과별 분류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교과서 속 우리 민속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게임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AR/VR </a:t>
            </a:r>
            <a:r>
              <a:rPr lang="ko-KR" altLang="en-US" sz="1000" dirty="0">
                <a:solidFill>
                  <a:schemeClr val="tx1"/>
                </a:solidFill>
              </a:rPr>
              <a:t>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3D </a:t>
            </a:r>
            <a:r>
              <a:rPr lang="ko-KR" altLang="en-US" sz="1000" dirty="0">
                <a:solidFill>
                  <a:schemeClr val="tx1"/>
                </a:solidFill>
              </a:rPr>
              <a:t>그래픽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메타버스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검색 결과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사진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동영상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음원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게임별</a:t>
            </a:r>
            <a:r>
              <a:rPr lang="ko-KR" altLang="en-US" sz="1000" dirty="0">
                <a:solidFill>
                  <a:schemeClr val="tx1"/>
                </a:solidFill>
              </a:rPr>
              <a:t> 검색 결과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한국민속대백과</a:t>
            </a:r>
            <a:r>
              <a:rPr lang="ko-KR" altLang="en-US" sz="1000" dirty="0">
                <a:solidFill>
                  <a:schemeClr val="tx1"/>
                </a:solidFill>
              </a:rPr>
              <a:t> 사전 검색 결과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한국민속대백과</a:t>
            </a:r>
            <a:r>
              <a:rPr lang="ko-KR" altLang="en-US" sz="1000" dirty="0">
                <a:solidFill>
                  <a:schemeClr val="tx1"/>
                </a:solidFill>
              </a:rPr>
              <a:t> 사전 표제어 검색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국립민속박물관 소장품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국립민속박물관 </a:t>
            </a:r>
            <a:r>
              <a:rPr lang="ko-KR" altLang="en-US" sz="1000" dirty="0" err="1">
                <a:solidFill>
                  <a:schemeClr val="tx1"/>
                </a:solidFill>
              </a:rPr>
              <a:t>수장품</a:t>
            </a:r>
            <a:r>
              <a:rPr lang="ko-KR" altLang="en-US" sz="1000" dirty="0">
                <a:solidFill>
                  <a:schemeClr val="tx1"/>
                </a:solidFill>
              </a:rPr>
              <a:t> 검색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민속 아카이브 자료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민속아카이브</a:t>
            </a:r>
            <a:r>
              <a:rPr lang="ko-KR" altLang="en-US" sz="1000" dirty="0">
                <a:solidFill>
                  <a:schemeClr val="tx1"/>
                </a:solidFill>
              </a:rPr>
              <a:t> 자료 찾아보기 링크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702993F2-755A-45B6-5644-1A81B3A22450}"/>
              </a:ext>
            </a:extLst>
          </p:cNvPr>
          <p:cNvCxnSpPr>
            <a:cxnSpLocks/>
            <a:stCxn id="21" idx="0"/>
            <a:endCxn id="17" idx="2"/>
          </p:cNvCxnSpPr>
          <p:nvPr/>
        </p:nvCxnSpPr>
        <p:spPr>
          <a:xfrm rot="5400000" flipH="1" flipV="1">
            <a:off x="7960558" y="2342222"/>
            <a:ext cx="702241" cy="83772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BF1AE38-BB85-7E4F-6C7C-D147F8837154}"/>
              </a:ext>
            </a:extLst>
          </p:cNvPr>
          <p:cNvSpPr/>
          <p:nvPr/>
        </p:nvSpPr>
        <p:spPr>
          <a:xfrm>
            <a:off x="309835" y="3743995"/>
            <a:ext cx="1582103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chemeClr val="tx1"/>
                </a:solidFill>
              </a:rPr>
              <a:t>초등교과 </a:t>
            </a:r>
            <a:r>
              <a:rPr lang="ko-KR" altLang="en-US" sz="1000" dirty="0" err="1">
                <a:solidFill>
                  <a:schemeClr val="tx1"/>
                </a:solidFill>
              </a:rPr>
              <a:t>민속콘텐츠는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E0E2D984-29F3-3330-1717-7B372039D64F}"/>
              </a:ext>
            </a:extLst>
          </p:cNvPr>
          <p:cNvCxnSpPr>
            <a:cxnSpLocks/>
            <a:stCxn id="34" idx="0"/>
            <a:endCxn id="19" idx="2"/>
          </p:cNvCxnSpPr>
          <p:nvPr/>
        </p:nvCxnSpPr>
        <p:spPr>
          <a:xfrm rot="5400000" flipH="1" flipV="1">
            <a:off x="3574675" y="936043"/>
            <a:ext cx="334164" cy="52817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0B610EDE-8229-BE41-5FCA-9FC500273684}"/>
              </a:ext>
            </a:extLst>
          </p:cNvPr>
          <p:cNvCxnSpPr>
            <a:cxnSpLocks/>
            <a:stCxn id="23" idx="0"/>
            <a:endCxn id="19" idx="2"/>
          </p:cNvCxnSpPr>
          <p:nvPr/>
        </p:nvCxnSpPr>
        <p:spPr>
          <a:xfrm rot="5400000" flipH="1" flipV="1">
            <a:off x="4948561" y="2307676"/>
            <a:ext cx="331910" cy="25362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3564566-247F-651E-18E9-41F858A88D9B}"/>
              </a:ext>
            </a:extLst>
          </p:cNvPr>
          <p:cNvSpPr/>
          <p:nvPr/>
        </p:nvSpPr>
        <p:spPr>
          <a:xfrm>
            <a:off x="3156635" y="4178297"/>
            <a:ext cx="2944814" cy="3047998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잠깐 놀이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우리놀이</a:t>
            </a:r>
            <a:r>
              <a:rPr lang="ko-KR" altLang="en-US" sz="1000" dirty="0">
                <a:solidFill>
                  <a:schemeClr val="tx1"/>
                </a:solidFill>
              </a:rPr>
              <a:t> 알기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집콕</a:t>
            </a:r>
            <a:r>
              <a:rPr lang="en-US" altLang="ko-KR" sz="1000" dirty="0">
                <a:solidFill>
                  <a:schemeClr val="tx1"/>
                </a:solidFill>
              </a:rPr>
              <a:t>! </a:t>
            </a:r>
            <a:r>
              <a:rPr lang="ko-KR" altLang="en-US" sz="1000" dirty="0">
                <a:solidFill>
                  <a:schemeClr val="tx1"/>
                </a:solidFill>
              </a:rPr>
              <a:t>민속놀이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전시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  <a:r>
              <a:rPr lang="ko-KR" altLang="en-US" sz="1000" dirty="0">
                <a:solidFill>
                  <a:schemeClr val="tx1"/>
                </a:solidFill>
              </a:rPr>
              <a:t>교육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본관 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상설전시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기획전시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관람안내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어린이 박물관 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상설전시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기획전시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관람안내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본관 교육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어린이 박물관 교육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한국민속대백과사전에서</a:t>
            </a:r>
            <a:r>
              <a:rPr lang="ko-KR" altLang="en-US" sz="1000" dirty="0">
                <a:solidFill>
                  <a:schemeClr val="tx1"/>
                </a:solidFill>
              </a:rPr>
              <a:t>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국립민속박물관 소장품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민속아카이브</a:t>
            </a:r>
            <a:r>
              <a:rPr lang="ko-KR" altLang="en-US" sz="1000" dirty="0">
                <a:solidFill>
                  <a:schemeClr val="tx1"/>
                </a:solidFill>
              </a:rPr>
              <a:t> 자료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vl="1"/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915A96F-7A27-605D-CC84-5A19019A1F61}"/>
              </a:ext>
            </a:extLst>
          </p:cNvPr>
          <p:cNvSpPr/>
          <p:nvPr/>
        </p:nvSpPr>
        <p:spPr>
          <a:xfrm>
            <a:off x="10194522" y="3116271"/>
            <a:ext cx="2782734" cy="4110024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콘텐츠 상세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주제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키워드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제목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링크 복사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프린트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대표이미지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이미지 확대 보기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연관 이미지 표시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 정의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연관 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내용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특징 및 정의 등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구분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내용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연관 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사진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동영상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애니메이션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음원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퀴즈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게임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교수 학습 자료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필터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학년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학기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과목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교과목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교과서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제목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출판사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내용 및 성취 기준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교육자료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활동지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섬네일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활동지 제목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상세보기 </a:t>
            </a:r>
            <a:r>
              <a:rPr lang="en-US" altLang="ko-KR" sz="10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chemeClr val="tx1"/>
                </a:solidFill>
                <a:sym typeface="Wingdings" panose="05000000000000000000" pitchFamily="2" charset="2"/>
              </a:rPr>
              <a:t>교육자료 제공 페이지로 이동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교육자료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학습과정안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학습과정안 제목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PDF </a:t>
            </a:r>
            <a:r>
              <a:rPr lang="ko-KR" altLang="en-US" sz="1000" dirty="0">
                <a:solidFill>
                  <a:schemeClr val="tx1"/>
                </a:solidFill>
              </a:rPr>
              <a:t>다운로드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1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70522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민속콘텐츠는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8" name="그림 57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B02B882-6B8F-D721-D5CE-EB36452B7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9" y="1296790"/>
            <a:ext cx="2666353" cy="5832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9" name="그림 5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6025194-F811-2659-FDDD-D4074FF091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03"/>
          <a:stretch/>
        </p:blipFill>
        <p:spPr>
          <a:xfrm>
            <a:off x="3311674" y="1296789"/>
            <a:ext cx="7203375" cy="518350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296789"/>
            <a:ext cx="2666353" cy="18711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97C59D3-96D0-DFED-1D65-D3F7F64F67D0}"/>
              </a:ext>
            </a:extLst>
          </p:cNvPr>
          <p:cNvSpPr/>
          <p:nvPr/>
        </p:nvSpPr>
        <p:spPr>
          <a:xfrm>
            <a:off x="8649791" y="1636713"/>
            <a:ext cx="891848" cy="3600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8420000" y="1481348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기존 어린이박물관 메뉴에서 </a:t>
            </a:r>
            <a:r>
              <a:rPr lang="en-US" altLang="ko-KR" sz="1000" dirty="0">
                <a:latin typeface="+mj-ea"/>
                <a:ea typeface="+mj-ea"/>
              </a:rPr>
              <a:t>“</a:t>
            </a:r>
            <a:r>
              <a:rPr lang="ko-KR" altLang="en-US" sz="1000" dirty="0">
                <a:latin typeface="+mj-ea"/>
                <a:ea typeface="+mj-ea"/>
              </a:rPr>
              <a:t>초등교과</a:t>
            </a:r>
            <a:r>
              <a:rPr lang="en-US" altLang="ko-KR" sz="1000" dirty="0">
                <a:latin typeface="+mj-ea"/>
                <a:ea typeface="+mj-ea"/>
              </a:rPr>
              <a:t>” </a:t>
            </a:r>
            <a:r>
              <a:rPr lang="ko-KR" altLang="en-US" sz="1000" dirty="0">
                <a:latin typeface="+mj-ea"/>
                <a:ea typeface="+mj-ea"/>
              </a:rPr>
              <a:t>메뉴 추가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</a:rPr>
              <a:t>메뉴명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 협의 필요함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5460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소개 페이지 분류 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민속콘텐츠는</a:t>
            </a:r>
            <a:r>
              <a:rPr lang="ko-KR" altLang="en-US" sz="1000" dirty="0">
                <a:latin typeface="+mj-ea"/>
                <a:ea typeface="+mj-ea"/>
              </a:rPr>
              <a:t>  </a:t>
            </a:r>
            <a:r>
              <a:rPr lang="en-US" altLang="ko-KR" sz="1000" dirty="0">
                <a:latin typeface="+mj-ea"/>
                <a:ea typeface="+mj-ea"/>
              </a:rPr>
              <a:t>|  </a:t>
            </a:r>
            <a:r>
              <a:rPr lang="ko-KR" altLang="en-US" sz="1000" dirty="0">
                <a:latin typeface="+mj-ea"/>
                <a:ea typeface="+mj-ea"/>
              </a:rPr>
              <a:t>박물관 사용하기 탭 구분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소개 요약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설명</a:t>
            </a:r>
            <a:endParaRPr lang="en-US" altLang="ko-KR" sz="1000" dirty="0">
              <a:latin typeface="+mj-ea"/>
              <a:ea typeface="+mj-ea"/>
            </a:endParaRPr>
          </a:p>
          <a:p>
            <a:pPr marL="990600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활용하기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민속콘텐츠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찾아보기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990600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민속콘텐츠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활용 안내서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활용 안내서 다운로드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(PDF)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3815730" y="323993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4618275" y="385200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4031781" y="466181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stCxn id="60" idx="3"/>
            <a:endCxn id="59" idx="1"/>
          </p:cNvCxnSpPr>
          <p:nvPr/>
        </p:nvCxnSpPr>
        <p:spPr>
          <a:xfrm>
            <a:off x="2809675" y="2232360"/>
            <a:ext cx="501999" cy="1656184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20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47915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민속콘텐츠는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8" name="그림 57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B02B882-6B8F-D721-D5CE-EB36452B7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9" y="1296790"/>
            <a:ext cx="2666353" cy="5832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9" name="그림 5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6025194-F811-2659-FDDD-D4074FF091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96" b="53844"/>
          <a:stretch/>
        </p:blipFill>
        <p:spPr>
          <a:xfrm>
            <a:off x="3311674" y="1296790"/>
            <a:ext cx="7203375" cy="22311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167931"/>
            <a:ext cx="2666353" cy="846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987895" y="2015803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오늘의 퀴즈 문제 내용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첨부한 이미지가 있을 경우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이미지 표시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2222"/>
            <a:ext cx="3743723" cy="1447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힌트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퀴즈에 대한 힌트가 있을 경우 버튼 활성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팝업 활성으로 힌트 내용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096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관련 콘텐츠 보기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힌트에 해당하는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퀴즈 관리는 관리자 페이지에서 설정함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9072314" y="1630697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690A877A-7674-61DB-ED04-F15D9F44D9DC}"/>
              </a:ext>
            </a:extLst>
          </p:cNvPr>
          <p:cNvCxnSpPr>
            <a:stCxn id="60" idx="3"/>
            <a:endCxn id="59" idx="1"/>
          </p:cNvCxnSpPr>
          <p:nvPr/>
        </p:nvCxnSpPr>
        <p:spPr>
          <a:xfrm flipV="1">
            <a:off x="2809675" y="2412381"/>
            <a:ext cx="501999" cy="1178736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3915D06-B36A-101D-F36F-C725246F1025}"/>
              </a:ext>
            </a:extLst>
          </p:cNvPr>
          <p:cNvSpPr txBox="1"/>
          <p:nvPr/>
        </p:nvSpPr>
        <p:spPr>
          <a:xfrm>
            <a:off x="7344122" y="2301044"/>
            <a:ext cx="2303563" cy="14014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법관은 헌법과 법률에 의하여 그 양심에 따라 독립하여 심판한다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. </a:t>
            </a: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국회의원은 그 지위를 남용하여 국가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·</a:t>
            </a: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공공단체 또는 기업체와의 계약이나 그 처분에 의하여 재산상의 권리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·</a:t>
            </a: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이익 또는 직위를 취득하거나 타인을 위하여 그 취득을 알선할 수 없다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rgbClr val="0070C0"/>
                </a:solidFill>
                <a:highlight>
                  <a:srgbClr val="F5F5F5"/>
                </a:highlight>
                <a:latin typeface="+mj-ea"/>
                <a:ea typeface="+mj-ea"/>
              </a:rPr>
              <a:t>관련 콘텐츠 보기 </a:t>
            </a:r>
            <a:r>
              <a:rPr lang="en-US" altLang="ko-KR" sz="800" dirty="0">
                <a:solidFill>
                  <a:srgbClr val="0070C0"/>
                </a:solidFill>
                <a:highlight>
                  <a:srgbClr val="F5F5F5"/>
                </a:highlight>
                <a:latin typeface="+mj-ea"/>
                <a:ea typeface="+mj-ea"/>
                <a:sym typeface="Wingdings" panose="05000000000000000000" pitchFamily="2" charset="2"/>
              </a:rPr>
              <a:t></a:t>
            </a:r>
            <a:endParaRPr lang="ko-KR" altLang="en-US" sz="10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92130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8604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민속콘텐츠는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8" name="그림 57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B02B882-6B8F-D721-D5CE-EB36452B7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9" y="1296790"/>
            <a:ext cx="2666353" cy="5832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9" name="그림 5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6025194-F811-2659-FDDD-D4074FF091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48" b="11550"/>
          <a:stretch/>
        </p:blipFill>
        <p:spPr>
          <a:xfrm>
            <a:off x="3311674" y="863675"/>
            <a:ext cx="7203375" cy="66967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960019"/>
            <a:ext cx="2666353" cy="25202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576985" y="954475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인기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찾아보기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콘텐츠 검색 페이지로 이동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2222"/>
            <a:ext cx="3743723" cy="14773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필터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/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주제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콘텐츠 분류 주제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명절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세시풍속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의식주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다문화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/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학년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해당 학년 선택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/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2-3.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학기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학기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/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2-4.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교과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교과목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80988" lvl="1" indent="-195263"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오른쪽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280988" lvl="1" indent="-195263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교과목에 대한 정보 필요함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3576985" y="1394210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690A877A-7674-61DB-ED04-F15D9F44D9DC}"/>
              </a:ext>
            </a:extLst>
          </p:cNvPr>
          <p:cNvCxnSpPr>
            <a:cxnSpLocks/>
            <a:stCxn id="60" idx="3"/>
            <a:endCxn id="59" idx="1"/>
          </p:cNvCxnSpPr>
          <p:nvPr/>
        </p:nvCxnSpPr>
        <p:spPr>
          <a:xfrm flipV="1">
            <a:off x="2809675" y="4212047"/>
            <a:ext cx="501999" cy="1008112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E57069D-0F89-692A-9CE5-20E69A110B67}"/>
              </a:ext>
            </a:extLst>
          </p:cNvPr>
          <p:cNvSpPr/>
          <p:nvPr/>
        </p:nvSpPr>
        <p:spPr>
          <a:xfrm>
            <a:off x="8208218" y="98758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E74624FD-AC32-73CC-A09E-E5183893B46A}"/>
              </a:ext>
            </a:extLst>
          </p:cNvPr>
          <p:cNvSpPr/>
          <p:nvPr/>
        </p:nvSpPr>
        <p:spPr>
          <a:xfrm>
            <a:off x="3684997" y="163303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96BAABED-F7FD-446D-1F28-0A790DA75D6D}"/>
              </a:ext>
            </a:extLst>
          </p:cNvPr>
          <p:cNvSpPr/>
          <p:nvPr/>
        </p:nvSpPr>
        <p:spPr>
          <a:xfrm>
            <a:off x="3684997" y="199161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CC546B1-51CD-A5A5-E99A-77223107ABF4}"/>
              </a:ext>
            </a:extLst>
          </p:cNvPr>
          <p:cNvSpPr/>
          <p:nvPr/>
        </p:nvSpPr>
        <p:spPr>
          <a:xfrm>
            <a:off x="3684997" y="335473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FB3CC073-DCF9-FC4A-250A-A596B7F0FF06}"/>
              </a:ext>
            </a:extLst>
          </p:cNvPr>
          <p:cNvSpPr/>
          <p:nvPr/>
        </p:nvSpPr>
        <p:spPr>
          <a:xfrm>
            <a:off x="3684996" y="440300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2-4</a:t>
            </a:r>
            <a:endParaRPr lang="ko-KR" altLang="en-US" sz="800" dirty="0"/>
          </a:p>
        </p:txBody>
      </p:sp>
      <p:sp>
        <p:nvSpPr>
          <p:cNvPr id="13" name="순서도: 연결자 12">
            <a:extLst>
              <a:ext uri="{FF2B5EF4-FFF2-40B4-BE49-F238E27FC236}">
                <a16:creationId xmlns:a16="http://schemas.microsoft.com/office/drawing/2014/main" id="{5C33C9E6-A021-653E-C63B-074DEC3A0297}"/>
              </a:ext>
            </a:extLst>
          </p:cNvPr>
          <p:cNvSpPr/>
          <p:nvPr/>
        </p:nvSpPr>
        <p:spPr>
          <a:xfrm>
            <a:off x="5039866" y="140462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4" name="순서도: 연결자 13">
            <a:extLst>
              <a:ext uri="{FF2B5EF4-FFF2-40B4-BE49-F238E27FC236}">
                <a16:creationId xmlns:a16="http://schemas.microsoft.com/office/drawing/2014/main" id="{6FE2A57F-D421-5958-3972-44532E0D83BD}"/>
              </a:ext>
            </a:extLst>
          </p:cNvPr>
          <p:cNvSpPr/>
          <p:nvPr/>
        </p:nvSpPr>
        <p:spPr>
          <a:xfrm>
            <a:off x="5039866" y="284178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15" name="순서도: 연결자 14">
            <a:extLst>
              <a:ext uri="{FF2B5EF4-FFF2-40B4-BE49-F238E27FC236}">
                <a16:creationId xmlns:a16="http://schemas.microsoft.com/office/drawing/2014/main" id="{936F584E-C722-3BB5-A488-B4D6135E01B6}"/>
              </a:ext>
            </a:extLst>
          </p:cNvPr>
          <p:cNvSpPr/>
          <p:nvPr/>
        </p:nvSpPr>
        <p:spPr>
          <a:xfrm>
            <a:off x="5039866" y="4403003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16" name="순서도: 연결자 15">
            <a:extLst>
              <a:ext uri="{FF2B5EF4-FFF2-40B4-BE49-F238E27FC236}">
                <a16:creationId xmlns:a16="http://schemas.microsoft.com/office/drawing/2014/main" id="{CBC9B873-E9AD-FAE1-372F-4D77E98A5BC1}"/>
              </a:ext>
            </a:extLst>
          </p:cNvPr>
          <p:cNvSpPr/>
          <p:nvPr/>
        </p:nvSpPr>
        <p:spPr>
          <a:xfrm>
            <a:off x="5039866" y="6039320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D5ACB4-F6F0-18BE-A84E-838B356F34D7}"/>
              </a:ext>
            </a:extLst>
          </p:cNvPr>
          <p:cNvSpPr txBox="1"/>
          <p:nvPr/>
        </p:nvSpPr>
        <p:spPr>
          <a:xfrm>
            <a:off x="10656487" y="2980482"/>
            <a:ext cx="3743723" cy="86177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인기 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일주일 동안 가장 인기 있는 표제어 목록 표시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인기 표제어 선별 기준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827A53-5F17-276E-34F5-9EFE048028CE}"/>
              </a:ext>
            </a:extLst>
          </p:cNvPr>
          <p:cNvSpPr txBox="1"/>
          <p:nvPr/>
        </p:nvSpPr>
        <p:spPr>
          <a:xfrm>
            <a:off x="10656488" y="3835053"/>
            <a:ext cx="3743723" cy="86177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4"/>
            </a:pPr>
            <a:r>
              <a:rPr lang="ko-KR" altLang="en-US" sz="1000" dirty="0">
                <a:latin typeface="+mj-ea"/>
                <a:ea typeface="+mj-ea"/>
              </a:rPr>
              <a:t>추천 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추천 표제어 목록 표시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추천 표제어 선별 기준 필요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948436-6379-A3A5-C5D5-73A0657A3E75}"/>
              </a:ext>
            </a:extLst>
          </p:cNvPr>
          <p:cNvSpPr txBox="1"/>
          <p:nvPr/>
        </p:nvSpPr>
        <p:spPr>
          <a:xfrm>
            <a:off x="10656490" y="4698852"/>
            <a:ext cx="3743723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ko-KR" altLang="en-US" sz="1000" dirty="0">
                <a:latin typeface="+mj-ea"/>
                <a:ea typeface="+mj-ea"/>
              </a:rPr>
              <a:t>인기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민속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일주일 동안 가장 인기 있는 콘텐츠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애니메이션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퀴즈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게임으로 분류하여 표시함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인기 콘텐츠 선별 기준 필요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DA5D1B-5BD8-34C7-D620-7897F0BFE8E6}"/>
              </a:ext>
            </a:extLst>
          </p:cNvPr>
          <p:cNvSpPr txBox="1"/>
          <p:nvPr/>
        </p:nvSpPr>
        <p:spPr>
          <a:xfrm>
            <a:off x="10656490" y="5716786"/>
            <a:ext cx="3743723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6"/>
            </a:pPr>
            <a:r>
              <a:rPr lang="ko-KR" altLang="en-US" sz="1000" dirty="0">
                <a:latin typeface="+mj-ea"/>
                <a:ea typeface="+mj-ea"/>
              </a:rPr>
              <a:t>추천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추천 콘텐츠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5. </a:t>
            </a:r>
            <a:r>
              <a:rPr lang="ko-KR" altLang="en-US" sz="1000" dirty="0">
                <a:latin typeface="+mj-ea"/>
                <a:ea typeface="+mj-ea"/>
              </a:rPr>
              <a:t>에서 선택한 사진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애니메이션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퀴즈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게임에 따라 추천 콘텐츠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추천 콘텐츠 선별 기준 필요</a:t>
            </a:r>
            <a:endParaRPr lang="en-US" altLang="ko-KR" sz="1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413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" t="12141" r="96" b="68044"/>
          <a:stretch/>
        </p:blipFill>
        <p:spPr>
          <a:xfrm>
            <a:off x="3311672" y="1296788"/>
            <a:ext cx="7203375" cy="27878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19328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968178"/>
            <a:ext cx="2666353" cy="10271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6913359" y="1505460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박물관 사용하기 탭</a:t>
            </a:r>
            <a:endParaRPr lang="en-US" altLang="ko-KR" sz="1000" dirty="0">
              <a:latin typeface="+mj-ea"/>
              <a:ea typeface="+mj-ea"/>
            </a:endParaRPr>
          </a:p>
          <a:p>
            <a:pPr marL="4476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박물관 사용에 대한 전반적인 안내 내용 표시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5460"/>
            <a:ext cx="3743723" cy="39867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잠깐놀이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우리놀이</a:t>
            </a:r>
            <a:r>
              <a:rPr lang="ko-KR" altLang="en-US" sz="1000" dirty="0">
                <a:latin typeface="+mj-ea"/>
                <a:ea typeface="+mj-ea"/>
              </a:rPr>
              <a:t> 알기 </a:t>
            </a:r>
            <a:r>
              <a:rPr lang="en-US" altLang="ko-KR" sz="1000" dirty="0">
                <a:latin typeface="+mj-ea"/>
                <a:ea typeface="+mj-ea"/>
              </a:rPr>
              <a:t>| </a:t>
            </a:r>
            <a:r>
              <a:rPr lang="ko-KR" altLang="en-US" sz="1000" dirty="0" err="1">
                <a:latin typeface="+mj-ea"/>
                <a:ea typeface="+mj-ea"/>
              </a:rPr>
              <a:t>집콕</a:t>
            </a:r>
            <a:r>
              <a:rPr lang="en-US" altLang="ko-KR" sz="1000" dirty="0">
                <a:latin typeface="+mj-ea"/>
                <a:ea typeface="+mj-ea"/>
              </a:rPr>
              <a:t>! </a:t>
            </a:r>
            <a:r>
              <a:rPr lang="ko-KR" altLang="en-US" sz="1000" dirty="0">
                <a:latin typeface="+mj-ea"/>
                <a:ea typeface="+mj-ea"/>
              </a:rPr>
              <a:t>민속놀이 구분 탭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탭 구분에 따른 놀이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놀이 이미지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놀이 제목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놀이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 err="1">
                <a:latin typeface="+mj-ea"/>
                <a:ea typeface="+mj-ea"/>
              </a:rPr>
              <a:t>더보기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우리놀이</a:t>
            </a:r>
            <a:r>
              <a:rPr lang="ko-KR" altLang="en-US" sz="1000" dirty="0">
                <a:latin typeface="+mj-ea"/>
                <a:ea typeface="+mj-ea"/>
              </a:rPr>
              <a:t> 알기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더보기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어린이박물관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놀이자료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우리놀이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알기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5"/>
              </a:rPr>
              <a:t>https://www.nfm.go.kr/kids/nfmkid/material/materialKnowingPlay.do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집콕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!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더보기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어린이박물관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놀이자료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집콕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!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6"/>
              </a:rPr>
              <a:t>https://www.nfm.go.kr/kids/cop/bbs/selectBoardList.do?bbsId=BBSMSTR_000000000151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3851203" y="208781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722950" y="240060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722949" y="269073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>
            <a:off x="2809675" y="2481759"/>
            <a:ext cx="501997" cy="208976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C0036E3-65D9-2BA0-A1FE-3ECF8D1E67D0}"/>
              </a:ext>
            </a:extLst>
          </p:cNvPr>
          <p:cNvSpPr/>
          <p:nvPr/>
        </p:nvSpPr>
        <p:spPr>
          <a:xfrm>
            <a:off x="8784282" y="239224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92791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51" b="54962"/>
          <a:stretch/>
        </p:blipFill>
        <p:spPr>
          <a:xfrm>
            <a:off x="3311672" y="1296788"/>
            <a:ext cx="7203375" cy="17991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63446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2951907"/>
            <a:ext cx="2666353" cy="6480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851202" y="141939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14089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전시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</a:rPr>
              <a:t>교육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본관 전시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어린이박물관 전시 구분 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본관과 어린이박물관 전시를 구분하여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각 관 전시별로 상설전시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기획전시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선택에 따른 하단 전시 목록 업데이트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전시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전시 구분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전시 제목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전시 내용 표시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내용이 길 경우 </a:t>
            </a:r>
            <a:r>
              <a:rPr lang="ko-KR" altLang="en-US" sz="1000" dirty="0" err="1">
                <a:latin typeface="+mj-ea"/>
                <a:ea typeface="+mj-ea"/>
              </a:rPr>
              <a:t>말줄임표</a:t>
            </a:r>
            <a:r>
              <a:rPr lang="en-US" altLang="ko-KR" sz="1000" dirty="0">
                <a:latin typeface="+mj-ea"/>
                <a:ea typeface="+mj-ea"/>
              </a:rPr>
              <a:t>(…)</a:t>
            </a:r>
            <a:r>
              <a:rPr lang="ko-KR" altLang="en-US" sz="1000" dirty="0">
                <a:latin typeface="+mj-ea"/>
                <a:ea typeface="+mj-ea"/>
              </a:rPr>
              <a:t>를 사용하고 최대 </a:t>
            </a:r>
            <a:r>
              <a:rPr lang="en-US" altLang="ko-KR" sz="1000" dirty="0">
                <a:latin typeface="+mj-ea"/>
                <a:ea typeface="+mj-ea"/>
              </a:rPr>
              <a:t>2</a:t>
            </a:r>
            <a:r>
              <a:rPr lang="ko-KR" altLang="en-US" sz="1000" dirty="0">
                <a:latin typeface="+mj-ea"/>
                <a:ea typeface="+mj-ea"/>
              </a:rPr>
              <a:t>줄의 내용을 표시함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전시가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VR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전시를 포함하고 있을 경우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VR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아이콘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관람안내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본관 관람안내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관람안내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·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예약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관람안내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5"/>
              </a:rPr>
              <a:t>https://www.nfm.go.kr/home/subIndex/1239.do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어린이박물관 관람안내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어린이박물관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</a:rPr>
              <a:t>관람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</a:rPr>
              <a:t>예약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관람안내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6"/>
              </a:rPr>
              <a:t>https://www.nfm.go.kr/kids/user/content.do?pageId=PAGE_000000000000003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679063" y="172712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679063" y="197991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2196356"/>
            <a:ext cx="501997" cy="1079587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9072314" y="152988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626EA-4021-D853-4225-E15E1F23E387}"/>
              </a:ext>
            </a:extLst>
          </p:cNvPr>
          <p:cNvSpPr txBox="1"/>
          <p:nvPr/>
        </p:nvSpPr>
        <p:spPr>
          <a:xfrm>
            <a:off x="4532220" y="1901702"/>
            <a:ext cx="788952" cy="4810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상설전시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기획전시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43210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25" b="36539"/>
          <a:stretch/>
        </p:blipFill>
        <p:spPr>
          <a:xfrm>
            <a:off x="3311672" y="3023915"/>
            <a:ext cx="7203375" cy="266429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3517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632811"/>
            <a:ext cx="2666353" cy="9752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463039" y="298933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14089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전시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</a:rPr>
              <a:t>교육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본관 교육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어린이박물관 교육 구분 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본관과 어린이박물관 교육을 구분하여 선택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교육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교육 상태 표시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접수중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접수마감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교육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이미지 표시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이미지 </a:t>
            </a:r>
            <a:r>
              <a:rPr lang="ko-KR" altLang="en-US" sz="1000" dirty="0" err="1">
                <a:latin typeface="+mj-ea"/>
                <a:ea typeface="+mj-ea"/>
              </a:rPr>
              <a:t>없을시</a:t>
            </a:r>
            <a:r>
              <a:rPr lang="ko-KR" altLang="en-US" sz="1000" dirty="0">
                <a:latin typeface="+mj-ea"/>
                <a:ea typeface="+mj-ea"/>
              </a:rPr>
              <a:t> 기본 이미지로 대체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교육 제목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제목이 길 경우 </a:t>
            </a:r>
            <a:r>
              <a:rPr lang="ko-KR" altLang="en-US" sz="1000" dirty="0" err="1">
                <a:latin typeface="+mj-ea"/>
                <a:ea typeface="+mj-ea"/>
              </a:rPr>
              <a:t>말줄임표</a:t>
            </a:r>
            <a:r>
              <a:rPr lang="en-US" altLang="ko-KR" sz="1000" dirty="0">
                <a:latin typeface="+mj-ea"/>
                <a:ea typeface="+mj-ea"/>
              </a:rPr>
              <a:t>(…)</a:t>
            </a:r>
            <a:r>
              <a:rPr lang="ko-KR" altLang="en-US" sz="1000" dirty="0">
                <a:latin typeface="+mj-ea"/>
                <a:ea typeface="+mj-ea"/>
              </a:rPr>
              <a:t>를 사용하고 최대 </a:t>
            </a: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줄의 내용을 표시함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 정보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접수대상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접수기간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교육기간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교육장소 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교육 상세 정보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) https://www.nfm.go.kr/user/eduPlan/home/85/dataView.do?eduPlanIdx=2425&amp;searchEduPlanCate=&amp;searchStatus=&amp;page=1&amp;CSRFToken=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 err="1">
                <a:latin typeface="+mj-ea"/>
                <a:ea typeface="+mj-ea"/>
              </a:rPr>
              <a:t>더보기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더보기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행사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교육안내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신청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https://www.nfm.go.kr/user/eduPlan/home/85/dataList.do?searchStatus=&amp;searchEduPlanCate=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708398" y="318344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708397" y="347051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>
            <a:off x="2809675" y="4120451"/>
            <a:ext cx="501997" cy="235612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8856290" y="314938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16464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74" b="10601"/>
          <a:stretch/>
        </p:blipFill>
        <p:spPr>
          <a:xfrm>
            <a:off x="3311672" y="3023915"/>
            <a:ext cx="7203375" cy="381642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95498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4536083"/>
            <a:ext cx="2666353" cy="1387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463039" y="298933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37559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콘텐츠 검색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초등교과 민속 콘텐츠 검색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초등교과 민속 콘텐츠 소개 요약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 err="1">
                <a:latin typeface="+mj-ea"/>
                <a:ea typeface="+mj-ea"/>
              </a:rPr>
              <a:t>한국민속대백과사전에서</a:t>
            </a:r>
            <a:r>
              <a:rPr lang="ko-KR" altLang="en-US" sz="1000" dirty="0">
                <a:latin typeface="+mj-ea"/>
                <a:ea typeface="+mj-ea"/>
              </a:rPr>
              <a:t>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5"/>
              </a:rPr>
              <a:t>https://folkency.nfm.go.kr/main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국립민속박물관 소장품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국립민속박물관 소장품 검색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소장자료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소장품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소장품 검색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6"/>
              </a:rPr>
              <a:t>https://www.nfm.go.kr/user/data/home/101/DataRelicCategoryList.do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국립민속박물관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검색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7"/>
              </a:rPr>
              <a:t>https://www.nfm.go.kr/paju/archive/search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708398" y="318344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712257" y="410403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4932127"/>
            <a:ext cx="501997" cy="29746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3708397" y="501357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53FAC198-574C-4ECC-D957-629A111C9D01}"/>
              </a:ext>
            </a:extLst>
          </p:cNvPr>
          <p:cNvSpPr/>
          <p:nvPr/>
        </p:nvSpPr>
        <p:spPr>
          <a:xfrm>
            <a:off x="3708396" y="592310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1-4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17773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14130599-8E42-C7A6-C346-ED4F577DC9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1" t="14547" r="23670" b="77270"/>
          <a:stretch/>
        </p:blipFill>
        <p:spPr>
          <a:xfrm>
            <a:off x="4607818" y="5748941"/>
            <a:ext cx="4824536" cy="1253305"/>
          </a:xfrm>
          <a:prstGeom prst="rect">
            <a:avLst/>
          </a:prstGeom>
        </p:spPr>
      </p:pic>
      <p:pic>
        <p:nvPicPr>
          <p:cNvPr id="17" name="그림 16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B6E73A4B-943B-00B7-D8D6-0254E1733B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3" t="14728" r="21867" b="77086"/>
          <a:stretch/>
        </p:blipFill>
        <p:spPr>
          <a:xfrm>
            <a:off x="4557634" y="3823032"/>
            <a:ext cx="4924905" cy="1224348"/>
          </a:xfrm>
          <a:prstGeom prst="rect">
            <a:avLst/>
          </a:prstGeom>
        </p:spPr>
      </p:pic>
      <p:pic>
        <p:nvPicPr>
          <p:cNvPr id="8" name="그림 7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B9ADEC56-C50E-B867-6E1B-09BB363DAA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7" b="76744"/>
          <a:stretch/>
        </p:blipFill>
        <p:spPr>
          <a:xfrm>
            <a:off x="3275829" y="1296788"/>
            <a:ext cx="7203375" cy="20871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86272D6E-190F-CEE3-9D4B-D5BBCC84B8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5" y="1296788"/>
            <a:ext cx="2653955" cy="45614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612650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583755"/>
            <a:ext cx="2666353" cy="7196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4679826" y="230383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444839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주제별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교과별 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교과별 </a:t>
            </a:r>
            <a:r>
              <a:rPr lang="ko-KR" altLang="en-US" sz="1000" dirty="0" err="1">
                <a:latin typeface="+mj-ea"/>
                <a:ea typeface="+mj-ea"/>
              </a:rPr>
              <a:t>선택시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2</a:t>
            </a:r>
            <a:r>
              <a:rPr lang="ko-KR" altLang="en-US" sz="1000" dirty="0">
                <a:latin typeface="+mj-ea"/>
                <a:ea typeface="+mj-ea"/>
              </a:rPr>
              <a:t>차 분류 활성</a:t>
            </a:r>
            <a:endParaRPr lang="en-US" altLang="ko-KR" sz="1000" dirty="0">
              <a:latin typeface="+mj-ea"/>
              <a:ea typeface="+mj-ea"/>
            </a:endParaRPr>
          </a:p>
          <a:p>
            <a:pPr marL="1076325" lvl="3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주제별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전체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명절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세시풍속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의식주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민속놀이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다문화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띠</a:t>
            </a:r>
            <a:endParaRPr lang="en-US" altLang="ko-KR" sz="1000" dirty="0">
              <a:latin typeface="+mj-ea"/>
              <a:ea typeface="+mj-ea"/>
            </a:endParaRPr>
          </a:p>
          <a:p>
            <a:pPr marL="1076325" lvl="3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교과별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전체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사회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과학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도덕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실과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창의적 체험활동 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교과 목록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검색어 입력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검색어를 입력하고 검색 버튼을 클릭하여 검색 수행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특수문자 입력 등 검색 규칙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인기 검색어 태그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최근 일주일 간의 인기 검색어 태그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10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 인기 검색어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검색어 태그가 길 경우 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우 이동 버튼으로 나머지 태그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5196750" y="227459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5835042" y="227778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8" idx="1"/>
          </p:cNvCxnSpPr>
          <p:nvPr/>
        </p:nvCxnSpPr>
        <p:spPr>
          <a:xfrm>
            <a:off x="2809675" y="1943584"/>
            <a:ext cx="466154" cy="3967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4723711" y="298726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60EE81-BB5F-3C0C-D781-31488ED4488E}"/>
              </a:ext>
            </a:extLst>
          </p:cNvPr>
          <p:cNvSpPr txBox="1"/>
          <p:nvPr/>
        </p:nvSpPr>
        <p:spPr>
          <a:xfrm>
            <a:off x="4834764" y="4287492"/>
            <a:ext cx="773591" cy="68877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주제별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교과별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39A3D8-3593-BC8D-39C1-4B481AF7FD2C}"/>
              </a:ext>
            </a:extLst>
          </p:cNvPr>
          <p:cNvSpPr txBox="1"/>
          <p:nvPr/>
        </p:nvSpPr>
        <p:spPr>
          <a:xfrm>
            <a:off x="5642957" y="4287492"/>
            <a:ext cx="773591" cy="1519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명절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세시풍속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의식주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민속놀이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다문화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띠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DBF02B-DDB9-714A-EB63-F0E8BE46B543}"/>
              </a:ext>
            </a:extLst>
          </p:cNvPr>
          <p:cNvSpPr txBox="1"/>
          <p:nvPr/>
        </p:nvSpPr>
        <p:spPr>
          <a:xfrm>
            <a:off x="4834764" y="6262565"/>
            <a:ext cx="773591" cy="68877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주제별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교과별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8429C7-AB61-C8C2-AA1E-2E544DE5A7AC}"/>
              </a:ext>
            </a:extLst>
          </p:cNvPr>
          <p:cNvSpPr txBox="1"/>
          <p:nvPr/>
        </p:nvSpPr>
        <p:spPr>
          <a:xfrm>
            <a:off x="5663310" y="6262565"/>
            <a:ext cx="1075666" cy="131202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사회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과학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도덕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실과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창의적 체험활동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CA7A3882-66D5-5225-FD22-B8E281BF8723}"/>
              </a:ext>
            </a:extLst>
          </p:cNvPr>
          <p:cNvSpPr/>
          <p:nvPr/>
        </p:nvSpPr>
        <p:spPr>
          <a:xfrm>
            <a:off x="4490487" y="400436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743B9035-5589-7727-A5E8-A1C0CD154892}"/>
              </a:ext>
            </a:extLst>
          </p:cNvPr>
          <p:cNvSpPr/>
          <p:nvPr/>
        </p:nvSpPr>
        <p:spPr>
          <a:xfrm>
            <a:off x="4507687" y="597624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01896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60BDA75-024B-F02E-E3EA-71729458E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1" b="41266"/>
          <a:stretch/>
        </p:blipFill>
        <p:spPr>
          <a:xfrm>
            <a:off x="3282715" y="1296787"/>
            <a:ext cx="7203374" cy="43559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272D6E-190F-CEE3-9D4B-D5BBCC84B8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835" y="1296788"/>
            <a:ext cx="2653954" cy="45614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2303833"/>
            <a:ext cx="2666353" cy="15841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383682" y="169176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29341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콘텐츠 총 수량 정보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809675" y="3095922"/>
            <a:ext cx="466154" cy="358977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3425DD30-3F82-A069-748F-89303C045F5B}"/>
              </a:ext>
            </a:extLst>
          </p:cNvPr>
          <p:cNvSpPr/>
          <p:nvPr/>
        </p:nvSpPr>
        <p:spPr>
          <a:xfrm>
            <a:off x="3053048" y="191156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E61C948-40C0-D73D-1B91-0087E210D9E8}"/>
              </a:ext>
            </a:extLst>
          </p:cNvPr>
          <p:cNvSpPr/>
          <p:nvPr/>
        </p:nvSpPr>
        <p:spPr>
          <a:xfrm>
            <a:off x="3238686" y="210068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7013282-6CED-0455-19D5-FE12E503C040}"/>
              </a:ext>
            </a:extLst>
          </p:cNvPr>
          <p:cNvSpPr/>
          <p:nvPr/>
        </p:nvSpPr>
        <p:spPr>
          <a:xfrm>
            <a:off x="3238686" y="263053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814DEE8-FFFF-066A-14A2-9EA044840433}"/>
              </a:ext>
            </a:extLst>
          </p:cNvPr>
          <p:cNvSpPr/>
          <p:nvPr/>
        </p:nvSpPr>
        <p:spPr>
          <a:xfrm>
            <a:off x="3238686" y="397933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D22CF58-E569-DE85-D56C-6BCB98E8AE1D}"/>
              </a:ext>
            </a:extLst>
          </p:cNvPr>
          <p:cNvSpPr/>
          <p:nvPr/>
        </p:nvSpPr>
        <p:spPr>
          <a:xfrm>
            <a:off x="3238686" y="481603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2-4</a:t>
            </a:r>
            <a:endParaRPr lang="ko-KR" altLang="en-US" sz="800" dirty="0"/>
          </a:p>
        </p:txBody>
      </p:sp>
      <p:sp>
        <p:nvSpPr>
          <p:cNvPr id="25" name="순서도: 연결자 24">
            <a:extLst>
              <a:ext uri="{FF2B5EF4-FFF2-40B4-BE49-F238E27FC236}">
                <a16:creationId xmlns:a16="http://schemas.microsoft.com/office/drawing/2014/main" id="{41CCF930-1E03-C5A0-6DDC-639D6404C1A0}"/>
              </a:ext>
            </a:extLst>
          </p:cNvPr>
          <p:cNvSpPr/>
          <p:nvPr/>
        </p:nvSpPr>
        <p:spPr>
          <a:xfrm>
            <a:off x="4895850" y="1587525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62F9DBAC-6800-0E5A-0178-C4ACC08AC8D3}"/>
              </a:ext>
            </a:extLst>
          </p:cNvPr>
          <p:cNvSpPr/>
          <p:nvPr/>
        </p:nvSpPr>
        <p:spPr>
          <a:xfrm>
            <a:off x="4723711" y="209428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66104A55-B9D5-7EBE-0EEF-61BE74C1C48D}"/>
              </a:ext>
            </a:extLst>
          </p:cNvPr>
          <p:cNvSpPr/>
          <p:nvPr/>
        </p:nvSpPr>
        <p:spPr>
          <a:xfrm>
            <a:off x="6385362" y="534846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223F23-196A-B584-8543-1957DC7412A9}"/>
              </a:ext>
            </a:extLst>
          </p:cNvPr>
          <p:cNvSpPr txBox="1"/>
          <p:nvPr/>
        </p:nvSpPr>
        <p:spPr>
          <a:xfrm>
            <a:off x="10656489" y="1271981"/>
            <a:ext cx="3743723" cy="2140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필터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주제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콘텐츠 분류 주제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명절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세시풍속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의식주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다문화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학년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해당 학년 선택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2-3.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학기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학기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2-4.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교과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교과목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80988" lvl="1" indent="-19526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오른쪽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280988" lvl="1" indent="-19526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교과목에 대한 정보 필요함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07994-0611-B2B4-754C-70A2B8992282}"/>
              </a:ext>
            </a:extLst>
          </p:cNvPr>
          <p:cNvSpPr txBox="1"/>
          <p:nvPr/>
        </p:nvSpPr>
        <p:spPr>
          <a:xfrm>
            <a:off x="10653850" y="3412054"/>
            <a:ext cx="3743723" cy="2140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표제어 목록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표제어 수가 많을 경우 페이지로 구분하여 표시함</a:t>
            </a:r>
            <a:endParaRPr lang="en-US" altLang="ko-KR" sz="1000" dirty="0">
              <a:latin typeface="+mj-ea"/>
              <a:ea typeface="+mj-ea"/>
            </a:endParaRPr>
          </a:p>
          <a:p>
            <a:pPr marL="196002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664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60BDA75-024B-F02E-E3EA-71729458E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68" b="11494"/>
          <a:stretch/>
        </p:blipFill>
        <p:spPr>
          <a:xfrm>
            <a:off x="3282715" y="1296787"/>
            <a:ext cx="7203374" cy="383041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272D6E-190F-CEE3-9D4B-D5BBCC84B8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835" y="1296788"/>
            <a:ext cx="2653954" cy="45614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960019"/>
            <a:ext cx="2666353" cy="13884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4607818" y="143973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37559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교과서 속 우리 민속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인터랙티브 콘텐츠 목록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게임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실감형 콘텐츠</a:t>
            </a:r>
            <a:r>
              <a:rPr lang="en-US" altLang="ko-KR" sz="1000" dirty="0">
                <a:latin typeface="+mj-ea"/>
                <a:ea typeface="+mj-ea"/>
              </a:rPr>
              <a:t>, 3D </a:t>
            </a:r>
            <a:r>
              <a:rPr lang="ko-KR" altLang="en-US" sz="1000" dirty="0">
                <a:latin typeface="+mj-ea"/>
                <a:ea typeface="+mj-ea"/>
              </a:rPr>
              <a:t>그래픽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메타버스 등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콘텐츠 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게임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실감형 콘텐츠</a:t>
            </a:r>
            <a:r>
              <a:rPr lang="en-US" altLang="ko-KR" sz="1000" dirty="0">
                <a:latin typeface="+mj-ea"/>
                <a:ea typeface="+mj-ea"/>
              </a:rPr>
              <a:t>, 3D </a:t>
            </a:r>
            <a:r>
              <a:rPr lang="ko-KR" altLang="en-US" sz="1000" dirty="0">
                <a:latin typeface="+mj-ea"/>
                <a:ea typeface="+mj-ea"/>
              </a:rPr>
              <a:t>그래픽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메타버스 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콘텐츠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에서 선택한 분류에 따른 콘텐츠 목록 카드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이미지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콘텐츠 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클릭 시 해당 콘텐츠 상세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수가 많을 경우 페이지로 구분하여 표시함</a:t>
            </a:r>
            <a:endParaRPr lang="en-US" altLang="ko-KR" sz="1000" dirty="0">
              <a:latin typeface="+mj-ea"/>
              <a:ea typeface="+mj-ea"/>
            </a:endParaRPr>
          </a:p>
          <a:p>
            <a:pPr marL="196002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10" idx="1"/>
          </p:cNvCxnSpPr>
          <p:nvPr/>
        </p:nvCxnSpPr>
        <p:spPr>
          <a:xfrm flipV="1">
            <a:off x="2809675" y="3211993"/>
            <a:ext cx="473040" cy="144224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E61C948-40C0-D73D-1B91-0087E210D9E8}"/>
              </a:ext>
            </a:extLst>
          </p:cNvPr>
          <p:cNvSpPr/>
          <p:nvPr/>
        </p:nvSpPr>
        <p:spPr>
          <a:xfrm>
            <a:off x="4543691" y="182240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7013282-6CED-0455-19D5-FE12E503C040}"/>
              </a:ext>
            </a:extLst>
          </p:cNvPr>
          <p:cNvSpPr/>
          <p:nvPr/>
        </p:nvSpPr>
        <p:spPr>
          <a:xfrm>
            <a:off x="4543690" y="221182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814DEE8-FFFF-066A-14A2-9EA044840433}"/>
              </a:ext>
            </a:extLst>
          </p:cNvPr>
          <p:cNvSpPr/>
          <p:nvPr/>
        </p:nvSpPr>
        <p:spPr>
          <a:xfrm>
            <a:off x="6390928" y="481603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222164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스크린샷, 번호, 디자인이(가) 표시된 사진&#10;&#10;자동 생성된 설명">
            <a:extLst>
              <a:ext uri="{FF2B5EF4-FFF2-40B4-BE49-F238E27FC236}">
                <a16:creationId xmlns:a16="http://schemas.microsoft.com/office/drawing/2014/main" id="{038AEAFB-97DE-299E-EEB1-18C2220BB4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1" b="55519"/>
          <a:stretch/>
        </p:blipFill>
        <p:spPr>
          <a:xfrm>
            <a:off x="3280840" y="935683"/>
            <a:ext cx="7205248" cy="64628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6446945-2CB6-DA41-C4EC-60951A16A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6" y="944461"/>
            <a:ext cx="2653954" cy="68422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923925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 결과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518050"/>
            <a:ext cx="2666353" cy="186590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4850820" y="1236033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검색어 입력 </a:t>
            </a:r>
            <a:r>
              <a:rPr lang="en-US" altLang="ko-KR" sz="1000" dirty="0">
                <a:latin typeface="+mj-ea"/>
                <a:ea typeface="+mj-ea"/>
              </a:rPr>
              <a:t>+ </a:t>
            </a:r>
            <a:r>
              <a:rPr lang="ko-KR" altLang="en-US" sz="1000" dirty="0">
                <a:latin typeface="+mj-ea"/>
                <a:ea typeface="+mj-ea"/>
              </a:rPr>
              <a:t>검색 버튼 클릭 하여 검색 기능 수행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809675" y="2451003"/>
            <a:ext cx="473040" cy="76099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3221333" y="2387645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221333" y="265231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221333" y="293477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3221333" y="3894187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3221333" y="415885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3221333" y="444132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07D0885-81EE-D95B-84D2-55CE4CD8D3A2}"/>
              </a:ext>
            </a:extLst>
          </p:cNvPr>
          <p:cNvSpPr/>
          <p:nvPr/>
        </p:nvSpPr>
        <p:spPr>
          <a:xfrm>
            <a:off x="3221333" y="538293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3-3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1503873"/>
            <a:ext cx="3743723" cy="98591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검색 결과 표제어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표제어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</a:t>
            </a:r>
            <a:r>
              <a:rPr lang="en-US" altLang="ko-KR" sz="1000" dirty="0">
                <a:latin typeface="+mj-ea"/>
                <a:ea typeface="+mj-ea"/>
              </a:rPr>
              <a:t>(2</a:t>
            </a:r>
            <a:r>
              <a:rPr lang="ko-KR" altLang="en-US" sz="1000" dirty="0">
                <a:latin typeface="+mj-ea"/>
                <a:ea typeface="+mj-ea"/>
              </a:rPr>
              <a:t>줄</a:t>
            </a:r>
            <a:r>
              <a:rPr lang="en-US" altLang="ko-KR" sz="1000" dirty="0">
                <a:latin typeface="+mj-ea"/>
                <a:ea typeface="+mj-ea"/>
              </a:rPr>
              <a:t>)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2489784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사진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사진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사진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사진 제목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사진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사진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3-4. </a:t>
            </a:r>
            <a:r>
              <a:rPr lang="ko-KR" altLang="en-US" sz="1000" dirty="0">
                <a:latin typeface="+mj-ea"/>
                <a:ea typeface="+mj-ea"/>
              </a:rPr>
              <a:t>사진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 미리보기 </a:t>
            </a:r>
            <a:r>
              <a:rPr lang="ko-KR" altLang="en-US" sz="1000" dirty="0" err="1">
                <a:latin typeface="+mj-ea"/>
                <a:ea typeface="+mj-ea"/>
              </a:rPr>
              <a:t>모달</a:t>
            </a:r>
            <a:r>
              <a:rPr lang="ko-KR" altLang="en-US" sz="1000" dirty="0">
                <a:latin typeface="+mj-ea"/>
                <a:ea typeface="+mj-ea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212DA75-89C5-D29D-7B37-67398136E48E}"/>
              </a:ext>
            </a:extLst>
          </p:cNvPr>
          <p:cNvSpPr/>
          <p:nvPr/>
        </p:nvSpPr>
        <p:spPr>
          <a:xfrm>
            <a:off x="5759946" y="489612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3-4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569843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56FD3FE9-4168-DA73-FB20-611C4349CC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9" b="35327"/>
          <a:stretch/>
        </p:blipFill>
        <p:spPr>
          <a:xfrm>
            <a:off x="3280839" y="935684"/>
            <a:ext cx="7205248" cy="5400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6446945-2CB6-DA41-C4EC-60951A16A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6" y="944461"/>
            <a:ext cx="2653954" cy="68422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 결과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375006"/>
            <a:ext cx="2666353" cy="2007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2979614" y="89329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447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검색 결과 관련 동영상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동영상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동영상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및 동영상 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동영상 재생 버튼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동영상 재생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모달</a:t>
            </a:r>
            <a:r>
              <a:rPr lang="ko-KR" altLang="en-US" sz="1000" dirty="0">
                <a:latin typeface="+mj-ea"/>
                <a:ea typeface="+mj-ea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3635984"/>
            <a:ext cx="471164" cy="7429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2976578" y="2663048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267859" y="284581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280839" y="309962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2942302" y="455827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3206666" y="462120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3206666" y="490367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2426831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음원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음원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음원 제목 및 재생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재생 아이콘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음원 재생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멈춤 아이콘으로 변경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멈춤 아이콘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재생 정지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재생 아이콘으로 변경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4336072"/>
            <a:ext cx="3743723" cy="16784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게임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검색 결과 관련 게임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 err="1">
                <a:latin typeface="+mj-ea"/>
                <a:ea typeface="+mj-ea"/>
              </a:rPr>
              <a:t>게잌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게임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 제목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게임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게임 실행 파일 다운로드 혹은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브라우져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내 게임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실행등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게임 실행 환경 마련 협의 필요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3203553" y="106520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EAA210-3A1D-03D8-52C7-8C39AD3D94B4}"/>
              </a:ext>
            </a:extLst>
          </p:cNvPr>
          <p:cNvSpPr/>
          <p:nvPr/>
        </p:nvSpPr>
        <p:spPr>
          <a:xfrm>
            <a:off x="3203552" y="136126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785BC42-F6D7-B16F-FBF9-5D925442903B}"/>
              </a:ext>
            </a:extLst>
          </p:cNvPr>
          <p:cNvSpPr/>
          <p:nvPr/>
        </p:nvSpPr>
        <p:spPr>
          <a:xfrm>
            <a:off x="5412367" y="199682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pic>
        <p:nvPicPr>
          <p:cNvPr id="18" name="그림 17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44A7F44D-F459-B6A8-DB8A-88192DA1A2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6" t="31811" r="7808" b="45750"/>
          <a:stretch/>
        </p:blipFill>
        <p:spPr>
          <a:xfrm>
            <a:off x="6690826" y="5165112"/>
            <a:ext cx="3795261" cy="2754926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83D422DE-E71E-5080-0CD5-8C85299A1B57}"/>
              </a:ext>
            </a:extLst>
          </p:cNvPr>
          <p:cNvCxnSpPr>
            <a:cxnSpLocks/>
            <a:stCxn id="15" idx="2"/>
            <a:endCxn id="18" idx="1"/>
          </p:cNvCxnSpPr>
          <p:nvPr/>
        </p:nvCxnSpPr>
        <p:spPr>
          <a:xfrm rot="16200000" flipH="1">
            <a:off x="3945944" y="3797692"/>
            <a:ext cx="4383445" cy="1106320"/>
          </a:xfrm>
          <a:prstGeom prst="bentConnector2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011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56FD3FE9-4168-DA73-FB20-611C4349CC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63294" r="89" b="7632"/>
          <a:stretch/>
        </p:blipFill>
        <p:spPr>
          <a:xfrm>
            <a:off x="3280839" y="935684"/>
            <a:ext cx="7205248" cy="5400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6446945-2CB6-DA41-C4EC-60951A16A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6" y="911648"/>
            <a:ext cx="2653954" cy="68422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 결과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375006"/>
            <a:ext cx="2666353" cy="2007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175550" y="93558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2140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한국민속대백과</a:t>
            </a:r>
            <a:r>
              <a:rPr lang="ko-KR" altLang="en-US" sz="1000" dirty="0">
                <a:latin typeface="+mj-ea"/>
                <a:ea typeface="+mj-ea"/>
              </a:rPr>
              <a:t> 사전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검색 결과 관련 표제어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 정보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표제어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 정보 표시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표제어 상세보기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</a:rPr>
              <a:t> 검색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3635984"/>
            <a:ext cx="471164" cy="7429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2976578" y="2663048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280838" y="289651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239799" y="334319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2976578" y="451470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3229669" y="460285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3215135" y="490003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3125891"/>
            <a:ext cx="3743723" cy="237193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국립민속박물관 소장품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소장품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소장품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소장품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국립민속박물관 소장품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국립민속박물관 소장품에서 찾아보기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국립민속박물관 소장품 검색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5497815"/>
            <a:ext cx="3743723" cy="237193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자료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자료 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자료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 찾아보기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자료 검색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3239700" y="135011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EAA210-3A1D-03D8-52C7-8C39AD3D94B4}"/>
              </a:ext>
            </a:extLst>
          </p:cNvPr>
          <p:cNvSpPr/>
          <p:nvPr/>
        </p:nvSpPr>
        <p:spPr>
          <a:xfrm>
            <a:off x="3243772" y="173835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785BC42-F6D7-B16F-FBF9-5D925442903B}"/>
              </a:ext>
            </a:extLst>
          </p:cNvPr>
          <p:cNvSpPr/>
          <p:nvPr/>
        </p:nvSpPr>
        <p:spPr>
          <a:xfrm>
            <a:off x="7992194" y="135011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EE7D446-617F-D73E-477F-56AFD84A6C41}"/>
              </a:ext>
            </a:extLst>
          </p:cNvPr>
          <p:cNvSpPr/>
          <p:nvPr/>
        </p:nvSpPr>
        <p:spPr>
          <a:xfrm>
            <a:off x="7937436" y="296928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F59060-1297-DF86-8B9E-925933F73974}"/>
              </a:ext>
            </a:extLst>
          </p:cNvPr>
          <p:cNvSpPr/>
          <p:nvPr/>
        </p:nvSpPr>
        <p:spPr>
          <a:xfrm>
            <a:off x="8161687" y="460285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3-3</a:t>
            </a:r>
            <a:endParaRPr lang="ko-KR" altLang="en-US" sz="800" dirty="0"/>
          </a:p>
        </p:txBody>
      </p:sp>
      <p:pic>
        <p:nvPicPr>
          <p:cNvPr id="8" name="그림 7" descr="텍스트, 스크린샷, 번호, 디자인이(가) 표시된 사진&#10;&#10;자동 생성된 설명">
            <a:extLst>
              <a:ext uri="{FF2B5EF4-FFF2-40B4-BE49-F238E27FC236}">
                <a16:creationId xmlns:a16="http://schemas.microsoft.com/office/drawing/2014/main" id="{BA72CCAF-A835-498F-9054-E7B42A2D54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5" t="33380" r="22620" b="56586"/>
          <a:stretch/>
        </p:blipFill>
        <p:spPr>
          <a:xfrm>
            <a:off x="7677775" y="6028759"/>
            <a:ext cx="2808312" cy="18641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3AADA5D-4543-18CB-7D5F-61A95027118D}"/>
              </a:ext>
            </a:extLst>
          </p:cNvPr>
          <p:cNvSpPr/>
          <p:nvPr/>
        </p:nvSpPr>
        <p:spPr>
          <a:xfrm>
            <a:off x="6655572" y="3558794"/>
            <a:ext cx="471164" cy="2977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7F8A1A-C7D5-8FAA-4FC9-339B5A511CFB}"/>
              </a:ext>
            </a:extLst>
          </p:cNvPr>
          <p:cNvSpPr/>
          <p:nvPr/>
        </p:nvSpPr>
        <p:spPr>
          <a:xfrm>
            <a:off x="6647881" y="5234043"/>
            <a:ext cx="471164" cy="2977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1F2343BD-2E12-3450-4922-8FA4E473B4F8}"/>
              </a:ext>
            </a:extLst>
          </p:cNvPr>
          <p:cNvCxnSpPr>
            <a:cxnSpLocks/>
            <a:stCxn id="16" idx="3"/>
            <a:endCxn id="8" idx="1"/>
          </p:cNvCxnSpPr>
          <p:nvPr/>
        </p:nvCxnSpPr>
        <p:spPr>
          <a:xfrm>
            <a:off x="7126736" y="3707686"/>
            <a:ext cx="551039" cy="32531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75117BBE-6722-D74D-D521-4411C83D6A17}"/>
              </a:ext>
            </a:extLst>
          </p:cNvPr>
          <p:cNvCxnSpPr>
            <a:cxnSpLocks/>
            <a:stCxn id="17" idx="3"/>
            <a:endCxn id="8" idx="1"/>
          </p:cNvCxnSpPr>
          <p:nvPr/>
        </p:nvCxnSpPr>
        <p:spPr>
          <a:xfrm>
            <a:off x="7119045" y="5382935"/>
            <a:ext cx="558730" cy="157787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DAD165B-4AED-2533-B6C4-06F6B4849D9C}"/>
              </a:ext>
            </a:extLst>
          </p:cNvPr>
          <p:cNvSpPr txBox="1"/>
          <p:nvPr/>
        </p:nvSpPr>
        <p:spPr>
          <a:xfrm>
            <a:off x="4601358" y="7562199"/>
            <a:ext cx="2991216" cy="29341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이미지 미리보기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모달창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39818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326E3DED-90A5-F3A3-9EB5-CCC8308707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26"/>
          <a:stretch/>
        </p:blipFill>
        <p:spPr>
          <a:xfrm>
            <a:off x="3291237" y="873936"/>
            <a:ext cx="7205248" cy="54007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그림 17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0578EAF6-EA04-BE61-F92D-8375F2B98D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88" y="911647"/>
            <a:ext cx="2653955" cy="68422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7574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상세 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74990" y="918810"/>
            <a:ext cx="2666353" cy="2007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5935324" y="2826915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447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표제어 상세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표제어 카드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분류 및 표제어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도구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페이지 </a:t>
            </a:r>
            <a:r>
              <a:rPr lang="en-US" altLang="ko-KR" sz="1000" dirty="0">
                <a:latin typeface="+mj-ea"/>
                <a:ea typeface="+mj-ea"/>
              </a:rPr>
              <a:t>URL </a:t>
            </a:r>
            <a:r>
              <a:rPr lang="ko-KR" altLang="en-US" sz="1000" dirty="0">
                <a:latin typeface="+mj-ea"/>
                <a:ea typeface="+mj-ea"/>
              </a:rPr>
              <a:t>링크 복사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페이지 인쇄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25" idx="1"/>
          </p:cNvCxnSpPr>
          <p:nvPr/>
        </p:nvCxnSpPr>
        <p:spPr>
          <a:xfrm>
            <a:off x="2841343" y="1922775"/>
            <a:ext cx="449894" cy="165151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3743722" y="3790310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672688" y="410067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664905" y="583222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6435997" y="357428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7027967" y="384403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7228615" y="483462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2426831"/>
            <a:ext cx="3743723" cy="167943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관련 사진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관련 대표 사진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확대보기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이미지 확대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모달창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>
                <a:latin typeface="+mj-ea"/>
                <a:ea typeface="+mj-ea"/>
              </a:rPr>
              <a:t>관련 사진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관련사진이 많을 경우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목록으로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수평 슬라이드바 적용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4114545"/>
            <a:ext cx="3743723" cy="1447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표제어 정보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정의 내용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연관 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연관 표제어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표제어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연관 표제어가 많을 경우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수평슬라이드바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적용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5841124" y="317771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EAA210-3A1D-03D8-52C7-8C39AD3D94B4}"/>
              </a:ext>
            </a:extLst>
          </p:cNvPr>
          <p:cNvSpPr/>
          <p:nvPr/>
        </p:nvSpPr>
        <p:spPr>
          <a:xfrm>
            <a:off x="9216330" y="330722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785BC42-F6D7-B16F-FBF9-5D925442903B}"/>
              </a:ext>
            </a:extLst>
          </p:cNvPr>
          <p:cNvSpPr/>
          <p:nvPr/>
        </p:nvSpPr>
        <p:spPr>
          <a:xfrm>
            <a:off x="7992194" y="135011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8925484-37EB-0900-8CA9-08F73F733943}"/>
              </a:ext>
            </a:extLst>
          </p:cNvPr>
          <p:cNvSpPr/>
          <p:nvPr/>
        </p:nvSpPr>
        <p:spPr>
          <a:xfrm>
            <a:off x="5699059" y="533551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pic>
        <p:nvPicPr>
          <p:cNvPr id="29" name="그림 28" descr="텍스트, 스크린샷, 번호, 디자인이(가) 표시된 사진&#10;&#10;자동 생성된 설명">
            <a:extLst>
              <a:ext uri="{FF2B5EF4-FFF2-40B4-BE49-F238E27FC236}">
                <a16:creationId xmlns:a16="http://schemas.microsoft.com/office/drawing/2014/main" id="{92015BDE-DEA1-60A4-BBE5-025A5AC6D0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5" t="33380" r="22620" b="56586"/>
          <a:stretch/>
        </p:blipFill>
        <p:spPr>
          <a:xfrm>
            <a:off x="7677775" y="6028759"/>
            <a:ext cx="2808312" cy="18641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6B01D0A-0E89-28D3-A56D-23A7D2A58862}"/>
              </a:ext>
            </a:extLst>
          </p:cNvPr>
          <p:cNvCxnSpPr>
            <a:cxnSpLocks/>
            <a:stCxn id="27" idx="2"/>
            <a:endCxn id="29" idx="1"/>
          </p:cNvCxnSpPr>
          <p:nvPr/>
        </p:nvCxnSpPr>
        <p:spPr>
          <a:xfrm rot="16200000" flipH="1">
            <a:off x="6042987" y="5326025"/>
            <a:ext cx="1462999" cy="1806577"/>
          </a:xfrm>
          <a:prstGeom prst="bentConnector2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182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326E3DED-90A5-F3A3-9EB5-CCC8308707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3" b="48943"/>
          <a:stretch/>
        </p:blipFill>
        <p:spPr>
          <a:xfrm>
            <a:off x="3280839" y="935584"/>
            <a:ext cx="7205248" cy="417656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그림 17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0578EAF6-EA04-BE61-F92D-8375F2B98D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88" y="911647"/>
            <a:ext cx="2653955" cy="68422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상세 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74990" y="2888194"/>
            <a:ext cx="2666353" cy="15038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651592" y="95598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6784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표제어 정보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내용 소분류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소분류는 관리자 페이지에서 표제어 원고에 따라 설정됨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관리자 페이지 표제어 관리에서 추가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삭제 가능 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표제어 내용 표시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25" idx="1"/>
          </p:cNvCxnSpPr>
          <p:nvPr/>
        </p:nvCxnSpPr>
        <p:spPr>
          <a:xfrm flipV="1">
            <a:off x="2841343" y="3023866"/>
            <a:ext cx="439496" cy="61626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4029356" y="97995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910CE95-5529-6B6D-A55C-09E90A2DB36B}"/>
              </a:ext>
            </a:extLst>
          </p:cNvPr>
          <p:cNvSpPr/>
          <p:nvPr/>
        </p:nvSpPr>
        <p:spPr>
          <a:xfrm>
            <a:off x="5183882" y="97995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63366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326E3DED-90A5-F3A3-9EB5-CCC8308707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3" b="9684"/>
          <a:stretch/>
        </p:blipFill>
        <p:spPr>
          <a:xfrm>
            <a:off x="3280839" y="754869"/>
            <a:ext cx="7098513" cy="71651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그림 17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0578EAF6-EA04-BE61-F92D-8375F2B98D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88" y="911647"/>
            <a:ext cx="2653955" cy="68422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상세 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74990" y="4320059"/>
            <a:ext cx="2666353" cy="28803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373836" y="763928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연관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연관 민속 콘텐츠 분류 탭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분류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하단 목록영역에 콘텐츠 목록 표출 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애니메이션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퀴즈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연관 민속 콘텐츠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목록 카드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재생 및 실행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모달창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25" idx="1"/>
          </p:cNvCxnSpPr>
          <p:nvPr/>
        </p:nvCxnSpPr>
        <p:spPr>
          <a:xfrm flipV="1">
            <a:off x="2841343" y="4337454"/>
            <a:ext cx="439496" cy="142276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3624554" y="106110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910CE95-5529-6B6D-A55C-09E90A2DB36B}"/>
              </a:ext>
            </a:extLst>
          </p:cNvPr>
          <p:cNvSpPr/>
          <p:nvPr/>
        </p:nvSpPr>
        <p:spPr>
          <a:xfrm>
            <a:off x="3624554" y="139307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9" name="순서도: 연결자 8">
            <a:extLst>
              <a:ext uri="{FF2B5EF4-FFF2-40B4-BE49-F238E27FC236}">
                <a16:creationId xmlns:a16="http://schemas.microsoft.com/office/drawing/2014/main" id="{F9AF615F-3150-A25F-19FF-2A3C7917DDAA}"/>
              </a:ext>
            </a:extLst>
          </p:cNvPr>
          <p:cNvSpPr/>
          <p:nvPr/>
        </p:nvSpPr>
        <p:spPr>
          <a:xfrm>
            <a:off x="3373836" y="287989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060C46B-FF44-F4DA-2C47-9F5F09EA1CD1}"/>
              </a:ext>
            </a:extLst>
          </p:cNvPr>
          <p:cNvSpPr/>
          <p:nvPr/>
        </p:nvSpPr>
        <p:spPr>
          <a:xfrm>
            <a:off x="3571297" y="326558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37AE5B23-1987-DDEA-AC11-DF97D58A261A}"/>
              </a:ext>
            </a:extLst>
          </p:cNvPr>
          <p:cNvSpPr/>
          <p:nvPr/>
        </p:nvSpPr>
        <p:spPr>
          <a:xfrm>
            <a:off x="5354782" y="305415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151A6ED-4C79-3B87-A3C1-F40D8E3B3CD9}"/>
              </a:ext>
            </a:extLst>
          </p:cNvPr>
          <p:cNvSpPr/>
          <p:nvPr/>
        </p:nvSpPr>
        <p:spPr>
          <a:xfrm>
            <a:off x="4934134" y="626427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838BCA0-CFF6-A127-7B46-BAD18DFF2E8C}"/>
              </a:ext>
            </a:extLst>
          </p:cNvPr>
          <p:cNvSpPr/>
          <p:nvPr/>
        </p:nvSpPr>
        <p:spPr>
          <a:xfrm>
            <a:off x="4934133" y="657592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2-4</a:t>
            </a:r>
            <a:endParaRPr lang="ko-KR" altLang="en-US" sz="8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67F87A02-E151-93DE-A176-B04A330534C1}"/>
              </a:ext>
            </a:extLst>
          </p:cNvPr>
          <p:cNvSpPr/>
          <p:nvPr/>
        </p:nvSpPr>
        <p:spPr>
          <a:xfrm>
            <a:off x="4949660" y="761514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2-5</a:t>
            </a:r>
            <a:endParaRPr lang="ko-KR" altLang="en-US" sz="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929927-9735-B1F1-8B7A-C0616363CF27}"/>
              </a:ext>
            </a:extLst>
          </p:cNvPr>
          <p:cNvSpPr txBox="1"/>
          <p:nvPr/>
        </p:nvSpPr>
        <p:spPr>
          <a:xfrm>
            <a:off x="10655491" y="2891974"/>
            <a:ext cx="3743723" cy="46792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교수 학습자료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표제어 연관 교수 학습자료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분류 필터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학년별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 err="1">
                <a:latin typeface="+mj-ea"/>
                <a:ea typeface="+mj-ea"/>
              </a:rPr>
              <a:t>학기별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교과별 필터 적용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적용시 오른쪽 콘텐츠 목록에 반영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교과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교과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</a:t>
            </a:r>
            <a:r>
              <a:rPr lang="ko-KR" altLang="en-US" sz="1000" dirty="0">
                <a:latin typeface="+mj-ea"/>
                <a:ea typeface="+mj-ea"/>
              </a:rPr>
              <a:t> 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출판사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단원명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및 성취기준 정보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>
                <a:latin typeface="+mj-ea"/>
                <a:ea typeface="+mj-ea"/>
              </a:rPr>
              <a:t>교육자료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콘텐츠 분류 탭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활동지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학습과정안 분류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콘텐츠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2-4. </a:t>
            </a:r>
            <a:r>
              <a:rPr lang="ko-KR" altLang="en-US" sz="1000" dirty="0">
                <a:latin typeface="+mj-ea"/>
                <a:ea typeface="+mj-ea"/>
              </a:rPr>
              <a:t>활동지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활동지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및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상세보기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상세보기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2-5. </a:t>
            </a:r>
            <a:r>
              <a:rPr lang="ko-KR" altLang="en-US" sz="1000" dirty="0">
                <a:latin typeface="+mj-ea"/>
                <a:ea typeface="+mj-ea"/>
              </a:rPr>
              <a:t>학습과정안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학습과정안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학습과정안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96001" lvl="1" indent="-1778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교수학습자료는 유형에 따라 표시 방식이 달라질 수 있음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논의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7814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1000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>
              <a:lumMod val="75000"/>
            </a:schemeClr>
          </a:solidFill>
          <a:prstDash val="sysDash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110296</TotalTime>
  <Words>3013</Words>
  <Application>Microsoft Office PowerPoint</Application>
  <PresentationFormat>사용자 지정</PresentationFormat>
  <Paragraphs>738</Paragraphs>
  <Slides>20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Noto Sans CJK KR Regular</vt:lpstr>
      <vt:lpstr>Noto Sans Korean DemiLight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윤용근</dc:creator>
  <cp:lastModifiedBy>윤 용근</cp:lastModifiedBy>
  <cp:revision>507</cp:revision>
  <dcterms:created xsi:type="dcterms:W3CDTF">2016-06-01T05:15:44Z</dcterms:created>
  <dcterms:modified xsi:type="dcterms:W3CDTF">2024-07-24T08:14:49Z</dcterms:modified>
</cp:coreProperties>
</file>