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444" r:id="rId2"/>
    <p:sldId id="455" r:id="rId3"/>
    <p:sldId id="457" r:id="rId4"/>
    <p:sldId id="456" r:id="rId5"/>
    <p:sldId id="458" r:id="rId6"/>
  </p:sldIdLst>
  <p:sldSz cx="9144000" cy="6858000" type="screen4x3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11430F2A-D6B3-479D-853F-22F5999B80A2}">
          <p14:sldIdLst>
            <p14:sldId id="444"/>
            <p14:sldId id="455"/>
            <p14:sldId id="457"/>
            <p14:sldId id="456"/>
            <p14:sldId id="4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E0EAF4"/>
    <a:srgbClr val="295F9B"/>
    <a:srgbClr val="7F7F7F"/>
    <a:srgbClr val="E6E6E6"/>
    <a:srgbClr val="01A863"/>
    <a:srgbClr val="01AA64"/>
    <a:srgbClr val="909090"/>
    <a:srgbClr val="375176"/>
    <a:srgbClr val="3851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70" autoAdjust="0"/>
    <p:restoredTop sz="96341" autoAdjust="0"/>
  </p:normalViewPr>
  <p:slideViewPr>
    <p:cSldViewPr snapToGrid="0" showGuides="1">
      <p:cViewPr varScale="1">
        <p:scale>
          <a:sx n="105" d="100"/>
          <a:sy n="105" d="100"/>
        </p:scale>
        <p:origin x="1626" y="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C9392-E987-44EB-939C-419C41C26838}" type="datetimeFigureOut">
              <a:rPr lang="ko-KR" altLang="en-US" smtClean="0"/>
              <a:t>2024-08-26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8CC877-82AF-41D7-9DF0-B554456860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4390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CC877-82AF-41D7-9DF0-B554456860D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8716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CC877-82AF-41D7-9DF0-B554456860D5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758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CC877-82AF-41D7-9DF0-B554456860D5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8224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CC877-82AF-41D7-9DF0-B554456860D5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7074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CC877-82AF-41D7-9DF0-B554456860D5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895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2606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타원 2">
            <a:extLst>
              <a:ext uri="{FF2B5EF4-FFF2-40B4-BE49-F238E27FC236}">
                <a16:creationId xmlns:a16="http://schemas.microsoft.com/office/drawing/2014/main" id="{364B9149-5189-4313-B7BD-A3CE0BDFA464}"/>
              </a:ext>
            </a:extLst>
          </p:cNvPr>
          <p:cNvSpPr/>
          <p:nvPr userDrawn="1"/>
        </p:nvSpPr>
        <p:spPr bwMode="auto">
          <a:xfrm>
            <a:off x="1173276" y="2862211"/>
            <a:ext cx="1060966" cy="1060966"/>
          </a:xfrm>
          <a:prstGeom prst="ellipse">
            <a:avLst/>
          </a:prstGeom>
          <a:solidFill>
            <a:srgbClr val="BCC8CF">
              <a:alpha val="18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BB859E89-39A0-4E28-9C66-94DF276CAAEE}"/>
              </a:ext>
            </a:extLst>
          </p:cNvPr>
          <p:cNvSpPr/>
          <p:nvPr userDrawn="1"/>
        </p:nvSpPr>
        <p:spPr bwMode="auto">
          <a:xfrm>
            <a:off x="1298948" y="2987886"/>
            <a:ext cx="809625" cy="809625"/>
          </a:xfrm>
          <a:prstGeom prst="ellipse">
            <a:avLst/>
          </a:prstGeom>
          <a:solidFill>
            <a:srgbClr val="CED9E3">
              <a:alpha val="42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027CF8-E638-4313-84DD-6A56F47F651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21284" y="3172995"/>
            <a:ext cx="21595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latinLnBrk="0">
              <a:defRPr/>
            </a:pPr>
            <a:r>
              <a:rPr lang="en-US" altLang="ko-KR" sz="2800" dirty="0">
                <a:solidFill>
                  <a:srgbClr val="162337"/>
                </a:solidFill>
                <a:latin typeface="Helvetica" panose="020B0604020202020204" pitchFamily="34" charset="0"/>
                <a:ea typeface="나눔고딕"/>
                <a:cs typeface="Helvetica" panose="020B0604020202020204" pitchFamily="34" charset="0"/>
              </a:rPr>
              <a:t>CONTENTS</a:t>
            </a:r>
            <a:endParaRPr lang="ko-KR" altLang="en-US" sz="2800" dirty="0">
              <a:solidFill>
                <a:srgbClr val="162337"/>
              </a:solidFill>
              <a:latin typeface="Helvetica" panose="020B0604020202020204" pitchFamily="34" charset="0"/>
              <a:ea typeface="나눔고딕"/>
              <a:cs typeface="Helvetica" panose="020B0604020202020204" pitchFamily="34" charset="0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685A7BAF-C9A1-482A-9F2C-0EDDE004C3F0}"/>
              </a:ext>
            </a:extLst>
          </p:cNvPr>
          <p:cNvSpPr/>
          <p:nvPr userDrawn="1"/>
        </p:nvSpPr>
        <p:spPr bwMode="auto">
          <a:xfrm>
            <a:off x="1063592" y="2752529"/>
            <a:ext cx="1280339" cy="1280339"/>
          </a:xfrm>
          <a:prstGeom prst="ellipse">
            <a:avLst/>
          </a:prstGeom>
          <a:solidFill>
            <a:srgbClr val="BCC8CF">
              <a:alpha val="8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평행 사변형 9">
            <a:extLst>
              <a:ext uri="{FF2B5EF4-FFF2-40B4-BE49-F238E27FC236}">
                <a16:creationId xmlns:a16="http://schemas.microsoft.com/office/drawing/2014/main" id="{35CC8D50-A7A9-4113-85C2-7052E9AF9397}"/>
              </a:ext>
            </a:extLst>
          </p:cNvPr>
          <p:cNvSpPr/>
          <p:nvPr userDrawn="1"/>
        </p:nvSpPr>
        <p:spPr bwMode="auto">
          <a:xfrm>
            <a:off x="8720014" y="6618712"/>
            <a:ext cx="386862" cy="245137"/>
          </a:xfrm>
          <a:prstGeom prst="parallelogram">
            <a:avLst>
              <a:gd name="adj" fmla="val 39347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BE2771-A61B-4351-B097-13A7BF4D16BF}"/>
              </a:ext>
            </a:extLst>
          </p:cNvPr>
          <p:cNvSpPr txBox="1"/>
          <p:nvPr userDrawn="1"/>
        </p:nvSpPr>
        <p:spPr>
          <a:xfrm>
            <a:off x="8610928" y="6618906"/>
            <a:ext cx="58761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DAD1E41C-D620-402B-8D4E-1E65E1EF6680}" type="slidenum">
              <a:rPr lang="en-US" altLang="ko-KR" sz="1200" b="1" smtClean="0">
                <a:solidFill>
                  <a:srgbClr val="33445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‹#›</a:t>
            </a:fld>
            <a:endParaRPr lang="ko-KR" altLang="en-US" sz="1200" b="1" dirty="0">
              <a:solidFill>
                <a:srgbClr val="334455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평행 사변형 11">
            <a:extLst>
              <a:ext uri="{FF2B5EF4-FFF2-40B4-BE49-F238E27FC236}">
                <a16:creationId xmlns:a16="http://schemas.microsoft.com/office/drawing/2014/main" id="{13F96CB5-C6FE-4D50-A3D3-81114B73B629}"/>
              </a:ext>
            </a:extLst>
          </p:cNvPr>
          <p:cNvSpPr/>
          <p:nvPr userDrawn="1"/>
        </p:nvSpPr>
        <p:spPr bwMode="auto">
          <a:xfrm>
            <a:off x="8519748" y="6636700"/>
            <a:ext cx="228967" cy="221300"/>
          </a:xfrm>
          <a:prstGeom prst="parallelogram">
            <a:avLst>
              <a:gd name="adj" fmla="val 38609"/>
            </a:avLst>
          </a:prstGeom>
          <a:solidFill>
            <a:schemeClr val="bg1">
              <a:alpha val="3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평행 사변형 12">
            <a:extLst>
              <a:ext uri="{FF2B5EF4-FFF2-40B4-BE49-F238E27FC236}">
                <a16:creationId xmlns:a16="http://schemas.microsoft.com/office/drawing/2014/main" id="{D5ADA8C0-7140-44DE-9E38-474F094844E6}"/>
              </a:ext>
            </a:extLst>
          </p:cNvPr>
          <p:cNvSpPr/>
          <p:nvPr userDrawn="1"/>
        </p:nvSpPr>
        <p:spPr bwMode="auto">
          <a:xfrm>
            <a:off x="8394094" y="6636700"/>
            <a:ext cx="167053" cy="221300"/>
          </a:xfrm>
          <a:prstGeom prst="parallelogram">
            <a:avLst>
              <a:gd name="adj" fmla="val 51466"/>
            </a:avLst>
          </a:prstGeom>
          <a:solidFill>
            <a:schemeClr val="bg1"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평행 사변형 13">
            <a:extLst>
              <a:ext uri="{FF2B5EF4-FFF2-40B4-BE49-F238E27FC236}">
                <a16:creationId xmlns:a16="http://schemas.microsoft.com/office/drawing/2014/main" id="{73FA84B4-E0A3-43F3-AA52-E94B976C5F8E}"/>
              </a:ext>
            </a:extLst>
          </p:cNvPr>
          <p:cNvSpPr/>
          <p:nvPr userDrawn="1"/>
        </p:nvSpPr>
        <p:spPr bwMode="auto">
          <a:xfrm>
            <a:off x="8332348" y="6636700"/>
            <a:ext cx="120325" cy="221300"/>
          </a:xfrm>
          <a:prstGeom prst="parallelogram">
            <a:avLst>
              <a:gd name="adj" fmla="val 75214"/>
            </a:avLst>
          </a:prstGeom>
          <a:solidFill>
            <a:schemeClr val="bg1"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140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840CD2-1A44-43FE-8C03-376F86D02893}"/>
              </a:ext>
            </a:extLst>
          </p:cNvPr>
          <p:cNvGrpSpPr/>
          <p:nvPr userDrawn="1"/>
        </p:nvGrpSpPr>
        <p:grpSpPr>
          <a:xfrm>
            <a:off x="3892969" y="3429005"/>
            <a:ext cx="5251032" cy="191235"/>
            <a:chOff x="3895119" y="3429000"/>
            <a:chExt cx="5248883" cy="132984"/>
          </a:xfrm>
        </p:grpSpPr>
        <p:sp>
          <p:nvSpPr>
            <p:cNvPr id="3" name="사각형: 둥근 위쪽 모서리 2">
              <a:extLst>
                <a:ext uri="{FF2B5EF4-FFF2-40B4-BE49-F238E27FC236}">
                  <a16:creationId xmlns:a16="http://schemas.microsoft.com/office/drawing/2014/main" id="{2868780C-17BE-49C0-962F-D6D058B73582}"/>
                </a:ext>
              </a:extLst>
            </p:cNvPr>
            <p:cNvSpPr/>
            <p:nvPr/>
          </p:nvSpPr>
          <p:spPr bwMode="auto">
            <a:xfrm rot="16200000">
              <a:off x="7042091" y="1460072"/>
              <a:ext cx="132984" cy="407083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6233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8C084FEA-3347-49E7-94FA-E6300C32AF49}"/>
                </a:ext>
              </a:extLst>
            </p:cNvPr>
            <p:cNvSpPr/>
            <p:nvPr/>
          </p:nvSpPr>
          <p:spPr bwMode="auto">
            <a:xfrm rot="16200000">
              <a:off x="4383031" y="2949284"/>
              <a:ext cx="124788" cy="1100611"/>
            </a:xfrm>
            <a:prstGeom prst="roundRect">
              <a:avLst>
                <a:gd name="adj" fmla="val 50000"/>
              </a:avLst>
            </a:prstGeom>
            <a:solidFill>
              <a:srgbClr val="44546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5" name="평행 사변형 4">
            <a:extLst>
              <a:ext uri="{FF2B5EF4-FFF2-40B4-BE49-F238E27FC236}">
                <a16:creationId xmlns:a16="http://schemas.microsoft.com/office/drawing/2014/main" id="{35CC8D50-A7A9-4113-85C2-7052E9AF9397}"/>
              </a:ext>
            </a:extLst>
          </p:cNvPr>
          <p:cNvSpPr/>
          <p:nvPr userDrawn="1"/>
        </p:nvSpPr>
        <p:spPr bwMode="auto">
          <a:xfrm>
            <a:off x="8720014" y="6618712"/>
            <a:ext cx="386862" cy="245137"/>
          </a:xfrm>
          <a:prstGeom prst="parallelogram">
            <a:avLst>
              <a:gd name="adj" fmla="val 39347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BE2771-A61B-4351-B097-13A7BF4D16BF}"/>
              </a:ext>
            </a:extLst>
          </p:cNvPr>
          <p:cNvSpPr txBox="1"/>
          <p:nvPr userDrawn="1"/>
        </p:nvSpPr>
        <p:spPr>
          <a:xfrm>
            <a:off x="8610928" y="6618906"/>
            <a:ext cx="58761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DAD1E41C-D620-402B-8D4E-1E65E1EF6680}" type="slidenum">
              <a:rPr lang="en-US" altLang="ko-KR" sz="1200" b="1" smtClean="0">
                <a:solidFill>
                  <a:srgbClr val="33445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‹#›</a:t>
            </a:fld>
            <a:endParaRPr lang="ko-KR" altLang="en-US" sz="1200" b="1" dirty="0">
              <a:solidFill>
                <a:srgbClr val="334455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평행 사변형 6">
            <a:extLst>
              <a:ext uri="{FF2B5EF4-FFF2-40B4-BE49-F238E27FC236}">
                <a16:creationId xmlns:a16="http://schemas.microsoft.com/office/drawing/2014/main" id="{13F96CB5-C6FE-4D50-A3D3-81114B73B629}"/>
              </a:ext>
            </a:extLst>
          </p:cNvPr>
          <p:cNvSpPr/>
          <p:nvPr userDrawn="1"/>
        </p:nvSpPr>
        <p:spPr bwMode="auto">
          <a:xfrm>
            <a:off x="8519748" y="6636700"/>
            <a:ext cx="228967" cy="221300"/>
          </a:xfrm>
          <a:prstGeom prst="parallelogram">
            <a:avLst>
              <a:gd name="adj" fmla="val 38609"/>
            </a:avLst>
          </a:prstGeom>
          <a:solidFill>
            <a:schemeClr val="bg1">
              <a:alpha val="3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평행 사변형 7">
            <a:extLst>
              <a:ext uri="{FF2B5EF4-FFF2-40B4-BE49-F238E27FC236}">
                <a16:creationId xmlns:a16="http://schemas.microsoft.com/office/drawing/2014/main" id="{D5ADA8C0-7140-44DE-9E38-474F094844E6}"/>
              </a:ext>
            </a:extLst>
          </p:cNvPr>
          <p:cNvSpPr/>
          <p:nvPr userDrawn="1"/>
        </p:nvSpPr>
        <p:spPr bwMode="auto">
          <a:xfrm>
            <a:off x="8394094" y="6636700"/>
            <a:ext cx="167053" cy="221300"/>
          </a:xfrm>
          <a:prstGeom prst="parallelogram">
            <a:avLst>
              <a:gd name="adj" fmla="val 51466"/>
            </a:avLst>
          </a:prstGeom>
          <a:solidFill>
            <a:schemeClr val="bg1"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평행 사변형 8">
            <a:extLst>
              <a:ext uri="{FF2B5EF4-FFF2-40B4-BE49-F238E27FC236}">
                <a16:creationId xmlns:a16="http://schemas.microsoft.com/office/drawing/2014/main" id="{73FA84B4-E0A3-43F3-AA52-E94B976C5F8E}"/>
              </a:ext>
            </a:extLst>
          </p:cNvPr>
          <p:cNvSpPr/>
          <p:nvPr userDrawn="1"/>
        </p:nvSpPr>
        <p:spPr bwMode="auto">
          <a:xfrm>
            <a:off x="8332348" y="6636700"/>
            <a:ext cx="120325" cy="221300"/>
          </a:xfrm>
          <a:prstGeom prst="parallelogram">
            <a:avLst>
              <a:gd name="adj" fmla="val 75214"/>
            </a:avLst>
          </a:prstGeom>
          <a:solidFill>
            <a:schemeClr val="bg1"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692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평행 사변형 7">
            <a:extLst>
              <a:ext uri="{FF2B5EF4-FFF2-40B4-BE49-F238E27FC236}">
                <a16:creationId xmlns:a16="http://schemas.microsoft.com/office/drawing/2014/main" id="{35CC8D50-A7A9-4113-85C2-7052E9AF9397}"/>
              </a:ext>
            </a:extLst>
          </p:cNvPr>
          <p:cNvSpPr/>
          <p:nvPr userDrawn="1"/>
        </p:nvSpPr>
        <p:spPr bwMode="auto">
          <a:xfrm>
            <a:off x="8720014" y="6618712"/>
            <a:ext cx="386862" cy="245137"/>
          </a:xfrm>
          <a:prstGeom prst="parallelogram">
            <a:avLst>
              <a:gd name="adj" fmla="val 39347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BE2771-A61B-4351-B097-13A7BF4D16BF}"/>
              </a:ext>
            </a:extLst>
          </p:cNvPr>
          <p:cNvSpPr txBox="1"/>
          <p:nvPr userDrawn="1"/>
        </p:nvSpPr>
        <p:spPr>
          <a:xfrm>
            <a:off x="8610928" y="6618906"/>
            <a:ext cx="58761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DAD1E41C-D620-402B-8D4E-1E65E1EF6680}" type="slidenum">
              <a:rPr lang="en-US" altLang="ko-KR" sz="1200" b="1" smtClean="0">
                <a:solidFill>
                  <a:srgbClr val="33445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‹#›</a:t>
            </a:fld>
            <a:endParaRPr lang="ko-KR" altLang="en-US" sz="1200" b="1" dirty="0">
              <a:solidFill>
                <a:srgbClr val="334455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평행 사변형 9">
            <a:extLst>
              <a:ext uri="{FF2B5EF4-FFF2-40B4-BE49-F238E27FC236}">
                <a16:creationId xmlns:a16="http://schemas.microsoft.com/office/drawing/2014/main" id="{13F96CB5-C6FE-4D50-A3D3-81114B73B629}"/>
              </a:ext>
            </a:extLst>
          </p:cNvPr>
          <p:cNvSpPr/>
          <p:nvPr userDrawn="1"/>
        </p:nvSpPr>
        <p:spPr bwMode="auto">
          <a:xfrm>
            <a:off x="8519748" y="6636700"/>
            <a:ext cx="228967" cy="221300"/>
          </a:xfrm>
          <a:prstGeom prst="parallelogram">
            <a:avLst>
              <a:gd name="adj" fmla="val 38609"/>
            </a:avLst>
          </a:prstGeom>
          <a:solidFill>
            <a:schemeClr val="bg1">
              <a:alpha val="3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" name="평행 사변형 10">
            <a:extLst>
              <a:ext uri="{FF2B5EF4-FFF2-40B4-BE49-F238E27FC236}">
                <a16:creationId xmlns:a16="http://schemas.microsoft.com/office/drawing/2014/main" id="{D5ADA8C0-7140-44DE-9E38-474F094844E6}"/>
              </a:ext>
            </a:extLst>
          </p:cNvPr>
          <p:cNvSpPr/>
          <p:nvPr userDrawn="1"/>
        </p:nvSpPr>
        <p:spPr bwMode="auto">
          <a:xfrm>
            <a:off x="8394094" y="6636700"/>
            <a:ext cx="167053" cy="221300"/>
          </a:xfrm>
          <a:prstGeom prst="parallelogram">
            <a:avLst>
              <a:gd name="adj" fmla="val 51466"/>
            </a:avLst>
          </a:prstGeom>
          <a:solidFill>
            <a:schemeClr val="bg1"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평행 사변형 11">
            <a:extLst>
              <a:ext uri="{FF2B5EF4-FFF2-40B4-BE49-F238E27FC236}">
                <a16:creationId xmlns:a16="http://schemas.microsoft.com/office/drawing/2014/main" id="{73FA84B4-E0A3-43F3-AA52-E94B976C5F8E}"/>
              </a:ext>
            </a:extLst>
          </p:cNvPr>
          <p:cNvSpPr/>
          <p:nvPr userDrawn="1"/>
        </p:nvSpPr>
        <p:spPr bwMode="auto">
          <a:xfrm>
            <a:off x="8332348" y="6636700"/>
            <a:ext cx="120325" cy="221300"/>
          </a:xfrm>
          <a:prstGeom prst="parallelogram">
            <a:avLst>
              <a:gd name="adj" fmla="val 75214"/>
            </a:avLst>
          </a:prstGeom>
          <a:solidFill>
            <a:schemeClr val="bg1"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865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직사각형 12"/>
          <p:cNvSpPr>
            <a:spLocks noChangeArrowheads="1"/>
          </p:cNvSpPr>
          <p:nvPr userDrawn="1"/>
        </p:nvSpPr>
        <p:spPr bwMode="auto">
          <a:xfrm>
            <a:off x="0" y="-1588"/>
            <a:ext cx="9144000" cy="622301"/>
          </a:xfrm>
          <a:prstGeom prst="rect">
            <a:avLst/>
          </a:prstGeom>
          <a:gradFill>
            <a:gsLst>
              <a:gs pos="100000">
                <a:srgbClr val="162337"/>
              </a:gs>
              <a:gs pos="0">
                <a:srgbClr val="2E3F4F"/>
              </a:gs>
              <a:gs pos="53000">
                <a:srgbClr val="44546A"/>
              </a:gs>
            </a:gsLst>
            <a:lin ang="13500000" scaled="1"/>
          </a:gradFill>
          <a:ln>
            <a:noFill/>
          </a:ln>
        </p:spPr>
        <p:txBody>
          <a:bodyPr anchor="ctr"/>
          <a:lstStyle>
            <a:lvl1pPr latinLnBrk="1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lang="ko-KR" altLang="en-US" sz="135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50" charset="-127"/>
            </a:endParaRPr>
          </a:p>
        </p:txBody>
      </p:sp>
      <p:sp>
        <p:nvSpPr>
          <p:cNvPr id="1027" name="직사각형 17"/>
          <p:cNvSpPr>
            <a:spLocks noChangeArrowheads="1"/>
          </p:cNvSpPr>
          <p:nvPr userDrawn="1"/>
        </p:nvSpPr>
        <p:spPr bwMode="auto">
          <a:xfrm flipV="1">
            <a:off x="0" y="6674174"/>
            <a:ext cx="9144000" cy="183826"/>
          </a:xfrm>
          <a:prstGeom prst="rect">
            <a:avLst/>
          </a:prstGeom>
          <a:gradFill>
            <a:gsLst>
              <a:gs pos="100000">
                <a:srgbClr val="162337"/>
              </a:gs>
              <a:gs pos="0">
                <a:srgbClr val="2E3F4F"/>
              </a:gs>
              <a:gs pos="53000">
                <a:srgbClr val="44546A"/>
              </a:gs>
            </a:gsLst>
            <a:lin ang="13500000" scaled="1"/>
          </a:gradFill>
          <a:ln>
            <a:noFill/>
          </a:ln>
        </p:spPr>
        <p:txBody>
          <a:bodyPr anchor="ctr"/>
          <a:lstStyle>
            <a:lvl1pPr latinLnBrk="1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lang="ko-KR" altLang="en-US" sz="135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50" charset="-127"/>
            </a:endParaRPr>
          </a:p>
        </p:txBody>
      </p:sp>
      <p:sp>
        <p:nvSpPr>
          <p:cNvPr id="4" name="자유형: 도형 29">
            <a:extLst>
              <a:ext uri="{FF2B5EF4-FFF2-40B4-BE49-F238E27FC236}">
                <a16:creationId xmlns:a16="http://schemas.microsoft.com/office/drawing/2014/main" id="{FC752BF2-6325-4476-A5A4-C562170E1809}"/>
              </a:ext>
            </a:extLst>
          </p:cNvPr>
          <p:cNvSpPr/>
          <p:nvPr userDrawn="1"/>
        </p:nvSpPr>
        <p:spPr bwMode="auto">
          <a:xfrm>
            <a:off x="0" y="0"/>
            <a:ext cx="438150" cy="616410"/>
          </a:xfrm>
          <a:custGeom>
            <a:avLst/>
            <a:gdLst>
              <a:gd name="connsiteX0" fmla="*/ 0 w 438150"/>
              <a:gd name="connsiteY0" fmla="*/ 0 h 616410"/>
              <a:gd name="connsiteX1" fmla="*/ 438150 w 438150"/>
              <a:gd name="connsiteY1" fmla="*/ 0 h 616410"/>
              <a:gd name="connsiteX2" fmla="*/ 284048 w 438150"/>
              <a:gd name="connsiteY2" fmla="*/ 616410 h 616410"/>
              <a:gd name="connsiteX3" fmla="*/ 0 w 438150"/>
              <a:gd name="connsiteY3" fmla="*/ 616410 h 616410"/>
              <a:gd name="connsiteX4" fmla="*/ 0 w 438150"/>
              <a:gd name="connsiteY4" fmla="*/ 0 h 616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150" h="616410">
                <a:moveTo>
                  <a:pt x="0" y="0"/>
                </a:moveTo>
                <a:lnTo>
                  <a:pt x="438150" y="0"/>
                </a:lnTo>
                <a:lnTo>
                  <a:pt x="284048" y="616410"/>
                </a:lnTo>
                <a:lnTo>
                  <a:pt x="0" y="6164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" name="자유형: 도형 33">
            <a:extLst>
              <a:ext uri="{FF2B5EF4-FFF2-40B4-BE49-F238E27FC236}">
                <a16:creationId xmlns:a16="http://schemas.microsoft.com/office/drawing/2014/main" id="{346CEA7F-6C09-4FAA-85DF-D2BCA6B557E2}"/>
              </a:ext>
            </a:extLst>
          </p:cNvPr>
          <p:cNvSpPr/>
          <p:nvPr userDrawn="1"/>
        </p:nvSpPr>
        <p:spPr bwMode="auto">
          <a:xfrm>
            <a:off x="325074" y="0"/>
            <a:ext cx="330882" cy="616410"/>
          </a:xfrm>
          <a:custGeom>
            <a:avLst/>
            <a:gdLst>
              <a:gd name="connsiteX0" fmla="*/ 149161 w 330882"/>
              <a:gd name="connsiteY0" fmla="*/ 0 h 616410"/>
              <a:gd name="connsiteX1" fmla="*/ 330882 w 330882"/>
              <a:gd name="connsiteY1" fmla="*/ 0 h 616410"/>
              <a:gd name="connsiteX2" fmla="*/ 181721 w 330882"/>
              <a:gd name="connsiteY2" fmla="*/ 616410 h 616410"/>
              <a:gd name="connsiteX3" fmla="*/ 0 w 330882"/>
              <a:gd name="connsiteY3" fmla="*/ 616410 h 616410"/>
              <a:gd name="connsiteX4" fmla="*/ 149161 w 330882"/>
              <a:gd name="connsiteY4" fmla="*/ 0 h 616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882" h="616410">
                <a:moveTo>
                  <a:pt x="149161" y="0"/>
                </a:moveTo>
                <a:lnTo>
                  <a:pt x="330882" y="0"/>
                </a:lnTo>
                <a:lnTo>
                  <a:pt x="181721" y="616410"/>
                </a:lnTo>
                <a:lnTo>
                  <a:pt x="0" y="616410"/>
                </a:lnTo>
                <a:lnTo>
                  <a:pt x="149161" y="0"/>
                </a:lnTo>
                <a:close/>
              </a:path>
            </a:pathLst>
          </a:custGeom>
          <a:solidFill>
            <a:schemeClr val="bg1"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" name="자유형: 도형 34">
            <a:extLst>
              <a:ext uri="{FF2B5EF4-FFF2-40B4-BE49-F238E27FC236}">
                <a16:creationId xmlns:a16="http://schemas.microsoft.com/office/drawing/2014/main" id="{30AD1937-0C86-49A8-8074-E3AC86563CED}"/>
              </a:ext>
            </a:extLst>
          </p:cNvPr>
          <p:cNvSpPr/>
          <p:nvPr userDrawn="1"/>
        </p:nvSpPr>
        <p:spPr bwMode="auto">
          <a:xfrm>
            <a:off x="548551" y="0"/>
            <a:ext cx="241460" cy="616410"/>
          </a:xfrm>
          <a:custGeom>
            <a:avLst/>
            <a:gdLst>
              <a:gd name="connsiteX0" fmla="*/ 152692 w 241460"/>
              <a:gd name="connsiteY0" fmla="*/ 0 h 616410"/>
              <a:gd name="connsiteX1" fmla="*/ 241460 w 241460"/>
              <a:gd name="connsiteY1" fmla="*/ 0 h 616410"/>
              <a:gd name="connsiteX2" fmla="*/ 88768 w 241460"/>
              <a:gd name="connsiteY2" fmla="*/ 616410 h 616410"/>
              <a:gd name="connsiteX3" fmla="*/ 0 w 241460"/>
              <a:gd name="connsiteY3" fmla="*/ 616410 h 616410"/>
              <a:gd name="connsiteX4" fmla="*/ 152692 w 241460"/>
              <a:gd name="connsiteY4" fmla="*/ 0 h 616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460" h="616410">
                <a:moveTo>
                  <a:pt x="152692" y="0"/>
                </a:moveTo>
                <a:lnTo>
                  <a:pt x="241460" y="0"/>
                </a:lnTo>
                <a:lnTo>
                  <a:pt x="88768" y="616410"/>
                </a:lnTo>
                <a:lnTo>
                  <a:pt x="0" y="616410"/>
                </a:lnTo>
                <a:lnTo>
                  <a:pt x="152692" y="0"/>
                </a:lnTo>
                <a:close/>
              </a:path>
            </a:pathLst>
          </a:custGeom>
          <a:solidFill>
            <a:schemeClr val="bg1">
              <a:alpha val="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816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6" r:id="rId3"/>
    <p:sldLayoutId id="2147483685" r:id="rId4"/>
  </p:sldLayoutIdLst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Verdana" pitchFamily="34" charset="0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Verdana" pitchFamily="34" charset="0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Verdana" pitchFamily="34" charset="0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Verdana" pitchFamily="34" charset="0"/>
        </a:defRPr>
      </a:lvl5pPr>
      <a:lvl6pPr marL="342900" algn="ctr" rtl="0" eaLnBrk="1" fontAlgn="base" latinLnBrk="1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Verdana" pitchFamily="34" charset="0"/>
        </a:defRPr>
      </a:lvl6pPr>
      <a:lvl7pPr marL="685800" algn="ctr" rtl="0" eaLnBrk="1" fontAlgn="base" latinLnBrk="1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Verdana" pitchFamily="34" charset="0"/>
        </a:defRPr>
      </a:lvl7pPr>
      <a:lvl8pPr marL="1028700" algn="ctr" rtl="0" eaLnBrk="1" fontAlgn="base" latinLnBrk="1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Verdana" pitchFamily="34" charset="0"/>
        </a:defRPr>
      </a:lvl8pPr>
      <a:lvl9pPr marL="1371600" algn="ctr" rtl="0" eaLnBrk="1" fontAlgn="base" latinLnBrk="1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Verdana" pitchFamily="34" charset="0"/>
        </a:defRPr>
      </a:lvl9pPr>
    </p:titleStyle>
    <p:bodyStyle>
      <a:lvl1pPr marL="257175" indent="-257175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100" b="1">
          <a:solidFill>
            <a:schemeClr val="accent1"/>
          </a:solidFill>
          <a:latin typeface="+mn-lt"/>
          <a:ea typeface="+mn-ea"/>
          <a:cs typeface="+mn-cs"/>
        </a:defRPr>
      </a:lvl1pPr>
      <a:lvl2pPr marL="557213" indent="-214313" algn="l" rtl="0" eaLnBrk="1" fontAlgn="base" latinLnBrk="1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n"/>
        <a:defRPr sz="1800">
          <a:solidFill>
            <a:schemeClr val="tx2"/>
          </a:solidFill>
          <a:latin typeface="+mn-lt"/>
        </a:defRPr>
      </a:lvl2pPr>
      <a:lvl3pPr marL="857250" indent="-171450" algn="l" rtl="0" eaLnBrk="1" fontAlgn="base" latinLnBrk="1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1800">
          <a:solidFill>
            <a:schemeClr val="tx2"/>
          </a:solidFill>
          <a:latin typeface="+mn-lt"/>
        </a:defRPr>
      </a:lvl3pPr>
      <a:lvl4pPr marL="1200150" indent="-171450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1500">
          <a:solidFill>
            <a:schemeClr val="tx2"/>
          </a:solidFill>
          <a:latin typeface="+mn-lt"/>
        </a:defRPr>
      </a:lvl4pPr>
      <a:lvl5pPr marL="1543050" indent="-171450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1500">
          <a:solidFill>
            <a:schemeClr val="tx2"/>
          </a:solidFill>
          <a:latin typeface="+mn-lt"/>
        </a:defRPr>
      </a:lvl5pPr>
      <a:lvl6pPr marL="1885950" indent="-171450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1500">
          <a:solidFill>
            <a:schemeClr val="tx2"/>
          </a:solidFill>
          <a:latin typeface="+mn-lt"/>
        </a:defRPr>
      </a:lvl6pPr>
      <a:lvl7pPr marL="2228850" indent="-171450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1500">
          <a:solidFill>
            <a:schemeClr val="tx2"/>
          </a:solidFill>
          <a:latin typeface="+mn-lt"/>
        </a:defRPr>
      </a:lvl7pPr>
      <a:lvl8pPr marL="2571750" indent="-171450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1500">
          <a:solidFill>
            <a:schemeClr val="tx2"/>
          </a:solidFill>
          <a:latin typeface="+mn-lt"/>
        </a:defRPr>
      </a:lvl8pPr>
      <a:lvl9pPr marL="2914650" indent="-171450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1500">
          <a:solidFill>
            <a:schemeClr val="tx2"/>
          </a:solidFill>
          <a:latin typeface="+mn-lt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 txBox="1">
            <a:spLocks/>
          </p:cNvSpPr>
          <p:nvPr/>
        </p:nvSpPr>
        <p:spPr>
          <a:xfrm>
            <a:off x="0" y="1988840"/>
            <a:ext cx="9144000" cy="1284890"/>
          </a:xfrm>
          <a:prstGeom prst="rect">
            <a:avLst/>
          </a:prstGeom>
          <a:solidFill>
            <a:sysClr val="window" lastClr="FFFFFF">
              <a:lumMod val="75000"/>
            </a:sys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ts val="35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b="1" dirty="0">
                <a:solidFill>
                  <a:sysClr val="windowText" lastClr="000000"/>
                </a:solidFill>
                <a:latin typeface="+mn-ea"/>
                <a:cs typeface="Arial" panose="020B0604020202020204" pitchFamily="34" charset="0"/>
              </a:rPr>
              <a:t>8/23</a:t>
            </a:r>
            <a:r>
              <a:rPr lang="ko-KR" altLang="en-US" b="1" dirty="0">
                <a:solidFill>
                  <a:sysClr val="windowText" lastClr="000000"/>
                </a:solidFill>
                <a:latin typeface="+mn-ea"/>
                <a:cs typeface="Arial" panose="020B0604020202020204" pitchFamily="34" charset="0"/>
              </a:rPr>
              <a:t> 정보 공유</a:t>
            </a:r>
            <a:endParaRPr lang="en-US" altLang="ko-KR" b="1" dirty="0">
              <a:solidFill>
                <a:sysClr val="windowText" lastClr="00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3" name="내용 개체 틀 1"/>
          <p:cNvSpPr txBox="1">
            <a:spLocks/>
          </p:cNvSpPr>
          <p:nvPr/>
        </p:nvSpPr>
        <p:spPr>
          <a:xfrm>
            <a:off x="3" y="3273730"/>
            <a:ext cx="3791047" cy="922284"/>
          </a:xfrm>
          <a:prstGeom prst="rect">
            <a:avLst/>
          </a:prstGeom>
          <a:solidFill>
            <a:srgbClr val="44546A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ko-KR" altLang="en-US" sz="2000" b="1" dirty="0">
                <a:solidFill>
                  <a:prstClr val="white"/>
                </a:solidFill>
                <a:latin typeface="+mn-ea"/>
                <a:cs typeface="Helvetica" panose="020B0604020202020204" pitchFamily="34" charset="0"/>
              </a:rPr>
              <a:t> </a:t>
            </a:r>
            <a:endParaRPr lang="en-US" altLang="ko-KR" sz="2000" b="1" dirty="0">
              <a:solidFill>
                <a:prstClr val="white"/>
              </a:solidFill>
              <a:latin typeface="+mn-ea"/>
              <a:cs typeface="Helvetica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59632" y="5163265"/>
            <a:ext cx="6408712" cy="534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1" hangingPunct="1">
              <a:lnSpc>
                <a:spcPct val="150000"/>
              </a:lnSpc>
            </a:pPr>
            <a:r>
              <a:rPr kumimoji="1" lang="ko-KR" altLang="en-US" sz="2200" b="1" dirty="0">
                <a:solidFill>
                  <a:prstClr val="black"/>
                </a:solidFill>
                <a:latin typeface="+mn-ea"/>
                <a:cs typeface="Arial" panose="020B0604020202020204" pitchFamily="34" charset="0"/>
              </a:rPr>
              <a:t>공 주 대 학 교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45AE8A6D-EED1-4632-BFC4-643298294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1773" y="3308400"/>
            <a:ext cx="1102812" cy="86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그림 15" descr="실내, 혼잡한이(가) 표시된 사진&#10;&#10;자동 생성된 설명">
            <a:extLst>
              <a:ext uri="{FF2B5EF4-FFF2-40B4-BE49-F238E27FC236}">
                <a16:creationId xmlns:a16="http://schemas.microsoft.com/office/drawing/2014/main" id="{5FCBC7D2-C50E-45DC-B6AE-1ADFE88623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476" y="3309397"/>
            <a:ext cx="1110291" cy="86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5">
            <a:extLst>
              <a:ext uri="{FF2B5EF4-FFF2-40B4-BE49-F238E27FC236}">
                <a16:creationId xmlns:a16="http://schemas.microsoft.com/office/drawing/2014/main" id="{55693E29-E72C-4849-BB5C-9805C3539BD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1529"/>
          <a:stretch/>
        </p:blipFill>
        <p:spPr>
          <a:xfrm>
            <a:off x="6176621" y="3308400"/>
            <a:ext cx="1118211" cy="86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6E817206-8A57-42CD-9C8A-AE206DE522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708" y="3308400"/>
            <a:ext cx="1116972" cy="86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2788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9ABD6D03-7A04-4C3A-A633-8AA5BE01C58C}"/>
              </a:ext>
            </a:extLst>
          </p:cNvPr>
          <p:cNvSpPr/>
          <p:nvPr/>
        </p:nvSpPr>
        <p:spPr>
          <a:xfrm>
            <a:off x="1033517" y="110249"/>
            <a:ext cx="4488729" cy="41755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ts val="2750"/>
              </a:lnSpc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공주대학교 탄소배출량 </a:t>
            </a:r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DB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 접근 정보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798626A7-037F-4B63-8B59-86E580716437}"/>
              </a:ext>
            </a:extLst>
          </p:cNvPr>
          <p:cNvGrpSpPr/>
          <p:nvPr/>
        </p:nvGrpSpPr>
        <p:grpSpPr>
          <a:xfrm rot="16200000">
            <a:off x="862902" y="208031"/>
            <a:ext cx="154508" cy="204572"/>
            <a:chOff x="1438507" y="5357694"/>
            <a:chExt cx="382846" cy="500533"/>
          </a:xfrm>
        </p:grpSpPr>
        <p:sp>
          <p:nvSpPr>
            <p:cNvPr id="19" name="모서리가 둥근 직사각형 302">
              <a:extLst>
                <a:ext uri="{FF2B5EF4-FFF2-40B4-BE49-F238E27FC236}">
                  <a16:creationId xmlns:a16="http://schemas.microsoft.com/office/drawing/2014/main" id="{D70669F7-17F6-4139-A310-6D77659AB1BE}"/>
                </a:ext>
              </a:extLst>
            </p:cNvPr>
            <p:cNvSpPr/>
            <p:nvPr/>
          </p:nvSpPr>
          <p:spPr>
            <a:xfrm rot="13500000">
              <a:off x="1438506" y="5475381"/>
              <a:ext cx="382847" cy="382846"/>
            </a:xfrm>
            <a:custGeom>
              <a:avLst/>
              <a:gdLst/>
              <a:ahLst/>
              <a:cxnLst/>
              <a:rect l="l" t="t" r="r" b="b"/>
              <a:pathLst>
                <a:path w="871614" h="871614">
                  <a:moveTo>
                    <a:pt x="119951" y="871614"/>
                  </a:moveTo>
                  <a:cubicBezTo>
                    <a:pt x="119951" y="871614"/>
                    <a:pt x="119951" y="871614"/>
                    <a:pt x="119951" y="871614"/>
                  </a:cubicBezTo>
                  <a:lnTo>
                    <a:pt x="119952" y="871614"/>
                  </a:lnTo>
                  <a:close/>
                  <a:moveTo>
                    <a:pt x="0" y="751663"/>
                  </a:moveTo>
                  <a:lnTo>
                    <a:pt x="0" y="119952"/>
                  </a:lnTo>
                  <a:cubicBezTo>
                    <a:pt x="0" y="53705"/>
                    <a:pt x="53705" y="0"/>
                    <a:pt x="119952" y="0"/>
                  </a:cubicBezTo>
                  <a:lnTo>
                    <a:pt x="119952" y="1"/>
                  </a:lnTo>
                  <a:lnTo>
                    <a:pt x="119954" y="2"/>
                  </a:lnTo>
                  <a:lnTo>
                    <a:pt x="751663" y="2"/>
                  </a:lnTo>
                  <a:cubicBezTo>
                    <a:pt x="817910" y="2"/>
                    <a:pt x="871614" y="53706"/>
                    <a:pt x="871614" y="119953"/>
                  </a:cubicBezTo>
                  <a:lnTo>
                    <a:pt x="871613" y="119953"/>
                  </a:lnTo>
                  <a:cubicBezTo>
                    <a:pt x="871613" y="186200"/>
                    <a:pt x="817909" y="239904"/>
                    <a:pt x="751662" y="239904"/>
                  </a:cubicBezTo>
                  <a:lnTo>
                    <a:pt x="239902" y="239903"/>
                  </a:lnTo>
                  <a:lnTo>
                    <a:pt x="239902" y="751663"/>
                  </a:lnTo>
                  <a:cubicBezTo>
                    <a:pt x="239902" y="817909"/>
                    <a:pt x="186198" y="871613"/>
                    <a:pt x="119951" y="871614"/>
                  </a:cubicBezTo>
                  <a:cubicBezTo>
                    <a:pt x="53704" y="871613"/>
                    <a:pt x="0" y="817909"/>
                    <a:pt x="0" y="75166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200" spc="-150">
                <a:solidFill>
                  <a:prstClr val="black"/>
                </a:solidFill>
              </a:endParaRPr>
            </a:p>
          </p:txBody>
        </p:sp>
        <p:sp>
          <p:nvSpPr>
            <p:cNvPr id="20" name="모서리가 둥근 직사각형 302">
              <a:extLst>
                <a:ext uri="{FF2B5EF4-FFF2-40B4-BE49-F238E27FC236}">
                  <a16:creationId xmlns:a16="http://schemas.microsoft.com/office/drawing/2014/main" id="{E8CFDA6E-604C-4850-9A92-24FFF66E3D6E}"/>
                </a:ext>
              </a:extLst>
            </p:cNvPr>
            <p:cNvSpPr/>
            <p:nvPr/>
          </p:nvSpPr>
          <p:spPr>
            <a:xfrm rot="13500000">
              <a:off x="1476186" y="5357694"/>
              <a:ext cx="307483" cy="307483"/>
            </a:xfrm>
            <a:custGeom>
              <a:avLst/>
              <a:gdLst/>
              <a:ahLst/>
              <a:cxnLst/>
              <a:rect l="l" t="t" r="r" b="b"/>
              <a:pathLst>
                <a:path w="871614" h="871614">
                  <a:moveTo>
                    <a:pt x="119951" y="871614"/>
                  </a:moveTo>
                  <a:cubicBezTo>
                    <a:pt x="119951" y="871614"/>
                    <a:pt x="119951" y="871614"/>
                    <a:pt x="119951" y="871614"/>
                  </a:cubicBezTo>
                  <a:lnTo>
                    <a:pt x="119952" y="871614"/>
                  </a:lnTo>
                  <a:close/>
                  <a:moveTo>
                    <a:pt x="0" y="751663"/>
                  </a:moveTo>
                  <a:lnTo>
                    <a:pt x="0" y="119952"/>
                  </a:lnTo>
                  <a:cubicBezTo>
                    <a:pt x="0" y="53705"/>
                    <a:pt x="53705" y="0"/>
                    <a:pt x="119952" y="0"/>
                  </a:cubicBezTo>
                  <a:lnTo>
                    <a:pt x="119952" y="1"/>
                  </a:lnTo>
                  <a:lnTo>
                    <a:pt x="119954" y="2"/>
                  </a:lnTo>
                  <a:lnTo>
                    <a:pt x="751663" y="2"/>
                  </a:lnTo>
                  <a:cubicBezTo>
                    <a:pt x="817910" y="2"/>
                    <a:pt x="871614" y="53706"/>
                    <a:pt x="871614" y="119953"/>
                  </a:cubicBezTo>
                  <a:lnTo>
                    <a:pt x="871613" y="119953"/>
                  </a:lnTo>
                  <a:cubicBezTo>
                    <a:pt x="871613" y="186200"/>
                    <a:pt x="817909" y="239904"/>
                    <a:pt x="751662" y="239904"/>
                  </a:cubicBezTo>
                  <a:lnTo>
                    <a:pt x="239902" y="239903"/>
                  </a:lnTo>
                  <a:lnTo>
                    <a:pt x="239902" y="751663"/>
                  </a:lnTo>
                  <a:cubicBezTo>
                    <a:pt x="239902" y="817909"/>
                    <a:pt x="186198" y="871613"/>
                    <a:pt x="119951" y="871614"/>
                  </a:cubicBezTo>
                  <a:cubicBezTo>
                    <a:pt x="53704" y="871613"/>
                    <a:pt x="0" y="817909"/>
                    <a:pt x="0" y="75166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200" spc="-150">
                <a:solidFill>
                  <a:prstClr val="black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C397B63-8426-2869-EE0D-4B4F88F1B8E5}"/>
              </a:ext>
            </a:extLst>
          </p:cNvPr>
          <p:cNvSpPr txBox="1"/>
          <p:nvPr/>
        </p:nvSpPr>
        <p:spPr>
          <a:xfrm>
            <a:off x="580042" y="1998139"/>
            <a:ext cx="79839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 err="1"/>
              <a:t>mariaDB</a:t>
            </a:r>
            <a:endParaRPr lang="ko-KR" altLang="en-US" dirty="0"/>
          </a:p>
          <a:p>
            <a:r>
              <a:rPr lang="ko-KR" altLang="en-US" dirty="0"/>
              <a:t>IP : 112.220.65.42</a:t>
            </a:r>
          </a:p>
          <a:p>
            <a:r>
              <a:rPr lang="ko-KR" altLang="en-US" dirty="0"/>
              <a:t>PORT : 32925</a:t>
            </a:r>
          </a:p>
          <a:p>
            <a:r>
              <a:rPr lang="ko-KR" altLang="en-US" dirty="0"/>
              <a:t>DB : </a:t>
            </a:r>
            <a:r>
              <a:rPr lang="ko-KR" altLang="en-US" dirty="0" err="1"/>
              <a:t>carbon_emission</a:t>
            </a:r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FE8DA0-5ECE-199E-D118-69B4C3964032}"/>
              </a:ext>
            </a:extLst>
          </p:cNvPr>
          <p:cNvSpPr txBox="1"/>
          <p:nvPr/>
        </p:nvSpPr>
        <p:spPr>
          <a:xfrm>
            <a:off x="580042" y="3541427"/>
            <a:ext cx="46011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ID : </a:t>
            </a:r>
            <a:r>
              <a:rPr lang="ko-KR" altLang="en-US" dirty="0" err="1"/>
              <a:t>kongju</a:t>
            </a:r>
            <a:endParaRPr lang="ko-KR" altLang="en-US" dirty="0"/>
          </a:p>
          <a:p>
            <a:r>
              <a:rPr lang="ko-KR" altLang="en-US" dirty="0"/>
              <a:t>PW : password12#</a:t>
            </a:r>
          </a:p>
        </p:txBody>
      </p:sp>
    </p:spTree>
    <p:extLst>
      <p:ext uri="{BB962C8B-B14F-4D97-AF65-F5344CB8AC3E}">
        <p14:creationId xmlns:p14="http://schemas.microsoft.com/office/powerpoint/2010/main" val="4236771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9ABD6D03-7A04-4C3A-A633-8AA5BE01C58C}"/>
              </a:ext>
            </a:extLst>
          </p:cNvPr>
          <p:cNvSpPr/>
          <p:nvPr/>
        </p:nvSpPr>
        <p:spPr>
          <a:xfrm>
            <a:off x="1033517" y="110249"/>
            <a:ext cx="4557658" cy="41755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ts val="2750"/>
              </a:lnSpc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공주대학교 탄소배출량 영향인자 요소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798626A7-037F-4B63-8B59-86E580716437}"/>
              </a:ext>
            </a:extLst>
          </p:cNvPr>
          <p:cNvGrpSpPr/>
          <p:nvPr/>
        </p:nvGrpSpPr>
        <p:grpSpPr>
          <a:xfrm rot="16200000">
            <a:off x="862902" y="208031"/>
            <a:ext cx="154508" cy="204572"/>
            <a:chOff x="1438507" y="5357694"/>
            <a:chExt cx="382846" cy="500533"/>
          </a:xfrm>
        </p:grpSpPr>
        <p:sp>
          <p:nvSpPr>
            <p:cNvPr id="19" name="모서리가 둥근 직사각형 302">
              <a:extLst>
                <a:ext uri="{FF2B5EF4-FFF2-40B4-BE49-F238E27FC236}">
                  <a16:creationId xmlns:a16="http://schemas.microsoft.com/office/drawing/2014/main" id="{D70669F7-17F6-4139-A310-6D77659AB1BE}"/>
                </a:ext>
              </a:extLst>
            </p:cNvPr>
            <p:cNvSpPr/>
            <p:nvPr/>
          </p:nvSpPr>
          <p:spPr>
            <a:xfrm rot="13500000">
              <a:off x="1438506" y="5475381"/>
              <a:ext cx="382847" cy="382846"/>
            </a:xfrm>
            <a:custGeom>
              <a:avLst/>
              <a:gdLst/>
              <a:ahLst/>
              <a:cxnLst/>
              <a:rect l="l" t="t" r="r" b="b"/>
              <a:pathLst>
                <a:path w="871614" h="871614">
                  <a:moveTo>
                    <a:pt x="119951" y="871614"/>
                  </a:moveTo>
                  <a:cubicBezTo>
                    <a:pt x="119951" y="871614"/>
                    <a:pt x="119951" y="871614"/>
                    <a:pt x="119951" y="871614"/>
                  </a:cubicBezTo>
                  <a:lnTo>
                    <a:pt x="119952" y="871614"/>
                  </a:lnTo>
                  <a:close/>
                  <a:moveTo>
                    <a:pt x="0" y="751663"/>
                  </a:moveTo>
                  <a:lnTo>
                    <a:pt x="0" y="119952"/>
                  </a:lnTo>
                  <a:cubicBezTo>
                    <a:pt x="0" y="53705"/>
                    <a:pt x="53705" y="0"/>
                    <a:pt x="119952" y="0"/>
                  </a:cubicBezTo>
                  <a:lnTo>
                    <a:pt x="119952" y="1"/>
                  </a:lnTo>
                  <a:lnTo>
                    <a:pt x="119954" y="2"/>
                  </a:lnTo>
                  <a:lnTo>
                    <a:pt x="751663" y="2"/>
                  </a:lnTo>
                  <a:cubicBezTo>
                    <a:pt x="817910" y="2"/>
                    <a:pt x="871614" y="53706"/>
                    <a:pt x="871614" y="119953"/>
                  </a:cubicBezTo>
                  <a:lnTo>
                    <a:pt x="871613" y="119953"/>
                  </a:lnTo>
                  <a:cubicBezTo>
                    <a:pt x="871613" y="186200"/>
                    <a:pt x="817909" y="239904"/>
                    <a:pt x="751662" y="239904"/>
                  </a:cubicBezTo>
                  <a:lnTo>
                    <a:pt x="239902" y="239903"/>
                  </a:lnTo>
                  <a:lnTo>
                    <a:pt x="239902" y="751663"/>
                  </a:lnTo>
                  <a:cubicBezTo>
                    <a:pt x="239902" y="817909"/>
                    <a:pt x="186198" y="871613"/>
                    <a:pt x="119951" y="871614"/>
                  </a:cubicBezTo>
                  <a:cubicBezTo>
                    <a:pt x="53704" y="871613"/>
                    <a:pt x="0" y="817909"/>
                    <a:pt x="0" y="75166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200" spc="-150">
                <a:solidFill>
                  <a:prstClr val="black"/>
                </a:solidFill>
              </a:endParaRPr>
            </a:p>
          </p:txBody>
        </p:sp>
        <p:sp>
          <p:nvSpPr>
            <p:cNvPr id="20" name="모서리가 둥근 직사각형 302">
              <a:extLst>
                <a:ext uri="{FF2B5EF4-FFF2-40B4-BE49-F238E27FC236}">
                  <a16:creationId xmlns:a16="http://schemas.microsoft.com/office/drawing/2014/main" id="{E8CFDA6E-604C-4850-9A92-24FFF66E3D6E}"/>
                </a:ext>
              </a:extLst>
            </p:cNvPr>
            <p:cNvSpPr/>
            <p:nvPr/>
          </p:nvSpPr>
          <p:spPr>
            <a:xfrm rot="13500000">
              <a:off x="1476186" y="5357694"/>
              <a:ext cx="307483" cy="307483"/>
            </a:xfrm>
            <a:custGeom>
              <a:avLst/>
              <a:gdLst/>
              <a:ahLst/>
              <a:cxnLst/>
              <a:rect l="l" t="t" r="r" b="b"/>
              <a:pathLst>
                <a:path w="871614" h="871614">
                  <a:moveTo>
                    <a:pt x="119951" y="871614"/>
                  </a:moveTo>
                  <a:cubicBezTo>
                    <a:pt x="119951" y="871614"/>
                    <a:pt x="119951" y="871614"/>
                    <a:pt x="119951" y="871614"/>
                  </a:cubicBezTo>
                  <a:lnTo>
                    <a:pt x="119952" y="871614"/>
                  </a:lnTo>
                  <a:close/>
                  <a:moveTo>
                    <a:pt x="0" y="751663"/>
                  </a:moveTo>
                  <a:lnTo>
                    <a:pt x="0" y="119952"/>
                  </a:lnTo>
                  <a:cubicBezTo>
                    <a:pt x="0" y="53705"/>
                    <a:pt x="53705" y="0"/>
                    <a:pt x="119952" y="0"/>
                  </a:cubicBezTo>
                  <a:lnTo>
                    <a:pt x="119952" y="1"/>
                  </a:lnTo>
                  <a:lnTo>
                    <a:pt x="119954" y="2"/>
                  </a:lnTo>
                  <a:lnTo>
                    <a:pt x="751663" y="2"/>
                  </a:lnTo>
                  <a:cubicBezTo>
                    <a:pt x="817910" y="2"/>
                    <a:pt x="871614" y="53706"/>
                    <a:pt x="871614" y="119953"/>
                  </a:cubicBezTo>
                  <a:lnTo>
                    <a:pt x="871613" y="119953"/>
                  </a:lnTo>
                  <a:cubicBezTo>
                    <a:pt x="871613" y="186200"/>
                    <a:pt x="817909" y="239904"/>
                    <a:pt x="751662" y="239904"/>
                  </a:cubicBezTo>
                  <a:lnTo>
                    <a:pt x="239902" y="239903"/>
                  </a:lnTo>
                  <a:lnTo>
                    <a:pt x="239902" y="751663"/>
                  </a:lnTo>
                  <a:cubicBezTo>
                    <a:pt x="239902" y="817909"/>
                    <a:pt x="186198" y="871613"/>
                    <a:pt x="119951" y="871614"/>
                  </a:cubicBezTo>
                  <a:cubicBezTo>
                    <a:pt x="53704" y="871613"/>
                    <a:pt x="0" y="817909"/>
                    <a:pt x="0" y="75166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200" spc="-150">
                <a:solidFill>
                  <a:prstClr val="black"/>
                </a:solidFill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4E29AEA1-1E68-E72F-FBFE-1CF45220D5DB}"/>
              </a:ext>
            </a:extLst>
          </p:cNvPr>
          <p:cNvGrpSpPr/>
          <p:nvPr/>
        </p:nvGrpSpPr>
        <p:grpSpPr>
          <a:xfrm>
            <a:off x="580042" y="875215"/>
            <a:ext cx="4601182" cy="1657210"/>
            <a:chOff x="580042" y="875215"/>
            <a:chExt cx="4601182" cy="165721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83BDE0F-A127-4B43-0CE5-16B2ACA0E1F0}"/>
                </a:ext>
              </a:extLst>
            </p:cNvPr>
            <p:cNvSpPr txBox="1"/>
            <p:nvPr/>
          </p:nvSpPr>
          <p:spPr>
            <a:xfrm>
              <a:off x="580043" y="1332096"/>
              <a:ext cx="211271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altLang="ko-KR" sz="1800" dirty="0">
                  <a:latin typeface="+mn-ea"/>
                </a:rPr>
                <a:t>AVERAGE_WEIGHT</a:t>
              </a:r>
              <a:br>
                <a:rPr lang="en" altLang="ko-KR" sz="1800" dirty="0">
                  <a:latin typeface="+mn-ea"/>
                </a:rPr>
              </a:br>
              <a:r>
                <a:rPr lang="en" altLang="ko-KR" sz="1800" dirty="0" err="1">
                  <a:latin typeface="+mn-ea"/>
                </a:rPr>
                <a:t>Temp_Out</a:t>
              </a:r>
              <a:br>
                <a:rPr lang="en-US" altLang="ko-KR" sz="1800" dirty="0">
                  <a:latin typeface="+mn-ea"/>
                </a:rPr>
              </a:br>
              <a:r>
                <a:rPr lang="en" altLang="ko-KR" sz="1800" dirty="0">
                  <a:latin typeface="+mn-ea"/>
                </a:rPr>
                <a:t>EC_P</a:t>
              </a:r>
              <a:br>
                <a:rPr lang="en" altLang="ko-KR" sz="1800" dirty="0">
                  <a:latin typeface="+mn-ea"/>
                </a:rPr>
              </a:br>
              <a:r>
                <a:rPr lang="en" altLang="ko-KR" sz="1800" dirty="0">
                  <a:latin typeface="+mn-ea"/>
                </a:rPr>
                <a:t>CO2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81DDF55-A919-B9BA-DF30-1C74DEDA2510}"/>
                </a:ext>
              </a:extLst>
            </p:cNvPr>
            <p:cNvSpPr txBox="1"/>
            <p:nvPr/>
          </p:nvSpPr>
          <p:spPr>
            <a:xfrm>
              <a:off x="580042" y="875215"/>
              <a:ext cx="4601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dirty="0">
                  <a:latin typeface="+mn-ea"/>
                </a:rPr>
                <a:t>Tier 1</a:t>
              </a:r>
              <a:r>
                <a:rPr lang="ko-KR" altLang="en-US" dirty="0">
                  <a:latin typeface="+mn-ea"/>
                </a:rPr>
                <a:t> </a:t>
              </a:r>
              <a:r>
                <a:rPr lang="en-US" altLang="ko-KR" dirty="0">
                  <a:latin typeface="+mn-ea"/>
                </a:rPr>
                <a:t>(4</a:t>
              </a:r>
              <a:r>
                <a:rPr lang="ko-KR" altLang="en-US" dirty="0">
                  <a:latin typeface="+mn-ea"/>
                </a:rPr>
                <a:t>개</a:t>
              </a:r>
              <a:r>
                <a:rPr lang="en-US" altLang="ko-KR" dirty="0">
                  <a:latin typeface="+mn-ea"/>
                </a:rPr>
                <a:t>)</a:t>
              </a:r>
              <a:endParaRPr lang="ko-KR" altLang="en-US" dirty="0">
                <a:latin typeface="+mn-ea"/>
              </a:endParaRP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502A72CA-1AFA-E137-E359-A58382F8E338}"/>
              </a:ext>
            </a:extLst>
          </p:cNvPr>
          <p:cNvGrpSpPr/>
          <p:nvPr/>
        </p:nvGrpSpPr>
        <p:grpSpPr>
          <a:xfrm>
            <a:off x="580042" y="2635921"/>
            <a:ext cx="5048314" cy="1664890"/>
            <a:chOff x="580042" y="2635921"/>
            <a:chExt cx="5048314" cy="166489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69D00FF-F993-05D3-9E80-531AACA649B5}"/>
                </a:ext>
              </a:extLst>
            </p:cNvPr>
            <p:cNvSpPr txBox="1"/>
            <p:nvPr/>
          </p:nvSpPr>
          <p:spPr>
            <a:xfrm>
              <a:off x="580042" y="2635921"/>
              <a:ext cx="4601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dirty="0">
                  <a:latin typeface="+mn-ea"/>
                </a:rPr>
                <a:t>Tier 2</a:t>
              </a:r>
              <a:r>
                <a:rPr lang="ko-KR" altLang="en-US" dirty="0">
                  <a:latin typeface="+mn-ea"/>
                </a:rPr>
                <a:t> </a:t>
              </a:r>
              <a:r>
                <a:rPr lang="en-US" altLang="ko-KR" dirty="0">
                  <a:latin typeface="+mn-ea"/>
                </a:rPr>
                <a:t>(8</a:t>
              </a:r>
              <a:r>
                <a:rPr lang="ko-KR" altLang="en-US" dirty="0">
                  <a:latin typeface="+mn-ea"/>
                </a:rPr>
                <a:t>개</a:t>
              </a:r>
              <a:r>
                <a:rPr lang="en-US" altLang="ko-KR" dirty="0">
                  <a:latin typeface="+mn-ea"/>
                </a:rPr>
                <a:t>)</a:t>
              </a:r>
              <a:endParaRPr lang="ko-KR" altLang="en-US" dirty="0">
                <a:latin typeface="+mn-ea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5AE9D70-AA18-CCB7-9A8D-7E66B8E2598F}"/>
                </a:ext>
              </a:extLst>
            </p:cNvPr>
            <p:cNvSpPr txBox="1"/>
            <p:nvPr/>
          </p:nvSpPr>
          <p:spPr>
            <a:xfrm>
              <a:off x="580043" y="3100482"/>
              <a:ext cx="211271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altLang="ko-KR" sz="1800" dirty="0">
                  <a:latin typeface="+mn-ea"/>
                </a:rPr>
                <a:t>AVERAGE_WEIGHT</a:t>
              </a:r>
              <a:br>
                <a:rPr lang="en" altLang="ko-KR" sz="1800" dirty="0">
                  <a:latin typeface="+mn-ea"/>
                </a:rPr>
              </a:br>
              <a:r>
                <a:rPr lang="en" altLang="ko-KR" sz="1800" dirty="0" err="1">
                  <a:latin typeface="+mn-ea"/>
                </a:rPr>
                <a:t>Temp_Out</a:t>
              </a:r>
              <a:br>
                <a:rPr lang="en-US" altLang="ko-KR" sz="1800" dirty="0">
                  <a:latin typeface="+mn-ea"/>
                </a:rPr>
              </a:br>
              <a:r>
                <a:rPr lang="en" altLang="ko-KR" sz="1800" dirty="0">
                  <a:latin typeface="+mn-ea"/>
                </a:rPr>
                <a:t>EC_P</a:t>
              </a:r>
              <a:br>
                <a:rPr lang="en" altLang="ko-KR" sz="1800" dirty="0">
                  <a:latin typeface="+mn-ea"/>
                </a:rPr>
              </a:br>
              <a:r>
                <a:rPr lang="en" altLang="ko-KR" sz="1800" dirty="0">
                  <a:latin typeface="+mn-ea"/>
                </a:rPr>
                <a:t>CO2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7D4C4A9-A00B-87F9-1C00-9999EE949931}"/>
                </a:ext>
              </a:extLst>
            </p:cNvPr>
            <p:cNvSpPr txBox="1"/>
            <p:nvPr/>
          </p:nvSpPr>
          <p:spPr>
            <a:xfrm>
              <a:off x="3515644" y="3100482"/>
              <a:ext cx="211271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altLang="ko-KR" sz="1800" dirty="0">
                  <a:latin typeface="+mn-ea"/>
                </a:rPr>
                <a:t>Ventilation rate </a:t>
              </a:r>
              <a:r>
                <a:rPr lang="en" altLang="ko-KR" sz="1800" dirty="0" err="1">
                  <a:latin typeface="+mn-ea"/>
                </a:rPr>
                <a:t>RH_Out</a:t>
              </a:r>
              <a:br>
                <a:rPr lang="en" altLang="ko-KR" sz="1800" dirty="0">
                  <a:latin typeface="+mn-ea"/>
                </a:rPr>
              </a:br>
              <a:r>
                <a:rPr lang="en" altLang="ko-KR" sz="1800" dirty="0">
                  <a:latin typeface="+mn-ea"/>
                </a:rPr>
                <a:t>NH3</a:t>
              </a:r>
              <a:br>
                <a:rPr lang="en" altLang="ko-KR" sz="1800" dirty="0">
                  <a:latin typeface="+mn-ea"/>
                </a:rPr>
              </a:br>
              <a:r>
                <a:rPr lang="en" altLang="ko-KR" sz="1800" dirty="0">
                  <a:latin typeface="+mn-ea"/>
                </a:rPr>
                <a:t>Temp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313BCE4-F5BF-0BE7-12AC-670BB68D68A6}"/>
              </a:ext>
            </a:extLst>
          </p:cNvPr>
          <p:cNvGrpSpPr/>
          <p:nvPr/>
        </p:nvGrpSpPr>
        <p:grpSpPr>
          <a:xfrm>
            <a:off x="580042" y="4464721"/>
            <a:ext cx="7983915" cy="1661347"/>
            <a:chOff x="580042" y="4464721"/>
            <a:chExt cx="7983915" cy="166134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33E3BFD-F59A-6264-497B-3A6A9FC01758}"/>
                </a:ext>
              </a:extLst>
            </p:cNvPr>
            <p:cNvSpPr txBox="1"/>
            <p:nvPr/>
          </p:nvSpPr>
          <p:spPr>
            <a:xfrm>
              <a:off x="580042" y="4464721"/>
              <a:ext cx="4601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dirty="0">
                  <a:latin typeface="+mn-ea"/>
                </a:rPr>
                <a:t>Tier 3</a:t>
              </a:r>
              <a:r>
                <a:rPr lang="ko-KR" altLang="en-US" dirty="0">
                  <a:latin typeface="+mn-ea"/>
                </a:rPr>
                <a:t> </a:t>
              </a:r>
              <a:r>
                <a:rPr lang="en-US" altLang="ko-KR" dirty="0">
                  <a:latin typeface="+mn-ea"/>
                </a:rPr>
                <a:t>(11</a:t>
              </a:r>
              <a:r>
                <a:rPr lang="ko-KR" altLang="en-US" dirty="0">
                  <a:latin typeface="+mn-ea"/>
                </a:rPr>
                <a:t>개</a:t>
              </a:r>
              <a:r>
                <a:rPr lang="en-US" altLang="ko-KR" dirty="0">
                  <a:latin typeface="+mn-ea"/>
                </a:rPr>
                <a:t>)</a:t>
              </a:r>
              <a:endParaRPr lang="ko-KR" altLang="en-US" dirty="0">
                <a:latin typeface="+mn-ea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2E19AE1-95CA-73F4-AD9A-69027B4036B1}"/>
                </a:ext>
              </a:extLst>
            </p:cNvPr>
            <p:cNvSpPr txBox="1"/>
            <p:nvPr/>
          </p:nvSpPr>
          <p:spPr>
            <a:xfrm>
              <a:off x="580043" y="4925739"/>
              <a:ext cx="211271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altLang="ko-KR" sz="1800" dirty="0">
                  <a:latin typeface="+mn-ea"/>
                </a:rPr>
                <a:t>AVERAGE_WEIGHT</a:t>
              </a:r>
              <a:br>
                <a:rPr lang="en" altLang="ko-KR" sz="1800" dirty="0">
                  <a:latin typeface="+mn-ea"/>
                </a:rPr>
              </a:br>
              <a:r>
                <a:rPr lang="en" altLang="ko-KR" sz="1800" dirty="0" err="1">
                  <a:latin typeface="+mn-ea"/>
                </a:rPr>
                <a:t>Temp_Out</a:t>
              </a:r>
              <a:br>
                <a:rPr lang="en-US" altLang="ko-KR" sz="1800" dirty="0">
                  <a:latin typeface="+mn-ea"/>
                </a:rPr>
              </a:br>
              <a:r>
                <a:rPr lang="en" altLang="ko-KR" sz="1800" dirty="0">
                  <a:latin typeface="+mn-ea"/>
                </a:rPr>
                <a:t>EC_P</a:t>
              </a:r>
              <a:br>
                <a:rPr lang="en" altLang="ko-KR" sz="1800" dirty="0">
                  <a:latin typeface="+mn-ea"/>
                </a:rPr>
              </a:br>
              <a:r>
                <a:rPr lang="en" altLang="ko-KR" sz="1800" dirty="0">
                  <a:latin typeface="+mn-ea"/>
                </a:rPr>
                <a:t>CO2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EAA66F2-1C0C-387F-3089-8FC56194532D}"/>
                </a:ext>
              </a:extLst>
            </p:cNvPr>
            <p:cNvSpPr txBox="1"/>
            <p:nvPr/>
          </p:nvSpPr>
          <p:spPr>
            <a:xfrm>
              <a:off x="3515644" y="4925739"/>
              <a:ext cx="211271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altLang="ko-KR" sz="1800" dirty="0">
                  <a:latin typeface="+mn-ea"/>
                </a:rPr>
                <a:t>Ventilation rate </a:t>
              </a:r>
              <a:r>
                <a:rPr lang="en" altLang="ko-KR" sz="1800" dirty="0" err="1">
                  <a:latin typeface="+mn-ea"/>
                </a:rPr>
                <a:t>RH_Out</a:t>
              </a:r>
              <a:br>
                <a:rPr lang="en" altLang="ko-KR" sz="1800" dirty="0">
                  <a:latin typeface="+mn-ea"/>
                </a:rPr>
              </a:br>
              <a:r>
                <a:rPr lang="en" altLang="ko-KR" sz="1800" dirty="0">
                  <a:latin typeface="+mn-ea"/>
                </a:rPr>
                <a:t>NH3</a:t>
              </a:r>
              <a:br>
                <a:rPr lang="en" altLang="ko-KR" sz="1800" dirty="0">
                  <a:latin typeface="+mn-ea"/>
                </a:rPr>
              </a:br>
              <a:r>
                <a:rPr lang="en" altLang="ko-KR" sz="1800" dirty="0">
                  <a:latin typeface="+mn-ea"/>
                </a:rPr>
                <a:t>Temp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B36F743-1A9F-6D9A-B834-5EA5466F0CF4}"/>
                </a:ext>
              </a:extLst>
            </p:cNvPr>
            <p:cNvSpPr txBox="1"/>
            <p:nvPr/>
          </p:nvSpPr>
          <p:spPr>
            <a:xfrm>
              <a:off x="6451245" y="4925739"/>
              <a:ext cx="2112712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altLang="ko-KR" sz="1800" dirty="0">
                  <a:latin typeface="+mn-ea"/>
                </a:rPr>
                <a:t>RH</a:t>
              </a:r>
              <a:br>
                <a:rPr lang="en" altLang="ko-KR" sz="1800" dirty="0">
                  <a:latin typeface="+mn-ea"/>
                </a:rPr>
              </a:br>
              <a:r>
                <a:rPr lang="en" altLang="ko-KR" sz="1800" dirty="0" err="1">
                  <a:latin typeface="+mn-ea"/>
                </a:rPr>
                <a:t>Temp_P</a:t>
              </a:r>
              <a:r>
                <a:rPr lang="en" altLang="ko-KR" sz="1800" dirty="0">
                  <a:latin typeface="+mn-ea"/>
                </a:rPr>
                <a:t> </a:t>
              </a:r>
              <a:br>
                <a:rPr lang="en" altLang="ko-KR" sz="1800" dirty="0">
                  <a:latin typeface="+mn-ea"/>
                </a:rPr>
              </a:br>
              <a:r>
                <a:rPr lang="en" altLang="ko-KR" sz="1800" dirty="0">
                  <a:latin typeface="+mn-ea"/>
                </a:rPr>
                <a:t>PH_P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5076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9ABD6D03-7A04-4C3A-A633-8AA5BE01C58C}"/>
              </a:ext>
            </a:extLst>
          </p:cNvPr>
          <p:cNvSpPr/>
          <p:nvPr/>
        </p:nvSpPr>
        <p:spPr>
          <a:xfrm>
            <a:off x="1033517" y="110249"/>
            <a:ext cx="4439036" cy="41755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ts val="2750"/>
              </a:lnSpc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공주대학교 탄소배출량 </a:t>
            </a:r>
            <a:r>
              <a:rPr lang="ko-KR" altLang="en-US" sz="2000" b="1" dirty="0" err="1">
                <a:solidFill>
                  <a:schemeClr val="bg1"/>
                </a:solidFill>
                <a:latin typeface="+mn-ea"/>
              </a:rPr>
              <a:t>회귀식</a:t>
            </a:r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(ppm)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798626A7-037F-4B63-8B59-86E580716437}"/>
              </a:ext>
            </a:extLst>
          </p:cNvPr>
          <p:cNvGrpSpPr/>
          <p:nvPr/>
        </p:nvGrpSpPr>
        <p:grpSpPr>
          <a:xfrm rot="16200000">
            <a:off x="862902" y="208031"/>
            <a:ext cx="154508" cy="204572"/>
            <a:chOff x="1438507" y="5357694"/>
            <a:chExt cx="382846" cy="500533"/>
          </a:xfrm>
        </p:grpSpPr>
        <p:sp>
          <p:nvSpPr>
            <p:cNvPr id="19" name="모서리가 둥근 직사각형 302">
              <a:extLst>
                <a:ext uri="{FF2B5EF4-FFF2-40B4-BE49-F238E27FC236}">
                  <a16:creationId xmlns:a16="http://schemas.microsoft.com/office/drawing/2014/main" id="{D70669F7-17F6-4139-A310-6D77659AB1BE}"/>
                </a:ext>
              </a:extLst>
            </p:cNvPr>
            <p:cNvSpPr/>
            <p:nvPr/>
          </p:nvSpPr>
          <p:spPr>
            <a:xfrm rot="13500000">
              <a:off x="1438506" y="5475381"/>
              <a:ext cx="382847" cy="382846"/>
            </a:xfrm>
            <a:custGeom>
              <a:avLst/>
              <a:gdLst/>
              <a:ahLst/>
              <a:cxnLst/>
              <a:rect l="l" t="t" r="r" b="b"/>
              <a:pathLst>
                <a:path w="871614" h="871614">
                  <a:moveTo>
                    <a:pt x="119951" y="871614"/>
                  </a:moveTo>
                  <a:cubicBezTo>
                    <a:pt x="119951" y="871614"/>
                    <a:pt x="119951" y="871614"/>
                    <a:pt x="119951" y="871614"/>
                  </a:cubicBezTo>
                  <a:lnTo>
                    <a:pt x="119952" y="871614"/>
                  </a:lnTo>
                  <a:close/>
                  <a:moveTo>
                    <a:pt x="0" y="751663"/>
                  </a:moveTo>
                  <a:lnTo>
                    <a:pt x="0" y="119952"/>
                  </a:lnTo>
                  <a:cubicBezTo>
                    <a:pt x="0" y="53705"/>
                    <a:pt x="53705" y="0"/>
                    <a:pt x="119952" y="0"/>
                  </a:cubicBezTo>
                  <a:lnTo>
                    <a:pt x="119952" y="1"/>
                  </a:lnTo>
                  <a:lnTo>
                    <a:pt x="119954" y="2"/>
                  </a:lnTo>
                  <a:lnTo>
                    <a:pt x="751663" y="2"/>
                  </a:lnTo>
                  <a:cubicBezTo>
                    <a:pt x="817910" y="2"/>
                    <a:pt x="871614" y="53706"/>
                    <a:pt x="871614" y="119953"/>
                  </a:cubicBezTo>
                  <a:lnTo>
                    <a:pt x="871613" y="119953"/>
                  </a:lnTo>
                  <a:cubicBezTo>
                    <a:pt x="871613" y="186200"/>
                    <a:pt x="817909" y="239904"/>
                    <a:pt x="751662" y="239904"/>
                  </a:cubicBezTo>
                  <a:lnTo>
                    <a:pt x="239902" y="239903"/>
                  </a:lnTo>
                  <a:lnTo>
                    <a:pt x="239902" y="751663"/>
                  </a:lnTo>
                  <a:cubicBezTo>
                    <a:pt x="239902" y="817909"/>
                    <a:pt x="186198" y="871613"/>
                    <a:pt x="119951" y="871614"/>
                  </a:cubicBezTo>
                  <a:cubicBezTo>
                    <a:pt x="53704" y="871613"/>
                    <a:pt x="0" y="817909"/>
                    <a:pt x="0" y="75166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200" spc="-150">
                <a:solidFill>
                  <a:prstClr val="black"/>
                </a:solidFill>
              </a:endParaRPr>
            </a:p>
          </p:txBody>
        </p:sp>
        <p:sp>
          <p:nvSpPr>
            <p:cNvPr id="20" name="모서리가 둥근 직사각형 302">
              <a:extLst>
                <a:ext uri="{FF2B5EF4-FFF2-40B4-BE49-F238E27FC236}">
                  <a16:creationId xmlns:a16="http://schemas.microsoft.com/office/drawing/2014/main" id="{E8CFDA6E-604C-4850-9A92-24FFF66E3D6E}"/>
                </a:ext>
              </a:extLst>
            </p:cNvPr>
            <p:cNvSpPr/>
            <p:nvPr/>
          </p:nvSpPr>
          <p:spPr>
            <a:xfrm rot="13500000">
              <a:off x="1476186" y="5357694"/>
              <a:ext cx="307483" cy="307483"/>
            </a:xfrm>
            <a:custGeom>
              <a:avLst/>
              <a:gdLst/>
              <a:ahLst/>
              <a:cxnLst/>
              <a:rect l="l" t="t" r="r" b="b"/>
              <a:pathLst>
                <a:path w="871614" h="871614">
                  <a:moveTo>
                    <a:pt x="119951" y="871614"/>
                  </a:moveTo>
                  <a:cubicBezTo>
                    <a:pt x="119951" y="871614"/>
                    <a:pt x="119951" y="871614"/>
                    <a:pt x="119951" y="871614"/>
                  </a:cubicBezTo>
                  <a:lnTo>
                    <a:pt x="119952" y="871614"/>
                  </a:lnTo>
                  <a:close/>
                  <a:moveTo>
                    <a:pt x="0" y="751663"/>
                  </a:moveTo>
                  <a:lnTo>
                    <a:pt x="0" y="119952"/>
                  </a:lnTo>
                  <a:cubicBezTo>
                    <a:pt x="0" y="53705"/>
                    <a:pt x="53705" y="0"/>
                    <a:pt x="119952" y="0"/>
                  </a:cubicBezTo>
                  <a:lnTo>
                    <a:pt x="119952" y="1"/>
                  </a:lnTo>
                  <a:lnTo>
                    <a:pt x="119954" y="2"/>
                  </a:lnTo>
                  <a:lnTo>
                    <a:pt x="751663" y="2"/>
                  </a:lnTo>
                  <a:cubicBezTo>
                    <a:pt x="817910" y="2"/>
                    <a:pt x="871614" y="53706"/>
                    <a:pt x="871614" y="119953"/>
                  </a:cubicBezTo>
                  <a:lnTo>
                    <a:pt x="871613" y="119953"/>
                  </a:lnTo>
                  <a:cubicBezTo>
                    <a:pt x="871613" y="186200"/>
                    <a:pt x="817909" y="239904"/>
                    <a:pt x="751662" y="239904"/>
                  </a:cubicBezTo>
                  <a:lnTo>
                    <a:pt x="239902" y="239903"/>
                  </a:lnTo>
                  <a:lnTo>
                    <a:pt x="239902" y="751663"/>
                  </a:lnTo>
                  <a:cubicBezTo>
                    <a:pt x="239902" y="817909"/>
                    <a:pt x="186198" y="871613"/>
                    <a:pt x="119951" y="871614"/>
                  </a:cubicBezTo>
                  <a:cubicBezTo>
                    <a:pt x="53704" y="871613"/>
                    <a:pt x="0" y="817909"/>
                    <a:pt x="0" y="75166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200" spc="-15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4D488677-48C5-D103-2E2B-165000740376}"/>
              </a:ext>
            </a:extLst>
          </p:cNvPr>
          <p:cNvGrpSpPr/>
          <p:nvPr/>
        </p:nvGrpSpPr>
        <p:grpSpPr>
          <a:xfrm>
            <a:off x="580042" y="1386315"/>
            <a:ext cx="7983916" cy="1041656"/>
            <a:chOff x="580042" y="875215"/>
            <a:chExt cx="7983916" cy="104165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C397B63-8426-2869-EE0D-4B4F88F1B8E5}"/>
                </a:ext>
              </a:extLst>
            </p:cNvPr>
            <p:cNvSpPr txBox="1"/>
            <p:nvPr/>
          </p:nvSpPr>
          <p:spPr>
            <a:xfrm>
              <a:off x="580042" y="1332096"/>
              <a:ext cx="798391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altLang="ko-KR" sz="1600" dirty="0">
                  <a:latin typeface="+mn-ea"/>
                </a:rPr>
                <a:t>Ch4=−33.5236+0.7715×AVERAGE_WEIGHT−1.1876×Temp_Out−0.0215×EC_P+0.0032×CO2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CFE8DA0-5ECE-199E-D118-69B4C3964032}"/>
                </a:ext>
              </a:extLst>
            </p:cNvPr>
            <p:cNvSpPr txBox="1"/>
            <p:nvPr/>
          </p:nvSpPr>
          <p:spPr>
            <a:xfrm>
              <a:off x="580042" y="875215"/>
              <a:ext cx="4601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dirty="0">
                  <a:latin typeface="+mn-ea"/>
                </a:rPr>
                <a:t>Tier 1</a:t>
              </a:r>
              <a:r>
                <a:rPr lang="ko-KR" altLang="en-US" dirty="0">
                  <a:latin typeface="+mn-ea"/>
                </a:rPr>
                <a:t> </a:t>
              </a:r>
              <a:r>
                <a:rPr lang="en-US" altLang="ko-KR" dirty="0">
                  <a:latin typeface="+mn-ea"/>
                </a:rPr>
                <a:t>(4</a:t>
              </a:r>
              <a:r>
                <a:rPr lang="ko-KR" altLang="en-US" dirty="0">
                  <a:latin typeface="+mn-ea"/>
                </a:rPr>
                <a:t>개 고려</a:t>
              </a:r>
              <a:r>
                <a:rPr lang="en-US" altLang="ko-KR" dirty="0">
                  <a:latin typeface="+mn-ea"/>
                </a:rPr>
                <a:t>)</a:t>
              </a:r>
              <a:endParaRPr lang="ko-KR" altLang="en-US" dirty="0">
                <a:latin typeface="+mn-ea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5938A350-182F-0E83-65AC-E3AC6A01547B}"/>
              </a:ext>
            </a:extLst>
          </p:cNvPr>
          <p:cNvGrpSpPr/>
          <p:nvPr/>
        </p:nvGrpSpPr>
        <p:grpSpPr>
          <a:xfrm>
            <a:off x="580042" y="2954701"/>
            <a:ext cx="7983916" cy="1041656"/>
            <a:chOff x="580042" y="2635921"/>
            <a:chExt cx="7983916" cy="104165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4863BD1-7826-37EB-0C2B-F47FED2688F2}"/>
                </a:ext>
              </a:extLst>
            </p:cNvPr>
            <p:cNvSpPr txBox="1"/>
            <p:nvPr/>
          </p:nvSpPr>
          <p:spPr>
            <a:xfrm>
              <a:off x="580042" y="3092802"/>
              <a:ext cx="798391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altLang="ko-KR" sz="1600" dirty="0">
                  <a:latin typeface="+mn-ea"/>
                </a:rPr>
                <a:t>Ch4=−7.7604+0.7110×AVERAGE_WEIGHT−1.9613×Temp_Out−0.0196×EC_P+0.0001×CO2−12.1541×Ventilation rate−0.2185×RH_Out+0.2042×NH3+0.9259×Temp</a:t>
              </a:r>
              <a:endParaRPr lang="en" altLang="ko-KR" sz="1600" b="1" dirty="0">
                <a:latin typeface="+mn-ea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E810FAB-B5E0-1F65-0BB1-66A000DCD779}"/>
                </a:ext>
              </a:extLst>
            </p:cNvPr>
            <p:cNvSpPr txBox="1"/>
            <p:nvPr/>
          </p:nvSpPr>
          <p:spPr>
            <a:xfrm>
              <a:off x="580042" y="2635921"/>
              <a:ext cx="4601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dirty="0">
                  <a:latin typeface="+mn-ea"/>
                </a:rPr>
                <a:t>Tier 2</a:t>
              </a:r>
              <a:r>
                <a:rPr lang="ko-KR" altLang="en-US" dirty="0">
                  <a:latin typeface="+mn-ea"/>
                </a:rPr>
                <a:t> </a:t>
              </a:r>
              <a:r>
                <a:rPr lang="en-US" altLang="ko-KR" dirty="0">
                  <a:latin typeface="+mn-ea"/>
                </a:rPr>
                <a:t>(8</a:t>
              </a:r>
              <a:r>
                <a:rPr lang="ko-KR" altLang="en-US" dirty="0">
                  <a:latin typeface="+mn-ea"/>
                </a:rPr>
                <a:t>개 고려</a:t>
              </a:r>
              <a:r>
                <a:rPr lang="en-US" altLang="ko-KR" dirty="0">
                  <a:latin typeface="+mn-ea"/>
                </a:rPr>
                <a:t>)</a:t>
              </a:r>
              <a:endParaRPr lang="ko-KR" altLang="en-US" dirty="0">
                <a:latin typeface="+mn-ea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172E4C2-6BEE-28F8-26CA-0C323F6F2373}"/>
              </a:ext>
            </a:extLst>
          </p:cNvPr>
          <p:cNvGrpSpPr/>
          <p:nvPr/>
        </p:nvGrpSpPr>
        <p:grpSpPr>
          <a:xfrm>
            <a:off x="580042" y="4523087"/>
            <a:ext cx="7983916" cy="1287878"/>
            <a:chOff x="580042" y="4464721"/>
            <a:chExt cx="7983916" cy="128787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10D7735-A793-B5F3-15EA-035712148DB0}"/>
                </a:ext>
              </a:extLst>
            </p:cNvPr>
            <p:cNvSpPr txBox="1"/>
            <p:nvPr/>
          </p:nvSpPr>
          <p:spPr>
            <a:xfrm>
              <a:off x="580042" y="4921602"/>
              <a:ext cx="798391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altLang="ko-KR" sz="1600" dirty="0">
                  <a:latin typeface="+mn-ea"/>
                </a:rPr>
                <a:t>Ch4=−110.9406+0.8775×AVERAGE_WEIGHT−1.8945×Temp_Out+0.1157×EC_P+0.0006×CO2−12.1521×Ventilation rate−0.2019×RH_Out+0.2355×NH3+0.9131×Temp+0.1316×RH−1.5085×Temp_P+14.8567×PH_P</a:t>
              </a:r>
              <a:endParaRPr lang="en" altLang="ko-KR" sz="1600" b="1" dirty="0">
                <a:latin typeface="+mn-ea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22FE2C9-1C47-2C9C-E07E-7A03F0450EEF}"/>
                </a:ext>
              </a:extLst>
            </p:cNvPr>
            <p:cNvSpPr txBox="1"/>
            <p:nvPr/>
          </p:nvSpPr>
          <p:spPr>
            <a:xfrm>
              <a:off x="580042" y="4464721"/>
              <a:ext cx="4601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dirty="0">
                  <a:latin typeface="+mn-ea"/>
                </a:rPr>
                <a:t>Tier 3</a:t>
              </a:r>
              <a:r>
                <a:rPr lang="ko-KR" altLang="en-US" dirty="0">
                  <a:latin typeface="+mn-ea"/>
                </a:rPr>
                <a:t> </a:t>
              </a:r>
              <a:r>
                <a:rPr lang="en-US" altLang="ko-KR" dirty="0">
                  <a:latin typeface="+mn-ea"/>
                </a:rPr>
                <a:t>(11</a:t>
              </a:r>
              <a:r>
                <a:rPr lang="ko-KR" altLang="en-US" dirty="0">
                  <a:latin typeface="+mn-ea"/>
                </a:rPr>
                <a:t>개 고려</a:t>
              </a:r>
              <a:r>
                <a:rPr lang="en-US" altLang="ko-KR" dirty="0">
                  <a:latin typeface="+mn-ea"/>
                </a:rPr>
                <a:t>)</a:t>
              </a:r>
              <a:endParaRPr lang="ko-KR" altLang="en-US" dirty="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0516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9ABD6D03-7A04-4C3A-A633-8AA5BE01C58C}"/>
              </a:ext>
            </a:extLst>
          </p:cNvPr>
          <p:cNvSpPr/>
          <p:nvPr/>
        </p:nvSpPr>
        <p:spPr>
          <a:xfrm>
            <a:off x="1033517" y="109223"/>
            <a:ext cx="6505499" cy="41960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ts val="2750"/>
              </a:lnSpc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공주대학교 탄소배출량 </a:t>
            </a:r>
            <a:r>
              <a:rPr lang="ko-KR" altLang="en-US" sz="2000" b="1" dirty="0" err="1">
                <a:solidFill>
                  <a:schemeClr val="bg1"/>
                </a:solidFill>
                <a:latin typeface="+mn-ea"/>
              </a:rPr>
              <a:t>회귀식</a:t>
            </a:r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(ppm </a:t>
            </a:r>
            <a:r>
              <a:rPr lang="en-US" altLang="ko-KR" sz="2000" b="1" dirty="0">
                <a:solidFill>
                  <a:schemeClr val="bg1"/>
                </a:solidFill>
                <a:latin typeface="+mn-ea"/>
                <a:sym typeface="Wingdings" pitchFamily="2" charset="2"/>
              </a:rPr>
              <a:t> Kg/m</a:t>
            </a:r>
            <a:r>
              <a:rPr lang="en-US" altLang="ko-KR" sz="2000" b="1" baseline="30000" dirty="0">
                <a:solidFill>
                  <a:schemeClr val="bg1"/>
                </a:solidFill>
                <a:latin typeface="+mn-ea"/>
                <a:sym typeface="Wingdings" pitchFamily="2" charset="2"/>
              </a:rPr>
              <a:t>3</a:t>
            </a:r>
            <a:r>
              <a:rPr lang="en-US" altLang="ko-KR" sz="2000" b="1" dirty="0">
                <a:solidFill>
                  <a:schemeClr val="bg1"/>
                </a:solidFill>
                <a:latin typeface="+mn-ea"/>
                <a:sym typeface="Wingdings" pitchFamily="2" charset="2"/>
              </a:rPr>
              <a:t> </a:t>
            </a:r>
            <a:r>
              <a:rPr lang="ko-KR" altLang="en-US" sz="2000" b="1" dirty="0" err="1">
                <a:solidFill>
                  <a:schemeClr val="bg1"/>
                </a:solidFill>
                <a:latin typeface="+mn-ea"/>
                <a:sym typeface="Wingdings" pitchFamily="2" charset="2"/>
              </a:rPr>
              <a:t>변환식</a:t>
            </a:r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798626A7-037F-4B63-8B59-86E580716437}"/>
              </a:ext>
            </a:extLst>
          </p:cNvPr>
          <p:cNvGrpSpPr/>
          <p:nvPr/>
        </p:nvGrpSpPr>
        <p:grpSpPr>
          <a:xfrm rot="16200000">
            <a:off x="862902" y="208031"/>
            <a:ext cx="154508" cy="204572"/>
            <a:chOff x="1438507" y="5357694"/>
            <a:chExt cx="382846" cy="500533"/>
          </a:xfrm>
        </p:grpSpPr>
        <p:sp>
          <p:nvSpPr>
            <p:cNvPr id="19" name="모서리가 둥근 직사각형 302">
              <a:extLst>
                <a:ext uri="{FF2B5EF4-FFF2-40B4-BE49-F238E27FC236}">
                  <a16:creationId xmlns:a16="http://schemas.microsoft.com/office/drawing/2014/main" id="{D70669F7-17F6-4139-A310-6D77659AB1BE}"/>
                </a:ext>
              </a:extLst>
            </p:cNvPr>
            <p:cNvSpPr/>
            <p:nvPr/>
          </p:nvSpPr>
          <p:spPr>
            <a:xfrm rot="13500000">
              <a:off x="1438506" y="5475381"/>
              <a:ext cx="382847" cy="382846"/>
            </a:xfrm>
            <a:custGeom>
              <a:avLst/>
              <a:gdLst/>
              <a:ahLst/>
              <a:cxnLst/>
              <a:rect l="l" t="t" r="r" b="b"/>
              <a:pathLst>
                <a:path w="871614" h="871614">
                  <a:moveTo>
                    <a:pt x="119951" y="871614"/>
                  </a:moveTo>
                  <a:cubicBezTo>
                    <a:pt x="119951" y="871614"/>
                    <a:pt x="119951" y="871614"/>
                    <a:pt x="119951" y="871614"/>
                  </a:cubicBezTo>
                  <a:lnTo>
                    <a:pt x="119952" y="871614"/>
                  </a:lnTo>
                  <a:close/>
                  <a:moveTo>
                    <a:pt x="0" y="751663"/>
                  </a:moveTo>
                  <a:lnTo>
                    <a:pt x="0" y="119952"/>
                  </a:lnTo>
                  <a:cubicBezTo>
                    <a:pt x="0" y="53705"/>
                    <a:pt x="53705" y="0"/>
                    <a:pt x="119952" y="0"/>
                  </a:cubicBezTo>
                  <a:lnTo>
                    <a:pt x="119952" y="1"/>
                  </a:lnTo>
                  <a:lnTo>
                    <a:pt x="119954" y="2"/>
                  </a:lnTo>
                  <a:lnTo>
                    <a:pt x="751663" y="2"/>
                  </a:lnTo>
                  <a:cubicBezTo>
                    <a:pt x="817910" y="2"/>
                    <a:pt x="871614" y="53706"/>
                    <a:pt x="871614" y="119953"/>
                  </a:cubicBezTo>
                  <a:lnTo>
                    <a:pt x="871613" y="119953"/>
                  </a:lnTo>
                  <a:cubicBezTo>
                    <a:pt x="871613" y="186200"/>
                    <a:pt x="817909" y="239904"/>
                    <a:pt x="751662" y="239904"/>
                  </a:cubicBezTo>
                  <a:lnTo>
                    <a:pt x="239902" y="239903"/>
                  </a:lnTo>
                  <a:lnTo>
                    <a:pt x="239902" y="751663"/>
                  </a:lnTo>
                  <a:cubicBezTo>
                    <a:pt x="239902" y="817909"/>
                    <a:pt x="186198" y="871613"/>
                    <a:pt x="119951" y="871614"/>
                  </a:cubicBezTo>
                  <a:cubicBezTo>
                    <a:pt x="53704" y="871613"/>
                    <a:pt x="0" y="817909"/>
                    <a:pt x="0" y="75166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200" spc="-150">
                <a:solidFill>
                  <a:prstClr val="black"/>
                </a:solidFill>
              </a:endParaRPr>
            </a:p>
          </p:txBody>
        </p:sp>
        <p:sp>
          <p:nvSpPr>
            <p:cNvPr id="20" name="모서리가 둥근 직사각형 302">
              <a:extLst>
                <a:ext uri="{FF2B5EF4-FFF2-40B4-BE49-F238E27FC236}">
                  <a16:creationId xmlns:a16="http://schemas.microsoft.com/office/drawing/2014/main" id="{E8CFDA6E-604C-4850-9A92-24FFF66E3D6E}"/>
                </a:ext>
              </a:extLst>
            </p:cNvPr>
            <p:cNvSpPr/>
            <p:nvPr/>
          </p:nvSpPr>
          <p:spPr>
            <a:xfrm rot="13500000">
              <a:off x="1476186" y="5357694"/>
              <a:ext cx="307483" cy="307483"/>
            </a:xfrm>
            <a:custGeom>
              <a:avLst/>
              <a:gdLst/>
              <a:ahLst/>
              <a:cxnLst/>
              <a:rect l="l" t="t" r="r" b="b"/>
              <a:pathLst>
                <a:path w="871614" h="871614">
                  <a:moveTo>
                    <a:pt x="119951" y="871614"/>
                  </a:moveTo>
                  <a:cubicBezTo>
                    <a:pt x="119951" y="871614"/>
                    <a:pt x="119951" y="871614"/>
                    <a:pt x="119951" y="871614"/>
                  </a:cubicBezTo>
                  <a:lnTo>
                    <a:pt x="119952" y="871614"/>
                  </a:lnTo>
                  <a:close/>
                  <a:moveTo>
                    <a:pt x="0" y="751663"/>
                  </a:moveTo>
                  <a:lnTo>
                    <a:pt x="0" y="119952"/>
                  </a:lnTo>
                  <a:cubicBezTo>
                    <a:pt x="0" y="53705"/>
                    <a:pt x="53705" y="0"/>
                    <a:pt x="119952" y="0"/>
                  </a:cubicBezTo>
                  <a:lnTo>
                    <a:pt x="119952" y="1"/>
                  </a:lnTo>
                  <a:lnTo>
                    <a:pt x="119954" y="2"/>
                  </a:lnTo>
                  <a:lnTo>
                    <a:pt x="751663" y="2"/>
                  </a:lnTo>
                  <a:cubicBezTo>
                    <a:pt x="817910" y="2"/>
                    <a:pt x="871614" y="53706"/>
                    <a:pt x="871614" y="119953"/>
                  </a:cubicBezTo>
                  <a:lnTo>
                    <a:pt x="871613" y="119953"/>
                  </a:lnTo>
                  <a:cubicBezTo>
                    <a:pt x="871613" y="186200"/>
                    <a:pt x="817909" y="239904"/>
                    <a:pt x="751662" y="239904"/>
                  </a:cubicBezTo>
                  <a:lnTo>
                    <a:pt x="239902" y="239903"/>
                  </a:lnTo>
                  <a:lnTo>
                    <a:pt x="239902" y="751663"/>
                  </a:lnTo>
                  <a:cubicBezTo>
                    <a:pt x="239902" y="817909"/>
                    <a:pt x="186198" y="871613"/>
                    <a:pt x="119951" y="871614"/>
                  </a:cubicBezTo>
                  <a:cubicBezTo>
                    <a:pt x="53704" y="871613"/>
                    <a:pt x="0" y="817909"/>
                    <a:pt x="0" y="75166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200" spc="-150">
                <a:solidFill>
                  <a:prstClr val="black"/>
                </a:solidFill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376044D-F50D-5943-438D-4E4EB5B92C0D}"/>
              </a:ext>
            </a:extLst>
          </p:cNvPr>
          <p:cNvGrpSpPr/>
          <p:nvPr/>
        </p:nvGrpSpPr>
        <p:grpSpPr>
          <a:xfrm>
            <a:off x="580042" y="1386315"/>
            <a:ext cx="7983916" cy="3612345"/>
            <a:chOff x="580042" y="875215"/>
            <a:chExt cx="7983916" cy="361234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78CC9B4-E9DE-802C-168F-06C555F85140}"/>
                </a:ext>
              </a:extLst>
            </p:cNvPr>
            <p:cNvSpPr txBox="1"/>
            <p:nvPr/>
          </p:nvSpPr>
          <p:spPr>
            <a:xfrm>
              <a:off x="580042" y="1633653"/>
              <a:ext cx="798391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altLang="ko-KR" sz="1600" dirty="0" err="1"/>
                <a:t>C</a:t>
              </a:r>
              <a:r>
                <a:rPr lang="en" altLang="ko-KR" sz="1600" baseline="-25000" dirty="0" err="1"/>
                <a:t>mol</a:t>
              </a:r>
              <a:r>
                <a:rPr lang="en" altLang="ko-KR" sz="1600" baseline="-25000" dirty="0"/>
                <a:t>/m³</a:t>
              </a:r>
              <a:r>
                <a:rPr lang="en" altLang="ko-KR" sz="1600" dirty="0"/>
                <a:t>​=</a:t>
              </a:r>
              <a:r>
                <a:rPr lang="en-US" altLang="ko-KR" sz="1600" dirty="0"/>
                <a:t>(</a:t>
              </a:r>
              <a:r>
                <a:rPr lang="en" altLang="ko-KR" sz="1600" dirty="0"/>
                <a:t>PPM×</a:t>
              </a:r>
              <a:r>
                <a:rPr lang="ko-KR" altLang="en-US" sz="1600" dirty="0"/>
                <a:t>압력​</a:t>
              </a:r>
              <a:r>
                <a:rPr lang="en-US" altLang="ko-KR" sz="1600" dirty="0"/>
                <a:t>)/(</a:t>
              </a:r>
              <a:r>
                <a:rPr lang="en" altLang="ko-KR" sz="1600" dirty="0"/>
                <a:t>R×</a:t>
              </a:r>
              <a:r>
                <a:rPr lang="ko-KR" altLang="en-US" sz="1600" dirty="0"/>
                <a:t>온도</a:t>
              </a:r>
              <a:r>
                <a:rPr lang="en-US" altLang="ko-KR" sz="1600" dirty="0"/>
                <a:t>)</a:t>
              </a:r>
            </a:p>
            <a:p>
              <a:r>
                <a:rPr lang="en" altLang="ko-KR" sz="1600" dirty="0"/>
                <a:t>C</a:t>
              </a:r>
              <a:r>
                <a:rPr lang="en" altLang="ko-KR" sz="1600" baseline="-25000" dirty="0"/>
                <a:t>g/m³​</a:t>
              </a:r>
              <a:r>
                <a:rPr lang="en" altLang="ko-KR" sz="1600" dirty="0"/>
                <a:t>=</a:t>
              </a:r>
              <a:r>
                <a:rPr lang="en" altLang="ko-KR" sz="1600" dirty="0" err="1"/>
                <a:t>C</a:t>
              </a:r>
              <a:r>
                <a:rPr lang="en" altLang="ko-KR" sz="1600" baseline="-25000" dirty="0" err="1"/>
                <a:t>mol</a:t>
              </a:r>
              <a:r>
                <a:rPr lang="en" altLang="ko-KR" sz="1600" baseline="-25000" dirty="0"/>
                <a:t>/m³​</a:t>
              </a:r>
              <a:r>
                <a:rPr lang="en" altLang="ko-KR" sz="1600" dirty="0"/>
                <a:t>×</a:t>
              </a:r>
              <a:r>
                <a:rPr lang="ko-KR" altLang="en-US" sz="1600" dirty="0"/>
                <a:t>메탄의 분자량</a:t>
              </a:r>
              <a:endParaRPr lang="en-US" altLang="ko-KR" sz="1600" dirty="0"/>
            </a:p>
            <a:p>
              <a:r>
                <a:rPr lang="en" altLang="ko-KR" sz="1600" dirty="0"/>
                <a:t>C</a:t>
              </a:r>
              <a:r>
                <a:rPr lang="en-US" altLang="ko-KR" sz="1600" baseline="-25000" dirty="0"/>
                <a:t>k</a:t>
              </a:r>
              <a:r>
                <a:rPr lang="en" altLang="ko-KR" sz="1600" baseline="-25000" dirty="0"/>
                <a:t>g/m³</a:t>
              </a:r>
              <a:r>
                <a:rPr lang="en" altLang="ko-KR" sz="1600" dirty="0"/>
                <a:t>​=C</a:t>
              </a:r>
              <a:r>
                <a:rPr lang="en-US" altLang="ko-KR" sz="1600" baseline="-25000" dirty="0"/>
                <a:t>g</a:t>
              </a:r>
              <a:r>
                <a:rPr lang="en" altLang="ko-KR" sz="1600" baseline="-25000" dirty="0"/>
                <a:t>/m³</a:t>
              </a:r>
              <a:r>
                <a:rPr lang="en" altLang="ko-KR" sz="1600" dirty="0"/>
                <a:t>​×</a:t>
              </a:r>
              <a:r>
                <a:rPr lang="ko-KR" altLang="en-US" sz="1600" dirty="0"/>
                <a:t>메탄의 분자량</a:t>
              </a:r>
              <a:r>
                <a:rPr lang="en-US" altLang="ko-KR" sz="1600" dirty="0"/>
                <a:t>/1000</a:t>
              </a:r>
              <a:endParaRPr lang="en" altLang="ko-KR" sz="1600" dirty="0">
                <a:latin typeface="+mn-ea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F9CA76D-7AD8-6032-FCA3-85F90856DE91}"/>
                </a:ext>
              </a:extLst>
            </p:cNvPr>
            <p:cNvSpPr txBox="1"/>
            <p:nvPr/>
          </p:nvSpPr>
          <p:spPr>
            <a:xfrm>
              <a:off x="580042" y="875215"/>
              <a:ext cx="4601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dirty="0">
                  <a:latin typeface="+mn-ea"/>
                </a:rPr>
                <a:t>CH4 ppm </a:t>
              </a:r>
              <a:r>
                <a:rPr lang="en-US" altLang="ko-KR" dirty="0">
                  <a:latin typeface="+mn-ea"/>
                  <a:sym typeface="Wingdings" pitchFamily="2" charset="2"/>
                </a:rPr>
                <a:t> Kg/m</a:t>
              </a:r>
              <a:r>
                <a:rPr lang="en-US" altLang="ko-KR" baseline="30000" dirty="0">
                  <a:latin typeface="+mn-ea"/>
                  <a:sym typeface="Wingdings" pitchFamily="2" charset="2"/>
                </a:rPr>
                <a:t>3</a:t>
              </a:r>
              <a:r>
                <a:rPr lang="en-US" altLang="ko-KR" dirty="0">
                  <a:latin typeface="+mn-ea"/>
                  <a:sym typeface="Wingdings" pitchFamily="2" charset="2"/>
                </a:rPr>
                <a:t> </a:t>
              </a:r>
              <a:r>
                <a:rPr lang="ko-KR" altLang="en-US" dirty="0" err="1">
                  <a:latin typeface="+mn-ea"/>
                  <a:sym typeface="Wingdings" pitchFamily="2" charset="2"/>
                </a:rPr>
                <a:t>변환식</a:t>
              </a:r>
              <a:endParaRPr lang="ko-KR" altLang="en-US" dirty="0">
                <a:latin typeface="+mn-ea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C5B81C4-4990-B3D4-E73C-A2ADA582953A}"/>
                </a:ext>
              </a:extLst>
            </p:cNvPr>
            <p:cNvSpPr txBox="1"/>
            <p:nvPr/>
          </p:nvSpPr>
          <p:spPr>
            <a:xfrm>
              <a:off x="580042" y="2917900"/>
              <a:ext cx="7983916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1600" dirty="0"/>
                <a:t>* </a:t>
              </a:r>
              <a:r>
                <a:rPr lang="ko-KR" altLang="en-US" sz="1600" dirty="0"/>
                <a:t>계산식에 필요한 상수 값</a:t>
              </a:r>
              <a:br>
                <a:rPr lang="en-US" altLang="ko-KR" sz="1600" dirty="0"/>
              </a:br>
              <a:r>
                <a:rPr lang="ko-KR" altLang="en-US" sz="1600" dirty="0"/>
                <a:t>압력 </a:t>
              </a:r>
              <a:r>
                <a:rPr lang="en-US" altLang="ko-KR" sz="1600" dirty="0"/>
                <a:t>:</a:t>
              </a:r>
              <a:r>
                <a:rPr lang="ko-KR" altLang="en-US" sz="1600" dirty="0"/>
                <a:t> </a:t>
              </a:r>
              <a:r>
                <a:rPr lang="en-US" altLang="ko-KR" sz="1600" dirty="0"/>
                <a:t>101.325</a:t>
              </a:r>
              <a:r>
                <a:rPr lang="ko-KR" altLang="en-US" sz="1600" dirty="0"/>
                <a:t> </a:t>
              </a:r>
              <a:r>
                <a:rPr lang="en-US" altLang="ko-KR" sz="1600" dirty="0"/>
                <a:t>kPa</a:t>
              </a:r>
              <a:r>
                <a:rPr lang="ko-KR" altLang="en-US" sz="1600" dirty="0"/>
                <a:t> </a:t>
              </a:r>
              <a:r>
                <a:rPr lang="en-US" altLang="ko-KR" sz="1600" dirty="0"/>
                <a:t>(</a:t>
              </a:r>
              <a:r>
                <a:rPr lang="ko-KR" altLang="en-US" sz="1600" dirty="0"/>
                <a:t>표준 대기압</a:t>
              </a:r>
              <a:r>
                <a:rPr lang="en-US" altLang="ko-KR" sz="1600" dirty="0"/>
                <a:t>)</a:t>
              </a:r>
              <a:br>
                <a:rPr lang="en-US" altLang="ko-KR" sz="1600" dirty="0"/>
              </a:br>
              <a:r>
                <a:rPr lang="ko-KR" altLang="en-US" sz="1600" dirty="0"/>
                <a:t>온도 </a:t>
              </a:r>
              <a:r>
                <a:rPr lang="en-US" altLang="ko-KR" sz="1600" dirty="0"/>
                <a:t>:</a:t>
              </a:r>
              <a:r>
                <a:rPr lang="ko-KR" altLang="en-US" sz="1600" dirty="0"/>
                <a:t> </a:t>
              </a:r>
              <a:r>
                <a:rPr lang="en-US" altLang="ko-KR" sz="1600" dirty="0"/>
                <a:t>298.15</a:t>
              </a:r>
              <a:r>
                <a:rPr lang="ko-KR" altLang="en-US" sz="1600" dirty="0"/>
                <a:t> </a:t>
              </a:r>
              <a:r>
                <a:rPr lang="en-US" altLang="ko-KR" sz="1600" dirty="0"/>
                <a:t>k (</a:t>
              </a:r>
              <a:r>
                <a:rPr lang="ko-KR" altLang="en-US" sz="1600" dirty="0"/>
                <a:t>섭씨 </a:t>
              </a:r>
              <a:r>
                <a:rPr lang="en-US" altLang="ko-KR" sz="1600" dirty="0"/>
                <a:t>25</a:t>
              </a:r>
              <a:r>
                <a:rPr lang="ko-KR" altLang="en-US" sz="1600" dirty="0"/>
                <a:t>도</a:t>
              </a:r>
              <a:r>
                <a:rPr lang="en-US" altLang="ko-KR" sz="1600" dirty="0"/>
                <a:t>)</a:t>
              </a:r>
            </a:p>
            <a:p>
              <a:r>
                <a:rPr lang="en-US" altLang="ko-KR" sz="1600" dirty="0">
                  <a:latin typeface="+mn-ea"/>
                </a:rPr>
                <a:t>R</a:t>
              </a:r>
              <a:r>
                <a:rPr lang="ko-KR" altLang="en-US" sz="1600" dirty="0">
                  <a:latin typeface="+mn-ea"/>
                </a:rPr>
                <a:t> </a:t>
              </a:r>
              <a:r>
                <a:rPr lang="en-US" altLang="ko-KR" sz="1600" dirty="0">
                  <a:latin typeface="+mn-ea"/>
                </a:rPr>
                <a:t>(</a:t>
              </a:r>
              <a:r>
                <a:rPr lang="ko-KR" altLang="en-US" sz="1600" dirty="0">
                  <a:latin typeface="+mn-ea"/>
                </a:rPr>
                <a:t>기체 상수</a:t>
              </a:r>
              <a:r>
                <a:rPr lang="en-US" altLang="ko-KR" sz="1600" dirty="0">
                  <a:latin typeface="+mn-ea"/>
                </a:rPr>
                <a:t>)</a:t>
              </a:r>
              <a:r>
                <a:rPr lang="ko-KR" altLang="en-US" sz="1600" dirty="0">
                  <a:latin typeface="+mn-ea"/>
                </a:rPr>
                <a:t> </a:t>
              </a:r>
              <a:r>
                <a:rPr lang="en-US" altLang="ko-KR" sz="1600" dirty="0">
                  <a:latin typeface="+mn-ea"/>
                </a:rPr>
                <a:t>:</a:t>
              </a:r>
              <a:r>
                <a:rPr lang="ko-KR" altLang="en-US" sz="1600" dirty="0">
                  <a:latin typeface="+mn-ea"/>
                </a:rPr>
                <a:t> </a:t>
              </a:r>
              <a:r>
                <a:rPr lang="en-US" altLang="ko-KR" sz="1600" dirty="0">
                  <a:latin typeface="+mn-ea"/>
                </a:rPr>
                <a:t>8.314</a:t>
              </a:r>
              <a:r>
                <a:rPr lang="ko-KR" altLang="en-US" sz="1600" dirty="0">
                  <a:latin typeface="+mn-ea"/>
                </a:rPr>
                <a:t> </a:t>
              </a:r>
              <a:r>
                <a:rPr lang="en-US" altLang="ko-KR" sz="1600" dirty="0">
                  <a:latin typeface="+mn-ea"/>
                </a:rPr>
                <a:t>J/(mol*K)</a:t>
              </a:r>
            </a:p>
            <a:p>
              <a:r>
                <a:rPr lang="ko-KR" altLang="en-US" sz="1600" dirty="0">
                  <a:latin typeface="+mn-ea"/>
                </a:rPr>
                <a:t>메탄의 분자량 </a:t>
              </a:r>
              <a:r>
                <a:rPr lang="en-US" altLang="ko-KR" sz="1600" dirty="0">
                  <a:latin typeface="+mn-ea"/>
                </a:rPr>
                <a:t>:</a:t>
              </a:r>
              <a:r>
                <a:rPr lang="ko-KR" altLang="en-US" sz="1600" dirty="0">
                  <a:latin typeface="+mn-ea"/>
                </a:rPr>
                <a:t> </a:t>
              </a:r>
              <a:r>
                <a:rPr lang="en-US" altLang="ko-KR" sz="1600" dirty="0">
                  <a:latin typeface="+mn-ea"/>
                </a:rPr>
                <a:t>16.04</a:t>
              </a:r>
              <a:r>
                <a:rPr lang="ko-KR" altLang="en-US" sz="1600" dirty="0">
                  <a:latin typeface="+mn-ea"/>
                </a:rPr>
                <a:t> </a:t>
              </a:r>
              <a:r>
                <a:rPr lang="en-US" altLang="ko-KR" sz="1600" dirty="0">
                  <a:latin typeface="+mn-ea"/>
                </a:rPr>
                <a:t>g/mol</a:t>
              </a:r>
              <a:endParaRPr lang="en" altLang="ko-KR" sz="1600" dirty="0">
                <a:latin typeface="+mn-ea"/>
              </a:endParaRPr>
            </a:p>
            <a:p>
              <a:r>
                <a:rPr lang="ko-KR" altLang="en-US" sz="1600" dirty="0">
                  <a:latin typeface="+mn-ea"/>
                </a:rPr>
                <a:t>부피 </a:t>
              </a:r>
              <a:r>
                <a:rPr lang="en-US" altLang="ko-KR" sz="1600" dirty="0">
                  <a:latin typeface="+mn-ea"/>
                </a:rPr>
                <a:t>:</a:t>
              </a:r>
              <a:r>
                <a:rPr lang="ko-KR" altLang="en-US" sz="1600" dirty="0">
                  <a:latin typeface="+mn-ea"/>
                </a:rPr>
                <a:t> </a:t>
              </a:r>
              <a:r>
                <a:rPr lang="en-US" altLang="ko-KR" sz="1600" dirty="0">
                  <a:latin typeface="+mn-ea"/>
                </a:rPr>
                <a:t>76.43097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4586436"/>
      </p:ext>
    </p:extLst>
  </p:cSld>
  <p:clrMapOvr>
    <a:masterClrMapping/>
  </p:clrMapOvr>
</p:sld>
</file>

<file path=ppt/theme/theme1.xml><?xml version="1.0" encoding="utf-8"?>
<a:theme xmlns:a="http://schemas.openxmlformats.org/drawingml/2006/main" name="연구실기본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Maple 1">
        <a:dk1>
          <a:srgbClr val="29698D"/>
        </a:dk1>
        <a:lt1>
          <a:srgbClr val="FFFFFF"/>
        </a:lt1>
        <a:dk2>
          <a:srgbClr val="000000"/>
        </a:dk2>
        <a:lt2>
          <a:srgbClr val="DDDDDD"/>
        </a:lt2>
        <a:accent1>
          <a:srgbClr val="9A6B16"/>
        </a:accent1>
        <a:accent2>
          <a:srgbClr val="FF9900"/>
        </a:accent2>
        <a:accent3>
          <a:srgbClr val="FFFFFF"/>
        </a:accent3>
        <a:accent4>
          <a:srgbClr val="215978"/>
        </a:accent4>
        <a:accent5>
          <a:srgbClr val="CABAAB"/>
        </a:accent5>
        <a:accent6>
          <a:srgbClr val="E78A00"/>
        </a:accent6>
        <a:hlink>
          <a:srgbClr val="669900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ple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71A4B9"/>
        </a:accent1>
        <a:accent2>
          <a:srgbClr val="917FC9"/>
        </a:accent2>
        <a:accent3>
          <a:srgbClr val="FFFFFF"/>
        </a:accent3>
        <a:accent4>
          <a:srgbClr val="565682"/>
        </a:accent4>
        <a:accent5>
          <a:srgbClr val="BBCFD9"/>
        </a:accent5>
        <a:accent6>
          <a:srgbClr val="8372B6"/>
        </a:accent6>
        <a:hlink>
          <a:srgbClr val="54985E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ple 3">
        <a:dk1>
          <a:srgbClr val="3366CC"/>
        </a:dk1>
        <a:lt1>
          <a:srgbClr val="FFFFFF"/>
        </a:lt1>
        <a:dk2>
          <a:srgbClr val="000000"/>
        </a:dk2>
        <a:lt2>
          <a:srgbClr val="C0C0C0"/>
        </a:lt2>
        <a:accent1>
          <a:srgbClr val="53D77F"/>
        </a:accent1>
        <a:accent2>
          <a:srgbClr val="6C77DC"/>
        </a:accent2>
        <a:accent3>
          <a:srgbClr val="FFFFFF"/>
        </a:accent3>
        <a:accent4>
          <a:srgbClr val="2A56AE"/>
        </a:accent4>
        <a:accent5>
          <a:srgbClr val="B3E8C0"/>
        </a:accent5>
        <a:accent6>
          <a:srgbClr val="616BC7"/>
        </a:accent6>
        <a:hlink>
          <a:srgbClr val="98A04C"/>
        </a:hlink>
        <a:folHlink>
          <a:srgbClr val="738FB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연구실기본테마" id="{01A0E6E3-C275-43F2-92DA-390B9AB59C6F}" vid="{46BD6FB6-0927-4DEB-AD32-ECD014841EB1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연구실기본테마</Template>
  <TotalTime>20426</TotalTime>
  <Words>384</Words>
  <Application>Microsoft Office PowerPoint</Application>
  <PresentationFormat>화면 슬라이드 쇼(4:3)</PresentationFormat>
  <Paragraphs>41</Paragraphs>
  <Slides>5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3" baseType="lpstr">
      <vt:lpstr>나눔고딕</vt:lpstr>
      <vt:lpstr>맑은 고딕</vt:lpstr>
      <vt:lpstr>Calibri</vt:lpstr>
      <vt:lpstr>Helvetica</vt:lpstr>
      <vt:lpstr>Times New Roman</vt:lpstr>
      <vt:lpstr>Verdana</vt:lpstr>
      <vt:lpstr>Wingdings</vt:lpstr>
      <vt:lpstr>연구실기본테마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윤 용근</cp:lastModifiedBy>
  <cp:revision>270</cp:revision>
  <dcterms:created xsi:type="dcterms:W3CDTF">2020-08-28T01:48:55Z</dcterms:created>
  <dcterms:modified xsi:type="dcterms:W3CDTF">2024-09-04T08:19:07Z</dcterms:modified>
</cp:coreProperties>
</file>