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14400213" cy="7920038"/>
  <p:notesSz cx="6858000" cy="9144000"/>
  <p:defaultTextStyle>
    <a:defPPr>
      <a:defRPr lang="ko-KR"/>
    </a:defPPr>
    <a:lvl1pPr marL="0" algn="l" defTabSz="1036747" rtl="0" eaLnBrk="1" latinLnBrk="1" hangingPunct="1">
      <a:defRPr sz="2041" kern="1200">
        <a:solidFill>
          <a:schemeClr val="tx1"/>
        </a:solidFill>
        <a:latin typeface="+mn-lt"/>
        <a:ea typeface="+mn-ea"/>
        <a:cs typeface="+mn-cs"/>
      </a:defRPr>
    </a:lvl1pPr>
    <a:lvl2pPr marL="518373" algn="l" defTabSz="1036747" rtl="0" eaLnBrk="1" latinLnBrk="1" hangingPunct="1">
      <a:defRPr sz="2041" kern="1200">
        <a:solidFill>
          <a:schemeClr val="tx1"/>
        </a:solidFill>
        <a:latin typeface="+mn-lt"/>
        <a:ea typeface="+mn-ea"/>
        <a:cs typeface="+mn-cs"/>
      </a:defRPr>
    </a:lvl2pPr>
    <a:lvl3pPr marL="1036747" algn="l" defTabSz="1036747" rtl="0" eaLnBrk="1" latinLnBrk="1" hangingPunct="1">
      <a:defRPr sz="2041" kern="1200">
        <a:solidFill>
          <a:schemeClr val="tx1"/>
        </a:solidFill>
        <a:latin typeface="+mn-lt"/>
        <a:ea typeface="+mn-ea"/>
        <a:cs typeface="+mn-cs"/>
      </a:defRPr>
    </a:lvl3pPr>
    <a:lvl4pPr marL="1555120" algn="l" defTabSz="1036747" rtl="0" eaLnBrk="1" latinLnBrk="1" hangingPunct="1">
      <a:defRPr sz="2041" kern="1200">
        <a:solidFill>
          <a:schemeClr val="tx1"/>
        </a:solidFill>
        <a:latin typeface="+mn-lt"/>
        <a:ea typeface="+mn-ea"/>
        <a:cs typeface="+mn-cs"/>
      </a:defRPr>
    </a:lvl4pPr>
    <a:lvl5pPr marL="2073493" algn="l" defTabSz="1036747" rtl="0" eaLnBrk="1" latinLnBrk="1" hangingPunct="1">
      <a:defRPr sz="2041" kern="1200">
        <a:solidFill>
          <a:schemeClr val="tx1"/>
        </a:solidFill>
        <a:latin typeface="+mn-lt"/>
        <a:ea typeface="+mn-ea"/>
        <a:cs typeface="+mn-cs"/>
      </a:defRPr>
    </a:lvl5pPr>
    <a:lvl6pPr marL="2591867" algn="l" defTabSz="1036747" rtl="0" eaLnBrk="1" latinLnBrk="1" hangingPunct="1">
      <a:defRPr sz="2041" kern="1200">
        <a:solidFill>
          <a:schemeClr val="tx1"/>
        </a:solidFill>
        <a:latin typeface="+mn-lt"/>
        <a:ea typeface="+mn-ea"/>
        <a:cs typeface="+mn-cs"/>
      </a:defRPr>
    </a:lvl6pPr>
    <a:lvl7pPr marL="3110240" algn="l" defTabSz="1036747" rtl="0" eaLnBrk="1" latinLnBrk="1" hangingPunct="1">
      <a:defRPr sz="2041" kern="1200">
        <a:solidFill>
          <a:schemeClr val="tx1"/>
        </a:solidFill>
        <a:latin typeface="+mn-lt"/>
        <a:ea typeface="+mn-ea"/>
        <a:cs typeface="+mn-cs"/>
      </a:defRPr>
    </a:lvl7pPr>
    <a:lvl8pPr marL="3628614" algn="l" defTabSz="1036747" rtl="0" eaLnBrk="1" latinLnBrk="1" hangingPunct="1">
      <a:defRPr sz="2041" kern="1200">
        <a:solidFill>
          <a:schemeClr val="tx1"/>
        </a:solidFill>
        <a:latin typeface="+mn-lt"/>
        <a:ea typeface="+mn-ea"/>
        <a:cs typeface="+mn-cs"/>
      </a:defRPr>
    </a:lvl8pPr>
    <a:lvl9pPr marL="4146987" algn="l" defTabSz="1036747" rtl="0" eaLnBrk="1" latinLnBrk="1" hangingPunct="1">
      <a:defRPr sz="204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5" userDrawn="1">
          <p15:clr>
            <a:srgbClr val="A4A3A4"/>
          </p15:clr>
        </p15:guide>
        <p15:guide id="2" pos="4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558234"/>
    <a:srgbClr val="F6640C"/>
    <a:srgbClr val="FCB504"/>
    <a:srgbClr val="0099CC"/>
    <a:srgbClr val="00FFFF"/>
    <a:srgbClr val="FF99FF"/>
    <a:srgbClr val="2F7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90" autoAdjust="0"/>
    <p:restoredTop sz="90932" autoAdjust="0"/>
  </p:normalViewPr>
  <p:slideViewPr>
    <p:cSldViewPr>
      <p:cViewPr>
        <p:scale>
          <a:sx n="110" d="100"/>
          <a:sy n="110" d="100"/>
        </p:scale>
        <p:origin x="-772" y="-724"/>
      </p:cViewPr>
      <p:guideLst>
        <p:guide orient="horz" pos="2495"/>
        <p:guide pos="4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AB43A-4F17-4351-9388-F37BD2D6A71A}" type="datetimeFigureOut">
              <a:rPr lang="ko-KR" altLang="en-US" smtClean="0"/>
              <a:t>2023-05-25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12738" y="685800"/>
            <a:ext cx="623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A2F2C-AD02-4ABF-95A4-3D0517FA52F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831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7766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75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4992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4911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2253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3706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9935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A2F2C-AD02-4ABF-95A4-3D0517FA52F6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334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-9525" y="-952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-9525" y="23812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-8832" y="48577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직사각형 10"/>
          <p:cNvSpPr/>
          <p:nvPr userDrawn="1"/>
        </p:nvSpPr>
        <p:spPr>
          <a:xfrm>
            <a:off x="7189889" y="-952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직사각형 11"/>
          <p:cNvSpPr/>
          <p:nvPr userDrawn="1"/>
        </p:nvSpPr>
        <p:spPr>
          <a:xfrm>
            <a:off x="7189889" y="23812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7190582" y="48577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-10217" y="-95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Document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-10217" y="2381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Project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-9524" y="48577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Unit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7202106" y="-95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Writer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7202106" y="2381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System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7202799" y="48577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Detail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4535810" y="-95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Version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직사각형 20"/>
          <p:cNvSpPr/>
          <p:nvPr userDrawn="1"/>
        </p:nvSpPr>
        <p:spPr>
          <a:xfrm>
            <a:off x="11748133" y="-95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Date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직사각형 21"/>
          <p:cNvSpPr/>
          <p:nvPr userDrawn="1"/>
        </p:nvSpPr>
        <p:spPr>
          <a:xfrm>
            <a:off x="11748133" y="2381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Slide Num.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879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75370" y="1026781"/>
            <a:ext cx="1883336" cy="406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Revision</a:t>
            </a:r>
            <a:r>
              <a:rPr lang="en-US" altLang="ko-KR" baseline="0" dirty="0"/>
              <a:t> History</a:t>
            </a:r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645840" y="1655763"/>
            <a:ext cx="1296144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0" dirty="0">
                <a:solidFill>
                  <a:schemeClr val="tx1"/>
                </a:solidFill>
                <a:latin typeface="+mn-lt"/>
              </a:rPr>
              <a:t>Version</a:t>
            </a:r>
            <a:endParaRPr lang="ko-KR" altLang="en-US" sz="1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1943522" y="1655763"/>
            <a:ext cx="1872208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0" dirty="0">
                <a:solidFill>
                  <a:schemeClr val="tx1"/>
                </a:solidFill>
                <a:latin typeface="+mn-lt"/>
              </a:rPr>
              <a:t>Date</a:t>
            </a:r>
            <a:endParaRPr lang="ko-KR" altLang="en-US" sz="1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3814192" y="1655763"/>
            <a:ext cx="605021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0" dirty="0">
                <a:solidFill>
                  <a:schemeClr val="tx1"/>
                </a:solidFill>
                <a:latin typeface="+mn-lt"/>
              </a:rPr>
              <a:t>Description</a:t>
            </a:r>
            <a:endParaRPr lang="ko-KR" altLang="en-US" sz="1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직사각형 10"/>
          <p:cNvSpPr/>
          <p:nvPr userDrawn="1"/>
        </p:nvSpPr>
        <p:spPr>
          <a:xfrm>
            <a:off x="9864402" y="1655763"/>
            <a:ext cx="1872208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0" dirty="0">
                <a:solidFill>
                  <a:schemeClr val="tx1"/>
                </a:solidFill>
                <a:latin typeface="+mn-lt"/>
              </a:rPr>
              <a:t>Writer</a:t>
            </a:r>
            <a:endParaRPr lang="ko-KR" altLang="en-US" sz="1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직사각형 11"/>
          <p:cNvSpPr/>
          <p:nvPr userDrawn="1"/>
        </p:nvSpPr>
        <p:spPr>
          <a:xfrm>
            <a:off x="11736610" y="1655763"/>
            <a:ext cx="1872208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0" dirty="0">
                <a:solidFill>
                  <a:schemeClr val="tx1"/>
                </a:solidFill>
                <a:latin typeface="+mn-lt"/>
              </a:rPr>
              <a:t>Remarks</a:t>
            </a:r>
            <a:endParaRPr lang="ko-KR" altLang="en-US" sz="12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645840" y="2016870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1943522" y="2016870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3814192" y="2016870"/>
            <a:ext cx="6050210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9864402" y="2016870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11736610" y="2016870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645840" y="2376910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1943522" y="2376910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3814192" y="2376910"/>
            <a:ext cx="6050210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1" name="직사각형 20"/>
          <p:cNvSpPr/>
          <p:nvPr userDrawn="1"/>
        </p:nvSpPr>
        <p:spPr>
          <a:xfrm>
            <a:off x="9864402" y="2376910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2" name="직사각형 21"/>
          <p:cNvSpPr/>
          <p:nvPr userDrawn="1"/>
        </p:nvSpPr>
        <p:spPr>
          <a:xfrm>
            <a:off x="11736610" y="2376910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3" name="직사각형 22"/>
          <p:cNvSpPr/>
          <p:nvPr userDrawn="1"/>
        </p:nvSpPr>
        <p:spPr>
          <a:xfrm>
            <a:off x="645840" y="2736950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4" name="직사각형 23"/>
          <p:cNvSpPr/>
          <p:nvPr userDrawn="1"/>
        </p:nvSpPr>
        <p:spPr>
          <a:xfrm>
            <a:off x="1943522" y="2736950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5" name="직사각형 24"/>
          <p:cNvSpPr/>
          <p:nvPr userDrawn="1"/>
        </p:nvSpPr>
        <p:spPr>
          <a:xfrm>
            <a:off x="3814192" y="2736950"/>
            <a:ext cx="6050210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6" name="직사각형 25"/>
          <p:cNvSpPr/>
          <p:nvPr userDrawn="1"/>
        </p:nvSpPr>
        <p:spPr>
          <a:xfrm>
            <a:off x="9864402" y="2736950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7" name="직사각형 26"/>
          <p:cNvSpPr/>
          <p:nvPr userDrawn="1"/>
        </p:nvSpPr>
        <p:spPr>
          <a:xfrm>
            <a:off x="11736610" y="2736950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8" name="직사각형 27"/>
          <p:cNvSpPr/>
          <p:nvPr userDrawn="1"/>
        </p:nvSpPr>
        <p:spPr>
          <a:xfrm>
            <a:off x="645840" y="3096990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29" name="직사각형 28"/>
          <p:cNvSpPr/>
          <p:nvPr userDrawn="1"/>
        </p:nvSpPr>
        <p:spPr>
          <a:xfrm>
            <a:off x="1943522" y="3096990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0" name="직사각형 29"/>
          <p:cNvSpPr/>
          <p:nvPr userDrawn="1"/>
        </p:nvSpPr>
        <p:spPr>
          <a:xfrm>
            <a:off x="3814192" y="3096990"/>
            <a:ext cx="6050210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1" name="직사각형 30"/>
          <p:cNvSpPr/>
          <p:nvPr userDrawn="1"/>
        </p:nvSpPr>
        <p:spPr>
          <a:xfrm>
            <a:off x="9864402" y="3096990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2" name="직사각형 31"/>
          <p:cNvSpPr/>
          <p:nvPr userDrawn="1"/>
        </p:nvSpPr>
        <p:spPr>
          <a:xfrm>
            <a:off x="11736610" y="3096990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3" name="직사각형 32"/>
          <p:cNvSpPr/>
          <p:nvPr userDrawn="1"/>
        </p:nvSpPr>
        <p:spPr>
          <a:xfrm>
            <a:off x="645840" y="3455963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4" name="직사각형 33"/>
          <p:cNvSpPr/>
          <p:nvPr userDrawn="1"/>
        </p:nvSpPr>
        <p:spPr>
          <a:xfrm>
            <a:off x="1943522" y="3455963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5" name="직사각형 34"/>
          <p:cNvSpPr/>
          <p:nvPr userDrawn="1"/>
        </p:nvSpPr>
        <p:spPr>
          <a:xfrm>
            <a:off x="3814192" y="3455963"/>
            <a:ext cx="6050210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6" name="직사각형 35"/>
          <p:cNvSpPr/>
          <p:nvPr userDrawn="1"/>
        </p:nvSpPr>
        <p:spPr>
          <a:xfrm>
            <a:off x="9864402" y="345596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7" name="직사각형 36"/>
          <p:cNvSpPr/>
          <p:nvPr userDrawn="1"/>
        </p:nvSpPr>
        <p:spPr>
          <a:xfrm>
            <a:off x="11736610" y="345596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8" name="직사각형 37"/>
          <p:cNvSpPr/>
          <p:nvPr userDrawn="1"/>
        </p:nvSpPr>
        <p:spPr>
          <a:xfrm>
            <a:off x="645840" y="3816003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9" name="직사각형 38"/>
          <p:cNvSpPr/>
          <p:nvPr userDrawn="1"/>
        </p:nvSpPr>
        <p:spPr>
          <a:xfrm>
            <a:off x="1943522" y="3816003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0" name="직사각형 39"/>
          <p:cNvSpPr/>
          <p:nvPr userDrawn="1"/>
        </p:nvSpPr>
        <p:spPr>
          <a:xfrm>
            <a:off x="3814192" y="3816003"/>
            <a:ext cx="6050210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1" name="직사각형 40"/>
          <p:cNvSpPr/>
          <p:nvPr userDrawn="1"/>
        </p:nvSpPr>
        <p:spPr>
          <a:xfrm>
            <a:off x="9864402" y="381600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2" name="직사각형 41"/>
          <p:cNvSpPr/>
          <p:nvPr userDrawn="1"/>
        </p:nvSpPr>
        <p:spPr>
          <a:xfrm>
            <a:off x="11736610" y="381600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3" name="직사각형 42"/>
          <p:cNvSpPr/>
          <p:nvPr userDrawn="1"/>
        </p:nvSpPr>
        <p:spPr>
          <a:xfrm>
            <a:off x="645840" y="4176043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4" name="직사각형 43"/>
          <p:cNvSpPr/>
          <p:nvPr userDrawn="1"/>
        </p:nvSpPr>
        <p:spPr>
          <a:xfrm>
            <a:off x="1943522" y="4176043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5" name="직사각형 44"/>
          <p:cNvSpPr/>
          <p:nvPr userDrawn="1"/>
        </p:nvSpPr>
        <p:spPr>
          <a:xfrm>
            <a:off x="3814192" y="4176043"/>
            <a:ext cx="6050210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6" name="직사각형 45"/>
          <p:cNvSpPr/>
          <p:nvPr userDrawn="1"/>
        </p:nvSpPr>
        <p:spPr>
          <a:xfrm>
            <a:off x="9864402" y="417604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7" name="직사각형 46"/>
          <p:cNvSpPr/>
          <p:nvPr userDrawn="1"/>
        </p:nvSpPr>
        <p:spPr>
          <a:xfrm>
            <a:off x="11736610" y="417604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8" name="직사각형 47"/>
          <p:cNvSpPr/>
          <p:nvPr userDrawn="1"/>
        </p:nvSpPr>
        <p:spPr>
          <a:xfrm>
            <a:off x="645840" y="4536083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9" name="직사각형 48"/>
          <p:cNvSpPr/>
          <p:nvPr userDrawn="1"/>
        </p:nvSpPr>
        <p:spPr>
          <a:xfrm>
            <a:off x="1943522" y="4536083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50" name="직사각형 49"/>
          <p:cNvSpPr/>
          <p:nvPr userDrawn="1"/>
        </p:nvSpPr>
        <p:spPr>
          <a:xfrm>
            <a:off x="3814192" y="4536083"/>
            <a:ext cx="6050210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51" name="직사각형 50"/>
          <p:cNvSpPr/>
          <p:nvPr userDrawn="1"/>
        </p:nvSpPr>
        <p:spPr>
          <a:xfrm>
            <a:off x="9864402" y="453608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52" name="직사각형 51"/>
          <p:cNvSpPr/>
          <p:nvPr userDrawn="1"/>
        </p:nvSpPr>
        <p:spPr>
          <a:xfrm>
            <a:off x="11736610" y="453608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53" name="직사각형 52"/>
          <p:cNvSpPr/>
          <p:nvPr userDrawn="1"/>
        </p:nvSpPr>
        <p:spPr>
          <a:xfrm>
            <a:off x="644302" y="4896123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54" name="직사각형 53"/>
          <p:cNvSpPr/>
          <p:nvPr userDrawn="1"/>
        </p:nvSpPr>
        <p:spPr>
          <a:xfrm>
            <a:off x="1941984" y="4896123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55" name="직사각형 54"/>
          <p:cNvSpPr/>
          <p:nvPr userDrawn="1"/>
        </p:nvSpPr>
        <p:spPr>
          <a:xfrm>
            <a:off x="3811116" y="4896123"/>
            <a:ext cx="605482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56" name="직사각형 55"/>
          <p:cNvSpPr/>
          <p:nvPr userDrawn="1"/>
        </p:nvSpPr>
        <p:spPr>
          <a:xfrm>
            <a:off x="9864402" y="489612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57" name="직사각형 56"/>
          <p:cNvSpPr/>
          <p:nvPr userDrawn="1"/>
        </p:nvSpPr>
        <p:spPr>
          <a:xfrm>
            <a:off x="11735072" y="489612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58" name="직사각형 57"/>
          <p:cNvSpPr/>
          <p:nvPr userDrawn="1"/>
        </p:nvSpPr>
        <p:spPr>
          <a:xfrm>
            <a:off x="644302" y="5256163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59" name="직사각형 58"/>
          <p:cNvSpPr/>
          <p:nvPr userDrawn="1"/>
        </p:nvSpPr>
        <p:spPr>
          <a:xfrm>
            <a:off x="1941984" y="5256163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60" name="직사각형 59"/>
          <p:cNvSpPr/>
          <p:nvPr userDrawn="1"/>
        </p:nvSpPr>
        <p:spPr>
          <a:xfrm>
            <a:off x="3811116" y="5256163"/>
            <a:ext cx="605482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61" name="직사각형 60"/>
          <p:cNvSpPr/>
          <p:nvPr userDrawn="1"/>
        </p:nvSpPr>
        <p:spPr>
          <a:xfrm>
            <a:off x="9864402" y="525616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62" name="직사각형 61"/>
          <p:cNvSpPr/>
          <p:nvPr userDrawn="1"/>
        </p:nvSpPr>
        <p:spPr>
          <a:xfrm>
            <a:off x="11735072" y="525616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63" name="직사각형 62"/>
          <p:cNvSpPr/>
          <p:nvPr userDrawn="1"/>
        </p:nvSpPr>
        <p:spPr>
          <a:xfrm>
            <a:off x="644302" y="5616203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64" name="직사각형 63"/>
          <p:cNvSpPr/>
          <p:nvPr userDrawn="1"/>
        </p:nvSpPr>
        <p:spPr>
          <a:xfrm>
            <a:off x="1941984" y="5616203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65" name="직사각형 64"/>
          <p:cNvSpPr/>
          <p:nvPr userDrawn="1"/>
        </p:nvSpPr>
        <p:spPr>
          <a:xfrm>
            <a:off x="3811116" y="5616203"/>
            <a:ext cx="605482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66" name="직사각형 65"/>
          <p:cNvSpPr/>
          <p:nvPr userDrawn="1"/>
        </p:nvSpPr>
        <p:spPr>
          <a:xfrm>
            <a:off x="9864402" y="561620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67" name="직사각형 66"/>
          <p:cNvSpPr/>
          <p:nvPr userDrawn="1"/>
        </p:nvSpPr>
        <p:spPr>
          <a:xfrm>
            <a:off x="11735072" y="561620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68" name="직사각형 67"/>
          <p:cNvSpPr/>
          <p:nvPr userDrawn="1"/>
        </p:nvSpPr>
        <p:spPr>
          <a:xfrm>
            <a:off x="644302" y="5976243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69" name="직사각형 68"/>
          <p:cNvSpPr/>
          <p:nvPr userDrawn="1"/>
        </p:nvSpPr>
        <p:spPr>
          <a:xfrm>
            <a:off x="1941984" y="5976243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0" name="직사각형 69"/>
          <p:cNvSpPr/>
          <p:nvPr userDrawn="1"/>
        </p:nvSpPr>
        <p:spPr>
          <a:xfrm>
            <a:off x="3811116" y="5976243"/>
            <a:ext cx="605482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1" name="직사각형 70"/>
          <p:cNvSpPr/>
          <p:nvPr userDrawn="1"/>
        </p:nvSpPr>
        <p:spPr>
          <a:xfrm>
            <a:off x="9864402" y="597624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2" name="직사각형 71"/>
          <p:cNvSpPr/>
          <p:nvPr userDrawn="1"/>
        </p:nvSpPr>
        <p:spPr>
          <a:xfrm>
            <a:off x="11735072" y="597624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3" name="직사각형 72"/>
          <p:cNvSpPr/>
          <p:nvPr userDrawn="1"/>
        </p:nvSpPr>
        <p:spPr>
          <a:xfrm>
            <a:off x="644302" y="6336283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4" name="직사각형 73"/>
          <p:cNvSpPr/>
          <p:nvPr userDrawn="1"/>
        </p:nvSpPr>
        <p:spPr>
          <a:xfrm>
            <a:off x="1941984" y="6336283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5" name="직사각형 74"/>
          <p:cNvSpPr/>
          <p:nvPr userDrawn="1"/>
        </p:nvSpPr>
        <p:spPr>
          <a:xfrm>
            <a:off x="3811116" y="6336283"/>
            <a:ext cx="605482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6" name="직사각형 75"/>
          <p:cNvSpPr/>
          <p:nvPr userDrawn="1"/>
        </p:nvSpPr>
        <p:spPr>
          <a:xfrm>
            <a:off x="9864402" y="633628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7" name="직사각형 76"/>
          <p:cNvSpPr/>
          <p:nvPr userDrawn="1"/>
        </p:nvSpPr>
        <p:spPr>
          <a:xfrm>
            <a:off x="11735072" y="633628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8" name="직사각형 77"/>
          <p:cNvSpPr/>
          <p:nvPr userDrawn="1"/>
        </p:nvSpPr>
        <p:spPr>
          <a:xfrm>
            <a:off x="644302" y="6696323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79" name="직사각형 78"/>
          <p:cNvSpPr/>
          <p:nvPr userDrawn="1"/>
        </p:nvSpPr>
        <p:spPr>
          <a:xfrm>
            <a:off x="1941984" y="6696323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0" name="직사각형 79"/>
          <p:cNvSpPr/>
          <p:nvPr userDrawn="1"/>
        </p:nvSpPr>
        <p:spPr>
          <a:xfrm>
            <a:off x="3811116" y="6696323"/>
            <a:ext cx="605482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1" name="직사각형 80"/>
          <p:cNvSpPr/>
          <p:nvPr userDrawn="1"/>
        </p:nvSpPr>
        <p:spPr>
          <a:xfrm>
            <a:off x="9864402" y="669632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2" name="직사각형 81"/>
          <p:cNvSpPr/>
          <p:nvPr userDrawn="1"/>
        </p:nvSpPr>
        <p:spPr>
          <a:xfrm>
            <a:off x="11735072" y="669632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3" name="직사각형 82"/>
          <p:cNvSpPr/>
          <p:nvPr userDrawn="1"/>
        </p:nvSpPr>
        <p:spPr>
          <a:xfrm>
            <a:off x="644302" y="7056363"/>
            <a:ext cx="129614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4" name="직사각형 83"/>
          <p:cNvSpPr/>
          <p:nvPr userDrawn="1"/>
        </p:nvSpPr>
        <p:spPr>
          <a:xfrm>
            <a:off x="1941984" y="7056363"/>
            <a:ext cx="1869132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5" name="직사각형 84"/>
          <p:cNvSpPr/>
          <p:nvPr userDrawn="1"/>
        </p:nvSpPr>
        <p:spPr>
          <a:xfrm>
            <a:off x="3811116" y="7056363"/>
            <a:ext cx="6054824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6" name="직사각형 85"/>
          <p:cNvSpPr/>
          <p:nvPr userDrawn="1"/>
        </p:nvSpPr>
        <p:spPr>
          <a:xfrm>
            <a:off x="9864402" y="705636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7" name="직사각형 86"/>
          <p:cNvSpPr/>
          <p:nvPr userDrawn="1"/>
        </p:nvSpPr>
        <p:spPr>
          <a:xfrm>
            <a:off x="11735072" y="7056363"/>
            <a:ext cx="1872208" cy="3600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5B5697A-28F1-0C72-1D53-48E784637C9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" b="43627"/>
          <a:stretch/>
        </p:blipFill>
        <p:spPr bwMode="auto">
          <a:xfrm>
            <a:off x="644302" y="596830"/>
            <a:ext cx="723156" cy="429417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525619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-9525" y="-952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직사각형 7"/>
          <p:cNvSpPr/>
          <p:nvPr userDrawn="1"/>
        </p:nvSpPr>
        <p:spPr>
          <a:xfrm>
            <a:off x="-9525" y="23812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-8832" y="48577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7189889" y="-952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직사각형 10"/>
          <p:cNvSpPr/>
          <p:nvPr userDrawn="1"/>
        </p:nvSpPr>
        <p:spPr>
          <a:xfrm>
            <a:off x="7189889" y="23812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직사각형 11"/>
          <p:cNvSpPr/>
          <p:nvPr userDrawn="1"/>
        </p:nvSpPr>
        <p:spPr>
          <a:xfrm>
            <a:off x="7190582" y="48577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10217" y="-95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Requirement ID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-10217" y="2381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Project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-9524" y="48577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Unit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7202106" y="-95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Writer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7202106" y="2381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System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7202799" y="48577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Sub Unit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4535810" y="-95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Version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11748133" y="-95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Date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직사각형 20"/>
          <p:cNvSpPr/>
          <p:nvPr userDrawn="1"/>
        </p:nvSpPr>
        <p:spPr>
          <a:xfrm>
            <a:off x="11748133" y="2381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Slide Num.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직사각형 21"/>
          <p:cNvSpPr/>
          <p:nvPr userDrawn="1"/>
        </p:nvSpPr>
        <p:spPr>
          <a:xfrm>
            <a:off x="10656490" y="981496"/>
            <a:ext cx="3743722" cy="693896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직사각형 22"/>
          <p:cNvSpPr/>
          <p:nvPr userDrawn="1"/>
        </p:nvSpPr>
        <p:spPr>
          <a:xfrm>
            <a:off x="10656490" y="733425"/>
            <a:ext cx="3743030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Description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5696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-9525" y="-952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-9525" y="23812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-8832" y="48577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직사각형 10"/>
          <p:cNvSpPr/>
          <p:nvPr userDrawn="1"/>
        </p:nvSpPr>
        <p:spPr>
          <a:xfrm>
            <a:off x="7189889" y="-952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직사각형 11"/>
          <p:cNvSpPr/>
          <p:nvPr userDrawn="1"/>
        </p:nvSpPr>
        <p:spPr>
          <a:xfrm>
            <a:off x="7189889" y="23812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7190582" y="485775"/>
            <a:ext cx="7209631" cy="24765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-10217" y="-95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Requirement</a:t>
            </a:r>
            <a:r>
              <a:rPr lang="en-US" altLang="ko-KR" sz="1100" baseline="0" dirty="0">
                <a:solidFill>
                  <a:schemeClr val="tx1"/>
                </a:solidFill>
                <a:latin typeface="+mn-lt"/>
              </a:rPr>
              <a:t> ID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-10217" y="2381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Project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-9524" y="48577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Unit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7202106" y="-95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Writer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7202106" y="2381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System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7202799" y="48577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Sub Unit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4535810" y="-95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Version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직사각형 20"/>
          <p:cNvSpPr/>
          <p:nvPr userDrawn="1"/>
        </p:nvSpPr>
        <p:spPr>
          <a:xfrm>
            <a:off x="11748133" y="-95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Date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직사각형 21"/>
          <p:cNvSpPr/>
          <p:nvPr userDrawn="1"/>
        </p:nvSpPr>
        <p:spPr>
          <a:xfrm>
            <a:off x="11748133" y="238125"/>
            <a:ext cx="1377676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Slide Num.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직사각형 22"/>
          <p:cNvSpPr/>
          <p:nvPr userDrawn="1"/>
        </p:nvSpPr>
        <p:spPr>
          <a:xfrm>
            <a:off x="10656490" y="981496"/>
            <a:ext cx="3743722" cy="693896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직사각형 23"/>
          <p:cNvSpPr/>
          <p:nvPr userDrawn="1"/>
        </p:nvSpPr>
        <p:spPr>
          <a:xfrm>
            <a:off x="10656490" y="733425"/>
            <a:ext cx="3743030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Description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직사각형 24"/>
          <p:cNvSpPr/>
          <p:nvPr userDrawn="1"/>
        </p:nvSpPr>
        <p:spPr>
          <a:xfrm>
            <a:off x="10656490" y="6304657"/>
            <a:ext cx="3743030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1100" dirty="0">
                <a:solidFill>
                  <a:schemeClr val="tx1"/>
                </a:solidFill>
                <a:latin typeface="+mn-lt"/>
              </a:rPr>
              <a:t>Note</a:t>
            </a:r>
            <a:endParaRPr lang="ko-KR" altLang="en-US" sz="11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5552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879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F21B-08E5-4EE0-8472-1F0F3DBCFA5A}" type="datetimeFigureOut">
              <a:rPr lang="ko-KR" altLang="en-US" smtClean="0"/>
              <a:t>2023-05-25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959D-5D21-47A3-B087-2012D53060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6897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21669"/>
            <a:ext cx="3105046" cy="6711866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421669"/>
            <a:ext cx="9135135" cy="6711866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F21B-08E5-4EE0-8472-1F0F3DBCFA5A}" type="datetimeFigureOut">
              <a:rPr lang="ko-KR" altLang="en-US" smtClean="0"/>
              <a:t>2023-05-25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959D-5D21-47A3-B087-2012D53060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638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21669"/>
            <a:ext cx="12420184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08344"/>
            <a:ext cx="12420184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340702"/>
            <a:ext cx="324004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3F21B-08E5-4EE0-8472-1F0F3DBCFA5A}" type="datetimeFigureOut">
              <a:rPr lang="ko-KR" altLang="en-US" smtClean="0"/>
              <a:t>2023-05-25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340702"/>
            <a:ext cx="4860072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340702"/>
            <a:ext cx="324004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1959D-5D21-47A3-B087-2012D53060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008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5" r:id="rId5"/>
    <p:sldLayoutId id="2147483706" r:id="rId6"/>
    <p:sldLayoutId id="2147483707" r:id="rId7"/>
  </p:sldLayoutIdLst>
  <p:txStyles>
    <p:titleStyle>
      <a:lvl1pPr algn="l" defTabSz="1056041" rtl="0" eaLnBrk="1" latinLnBrk="1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1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1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1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1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1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1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1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1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1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1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1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1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1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1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1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1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1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1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08E380E-CA77-44E4-1035-03799AFC0B2F}"/>
              </a:ext>
            </a:extLst>
          </p:cNvPr>
          <p:cNvGrpSpPr/>
          <p:nvPr/>
        </p:nvGrpSpPr>
        <p:grpSpPr>
          <a:xfrm>
            <a:off x="3991535" y="2307074"/>
            <a:ext cx="6417141" cy="3305890"/>
            <a:chOff x="3992330" y="2203370"/>
            <a:chExt cx="6417141" cy="3305890"/>
          </a:xfrm>
        </p:grpSpPr>
        <p:sp>
          <p:nvSpPr>
            <p:cNvPr id="9" name="TextBox 8"/>
            <p:cNvSpPr txBox="1"/>
            <p:nvPr/>
          </p:nvSpPr>
          <p:spPr>
            <a:xfrm>
              <a:off x="3992330" y="3390129"/>
              <a:ext cx="6417141" cy="972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400" b="1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국립대한민국임시정부기념관</a:t>
              </a:r>
              <a:r>
                <a:rPr lang="ko-KR" altLang="en-US" sz="2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사이버기념관 구축</a:t>
              </a:r>
              <a:endParaRPr lang="en-US" altLang="ko-KR" sz="2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600" dirty="0">
                  <a:solidFill>
                    <a:schemeClr val="bg1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사이버기념관 화면 기능 설명</a:t>
              </a:r>
            </a:p>
          </p:txBody>
        </p:sp>
        <p:cxnSp>
          <p:nvCxnSpPr>
            <p:cNvPr id="10" name="직선 연결선 9"/>
            <p:cNvCxnSpPr/>
            <p:nvPr/>
          </p:nvCxnSpPr>
          <p:spPr>
            <a:xfrm>
              <a:off x="6998674" y="4617388"/>
              <a:ext cx="404446" cy="0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직사각형 10"/>
            <p:cNvSpPr/>
            <p:nvPr/>
          </p:nvSpPr>
          <p:spPr>
            <a:xfrm>
              <a:off x="6476981" y="4831574"/>
              <a:ext cx="1447833" cy="3370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200" dirty="0">
                  <a:solidFill>
                    <a:schemeClr val="accent2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2023</a:t>
              </a:r>
              <a:r>
                <a:rPr lang="ko-KR" altLang="en-US" sz="1200" dirty="0">
                  <a:solidFill>
                    <a:schemeClr val="accent2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년 </a:t>
              </a:r>
              <a:r>
                <a:rPr lang="en-US" altLang="ko-KR" sz="1200" dirty="0">
                  <a:solidFill>
                    <a:schemeClr val="accent2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03</a:t>
              </a:r>
              <a:r>
                <a:rPr lang="ko-KR" altLang="en-US" sz="1200" dirty="0">
                  <a:solidFill>
                    <a:schemeClr val="accent2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월 </a:t>
              </a:r>
              <a:r>
                <a:rPr lang="en-US" altLang="ko-KR" sz="1200" dirty="0">
                  <a:solidFill>
                    <a:schemeClr val="accent2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30</a:t>
              </a:r>
              <a:r>
                <a:rPr lang="ko-KR" altLang="en-US" sz="1200" dirty="0">
                  <a:solidFill>
                    <a:schemeClr val="accent2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일</a:t>
              </a: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464798" y="5172245"/>
              <a:ext cx="1472198" cy="3370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200" b="1" dirty="0">
                  <a:solidFill>
                    <a:schemeClr val="bg1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STONE</a:t>
              </a:r>
              <a:r>
                <a:rPr lang="ko-KR" altLang="en-US" sz="1200" b="1" dirty="0">
                  <a:solidFill>
                    <a:schemeClr val="bg1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en-US" altLang="ko-KR" sz="1200" b="1" dirty="0">
                  <a:solidFill>
                    <a:schemeClr val="bg1">
                      <a:lumMod val="50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INTEGRITY</a:t>
              </a: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C2B05818-3D17-E33E-9CC0-DD224444FA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1087" y="2203370"/>
              <a:ext cx="1018038" cy="1122836"/>
            </a:xfrm>
            <a:prstGeom prst="rect">
              <a:avLst/>
            </a:prstGeom>
            <a:solidFill>
              <a:schemeClr val="tx1"/>
            </a:solidFill>
          </p:spPr>
        </p:pic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5643330F-89EE-AF7A-AA23-355202997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54" y="359619"/>
            <a:ext cx="3152121" cy="4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043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박지훈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2023.03.30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국립대한민국임시정부기념관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사이버기념관 구축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10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통계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도달률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5" name="표 35">
            <a:extLst>
              <a:ext uri="{FF2B5EF4-FFF2-40B4-BE49-F238E27FC236}">
                <a16:creationId xmlns:a16="http://schemas.microsoft.com/office/drawing/2014/main" id="{A29DD274-1875-DE75-FDE8-544E0A5025CF}"/>
              </a:ext>
            </a:extLst>
          </p:cNvPr>
          <p:cNvGraphicFramePr>
            <a:graphicFrameLocks noGrp="1"/>
          </p:cNvGraphicFramePr>
          <p:nvPr/>
        </p:nvGraphicFramePr>
        <p:xfrm>
          <a:off x="10663088" y="977770"/>
          <a:ext cx="3737124" cy="627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771">
                  <a:extLst>
                    <a:ext uri="{9D8B030D-6E8A-4147-A177-3AD203B41FA5}">
                      <a16:colId xmlns:a16="http://schemas.microsoft.com/office/drawing/2014/main" val="2713442292"/>
                    </a:ext>
                  </a:extLst>
                </a:gridCol>
                <a:gridCol w="3246353">
                  <a:extLst>
                    <a:ext uri="{9D8B030D-6E8A-4147-A177-3AD203B41FA5}">
                      <a16:colId xmlns:a16="http://schemas.microsoft.com/office/drawing/2014/main" val="39615535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No.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설명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699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※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통계 메뉴 추가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49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b="1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도달률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v"/>
                      </a:pP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접속률 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 </a:t>
                      </a:r>
                      <a:r>
                        <a:rPr lang="ko-KR" altLang="en-US" sz="900" b="1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가입률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 </a:t>
                      </a:r>
                      <a:r>
                        <a:rPr lang="ko-KR" altLang="en-US" sz="9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j-ea"/>
                        </a:rPr>
                        <a:t>도달률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탭 버튼</a:t>
                      </a:r>
                      <a:endParaRPr lang="en-US" altLang="ko-KR" sz="9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556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b="1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도달률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2-1. </a:t>
                      </a:r>
                      <a:r>
                        <a:rPr lang="ko-KR" altLang="en-US" sz="90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도달률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테이블 엑셀 파일 다운로드</a:t>
                      </a:r>
                      <a:endParaRPr lang="en-US" altLang="ko-KR" sz="9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2-2. 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오늘날짜 표시</a:t>
                      </a:r>
                      <a:endParaRPr lang="en-US" altLang="ko-KR" sz="9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2-3. 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최근 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30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일간의 정보 표시</a:t>
                      </a:r>
                      <a:endParaRPr lang="en-US" altLang="ko-KR" sz="9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361950" lvl="1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테이블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/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그래프 정보 업데이트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2-4.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기간 설정에 따른 정보 표시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361950" lvl="1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테이블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/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그래프 정보 업데이트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2-5.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도달률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데이터 테이블 표시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361950" lvl="1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날짜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/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체류시간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/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이동거리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/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도슨트봇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이용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/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컨텐츠 호출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2-6.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도달률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항목 데이터 그래프 표시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361950" lvl="1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항목 선택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– 2-7.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드롭박스에서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항목 선택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361950" lvl="1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X: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날짜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Y: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인원수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(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이동거리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건수 등 선택에 따른 변경 필요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361950" lvl="1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막대 영역 롤오버시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Tooltip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표시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lvl="0" indent="-337520" algn="l" defTabSz="105604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2-7.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항목 선택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361950" marR="0" lvl="1" indent="-171450" algn="l" defTabSz="105604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체류시간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/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이동거리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/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도슨트봇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이용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/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컨텐츠 호출 선택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lvl="0" indent="-337520" algn="l" defTabSz="105604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2-8.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막대 그래프 버튼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361950" marR="0" lvl="1" indent="-171450" algn="l" defTabSz="105604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막대 그래프 표시 버튼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선형 그래프 버튼과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Toggle)</a:t>
                      </a:r>
                    </a:p>
                    <a:p>
                      <a:pPr marL="0" marR="0" lvl="0" indent="-337520" algn="l" defTabSz="105604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strike="noStrike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2-9. </a:t>
                      </a:r>
                      <a:r>
                        <a:rPr lang="ko-KR" altLang="en-US" sz="900" strike="noStrike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선형 그래프 버튼</a:t>
                      </a:r>
                      <a:endParaRPr lang="en-US" altLang="ko-KR" sz="900" strike="noStrike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361950" marR="0" lvl="1" indent="-171450" algn="l" defTabSz="105604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선형 그래프 표시 버튼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막대 그래프 버튼과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Toggle)</a:t>
                      </a:r>
                      <a:endParaRPr lang="en-US" altLang="ko-KR" sz="900" strike="noStrike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lvl="0" indent="-337520" algn="l" defTabSz="105604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2-9.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그래프 </a:t>
                      </a:r>
                      <a:r>
                        <a:rPr lang="en-US" altLang="ko-KR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png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파일로 다운로드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361950" marR="0" lvl="1" indent="-171450" algn="l" defTabSz="105604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900" i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i="1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n-ea"/>
                          <a:cs typeface="+mn-cs"/>
                        </a:rPr>
                        <a:t>가입량</a:t>
                      </a:r>
                      <a:r>
                        <a:rPr lang="en-US" altLang="ko-KR" sz="900" i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n-ea"/>
                          <a:cs typeface="+mn-cs"/>
                        </a:rPr>
                        <a:t>]_[</a:t>
                      </a:r>
                      <a:r>
                        <a:rPr lang="ko-KR" altLang="en-US" sz="900" i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n-ea"/>
                          <a:cs typeface="+mn-cs"/>
                        </a:rPr>
                        <a:t>다운로드일시</a:t>
                      </a:r>
                      <a:r>
                        <a:rPr lang="en-US" altLang="ko-KR" sz="900" i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n-ea"/>
                          <a:cs typeface="+mn-cs"/>
                        </a:rPr>
                        <a:t>].</a:t>
                      </a:r>
                      <a:r>
                        <a:rPr lang="en-US" altLang="ko-KR" sz="900" i="1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n-ea"/>
                          <a:cs typeface="+mn-cs"/>
                        </a:rPr>
                        <a:t>png</a:t>
                      </a:r>
                      <a:endParaRPr lang="en-US" altLang="ko-KR" sz="900" i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6464"/>
                  </a:ext>
                </a:extLst>
              </a:tr>
            </a:tbl>
          </a:graphicData>
        </a:graphic>
      </p:graphicFrame>
      <p:pic>
        <p:nvPicPr>
          <p:cNvPr id="4" name="그림 3">
            <a:extLst>
              <a:ext uri="{FF2B5EF4-FFF2-40B4-BE49-F238E27FC236}">
                <a16:creationId xmlns:a16="http://schemas.microsoft.com/office/drawing/2014/main" id="{0234DA2D-9DAC-9517-F887-87A063659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474" y="863675"/>
            <a:ext cx="7344813" cy="67798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말풍선: 사각형 4">
            <a:extLst>
              <a:ext uri="{FF2B5EF4-FFF2-40B4-BE49-F238E27FC236}">
                <a16:creationId xmlns:a16="http://schemas.microsoft.com/office/drawing/2014/main" id="{129AED23-E625-51F4-BF9F-68253BD1E355}"/>
              </a:ext>
            </a:extLst>
          </p:cNvPr>
          <p:cNvSpPr/>
          <p:nvPr/>
        </p:nvSpPr>
        <p:spPr>
          <a:xfrm>
            <a:off x="2845625" y="1426018"/>
            <a:ext cx="216024" cy="216024"/>
          </a:xfrm>
          <a:prstGeom prst="wedgeRectCallout">
            <a:avLst>
              <a:gd name="adj1" fmla="val 62943"/>
              <a:gd name="adj2" fmla="val 11100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1</a:t>
            </a:r>
            <a:endParaRPr lang="ko-KR" altLang="en-US" sz="900" dirty="0"/>
          </a:p>
        </p:txBody>
      </p:sp>
      <p:sp>
        <p:nvSpPr>
          <p:cNvPr id="13" name="말풍선: 사각형 12">
            <a:extLst>
              <a:ext uri="{FF2B5EF4-FFF2-40B4-BE49-F238E27FC236}">
                <a16:creationId xmlns:a16="http://schemas.microsoft.com/office/drawing/2014/main" id="{216F0933-1C22-08D8-F0CF-7F40B82E7F99}"/>
              </a:ext>
            </a:extLst>
          </p:cNvPr>
          <p:cNvSpPr/>
          <p:nvPr/>
        </p:nvSpPr>
        <p:spPr>
          <a:xfrm>
            <a:off x="2924750" y="1875003"/>
            <a:ext cx="216024" cy="216024"/>
          </a:xfrm>
          <a:prstGeom prst="wedgeRectCallout">
            <a:avLst>
              <a:gd name="adj1" fmla="val 62943"/>
              <a:gd name="adj2" fmla="val 11100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</a:t>
            </a:r>
            <a:endParaRPr lang="ko-KR" altLang="en-US" sz="900" dirty="0"/>
          </a:p>
        </p:txBody>
      </p:sp>
      <p:sp>
        <p:nvSpPr>
          <p:cNvPr id="14" name="말풍선: 사각형 13">
            <a:extLst>
              <a:ext uri="{FF2B5EF4-FFF2-40B4-BE49-F238E27FC236}">
                <a16:creationId xmlns:a16="http://schemas.microsoft.com/office/drawing/2014/main" id="{60798E0C-CA54-AEE3-7415-6BEF90C6B58C}"/>
              </a:ext>
            </a:extLst>
          </p:cNvPr>
          <p:cNvSpPr/>
          <p:nvPr/>
        </p:nvSpPr>
        <p:spPr>
          <a:xfrm>
            <a:off x="7479632" y="2018037"/>
            <a:ext cx="360040" cy="166221"/>
          </a:xfrm>
          <a:prstGeom prst="wedgeRectCallout">
            <a:avLst>
              <a:gd name="adj1" fmla="val 68234"/>
              <a:gd name="adj2" fmla="val 1931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2-1</a:t>
            </a:r>
            <a:endParaRPr lang="ko-KR" altLang="en-US" sz="900" dirty="0"/>
          </a:p>
        </p:txBody>
      </p:sp>
      <p:sp>
        <p:nvSpPr>
          <p:cNvPr id="15" name="말풍선: 사각형 14">
            <a:extLst>
              <a:ext uri="{FF2B5EF4-FFF2-40B4-BE49-F238E27FC236}">
                <a16:creationId xmlns:a16="http://schemas.microsoft.com/office/drawing/2014/main" id="{7DADFD97-C47F-98F5-BCA6-B3EFCFE8ADFB}"/>
              </a:ext>
            </a:extLst>
          </p:cNvPr>
          <p:cNvSpPr/>
          <p:nvPr/>
        </p:nvSpPr>
        <p:spPr>
          <a:xfrm>
            <a:off x="2795145" y="2323988"/>
            <a:ext cx="360040" cy="166221"/>
          </a:xfrm>
          <a:prstGeom prst="wedgeRectCallout">
            <a:avLst>
              <a:gd name="adj1" fmla="val 70879"/>
              <a:gd name="adj2" fmla="val 42238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2-2</a:t>
            </a:r>
            <a:endParaRPr lang="ko-KR" altLang="en-US" sz="900" dirty="0"/>
          </a:p>
        </p:txBody>
      </p:sp>
      <p:sp>
        <p:nvSpPr>
          <p:cNvPr id="16" name="말풍선: 사각형 15">
            <a:extLst>
              <a:ext uri="{FF2B5EF4-FFF2-40B4-BE49-F238E27FC236}">
                <a16:creationId xmlns:a16="http://schemas.microsoft.com/office/drawing/2014/main" id="{D9E819A1-0DD0-D632-888F-01DFF522DC94}"/>
              </a:ext>
            </a:extLst>
          </p:cNvPr>
          <p:cNvSpPr/>
          <p:nvPr/>
        </p:nvSpPr>
        <p:spPr>
          <a:xfrm>
            <a:off x="4781964" y="2319281"/>
            <a:ext cx="360040" cy="166221"/>
          </a:xfrm>
          <a:prstGeom prst="wedgeRectCallout">
            <a:avLst>
              <a:gd name="adj1" fmla="val 70880"/>
              <a:gd name="adj2" fmla="val 2504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2-3</a:t>
            </a:r>
            <a:endParaRPr lang="ko-KR" altLang="en-US" sz="900" dirty="0"/>
          </a:p>
        </p:txBody>
      </p:sp>
      <p:sp>
        <p:nvSpPr>
          <p:cNvPr id="17" name="말풍선: 사각형 16">
            <a:extLst>
              <a:ext uri="{FF2B5EF4-FFF2-40B4-BE49-F238E27FC236}">
                <a16:creationId xmlns:a16="http://schemas.microsoft.com/office/drawing/2014/main" id="{A997D307-C1E7-B52D-9FF4-5A1C3ECE2AF3}"/>
              </a:ext>
            </a:extLst>
          </p:cNvPr>
          <p:cNvSpPr/>
          <p:nvPr/>
        </p:nvSpPr>
        <p:spPr>
          <a:xfrm>
            <a:off x="5612216" y="2153060"/>
            <a:ext cx="360040" cy="166221"/>
          </a:xfrm>
          <a:prstGeom prst="wedgeRectCallout">
            <a:avLst>
              <a:gd name="adj1" fmla="val 33842"/>
              <a:gd name="adj2" fmla="val 7662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2-4</a:t>
            </a:r>
            <a:endParaRPr lang="ko-KR" altLang="en-US" sz="900" dirty="0"/>
          </a:p>
        </p:txBody>
      </p:sp>
      <p:sp>
        <p:nvSpPr>
          <p:cNvPr id="18" name="말풍선: 사각형 17">
            <a:extLst>
              <a:ext uri="{FF2B5EF4-FFF2-40B4-BE49-F238E27FC236}">
                <a16:creationId xmlns:a16="http://schemas.microsoft.com/office/drawing/2014/main" id="{4BE903B4-23C3-9399-5AB5-66411808F84B}"/>
              </a:ext>
            </a:extLst>
          </p:cNvPr>
          <p:cNvSpPr/>
          <p:nvPr/>
        </p:nvSpPr>
        <p:spPr>
          <a:xfrm>
            <a:off x="2820643" y="2876660"/>
            <a:ext cx="360040" cy="166221"/>
          </a:xfrm>
          <a:prstGeom prst="wedgeRectCallout">
            <a:avLst>
              <a:gd name="adj1" fmla="val 68234"/>
              <a:gd name="adj2" fmla="val 7856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2-5</a:t>
            </a:r>
            <a:endParaRPr lang="ko-KR" altLang="en-US" sz="900" dirty="0"/>
          </a:p>
        </p:txBody>
      </p:sp>
      <p:sp>
        <p:nvSpPr>
          <p:cNvPr id="19" name="말풍선: 사각형 18">
            <a:extLst>
              <a:ext uri="{FF2B5EF4-FFF2-40B4-BE49-F238E27FC236}">
                <a16:creationId xmlns:a16="http://schemas.microsoft.com/office/drawing/2014/main" id="{8BB24C44-BAA8-F976-47E3-313304DAE3D0}"/>
              </a:ext>
            </a:extLst>
          </p:cNvPr>
          <p:cNvSpPr/>
          <p:nvPr/>
        </p:nvSpPr>
        <p:spPr>
          <a:xfrm>
            <a:off x="2881629" y="4420083"/>
            <a:ext cx="360040" cy="166221"/>
          </a:xfrm>
          <a:prstGeom prst="wedgeRectCallout">
            <a:avLst>
              <a:gd name="adj1" fmla="val 33842"/>
              <a:gd name="adj2" fmla="val 122463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2-6</a:t>
            </a:r>
            <a:endParaRPr lang="ko-KR" altLang="en-US" sz="900" dirty="0"/>
          </a:p>
        </p:txBody>
      </p:sp>
      <p:sp>
        <p:nvSpPr>
          <p:cNvPr id="20" name="말풍선: 사각형 19">
            <a:extLst>
              <a:ext uri="{FF2B5EF4-FFF2-40B4-BE49-F238E27FC236}">
                <a16:creationId xmlns:a16="http://schemas.microsoft.com/office/drawing/2014/main" id="{956BDA56-6884-04FD-F78F-877A06B9A5B5}"/>
              </a:ext>
            </a:extLst>
          </p:cNvPr>
          <p:cNvSpPr/>
          <p:nvPr/>
        </p:nvSpPr>
        <p:spPr>
          <a:xfrm>
            <a:off x="6558856" y="4336970"/>
            <a:ext cx="360040" cy="166221"/>
          </a:xfrm>
          <a:prstGeom prst="wedgeRectCallout">
            <a:avLst>
              <a:gd name="adj1" fmla="val 57652"/>
              <a:gd name="adj2" fmla="val 88081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2-7</a:t>
            </a:r>
            <a:endParaRPr lang="ko-KR" altLang="en-US" sz="900" dirty="0"/>
          </a:p>
        </p:txBody>
      </p:sp>
      <p:sp>
        <p:nvSpPr>
          <p:cNvPr id="21" name="말풍선: 사각형 20">
            <a:extLst>
              <a:ext uri="{FF2B5EF4-FFF2-40B4-BE49-F238E27FC236}">
                <a16:creationId xmlns:a16="http://schemas.microsoft.com/office/drawing/2014/main" id="{04CD3D36-1536-AD2B-D995-8A3A961B44FB}"/>
              </a:ext>
            </a:extLst>
          </p:cNvPr>
          <p:cNvSpPr/>
          <p:nvPr/>
        </p:nvSpPr>
        <p:spPr>
          <a:xfrm>
            <a:off x="7718957" y="4209951"/>
            <a:ext cx="360040" cy="166221"/>
          </a:xfrm>
          <a:prstGeom prst="wedgeRectCallout">
            <a:avLst>
              <a:gd name="adj1" fmla="val 33842"/>
              <a:gd name="adj2" fmla="val 7662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2-8</a:t>
            </a:r>
            <a:endParaRPr lang="ko-KR" altLang="en-US" sz="900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61604725-FAB2-8080-144E-2BF8A5433E33}"/>
              </a:ext>
            </a:extLst>
          </p:cNvPr>
          <p:cNvSpPr/>
          <p:nvPr/>
        </p:nvSpPr>
        <p:spPr>
          <a:xfrm>
            <a:off x="1533053" y="3429333"/>
            <a:ext cx="1296145" cy="3509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32" name="말풍선: 사각형 31">
            <a:extLst>
              <a:ext uri="{FF2B5EF4-FFF2-40B4-BE49-F238E27FC236}">
                <a16:creationId xmlns:a16="http://schemas.microsoft.com/office/drawing/2014/main" id="{25D47D56-5BC1-7ED2-0595-228878BCD0C1}"/>
              </a:ext>
            </a:extLst>
          </p:cNvPr>
          <p:cNvSpPr/>
          <p:nvPr/>
        </p:nvSpPr>
        <p:spPr>
          <a:xfrm>
            <a:off x="8676269" y="4420081"/>
            <a:ext cx="360040" cy="166221"/>
          </a:xfrm>
          <a:prstGeom prst="wedgeRectCallout">
            <a:avLst>
              <a:gd name="adj1" fmla="val -90498"/>
              <a:gd name="adj2" fmla="val 13586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spc="-150" dirty="0"/>
              <a:t>2-10</a:t>
            </a:r>
            <a:endParaRPr lang="ko-KR" altLang="en-US" sz="900" spc="-150" dirty="0"/>
          </a:p>
        </p:txBody>
      </p:sp>
      <p:sp>
        <p:nvSpPr>
          <p:cNvPr id="3" name="말풍선: 사각형 2">
            <a:extLst>
              <a:ext uri="{FF2B5EF4-FFF2-40B4-BE49-F238E27FC236}">
                <a16:creationId xmlns:a16="http://schemas.microsoft.com/office/drawing/2014/main" id="{E7B2E59E-7056-2F88-CD41-768CCEFEE3C8}"/>
              </a:ext>
            </a:extLst>
          </p:cNvPr>
          <p:cNvSpPr/>
          <p:nvPr/>
        </p:nvSpPr>
        <p:spPr>
          <a:xfrm>
            <a:off x="8280226" y="4176043"/>
            <a:ext cx="360040" cy="166221"/>
          </a:xfrm>
          <a:prstGeom prst="wedgeRectCallout">
            <a:avLst>
              <a:gd name="adj1" fmla="val -50815"/>
              <a:gd name="adj2" fmla="val 10527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2-9</a:t>
            </a:r>
            <a:endParaRPr lang="ko-KR" altLang="en-US" sz="900" dirty="0"/>
          </a:p>
        </p:txBody>
      </p:sp>
    </p:spTree>
    <p:extLst>
      <p:ext uri="{BB962C8B-B14F-4D97-AF65-F5344CB8AC3E}">
        <p14:creationId xmlns:p14="http://schemas.microsoft.com/office/powerpoint/2010/main" val="3875459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061087"/>
              </p:ext>
            </p:extLst>
          </p:nvPr>
        </p:nvGraphicFramePr>
        <p:xfrm>
          <a:off x="647378" y="2015803"/>
          <a:ext cx="12961440" cy="54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V0.9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2022.09.30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최초작성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 err="1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스톤인테그리티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 박지훈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최초작성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V1.0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2022.11.01</a:t>
                      </a:r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수정</a:t>
                      </a:r>
                      <a:r>
                        <a:rPr lang="en-US" altLang="ko-KR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변경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56041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b="0" kern="1200" dirty="0" err="1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스톤인테그리티</a:t>
                      </a:r>
                      <a:r>
                        <a:rPr lang="ko-KR" altLang="en-US" sz="1000" b="0" kern="1200" dirty="0">
                          <a:solidFill>
                            <a:sysClr val="windowText" lastClr="000000"/>
                          </a:solidFill>
                          <a:latin typeface="+mj-ea"/>
                          <a:ea typeface="+mn-ea"/>
                          <a:cs typeface="+mn-cs"/>
                        </a:rPr>
                        <a:t> 박지훈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b="0" dirty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최종 통합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1103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190746"/>
              </p:ext>
            </p:extLst>
          </p:nvPr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박지훈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2023.03.30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국립대한민국임시정부기념관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사이버기념관 구축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3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dashboard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5" name="표 35">
            <a:extLst>
              <a:ext uri="{FF2B5EF4-FFF2-40B4-BE49-F238E27FC236}">
                <a16:creationId xmlns:a16="http://schemas.microsoft.com/office/drawing/2014/main" id="{A29DD274-1875-DE75-FDE8-544E0A5025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464291"/>
              </p:ext>
            </p:extLst>
          </p:nvPr>
        </p:nvGraphicFramePr>
        <p:xfrm>
          <a:off x="10663088" y="977770"/>
          <a:ext cx="3737124" cy="672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771">
                  <a:extLst>
                    <a:ext uri="{9D8B030D-6E8A-4147-A177-3AD203B41FA5}">
                      <a16:colId xmlns:a16="http://schemas.microsoft.com/office/drawing/2014/main" val="2713442292"/>
                    </a:ext>
                  </a:extLst>
                </a:gridCol>
                <a:gridCol w="3246353">
                  <a:extLst>
                    <a:ext uri="{9D8B030D-6E8A-4147-A177-3AD203B41FA5}">
                      <a16:colId xmlns:a16="http://schemas.microsoft.com/office/drawing/2014/main" val="39615535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No.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설명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699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접속률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1-1. 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오늘날짜 표시</a:t>
                      </a:r>
                      <a:endParaRPr lang="en-US" altLang="ko-KR" sz="9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1-2. 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접속률 통계 페이지로 이동</a:t>
                      </a:r>
                      <a:endParaRPr lang="en-US" altLang="ko-KR" sz="9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1-3. 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오늘 </a:t>
                      </a:r>
                      <a:r>
                        <a:rPr lang="ko-KR" altLang="en-US" sz="90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접속량</a:t>
                      </a:r>
                      <a:endParaRPr lang="en-US" altLang="ko-KR" sz="9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361950" lvl="1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오늘 </a:t>
                      </a:r>
                      <a:r>
                        <a:rPr lang="ko-KR" altLang="en-US" sz="90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접속량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전일 기준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) 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표시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전일 대비 </a:t>
                      </a:r>
                      <a:r>
                        <a:rPr lang="ko-KR" altLang="en-US" sz="90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증감량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표시</a:t>
                      </a:r>
                      <a:endParaRPr lang="en-US" altLang="ko-KR" sz="9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1-4. 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월간 </a:t>
                      </a:r>
                      <a:r>
                        <a:rPr lang="ko-KR" altLang="en-US" sz="90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접속량</a:t>
                      </a:r>
                      <a:endParaRPr lang="en-US" altLang="ko-KR" sz="9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361950" lvl="1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월간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접속량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전일 기준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)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표시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전월 대비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증감량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표시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lvl="0" indent="-33752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1-5.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누적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접속량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361950" lvl="1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누적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접속량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전일 기준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)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표시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전일 대비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증감량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표시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lvl="0" indent="-33752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1-6.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일 평균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접속량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361950" lvl="1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전체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접속량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전체 일수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표시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전일 대비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증감량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표시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49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b="1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가입률</a:t>
                      </a:r>
                      <a:r>
                        <a:rPr lang="ko-KR" altLang="en-US" sz="9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및 </a:t>
                      </a:r>
                      <a:r>
                        <a:rPr lang="ko-KR" altLang="en-US" sz="900" b="1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도달률</a:t>
                      </a:r>
                      <a:endParaRPr lang="en-US" altLang="ko-KR" sz="9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2-1.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오늘날짜 표시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2-2.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가입률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또는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도달률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통계 페이지로 이동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2-3.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전체 회원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361950" lvl="1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전체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회원수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전일 기준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)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표시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전일 대비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증감량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표시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lv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2-4.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도슨트 회원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361950" lvl="1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도슨트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회원수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전일 기준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)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표시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전일 대비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증감량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표시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lvl="0" indent="-33752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2-5.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탈퇴 회원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361950" lvl="1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탈퇴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회원수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전일 기준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)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표시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전일 대비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증감량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표시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lvl="0" indent="-33752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2-6.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도슨트 봇 이용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361950" lvl="1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도스트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봇 이용 횟수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표시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전일 대비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증감량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표시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lvl="0" indent="-33752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2-7.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체류 시간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361950" lvl="1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전체 회원의 체류시간 합계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표시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전일 대비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증감량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표시</a:t>
                      </a:r>
                    </a:p>
                    <a:p>
                      <a:pPr marL="0" lvl="0" indent="-33752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2-8.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이동 거리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361950" lvl="1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아바타 이동 거리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표시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전일 대비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증감량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표시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lvl="0" indent="-33752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2-9.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컨텐츠 호출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361950" lvl="1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사용자의 유물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조회시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생성되며 해건물의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표시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전일 대비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증감량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표시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556545"/>
                  </a:ext>
                </a:extLst>
              </a:tr>
            </a:tbl>
          </a:graphicData>
        </a:graphic>
      </p:graphicFrame>
      <p:pic>
        <p:nvPicPr>
          <p:cNvPr id="4" name="그림 3">
            <a:extLst>
              <a:ext uri="{FF2B5EF4-FFF2-40B4-BE49-F238E27FC236}">
                <a16:creationId xmlns:a16="http://schemas.microsoft.com/office/drawing/2014/main" id="{0234DA2D-9DAC-9517-F887-87A063659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74" y="863675"/>
            <a:ext cx="7344816" cy="67798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말풍선: 사각형 4">
            <a:extLst>
              <a:ext uri="{FF2B5EF4-FFF2-40B4-BE49-F238E27FC236}">
                <a16:creationId xmlns:a16="http://schemas.microsoft.com/office/drawing/2014/main" id="{129AED23-E625-51F4-BF9F-68253BD1E355}"/>
              </a:ext>
            </a:extLst>
          </p:cNvPr>
          <p:cNvSpPr/>
          <p:nvPr/>
        </p:nvSpPr>
        <p:spPr>
          <a:xfrm>
            <a:off x="2951634" y="1534030"/>
            <a:ext cx="216024" cy="216024"/>
          </a:xfrm>
          <a:prstGeom prst="wedgeRectCallout">
            <a:avLst>
              <a:gd name="adj1" fmla="val 62943"/>
              <a:gd name="adj2" fmla="val 11100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1</a:t>
            </a:r>
            <a:endParaRPr lang="ko-KR" altLang="en-US" sz="900" dirty="0"/>
          </a:p>
        </p:txBody>
      </p:sp>
      <p:sp>
        <p:nvSpPr>
          <p:cNvPr id="6" name="말풍선: 사각형 5">
            <a:extLst>
              <a:ext uri="{FF2B5EF4-FFF2-40B4-BE49-F238E27FC236}">
                <a16:creationId xmlns:a16="http://schemas.microsoft.com/office/drawing/2014/main" id="{657FC7C9-9903-54DA-50BC-D67231409B23}"/>
              </a:ext>
            </a:extLst>
          </p:cNvPr>
          <p:cNvSpPr/>
          <p:nvPr/>
        </p:nvSpPr>
        <p:spPr>
          <a:xfrm>
            <a:off x="7164635" y="1534030"/>
            <a:ext cx="360040" cy="166221"/>
          </a:xfrm>
          <a:prstGeom prst="wedgeRectCallout">
            <a:avLst>
              <a:gd name="adj1" fmla="val 62943"/>
              <a:gd name="adj2" fmla="val 11100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1-1</a:t>
            </a:r>
            <a:endParaRPr lang="ko-KR" altLang="en-US" sz="900" dirty="0"/>
          </a:p>
        </p:txBody>
      </p:sp>
      <p:sp>
        <p:nvSpPr>
          <p:cNvPr id="7" name="말풍선: 사각형 6">
            <a:extLst>
              <a:ext uri="{FF2B5EF4-FFF2-40B4-BE49-F238E27FC236}">
                <a16:creationId xmlns:a16="http://schemas.microsoft.com/office/drawing/2014/main" id="{D7E2301F-68DF-46BA-0169-F2AABA10C380}"/>
              </a:ext>
            </a:extLst>
          </p:cNvPr>
          <p:cNvSpPr/>
          <p:nvPr/>
        </p:nvSpPr>
        <p:spPr>
          <a:xfrm>
            <a:off x="8352234" y="1475821"/>
            <a:ext cx="360040" cy="166221"/>
          </a:xfrm>
          <a:prstGeom prst="wedgeRectCallout">
            <a:avLst>
              <a:gd name="adj1" fmla="val 4741"/>
              <a:gd name="adj2" fmla="val 128193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1-2</a:t>
            </a:r>
            <a:endParaRPr lang="ko-KR" altLang="en-US" sz="900" dirty="0"/>
          </a:p>
        </p:txBody>
      </p:sp>
      <p:sp>
        <p:nvSpPr>
          <p:cNvPr id="8" name="말풍선: 사각형 7">
            <a:extLst>
              <a:ext uri="{FF2B5EF4-FFF2-40B4-BE49-F238E27FC236}">
                <a16:creationId xmlns:a16="http://schemas.microsoft.com/office/drawing/2014/main" id="{9332B5E3-2233-9E34-6C43-B80F06D72D2C}"/>
              </a:ext>
            </a:extLst>
          </p:cNvPr>
          <p:cNvSpPr/>
          <p:nvPr/>
        </p:nvSpPr>
        <p:spPr>
          <a:xfrm>
            <a:off x="2987638" y="2007179"/>
            <a:ext cx="360040" cy="166221"/>
          </a:xfrm>
          <a:prstGeom prst="wedgeRectCallout">
            <a:avLst>
              <a:gd name="adj1" fmla="val 33842"/>
              <a:gd name="adj2" fmla="val 7662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1-3</a:t>
            </a:r>
            <a:endParaRPr lang="ko-KR" altLang="en-US" sz="900" dirty="0"/>
          </a:p>
        </p:txBody>
      </p:sp>
      <p:sp>
        <p:nvSpPr>
          <p:cNvPr id="9" name="말풍선: 사각형 8">
            <a:extLst>
              <a:ext uri="{FF2B5EF4-FFF2-40B4-BE49-F238E27FC236}">
                <a16:creationId xmlns:a16="http://schemas.microsoft.com/office/drawing/2014/main" id="{906A01F1-5081-3952-BB89-54C490479C9D}"/>
              </a:ext>
            </a:extLst>
          </p:cNvPr>
          <p:cNvSpPr/>
          <p:nvPr/>
        </p:nvSpPr>
        <p:spPr>
          <a:xfrm>
            <a:off x="4175770" y="2007178"/>
            <a:ext cx="360040" cy="166221"/>
          </a:xfrm>
          <a:prstGeom prst="wedgeRectCallout">
            <a:avLst>
              <a:gd name="adj1" fmla="val 33842"/>
              <a:gd name="adj2" fmla="val 7662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1-4</a:t>
            </a:r>
            <a:endParaRPr lang="ko-KR" altLang="en-US" sz="900" dirty="0"/>
          </a:p>
        </p:txBody>
      </p:sp>
      <p:sp>
        <p:nvSpPr>
          <p:cNvPr id="10" name="말풍선: 사각형 9">
            <a:extLst>
              <a:ext uri="{FF2B5EF4-FFF2-40B4-BE49-F238E27FC236}">
                <a16:creationId xmlns:a16="http://schemas.microsoft.com/office/drawing/2014/main" id="{49DB2A5B-F864-D109-BCBB-8557D1131798}"/>
              </a:ext>
            </a:extLst>
          </p:cNvPr>
          <p:cNvSpPr/>
          <p:nvPr/>
        </p:nvSpPr>
        <p:spPr>
          <a:xfrm>
            <a:off x="2975087" y="2591867"/>
            <a:ext cx="360040" cy="166221"/>
          </a:xfrm>
          <a:prstGeom prst="wedgeRectCallout">
            <a:avLst>
              <a:gd name="adj1" fmla="val 33842"/>
              <a:gd name="adj2" fmla="val 7662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1-5</a:t>
            </a:r>
            <a:endParaRPr lang="ko-KR" altLang="en-US" sz="900" dirty="0"/>
          </a:p>
        </p:txBody>
      </p:sp>
      <p:sp>
        <p:nvSpPr>
          <p:cNvPr id="11" name="말풍선: 사각형 10">
            <a:extLst>
              <a:ext uri="{FF2B5EF4-FFF2-40B4-BE49-F238E27FC236}">
                <a16:creationId xmlns:a16="http://schemas.microsoft.com/office/drawing/2014/main" id="{D0153E6A-5FE9-DA21-F26B-51319E367156}"/>
              </a:ext>
            </a:extLst>
          </p:cNvPr>
          <p:cNvSpPr/>
          <p:nvPr/>
        </p:nvSpPr>
        <p:spPr>
          <a:xfrm>
            <a:off x="4186672" y="2635329"/>
            <a:ext cx="360040" cy="166221"/>
          </a:xfrm>
          <a:prstGeom prst="wedgeRectCallout">
            <a:avLst>
              <a:gd name="adj1" fmla="val 33842"/>
              <a:gd name="adj2" fmla="val 7662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1-6</a:t>
            </a:r>
            <a:endParaRPr lang="ko-KR" altLang="en-US" sz="900" dirty="0"/>
          </a:p>
        </p:txBody>
      </p:sp>
      <p:sp>
        <p:nvSpPr>
          <p:cNvPr id="12" name="말풍선: 사각형 11">
            <a:extLst>
              <a:ext uri="{FF2B5EF4-FFF2-40B4-BE49-F238E27FC236}">
                <a16:creationId xmlns:a16="http://schemas.microsoft.com/office/drawing/2014/main" id="{7A9AA22E-FD6C-3185-BDE9-DFD6C9242A5D}"/>
              </a:ext>
            </a:extLst>
          </p:cNvPr>
          <p:cNvSpPr/>
          <p:nvPr/>
        </p:nvSpPr>
        <p:spPr>
          <a:xfrm>
            <a:off x="5566327" y="2007178"/>
            <a:ext cx="360040" cy="166221"/>
          </a:xfrm>
          <a:prstGeom prst="wedgeRectCallout">
            <a:avLst>
              <a:gd name="adj1" fmla="val 33842"/>
              <a:gd name="adj2" fmla="val 7662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1-7</a:t>
            </a:r>
            <a:endParaRPr lang="ko-KR" altLang="en-US" sz="900" dirty="0"/>
          </a:p>
        </p:txBody>
      </p:sp>
      <p:sp>
        <p:nvSpPr>
          <p:cNvPr id="13" name="말풍선: 사각형 12">
            <a:extLst>
              <a:ext uri="{FF2B5EF4-FFF2-40B4-BE49-F238E27FC236}">
                <a16:creationId xmlns:a16="http://schemas.microsoft.com/office/drawing/2014/main" id="{216F0933-1C22-08D8-F0CF-7F40B82E7F99}"/>
              </a:ext>
            </a:extLst>
          </p:cNvPr>
          <p:cNvSpPr/>
          <p:nvPr/>
        </p:nvSpPr>
        <p:spPr>
          <a:xfrm>
            <a:off x="2951634" y="3388794"/>
            <a:ext cx="216024" cy="216024"/>
          </a:xfrm>
          <a:prstGeom prst="wedgeRectCallout">
            <a:avLst>
              <a:gd name="adj1" fmla="val 62943"/>
              <a:gd name="adj2" fmla="val 11100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</a:t>
            </a:r>
            <a:endParaRPr lang="ko-KR" altLang="en-US" sz="900" dirty="0"/>
          </a:p>
        </p:txBody>
      </p:sp>
      <p:sp>
        <p:nvSpPr>
          <p:cNvPr id="14" name="말풍선: 사각형 13">
            <a:extLst>
              <a:ext uri="{FF2B5EF4-FFF2-40B4-BE49-F238E27FC236}">
                <a16:creationId xmlns:a16="http://schemas.microsoft.com/office/drawing/2014/main" id="{60798E0C-CA54-AEE3-7415-6BEF90C6B58C}"/>
              </a:ext>
            </a:extLst>
          </p:cNvPr>
          <p:cNvSpPr/>
          <p:nvPr/>
        </p:nvSpPr>
        <p:spPr>
          <a:xfrm>
            <a:off x="7164635" y="3388794"/>
            <a:ext cx="360040" cy="166221"/>
          </a:xfrm>
          <a:prstGeom prst="wedgeRectCallout">
            <a:avLst>
              <a:gd name="adj1" fmla="val 62943"/>
              <a:gd name="adj2" fmla="val 11100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2-1</a:t>
            </a:r>
            <a:endParaRPr lang="ko-KR" altLang="en-US" sz="900" dirty="0"/>
          </a:p>
        </p:txBody>
      </p:sp>
      <p:sp>
        <p:nvSpPr>
          <p:cNvPr id="15" name="말풍선: 사각형 14">
            <a:extLst>
              <a:ext uri="{FF2B5EF4-FFF2-40B4-BE49-F238E27FC236}">
                <a16:creationId xmlns:a16="http://schemas.microsoft.com/office/drawing/2014/main" id="{7DADFD97-C47F-98F5-BCA6-B3EFCFE8ADFB}"/>
              </a:ext>
            </a:extLst>
          </p:cNvPr>
          <p:cNvSpPr/>
          <p:nvPr/>
        </p:nvSpPr>
        <p:spPr>
          <a:xfrm>
            <a:off x="8352234" y="3330585"/>
            <a:ext cx="360040" cy="166221"/>
          </a:xfrm>
          <a:prstGeom prst="wedgeRectCallout">
            <a:avLst>
              <a:gd name="adj1" fmla="val 4741"/>
              <a:gd name="adj2" fmla="val 128193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2-2</a:t>
            </a:r>
            <a:endParaRPr lang="ko-KR" altLang="en-US" sz="900" dirty="0"/>
          </a:p>
        </p:txBody>
      </p:sp>
      <p:sp>
        <p:nvSpPr>
          <p:cNvPr id="16" name="말풍선: 사각형 15">
            <a:extLst>
              <a:ext uri="{FF2B5EF4-FFF2-40B4-BE49-F238E27FC236}">
                <a16:creationId xmlns:a16="http://schemas.microsoft.com/office/drawing/2014/main" id="{D9E819A1-0DD0-D632-888F-01DFF522DC94}"/>
              </a:ext>
            </a:extLst>
          </p:cNvPr>
          <p:cNvSpPr/>
          <p:nvPr/>
        </p:nvSpPr>
        <p:spPr>
          <a:xfrm>
            <a:off x="2951634" y="3847776"/>
            <a:ext cx="360040" cy="166221"/>
          </a:xfrm>
          <a:prstGeom prst="wedgeRectCallout">
            <a:avLst>
              <a:gd name="adj1" fmla="val 33842"/>
              <a:gd name="adj2" fmla="val 7662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2-3</a:t>
            </a:r>
            <a:endParaRPr lang="ko-KR" altLang="en-US" sz="900" dirty="0"/>
          </a:p>
        </p:txBody>
      </p:sp>
      <p:sp>
        <p:nvSpPr>
          <p:cNvPr id="17" name="말풍선: 사각형 16">
            <a:extLst>
              <a:ext uri="{FF2B5EF4-FFF2-40B4-BE49-F238E27FC236}">
                <a16:creationId xmlns:a16="http://schemas.microsoft.com/office/drawing/2014/main" id="{A997D307-C1E7-B52D-9FF4-5A1C3ECE2AF3}"/>
              </a:ext>
            </a:extLst>
          </p:cNvPr>
          <p:cNvSpPr/>
          <p:nvPr/>
        </p:nvSpPr>
        <p:spPr>
          <a:xfrm>
            <a:off x="2942366" y="4406982"/>
            <a:ext cx="360040" cy="166221"/>
          </a:xfrm>
          <a:prstGeom prst="wedgeRectCallout">
            <a:avLst>
              <a:gd name="adj1" fmla="val 33842"/>
              <a:gd name="adj2" fmla="val 7662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2-4</a:t>
            </a:r>
            <a:endParaRPr lang="ko-KR" altLang="en-US" sz="900" dirty="0"/>
          </a:p>
        </p:txBody>
      </p:sp>
      <p:sp>
        <p:nvSpPr>
          <p:cNvPr id="18" name="말풍선: 사각형 17">
            <a:extLst>
              <a:ext uri="{FF2B5EF4-FFF2-40B4-BE49-F238E27FC236}">
                <a16:creationId xmlns:a16="http://schemas.microsoft.com/office/drawing/2014/main" id="{4BE903B4-23C3-9399-5AB5-66411808F84B}"/>
              </a:ext>
            </a:extLst>
          </p:cNvPr>
          <p:cNvSpPr/>
          <p:nvPr/>
        </p:nvSpPr>
        <p:spPr>
          <a:xfrm>
            <a:off x="2951634" y="4896123"/>
            <a:ext cx="360040" cy="166221"/>
          </a:xfrm>
          <a:prstGeom prst="wedgeRectCallout">
            <a:avLst>
              <a:gd name="adj1" fmla="val 33842"/>
              <a:gd name="adj2" fmla="val 7662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2-5</a:t>
            </a:r>
            <a:endParaRPr lang="ko-KR" altLang="en-US" sz="900" dirty="0"/>
          </a:p>
        </p:txBody>
      </p:sp>
      <p:sp>
        <p:nvSpPr>
          <p:cNvPr id="19" name="말풍선: 사각형 18">
            <a:extLst>
              <a:ext uri="{FF2B5EF4-FFF2-40B4-BE49-F238E27FC236}">
                <a16:creationId xmlns:a16="http://schemas.microsoft.com/office/drawing/2014/main" id="{8BB24C44-BAA8-F976-47E3-313304DAE3D0}"/>
              </a:ext>
            </a:extLst>
          </p:cNvPr>
          <p:cNvSpPr/>
          <p:nvPr/>
        </p:nvSpPr>
        <p:spPr>
          <a:xfrm>
            <a:off x="4452599" y="3960019"/>
            <a:ext cx="360040" cy="166221"/>
          </a:xfrm>
          <a:prstGeom prst="wedgeRectCallout">
            <a:avLst>
              <a:gd name="adj1" fmla="val 33842"/>
              <a:gd name="adj2" fmla="val 7662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2-6</a:t>
            </a:r>
            <a:endParaRPr lang="ko-KR" altLang="en-US" sz="900" dirty="0"/>
          </a:p>
        </p:txBody>
      </p:sp>
      <p:sp>
        <p:nvSpPr>
          <p:cNvPr id="20" name="말풍선: 사각형 19">
            <a:extLst>
              <a:ext uri="{FF2B5EF4-FFF2-40B4-BE49-F238E27FC236}">
                <a16:creationId xmlns:a16="http://schemas.microsoft.com/office/drawing/2014/main" id="{956BDA56-6884-04FD-F78F-877A06B9A5B5}"/>
              </a:ext>
            </a:extLst>
          </p:cNvPr>
          <p:cNvSpPr/>
          <p:nvPr/>
        </p:nvSpPr>
        <p:spPr>
          <a:xfrm>
            <a:off x="5566327" y="3960018"/>
            <a:ext cx="360040" cy="166221"/>
          </a:xfrm>
          <a:prstGeom prst="wedgeRectCallout">
            <a:avLst>
              <a:gd name="adj1" fmla="val 33842"/>
              <a:gd name="adj2" fmla="val 7662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2-7</a:t>
            </a:r>
            <a:endParaRPr lang="ko-KR" altLang="en-US" sz="900" dirty="0"/>
          </a:p>
        </p:txBody>
      </p:sp>
      <p:sp>
        <p:nvSpPr>
          <p:cNvPr id="21" name="말풍선: 사각형 20">
            <a:extLst>
              <a:ext uri="{FF2B5EF4-FFF2-40B4-BE49-F238E27FC236}">
                <a16:creationId xmlns:a16="http://schemas.microsoft.com/office/drawing/2014/main" id="{04CD3D36-1536-AD2B-D995-8A3A961B44FB}"/>
              </a:ext>
            </a:extLst>
          </p:cNvPr>
          <p:cNvSpPr/>
          <p:nvPr/>
        </p:nvSpPr>
        <p:spPr>
          <a:xfrm>
            <a:off x="6500035" y="3960018"/>
            <a:ext cx="360040" cy="166221"/>
          </a:xfrm>
          <a:prstGeom prst="wedgeRectCallout">
            <a:avLst>
              <a:gd name="adj1" fmla="val 33842"/>
              <a:gd name="adj2" fmla="val 7662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2-8</a:t>
            </a:r>
            <a:endParaRPr lang="ko-KR" altLang="en-US" sz="900" dirty="0"/>
          </a:p>
        </p:txBody>
      </p:sp>
      <p:sp>
        <p:nvSpPr>
          <p:cNvPr id="22" name="말풍선: 사각형 21">
            <a:extLst>
              <a:ext uri="{FF2B5EF4-FFF2-40B4-BE49-F238E27FC236}">
                <a16:creationId xmlns:a16="http://schemas.microsoft.com/office/drawing/2014/main" id="{83BB50F7-74B6-AAE0-8783-FC120F93EF15}"/>
              </a:ext>
            </a:extLst>
          </p:cNvPr>
          <p:cNvSpPr/>
          <p:nvPr/>
        </p:nvSpPr>
        <p:spPr>
          <a:xfrm>
            <a:off x="7595514" y="3960018"/>
            <a:ext cx="360040" cy="166221"/>
          </a:xfrm>
          <a:prstGeom prst="wedgeRectCallout">
            <a:avLst>
              <a:gd name="adj1" fmla="val 33842"/>
              <a:gd name="adj2" fmla="val 7662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2-9</a:t>
            </a:r>
            <a:endParaRPr lang="ko-KR" altLang="en-US" sz="900" dirty="0"/>
          </a:p>
        </p:txBody>
      </p:sp>
      <p:sp>
        <p:nvSpPr>
          <p:cNvPr id="23" name="말풍선: 사각형 22">
            <a:extLst>
              <a:ext uri="{FF2B5EF4-FFF2-40B4-BE49-F238E27FC236}">
                <a16:creationId xmlns:a16="http://schemas.microsoft.com/office/drawing/2014/main" id="{DE0F1BC4-08A1-8510-E226-23BF252C18EF}"/>
              </a:ext>
            </a:extLst>
          </p:cNvPr>
          <p:cNvSpPr/>
          <p:nvPr/>
        </p:nvSpPr>
        <p:spPr>
          <a:xfrm>
            <a:off x="2951634" y="5415016"/>
            <a:ext cx="216024" cy="216024"/>
          </a:xfrm>
          <a:prstGeom prst="wedgeRectCallout">
            <a:avLst>
              <a:gd name="adj1" fmla="val 62943"/>
              <a:gd name="adj2" fmla="val 11100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3</a:t>
            </a:r>
            <a:endParaRPr lang="ko-KR" altLang="en-US" sz="900" dirty="0"/>
          </a:p>
        </p:txBody>
      </p:sp>
      <p:sp>
        <p:nvSpPr>
          <p:cNvPr id="24" name="말풍선: 사각형 23">
            <a:extLst>
              <a:ext uri="{FF2B5EF4-FFF2-40B4-BE49-F238E27FC236}">
                <a16:creationId xmlns:a16="http://schemas.microsoft.com/office/drawing/2014/main" id="{CE71EC00-5AA8-2C39-6000-B8E02C40815A}"/>
              </a:ext>
            </a:extLst>
          </p:cNvPr>
          <p:cNvSpPr/>
          <p:nvPr/>
        </p:nvSpPr>
        <p:spPr>
          <a:xfrm>
            <a:off x="4570065" y="5439917"/>
            <a:ext cx="360040" cy="166221"/>
          </a:xfrm>
          <a:prstGeom prst="wedgeRectCallout">
            <a:avLst>
              <a:gd name="adj1" fmla="val 62943"/>
              <a:gd name="adj2" fmla="val 11100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3-1</a:t>
            </a:r>
            <a:endParaRPr lang="ko-KR" altLang="en-US" sz="900" dirty="0"/>
          </a:p>
        </p:txBody>
      </p:sp>
      <p:sp>
        <p:nvSpPr>
          <p:cNvPr id="25" name="말풍선: 사각형 24">
            <a:extLst>
              <a:ext uri="{FF2B5EF4-FFF2-40B4-BE49-F238E27FC236}">
                <a16:creationId xmlns:a16="http://schemas.microsoft.com/office/drawing/2014/main" id="{3DF11913-7241-C6BE-F239-D40088A48AD9}"/>
              </a:ext>
            </a:extLst>
          </p:cNvPr>
          <p:cNvSpPr/>
          <p:nvPr/>
        </p:nvSpPr>
        <p:spPr>
          <a:xfrm>
            <a:off x="2786819" y="6026260"/>
            <a:ext cx="360040" cy="166221"/>
          </a:xfrm>
          <a:prstGeom prst="wedgeRectCallout">
            <a:avLst>
              <a:gd name="adj1" fmla="val 62943"/>
              <a:gd name="adj2" fmla="val 11100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3-2</a:t>
            </a:r>
            <a:endParaRPr lang="ko-KR" altLang="en-US" sz="900" dirty="0"/>
          </a:p>
        </p:txBody>
      </p:sp>
      <p:sp>
        <p:nvSpPr>
          <p:cNvPr id="26" name="말풍선: 사각형 25">
            <a:extLst>
              <a:ext uri="{FF2B5EF4-FFF2-40B4-BE49-F238E27FC236}">
                <a16:creationId xmlns:a16="http://schemas.microsoft.com/office/drawing/2014/main" id="{0F05580E-8AEB-E620-4FAE-38E805693915}"/>
              </a:ext>
            </a:extLst>
          </p:cNvPr>
          <p:cNvSpPr/>
          <p:nvPr/>
        </p:nvSpPr>
        <p:spPr>
          <a:xfrm>
            <a:off x="5806349" y="5415016"/>
            <a:ext cx="216024" cy="216024"/>
          </a:xfrm>
          <a:prstGeom prst="wedgeRectCallout">
            <a:avLst>
              <a:gd name="adj1" fmla="val 62943"/>
              <a:gd name="adj2" fmla="val 11100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4</a:t>
            </a:r>
            <a:endParaRPr lang="ko-KR" altLang="en-US" sz="900" dirty="0"/>
          </a:p>
        </p:txBody>
      </p:sp>
      <p:sp>
        <p:nvSpPr>
          <p:cNvPr id="27" name="말풍선: 사각형 26">
            <a:extLst>
              <a:ext uri="{FF2B5EF4-FFF2-40B4-BE49-F238E27FC236}">
                <a16:creationId xmlns:a16="http://schemas.microsoft.com/office/drawing/2014/main" id="{737F5102-4EFE-87CF-5785-0E8EA366688D}"/>
              </a:ext>
            </a:extLst>
          </p:cNvPr>
          <p:cNvSpPr/>
          <p:nvPr/>
        </p:nvSpPr>
        <p:spPr>
          <a:xfrm>
            <a:off x="7424780" y="5439917"/>
            <a:ext cx="360040" cy="166221"/>
          </a:xfrm>
          <a:prstGeom prst="wedgeRectCallout">
            <a:avLst>
              <a:gd name="adj1" fmla="val 62943"/>
              <a:gd name="adj2" fmla="val 11100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4-1</a:t>
            </a:r>
            <a:endParaRPr lang="ko-KR" altLang="en-US" sz="900" dirty="0"/>
          </a:p>
        </p:txBody>
      </p:sp>
      <p:sp>
        <p:nvSpPr>
          <p:cNvPr id="28" name="말풍선: 사각형 27">
            <a:extLst>
              <a:ext uri="{FF2B5EF4-FFF2-40B4-BE49-F238E27FC236}">
                <a16:creationId xmlns:a16="http://schemas.microsoft.com/office/drawing/2014/main" id="{0BB709CA-6BDF-A36F-03F2-8F05E3937484}"/>
              </a:ext>
            </a:extLst>
          </p:cNvPr>
          <p:cNvSpPr/>
          <p:nvPr/>
        </p:nvSpPr>
        <p:spPr>
          <a:xfrm>
            <a:off x="5641534" y="6026260"/>
            <a:ext cx="360040" cy="166221"/>
          </a:xfrm>
          <a:prstGeom prst="wedgeRectCallout">
            <a:avLst>
              <a:gd name="adj1" fmla="val 62943"/>
              <a:gd name="adj2" fmla="val 11100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4-2</a:t>
            </a:r>
            <a:endParaRPr lang="ko-KR" altLang="en-US" sz="900" dirty="0"/>
          </a:p>
        </p:txBody>
      </p:sp>
      <p:sp>
        <p:nvSpPr>
          <p:cNvPr id="30" name="TextBox 29"/>
          <p:cNvSpPr txBox="1"/>
          <p:nvPr/>
        </p:nvSpPr>
        <p:spPr>
          <a:xfrm>
            <a:off x="8927082" y="1006116"/>
            <a:ext cx="2996568" cy="687880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latin typeface="+mj-ea"/>
                <a:ea typeface="+mj-ea"/>
              </a:rPr>
              <a:t>[DASHBOARD]</a:t>
            </a:r>
          </a:p>
          <a:p>
            <a:endParaRPr lang="en-US" altLang="ko-KR" sz="900" dirty="0">
              <a:latin typeface="+mj-ea"/>
              <a:ea typeface="+mj-ea"/>
            </a:endParaRPr>
          </a:p>
          <a:p>
            <a:r>
              <a:rPr lang="en-US" altLang="ko-KR" sz="900" dirty="0" smtClean="0">
                <a:latin typeface="+mj-ea"/>
                <a:ea typeface="+mj-ea"/>
              </a:rPr>
              <a:t>1.</a:t>
            </a:r>
            <a:r>
              <a:rPr lang="ko-KR" altLang="en-US" sz="900" dirty="0" smtClean="0">
                <a:latin typeface="+mj-ea"/>
                <a:ea typeface="+mj-ea"/>
              </a:rPr>
              <a:t>접속률 </a:t>
            </a:r>
            <a:r>
              <a:rPr lang="en-US" altLang="ko-KR" sz="900" dirty="0">
                <a:latin typeface="+mj-ea"/>
                <a:ea typeface="+mj-ea"/>
              </a:rPr>
              <a:t>(connection </a:t>
            </a:r>
            <a:r>
              <a:rPr lang="en-US" altLang="ko-KR" sz="900" dirty="0" smtClean="0">
                <a:latin typeface="+mj-ea"/>
                <a:ea typeface="+mj-ea"/>
              </a:rPr>
              <a:t>rate</a:t>
            </a:r>
            <a:r>
              <a:rPr lang="en-US" altLang="ko-KR" sz="900" dirty="0" smtClean="0">
                <a:latin typeface="+mj-ea"/>
                <a:ea typeface="+mj-ea"/>
              </a:rPr>
              <a:t>)</a:t>
            </a:r>
            <a:endParaRPr lang="en-US" altLang="ko-KR" sz="900" b="1" dirty="0" smtClean="0">
              <a:latin typeface="+mj-ea"/>
              <a:ea typeface="+mj-ea"/>
            </a:endParaRPr>
          </a:p>
          <a:p>
            <a:r>
              <a:rPr lang="en-US" altLang="ko-KR" sz="900" dirty="0" smtClean="0">
                <a:latin typeface="+mj-ea"/>
                <a:ea typeface="+mj-ea"/>
              </a:rPr>
              <a:t>  1) </a:t>
            </a:r>
            <a:r>
              <a:rPr lang="en-US" altLang="ko-KR" sz="900" dirty="0" smtClean="0">
                <a:latin typeface="+mj-ea"/>
                <a:ea typeface="+mj-ea"/>
              </a:rPr>
              <a:t>Today</a:t>
            </a:r>
            <a:br>
              <a:rPr lang="en-US" altLang="ko-KR" sz="900" dirty="0" smtClean="0">
                <a:latin typeface="+mj-ea"/>
                <a:ea typeface="+mj-ea"/>
              </a:rPr>
            </a:br>
            <a:r>
              <a:rPr lang="en-US" altLang="ko-KR" sz="900" dirty="0" smtClean="0">
                <a:latin typeface="+mj-ea"/>
                <a:ea typeface="+mj-ea"/>
              </a:rPr>
              <a:t>     - </a:t>
            </a:r>
            <a:r>
              <a:rPr lang="en-US" altLang="ko-KR" sz="900" dirty="0" smtClean="0">
                <a:latin typeface="+mj-ea"/>
                <a:ea typeface="+mj-ea"/>
              </a:rPr>
              <a:t>format: “YYYY.MM.DD (</a:t>
            </a:r>
            <a:r>
              <a:rPr lang="ko-KR" altLang="en-US" sz="900" dirty="0" smtClean="0">
                <a:latin typeface="+mj-ea"/>
                <a:ea typeface="+mj-ea"/>
              </a:rPr>
              <a:t>전일기준</a:t>
            </a:r>
            <a:r>
              <a:rPr lang="en-US" altLang="ko-KR" sz="900" dirty="0" smtClean="0">
                <a:latin typeface="+mj-ea"/>
                <a:ea typeface="+mj-ea"/>
              </a:rPr>
              <a:t>)”</a:t>
            </a:r>
            <a:r>
              <a:rPr lang="en-US" altLang="ko-KR" sz="900" dirty="0" smtClean="0">
                <a:latin typeface="+mj-ea"/>
                <a:ea typeface="+mj-ea"/>
              </a:rPr>
              <a:t/>
            </a:r>
            <a:br>
              <a:rPr lang="en-US" altLang="ko-KR" sz="900" dirty="0" smtClean="0">
                <a:latin typeface="+mj-ea"/>
                <a:ea typeface="+mj-ea"/>
              </a:rPr>
            </a:br>
            <a:r>
              <a:rPr lang="en-US" altLang="ko-KR" sz="900" dirty="0" smtClean="0">
                <a:latin typeface="+mj-ea"/>
                <a:ea typeface="+mj-ea"/>
              </a:rPr>
              <a:t>  2) if the icon clicks, move to </a:t>
            </a:r>
            <a:r>
              <a:rPr lang="ko-KR" altLang="en-US" sz="900" dirty="0" smtClean="0">
                <a:latin typeface="+mj-ea"/>
                <a:ea typeface="+mj-ea"/>
              </a:rPr>
              <a:t>통계</a:t>
            </a:r>
            <a:r>
              <a:rPr lang="en-US" altLang="ko-KR" sz="900" dirty="0" smtClean="0">
                <a:latin typeface="+mj-ea"/>
                <a:ea typeface="+mj-ea"/>
              </a:rPr>
              <a:t>(statistics) page</a:t>
            </a: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3</a:t>
            </a:r>
            <a:r>
              <a:rPr lang="en-US" altLang="ko-KR" sz="900" dirty="0" smtClean="0">
                <a:latin typeface="+mj-ea"/>
                <a:ea typeface="+mj-ea"/>
              </a:rPr>
              <a:t>) </a:t>
            </a:r>
            <a:r>
              <a:rPr lang="ko-KR" altLang="en-US" sz="900" dirty="0" smtClean="0">
                <a:latin typeface="+mj-ea"/>
                <a:ea typeface="+mj-ea"/>
              </a:rPr>
              <a:t>오늘 </a:t>
            </a:r>
            <a:r>
              <a:rPr lang="ko-KR" altLang="en-US" sz="900" dirty="0" smtClean="0">
                <a:latin typeface="+mj-ea"/>
                <a:ea typeface="+mj-ea"/>
              </a:rPr>
              <a:t>접속량</a:t>
            </a:r>
            <a:r>
              <a:rPr lang="ko-KR" altLang="en-US" sz="900" dirty="0" smtClean="0">
                <a:latin typeface="+mj-ea"/>
              </a:rPr>
              <a:t> </a:t>
            </a:r>
            <a:r>
              <a:rPr lang="en-US" altLang="ko-KR" sz="900" dirty="0">
                <a:latin typeface="+mj-ea"/>
              </a:rPr>
              <a:t>(today access </a:t>
            </a:r>
            <a:r>
              <a:rPr lang="en-US" altLang="ko-KR" sz="900" dirty="0" smtClean="0">
                <a:latin typeface="+mj-ea"/>
              </a:rPr>
              <a:t>count)</a:t>
            </a:r>
            <a:r>
              <a:rPr lang="ko-KR" altLang="en-US" sz="900" dirty="0" smtClean="0">
                <a:latin typeface="+mj-ea"/>
              </a:rPr>
              <a:t> </a:t>
            </a:r>
            <a:r>
              <a:rPr lang="en-US" altLang="ko-KR" sz="900" dirty="0" smtClean="0">
                <a:latin typeface="+mj-ea"/>
              </a:rPr>
              <a:t/>
            </a:r>
            <a:br>
              <a:rPr lang="en-US" altLang="ko-KR" sz="900" dirty="0" smtClean="0">
                <a:latin typeface="+mj-ea"/>
              </a:rPr>
            </a:br>
            <a:r>
              <a:rPr lang="en-US" altLang="ko-KR" sz="900" dirty="0" smtClean="0">
                <a:latin typeface="+mj-ea"/>
              </a:rPr>
              <a:t>    a) logic</a:t>
            </a:r>
            <a:br>
              <a:rPr lang="en-US" altLang="ko-KR" sz="900" dirty="0" smtClean="0">
                <a:latin typeface="+mj-ea"/>
              </a:rPr>
            </a:br>
            <a:r>
              <a:rPr lang="en-US" altLang="ko-KR" sz="900" dirty="0" smtClean="0">
                <a:latin typeface="+mj-ea"/>
              </a:rPr>
              <a:t>        </a:t>
            </a:r>
            <a:r>
              <a:rPr lang="en-US" altLang="ko-KR" sz="900" dirty="0" smtClean="0">
                <a:latin typeface="+mj-ea"/>
              </a:rPr>
              <a:t>DB</a:t>
            </a:r>
            <a:r>
              <a:rPr lang="en-US" altLang="ko-KR" sz="900" dirty="0">
                <a:latin typeface="+mj-ea"/>
              </a:rPr>
              <a:t>: </a:t>
            </a:r>
            <a:r>
              <a:rPr lang="en-US" altLang="ko-KR" sz="900" dirty="0" err="1" smtClean="0">
                <a:latin typeface="+mj-ea"/>
              </a:rPr>
              <a:t>st_user_log</a:t>
            </a:r>
            <a:r>
              <a:rPr lang="en-US" altLang="ko-KR" sz="900" dirty="0" smtClean="0">
                <a:latin typeface="+mj-ea"/>
              </a:rPr>
              <a:t/>
            </a:r>
            <a:br>
              <a:rPr lang="en-US" altLang="ko-KR" sz="900" dirty="0" smtClean="0">
                <a:latin typeface="+mj-ea"/>
              </a:rPr>
            </a:br>
            <a:r>
              <a:rPr lang="en-US" altLang="ko-KR" sz="900" dirty="0" smtClean="0">
                <a:latin typeface="+mj-ea"/>
              </a:rPr>
              <a:t>        select: COUNT</a:t>
            </a:r>
            <a:r>
              <a:rPr lang="en-US" altLang="ko-KR" sz="900" dirty="0">
                <a:latin typeface="+mj-ea"/>
              </a:rPr>
              <a:t/>
            </a:r>
            <a:br>
              <a:rPr lang="en-US" altLang="ko-KR" sz="900" dirty="0">
                <a:latin typeface="+mj-ea"/>
              </a:rPr>
            </a:br>
            <a:r>
              <a:rPr lang="en-US" altLang="ko-KR" sz="900" dirty="0">
                <a:latin typeface="+mj-ea"/>
              </a:rPr>
              <a:t>     </a:t>
            </a:r>
            <a:r>
              <a:rPr lang="en-US" altLang="ko-KR" sz="900" dirty="0" smtClean="0">
                <a:latin typeface="+mj-ea"/>
              </a:rPr>
              <a:t>   </a:t>
            </a:r>
            <a:r>
              <a:rPr lang="en-US" altLang="ko-KR" sz="900" dirty="0">
                <a:latin typeface="+mj-ea"/>
              </a:rPr>
              <a:t>condition: </a:t>
            </a:r>
            <a:r>
              <a:rPr lang="en-US" altLang="ko-KR" sz="900" dirty="0" err="1" smtClean="0">
                <a:latin typeface="+mj-ea"/>
              </a:rPr>
              <a:t>log_time</a:t>
            </a:r>
            <a:r>
              <a:rPr lang="en-US" altLang="ko-KR" sz="900" dirty="0" smtClean="0">
                <a:latin typeface="+mj-ea"/>
              </a:rPr>
              <a:t> </a:t>
            </a:r>
            <a:r>
              <a:rPr lang="en-US" altLang="ko-KR" sz="900" b="1" dirty="0" smtClean="0">
                <a:solidFill>
                  <a:srgbClr val="FF0000"/>
                </a:solidFill>
                <a:latin typeface="+mj-ea"/>
              </a:rPr>
              <a:t>=</a:t>
            </a:r>
            <a:r>
              <a:rPr lang="en-US" altLang="ko-KR" sz="900" dirty="0" smtClean="0">
                <a:latin typeface="+mj-ea"/>
              </a:rPr>
              <a:t> {today – </a:t>
            </a:r>
            <a:r>
              <a:rPr lang="en-US" altLang="ko-KR" sz="900" dirty="0">
                <a:latin typeface="+mj-ea"/>
              </a:rPr>
              <a:t>1}</a:t>
            </a:r>
            <a:br>
              <a:rPr lang="en-US" altLang="ko-KR" sz="900" dirty="0">
                <a:latin typeface="+mj-ea"/>
              </a:rPr>
            </a:br>
            <a:r>
              <a:rPr lang="en-US" altLang="ko-KR" sz="900" dirty="0">
                <a:latin typeface="+mj-ea"/>
              </a:rPr>
              <a:t>    </a:t>
            </a:r>
            <a:r>
              <a:rPr lang="en-US" altLang="ko-KR" sz="900" dirty="0" smtClean="0">
                <a:latin typeface="+mj-ea"/>
              </a:rPr>
              <a:t>b) </a:t>
            </a:r>
            <a:r>
              <a:rPr lang="en-US" altLang="ko-KR" sz="900" dirty="0">
                <a:latin typeface="+mj-ea"/>
              </a:rPr>
              <a:t>change </a:t>
            </a:r>
            <a:r>
              <a:rPr lang="en-US" altLang="ko-KR" sz="900" dirty="0" smtClean="0">
                <a:latin typeface="+mj-ea"/>
              </a:rPr>
              <a:t>rate</a:t>
            </a:r>
            <a:br>
              <a:rPr lang="en-US" altLang="ko-KR" sz="900" dirty="0" smtClean="0">
                <a:latin typeface="+mj-ea"/>
              </a:rPr>
            </a:br>
            <a:r>
              <a:rPr lang="en-US" altLang="ko-KR" sz="900" dirty="0">
                <a:latin typeface="+mj-ea"/>
              </a:rPr>
              <a:t> </a:t>
            </a:r>
            <a:r>
              <a:rPr lang="en-US" altLang="ko-KR" sz="900" dirty="0" smtClean="0">
                <a:latin typeface="+mj-ea"/>
              </a:rPr>
              <a:t>       formula: (COUNT of </a:t>
            </a:r>
            <a:r>
              <a:rPr lang="en-US" altLang="ko-KR" sz="900" dirty="0">
                <a:latin typeface="+mj-ea"/>
              </a:rPr>
              <a:t>{</a:t>
            </a:r>
            <a:r>
              <a:rPr lang="en-US" altLang="ko-KR" sz="900" dirty="0" smtClean="0">
                <a:latin typeface="+mj-ea"/>
              </a:rPr>
              <a:t>today–1}  - COUNT of </a:t>
            </a:r>
            <a:r>
              <a:rPr lang="en-US" altLang="ko-KR" sz="900" dirty="0">
                <a:latin typeface="+mj-ea"/>
              </a:rPr>
              <a:t>{</a:t>
            </a:r>
            <a:r>
              <a:rPr lang="en-US" altLang="ko-KR" sz="900" dirty="0" smtClean="0">
                <a:latin typeface="+mj-ea"/>
              </a:rPr>
              <a:t>today–2}) / </a:t>
            </a:r>
            <a:r>
              <a:rPr lang="en-US" altLang="ko-KR" sz="900" dirty="0">
                <a:latin typeface="+mj-ea"/>
              </a:rPr>
              <a:t>COUNT of {</a:t>
            </a:r>
            <a:r>
              <a:rPr lang="en-US" altLang="ko-KR" sz="900" dirty="0" smtClean="0">
                <a:latin typeface="+mj-ea"/>
              </a:rPr>
              <a:t>today–2} * 100</a:t>
            </a:r>
            <a:r>
              <a:rPr lang="en-US" altLang="ko-KR" sz="900" dirty="0">
                <a:latin typeface="+mj-ea"/>
              </a:rPr>
              <a:t/>
            </a:r>
            <a:br>
              <a:rPr lang="en-US" altLang="ko-KR" sz="900" dirty="0">
                <a:latin typeface="+mj-ea"/>
              </a:rPr>
            </a:br>
            <a:r>
              <a:rPr lang="en-US" altLang="ko-KR" sz="900" dirty="0" smtClean="0">
                <a:latin typeface="+mj-ea"/>
              </a:rPr>
              <a:t>        display: “+-{value} %” (truncate decimal value)</a:t>
            </a:r>
            <a:br>
              <a:rPr lang="en-US" altLang="ko-KR" sz="900" dirty="0" smtClean="0">
                <a:latin typeface="+mj-ea"/>
              </a:rPr>
            </a:br>
            <a:r>
              <a:rPr lang="en-US" altLang="ko-KR" sz="900" dirty="0" smtClean="0">
                <a:latin typeface="+mj-ea"/>
              </a:rPr>
              <a:t>          </a:t>
            </a:r>
            <a:r>
              <a:rPr lang="en-US" altLang="ko-KR" sz="900" b="1" dirty="0" smtClean="0">
                <a:latin typeface="+mj-ea"/>
              </a:rPr>
              <a:t>- if minus, text color is red</a:t>
            </a:r>
            <a:endParaRPr lang="en-US" altLang="ko-KR" sz="900" b="1" dirty="0" smtClean="0">
              <a:latin typeface="+mj-ea"/>
              <a:ea typeface="+mj-ea"/>
            </a:endParaRP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 </a:t>
            </a:r>
            <a:r>
              <a:rPr lang="en-US" altLang="ko-KR" sz="900" dirty="0" smtClean="0">
                <a:latin typeface="+mj-ea"/>
                <a:ea typeface="+mj-ea"/>
              </a:rPr>
              <a:t>4) </a:t>
            </a:r>
            <a:r>
              <a:rPr lang="ko-KR" altLang="en-US" sz="900" dirty="0" smtClean="0">
                <a:latin typeface="+mj-ea"/>
                <a:ea typeface="+mj-ea"/>
              </a:rPr>
              <a:t>월간 접속량 </a:t>
            </a:r>
            <a:r>
              <a:rPr lang="en-US" altLang="ko-KR" sz="900" dirty="0" smtClean="0">
                <a:latin typeface="+mj-ea"/>
                <a:ea typeface="+mj-ea"/>
              </a:rPr>
              <a:t>(month</a:t>
            </a:r>
            <a:r>
              <a:rPr lang="en-US" altLang="ko-KR" sz="900" dirty="0" smtClean="0">
                <a:latin typeface="+mj-ea"/>
              </a:rPr>
              <a:t> </a:t>
            </a:r>
            <a:r>
              <a:rPr lang="en-US" altLang="ko-KR" sz="900" dirty="0">
                <a:latin typeface="+mj-ea"/>
              </a:rPr>
              <a:t>access count</a:t>
            </a:r>
            <a:r>
              <a:rPr lang="en-US" altLang="ko-KR" sz="900" dirty="0" smtClean="0">
                <a:latin typeface="+mj-ea"/>
                <a:ea typeface="+mj-ea"/>
              </a:rPr>
              <a:t>)</a:t>
            </a:r>
            <a:br>
              <a:rPr lang="en-US" altLang="ko-KR" sz="900" dirty="0" smtClean="0">
                <a:latin typeface="+mj-ea"/>
                <a:ea typeface="+mj-ea"/>
              </a:rPr>
            </a:br>
            <a:r>
              <a:rPr lang="en-US" altLang="ko-KR" sz="900" dirty="0" smtClean="0">
                <a:latin typeface="+mj-ea"/>
                <a:ea typeface="+mj-ea"/>
              </a:rPr>
              <a:t>     a) logic</a:t>
            </a: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       - same with a-1) except</a:t>
            </a: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         condition: </a:t>
            </a:r>
            <a:r>
              <a:rPr lang="en-US" altLang="ko-KR" sz="900" dirty="0" err="1" smtClean="0">
                <a:latin typeface="+mj-ea"/>
                <a:ea typeface="+mj-ea"/>
              </a:rPr>
              <a:t>log_time</a:t>
            </a:r>
            <a:r>
              <a:rPr lang="en-US" altLang="ko-KR" sz="900" b="1" dirty="0" smtClean="0">
                <a:latin typeface="+mj-ea"/>
                <a:ea typeface="+mj-ea"/>
              </a:rPr>
              <a:t> (</a:t>
            </a:r>
            <a:r>
              <a:rPr lang="en-US" altLang="ko-KR" sz="900" b="1" dirty="0" smtClean="0">
                <a:solidFill>
                  <a:srgbClr val="FF0000"/>
                </a:solidFill>
                <a:latin typeface="+mj-ea"/>
                <a:ea typeface="+mj-ea"/>
              </a:rPr>
              <a:t>during</a:t>
            </a:r>
            <a:r>
              <a:rPr lang="en-US" altLang="ko-KR" sz="900" b="1" dirty="0" smtClean="0">
                <a:latin typeface="+mj-ea"/>
                <a:ea typeface="+mj-ea"/>
              </a:rPr>
              <a:t> </a:t>
            </a:r>
            <a:r>
              <a:rPr lang="en-US" altLang="ko-KR" sz="900" b="1" dirty="0" err="1" smtClean="0">
                <a:latin typeface="+mj-ea"/>
                <a:ea typeface="+mj-ea"/>
              </a:rPr>
              <a:t>this_month</a:t>
            </a:r>
            <a:r>
              <a:rPr lang="en-US" altLang="ko-KR" sz="900" b="1" dirty="0" smtClean="0">
                <a:latin typeface="+mj-ea"/>
                <a:ea typeface="+mj-ea"/>
              </a:rPr>
              <a:t> - 1)</a:t>
            </a: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   </a:t>
            </a:r>
            <a:r>
              <a:rPr lang="en-US" altLang="ko-KR" sz="900" dirty="0" smtClean="0">
                <a:latin typeface="+mj-ea"/>
              </a:rPr>
              <a:t>b) </a:t>
            </a:r>
            <a:r>
              <a:rPr lang="en-US" altLang="ko-KR" sz="900" dirty="0">
                <a:latin typeface="+mj-ea"/>
              </a:rPr>
              <a:t>change </a:t>
            </a:r>
            <a:r>
              <a:rPr lang="en-US" altLang="ko-KR" sz="900" dirty="0" smtClean="0">
                <a:latin typeface="+mj-ea"/>
              </a:rPr>
              <a:t>rate</a:t>
            </a:r>
            <a:r>
              <a:rPr lang="en-US" altLang="ko-KR" sz="900" dirty="0">
                <a:latin typeface="+mj-ea"/>
              </a:rPr>
              <a:t/>
            </a:r>
            <a:br>
              <a:rPr lang="en-US" altLang="ko-KR" sz="900" dirty="0">
                <a:latin typeface="+mj-ea"/>
              </a:rPr>
            </a:br>
            <a:r>
              <a:rPr lang="en-US" altLang="ko-KR" sz="900" dirty="0">
                <a:latin typeface="+mj-ea"/>
              </a:rPr>
              <a:t>        formula: (COUNT of </a:t>
            </a:r>
            <a:r>
              <a:rPr lang="en-US" altLang="ko-KR" sz="900" dirty="0" smtClean="0">
                <a:latin typeface="+mj-ea"/>
              </a:rPr>
              <a:t>{</a:t>
            </a:r>
            <a:r>
              <a:rPr lang="en-US" altLang="ko-KR" sz="900" dirty="0" err="1">
                <a:latin typeface="+mj-ea"/>
              </a:rPr>
              <a:t>this_month</a:t>
            </a:r>
            <a:r>
              <a:rPr lang="en-US" altLang="ko-KR" sz="900" dirty="0" smtClean="0">
                <a:latin typeface="+mj-ea"/>
              </a:rPr>
              <a:t>–1}  </a:t>
            </a:r>
            <a:r>
              <a:rPr lang="en-US" altLang="ko-KR" sz="900" dirty="0">
                <a:latin typeface="+mj-ea"/>
              </a:rPr>
              <a:t>- COUNT of </a:t>
            </a:r>
            <a:r>
              <a:rPr lang="en-US" altLang="ko-KR" sz="900" dirty="0" smtClean="0">
                <a:latin typeface="+mj-ea"/>
              </a:rPr>
              <a:t>{</a:t>
            </a:r>
            <a:r>
              <a:rPr lang="en-US" altLang="ko-KR" sz="900" dirty="0" err="1">
                <a:latin typeface="+mj-ea"/>
              </a:rPr>
              <a:t>this_month</a:t>
            </a:r>
            <a:r>
              <a:rPr lang="en-US" altLang="ko-KR" sz="900" dirty="0" smtClean="0">
                <a:latin typeface="+mj-ea"/>
              </a:rPr>
              <a:t>–2</a:t>
            </a:r>
            <a:r>
              <a:rPr lang="en-US" altLang="ko-KR" sz="900" dirty="0">
                <a:latin typeface="+mj-ea"/>
              </a:rPr>
              <a:t>}) / COUNT of </a:t>
            </a:r>
            <a:r>
              <a:rPr lang="en-US" altLang="ko-KR" sz="900" dirty="0" smtClean="0">
                <a:latin typeface="+mj-ea"/>
              </a:rPr>
              <a:t>{</a:t>
            </a:r>
            <a:r>
              <a:rPr lang="en-US" altLang="ko-KR" sz="900" dirty="0" err="1">
                <a:latin typeface="+mj-ea"/>
              </a:rPr>
              <a:t>this_month</a:t>
            </a:r>
            <a:r>
              <a:rPr lang="en-US" altLang="ko-KR" sz="900" dirty="0" smtClean="0">
                <a:latin typeface="+mj-ea"/>
              </a:rPr>
              <a:t>–2</a:t>
            </a:r>
            <a:r>
              <a:rPr lang="en-US" altLang="ko-KR" sz="900" dirty="0">
                <a:latin typeface="+mj-ea"/>
              </a:rPr>
              <a:t>} * 100</a:t>
            </a:r>
            <a:br>
              <a:rPr lang="en-US" altLang="ko-KR" sz="900" dirty="0">
                <a:latin typeface="+mj-ea"/>
              </a:rPr>
            </a:br>
            <a:r>
              <a:rPr lang="en-US" altLang="ko-KR" sz="900" dirty="0">
                <a:latin typeface="+mj-ea"/>
              </a:rPr>
              <a:t>        display: “+-{value} %” (truncate decimal value)</a:t>
            </a:r>
            <a:endParaRPr lang="en-US" altLang="ko-KR" sz="900" dirty="0" smtClean="0">
              <a:latin typeface="+mj-ea"/>
              <a:ea typeface="+mj-ea"/>
            </a:endParaRP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 </a:t>
            </a:r>
            <a:r>
              <a:rPr lang="en-US" altLang="ko-KR" sz="900" dirty="0" smtClean="0">
                <a:latin typeface="+mj-ea"/>
                <a:ea typeface="+mj-ea"/>
              </a:rPr>
              <a:t>5) </a:t>
            </a:r>
            <a:r>
              <a:rPr lang="ko-KR" altLang="en-US" sz="900" dirty="0" smtClean="0">
                <a:latin typeface="+mj-ea"/>
                <a:ea typeface="+mj-ea"/>
              </a:rPr>
              <a:t>누적 접속량 </a:t>
            </a:r>
            <a:r>
              <a:rPr lang="en-US" altLang="ko-KR" sz="900" dirty="0" smtClean="0">
                <a:latin typeface="+mj-ea"/>
                <a:ea typeface="+mj-ea"/>
              </a:rPr>
              <a:t>(</a:t>
            </a:r>
            <a:r>
              <a:rPr lang="en-US" altLang="ko-KR" sz="900" dirty="0">
                <a:latin typeface="+mj-ea"/>
              </a:rPr>
              <a:t>accumulative access) </a:t>
            </a:r>
            <a:endParaRPr lang="en-US" altLang="ko-KR" sz="900" dirty="0" smtClean="0">
              <a:latin typeface="+mj-ea"/>
            </a:endParaRP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   a</a:t>
            </a:r>
            <a:r>
              <a:rPr lang="en-US" altLang="ko-KR" sz="900" dirty="0" smtClean="0">
                <a:latin typeface="+mj-ea"/>
              </a:rPr>
              <a:t>) </a:t>
            </a:r>
            <a:r>
              <a:rPr lang="en-US" altLang="ko-KR" sz="900" dirty="0">
                <a:latin typeface="+mj-ea"/>
              </a:rPr>
              <a:t>logic</a:t>
            </a:r>
          </a:p>
          <a:p>
            <a:r>
              <a:rPr lang="en-US" altLang="ko-KR" sz="900" dirty="0">
                <a:latin typeface="+mj-ea"/>
              </a:rPr>
              <a:t>         - same with a-1) except</a:t>
            </a:r>
          </a:p>
          <a:p>
            <a:r>
              <a:rPr lang="en-US" altLang="ko-KR" sz="900" dirty="0">
                <a:latin typeface="+mj-ea"/>
              </a:rPr>
              <a:t>           condition: </a:t>
            </a:r>
            <a:r>
              <a:rPr lang="en-US" altLang="ko-KR" sz="900" dirty="0" err="1">
                <a:latin typeface="+mj-ea"/>
              </a:rPr>
              <a:t>log_time</a:t>
            </a:r>
            <a:r>
              <a:rPr lang="en-US" altLang="ko-KR" sz="900" dirty="0">
                <a:latin typeface="+mj-ea"/>
              </a:rPr>
              <a:t> </a:t>
            </a:r>
            <a:r>
              <a:rPr lang="en-US" altLang="ko-KR" sz="900" b="1" dirty="0" smtClean="0">
                <a:solidFill>
                  <a:srgbClr val="FF0000"/>
                </a:solidFill>
                <a:latin typeface="+mj-ea"/>
              </a:rPr>
              <a:t>&lt;=</a:t>
            </a:r>
            <a:r>
              <a:rPr lang="en-US" altLang="ko-KR" sz="900" dirty="0" smtClean="0">
                <a:latin typeface="+mj-ea"/>
              </a:rPr>
              <a:t> </a:t>
            </a:r>
            <a:r>
              <a:rPr lang="en-US" altLang="ko-KR" sz="900" dirty="0">
                <a:latin typeface="+mj-ea"/>
              </a:rPr>
              <a:t>{today – 1}</a:t>
            </a:r>
            <a:endParaRPr lang="en-US" altLang="ko-KR" sz="900" dirty="0">
              <a:latin typeface="+mj-ea"/>
            </a:endParaRPr>
          </a:p>
          <a:p>
            <a:r>
              <a:rPr lang="en-US" altLang="ko-KR" sz="900" dirty="0">
                <a:latin typeface="+mj-ea"/>
              </a:rPr>
              <a:t>     </a:t>
            </a:r>
            <a:r>
              <a:rPr lang="en-US" altLang="ko-KR" sz="900" dirty="0" smtClean="0">
                <a:latin typeface="+mj-ea"/>
              </a:rPr>
              <a:t>b) </a:t>
            </a:r>
            <a:r>
              <a:rPr lang="en-US" altLang="ko-KR" sz="900" dirty="0">
                <a:latin typeface="+mj-ea"/>
              </a:rPr>
              <a:t>change </a:t>
            </a:r>
            <a:r>
              <a:rPr lang="en-US" altLang="ko-KR" sz="900" dirty="0" smtClean="0">
                <a:latin typeface="+mj-ea"/>
              </a:rPr>
              <a:t>rate</a:t>
            </a: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        </a:t>
            </a:r>
            <a:r>
              <a:rPr lang="en-US" altLang="ko-KR" sz="900" dirty="0" smtClean="0">
                <a:latin typeface="+mj-ea"/>
              </a:rPr>
              <a:t>formula</a:t>
            </a:r>
            <a:r>
              <a:rPr lang="en-US" altLang="ko-KR" sz="900" dirty="0">
                <a:latin typeface="+mj-ea"/>
              </a:rPr>
              <a:t>: </a:t>
            </a:r>
            <a:r>
              <a:rPr lang="en-US" altLang="ko-KR" sz="900" dirty="0" smtClean="0">
                <a:latin typeface="+mj-ea"/>
              </a:rPr>
              <a:t>(</a:t>
            </a:r>
            <a:r>
              <a:rPr lang="en-US" altLang="ko-KR" sz="900" dirty="0">
                <a:latin typeface="+mj-ea"/>
              </a:rPr>
              <a:t>accumulative </a:t>
            </a:r>
            <a:r>
              <a:rPr lang="en-US" altLang="ko-KR" sz="900" dirty="0" smtClean="0">
                <a:latin typeface="+mj-ea"/>
              </a:rPr>
              <a:t>COUNT </a:t>
            </a:r>
            <a:r>
              <a:rPr lang="en-US" altLang="ko-KR" sz="900" dirty="0">
                <a:latin typeface="+mj-ea"/>
              </a:rPr>
              <a:t>of </a:t>
            </a:r>
            <a:r>
              <a:rPr lang="en-US" altLang="ko-KR" sz="900" dirty="0" smtClean="0">
                <a:latin typeface="+mj-ea"/>
              </a:rPr>
              <a:t>{</a:t>
            </a:r>
            <a:r>
              <a:rPr lang="en-US" altLang="ko-KR" sz="900" dirty="0">
                <a:latin typeface="+mj-ea"/>
              </a:rPr>
              <a:t>today</a:t>
            </a:r>
            <a:r>
              <a:rPr lang="en-US" altLang="ko-KR" sz="900" dirty="0" smtClean="0">
                <a:latin typeface="+mj-ea"/>
              </a:rPr>
              <a:t>–1</a:t>
            </a:r>
            <a:r>
              <a:rPr lang="en-US" altLang="ko-KR" sz="900" dirty="0">
                <a:latin typeface="+mj-ea"/>
              </a:rPr>
              <a:t>}  - accumulative </a:t>
            </a:r>
            <a:r>
              <a:rPr lang="en-US" altLang="ko-KR" sz="900" dirty="0" smtClean="0">
                <a:latin typeface="+mj-ea"/>
              </a:rPr>
              <a:t>COUNT </a:t>
            </a:r>
            <a:r>
              <a:rPr lang="en-US" altLang="ko-KR" sz="900" dirty="0">
                <a:latin typeface="+mj-ea"/>
              </a:rPr>
              <a:t>of </a:t>
            </a:r>
            <a:r>
              <a:rPr lang="en-US" altLang="ko-KR" sz="900" dirty="0" smtClean="0">
                <a:latin typeface="+mj-ea"/>
              </a:rPr>
              <a:t>{</a:t>
            </a:r>
            <a:r>
              <a:rPr lang="en-US" altLang="ko-KR" sz="900" dirty="0">
                <a:latin typeface="+mj-ea"/>
              </a:rPr>
              <a:t>today</a:t>
            </a:r>
            <a:r>
              <a:rPr lang="en-US" altLang="ko-KR" sz="900" dirty="0" smtClean="0">
                <a:latin typeface="+mj-ea"/>
              </a:rPr>
              <a:t>–2</a:t>
            </a:r>
            <a:r>
              <a:rPr lang="en-US" altLang="ko-KR" sz="900" dirty="0">
                <a:latin typeface="+mj-ea"/>
              </a:rPr>
              <a:t>}) / accumulative </a:t>
            </a:r>
            <a:r>
              <a:rPr lang="en-US" altLang="ko-KR" sz="900" dirty="0" smtClean="0">
                <a:latin typeface="+mj-ea"/>
              </a:rPr>
              <a:t>COUNT </a:t>
            </a:r>
            <a:r>
              <a:rPr lang="en-US" altLang="ko-KR" sz="900" dirty="0">
                <a:latin typeface="+mj-ea"/>
              </a:rPr>
              <a:t>of </a:t>
            </a:r>
            <a:r>
              <a:rPr lang="en-US" altLang="ko-KR" sz="900" dirty="0" smtClean="0">
                <a:latin typeface="+mj-ea"/>
              </a:rPr>
              <a:t>{</a:t>
            </a:r>
            <a:r>
              <a:rPr lang="en-US" altLang="ko-KR" sz="900" dirty="0">
                <a:latin typeface="+mj-ea"/>
              </a:rPr>
              <a:t>today</a:t>
            </a:r>
            <a:r>
              <a:rPr lang="en-US" altLang="ko-KR" sz="900" dirty="0" smtClean="0">
                <a:latin typeface="+mj-ea"/>
              </a:rPr>
              <a:t>–2</a:t>
            </a:r>
            <a:r>
              <a:rPr lang="en-US" altLang="ko-KR" sz="900" dirty="0">
                <a:latin typeface="+mj-ea"/>
              </a:rPr>
              <a:t>} * 100</a:t>
            </a:r>
            <a:br>
              <a:rPr lang="en-US" altLang="ko-KR" sz="900" dirty="0">
                <a:latin typeface="+mj-ea"/>
              </a:rPr>
            </a:br>
            <a:r>
              <a:rPr lang="en-US" altLang="ko-KR" sz="900" dirty="0">
                <a:latin typeface="+mj-ea"/>
              </a:rPr>
              <a:t>        display: “+-{value} %”</a:t>
            </a:r>
            <a:endParaRPr lang="en-US" altLang="ko-KR" sz="900" dirty="0" smtClean="0">
              <a:latin typeface="+mj-ea"/>
              <a:ea typeface="+mj-ea"/>
            </a:endParaRP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 </a:t>
            </a:r>
            <a:r>
              <a:rPr lang="en-US" altLang="ko-KR" sz="900" dirty="0" smtClean="0">
                <a:latin typeface="+mj-ea"/>
                <a:ea typeface="+mj-ea"/>
              </a:rPr>
              <a:t>6) </a:t>
            </a:r>
            <a:r>
              <a:rPr lang="ko-KR" altLang="en-US" sz="900" dirty="0" smtClean="0">
                <a:latin typeface="+mj-ea"/>
                <a:ea typeface="+mj-ea"/>
              </a:rPr>
              <a:t>일 평균 </a:t>
            </a:r>
            <a:r>
              <a:rPr lang="ko-KR" altLang="en-US" sz="900" dirty="0" smtClean="0">
                <a:latin typeface="+mj-ea"/>
                <a:ea typeface="+mj-ea"/>
              </a:rPr>
              <a:t>접속량 </a:t>
            </a:r>
            <a:r>
              <a:rPr lang="en-US" altLang="ko-KR" sz="900" dirty="0" smtClean="0">
                <a:latin typeface="+mj-ea"/>
                <a:ea typeface="+mj-ea"/>
              </a:rPr>
              <a:t>(day average access count)</a:t>
            </a:r>
            <a:endParaRPr lang="en-US" altLang="ko-KR" sz="900" dirty="0" smtClean="0">
              <a:latin typeface="+mj-ea"/>
              <a:ea typeface="+mj-ea"/>
            </a:endParaRPr>
          </a:p>
          <a:p>
            <a:r>
              <a:rPr lang="en-US" altLang="ko-KR" sz="900" dirty="0" smtClean="0">
                <a:latin typeface="+mj-ea"/>
                <a:ea typeface="+mj-ea"/>
              </a:rPr>
              <a:t>     a</a:t>
            </a:r>
            <a:r>
              <a:rPr lang="en-US" altLang="ko-KR" sz="900" dirty="0" smtClean="0">
                <a:latin typeface="+mj-ea"/>
              </a:rPr>
              <a:t>) </a:t>
            </a:r>
            <a:r>
              <a:rPr lang="en-US" altLang="ko-KR" sz="900" dirty="0">
                <a:latin typeface="+mj-ea"/>
              </a:rPr>
              <a:t>logic</a:t>
            </a:r>
          </a:p>
          <a:p>
            <a:r>
              <a:rPr lang="en-US" altLang="ko-KR" sz="900" dirty="0">
                <a:latin typeface="+mj-ea"/>
              </a:rPr>
              <a:t>         - DB: </a:t>
            </a:r>
            <a:r>
              <a:rPr lang="en-US" altLang="ko-KR" sz="900" dirty="0" err="1">
                <a:latin typeface="+mj-ea"/>
              </a:rPr>
              <a:t>st_user_log</a:t>
            </a:r>
            <a:r>
              <a:rPr lang="en-US" altLang="ko-KR" sz="900" dirty="0">
                <a:latin typeface="+mj-ea"/>
              </a:rPr>
              <a:t/>
            </a:r>
            <a:br>
              <a:rPr lang="en-US" altLang="ko-KR" sz="900" dirty="0">
                <a:latin typeface="+mj-ea"/>
              </a:rPr>
            </a:br>
            <a:r>
              <a:rPr lang="en-US" altLang="ko-KR" sz="900" dirty="0">
                <a:latin typeface="+mj-ea"/>
              </a:rPr>
              <a:t>        </a:t>
            </a:r>
            <a:r>
              <a:rPr lang="en-US" altLang="ko-KR" sz="900" dirty="0" smtClean="0">
                <a:latin typeface="+mj-ea"/>
              </a:rPr>
              <a:t> - select</a:t>
            </a:r>
            <a:r>
              <a:rPr lang="en-US" altLang="ko-KR" sz="900" dirty="0">
                <a:latin typeface="+mj-ea"/>
              </a:rPr>
              <a:t>: </a:t>
            </a:r>
            <a:r>
              <a:rPr lang="en-US" altLang="ko-KR" sz="900" dirty="0" smtClean="0">
                <a:latin typeface="+mj-ea"/>
              </a:rPr>
              <a:t>COUNT </a:t>
            </a:r>
            <a:r>
              <a:rPr lang="en-US" altLang="ko-KR" sz="900" b="1" dirty="0" smtClean="0">
                <a:latin typeface="+mj-ea"/>
              </a:rPr>
              <a:t>/ day count of </a:t>
            </a:r>
            <a:r>
              <a:rPr lang="en-US" altLang="ko-KR" sz="900" b="1" dirty="0" err="1" smtClean="0">
                <a:latin typeface="+mj-ea"/>
              </a:rPr>
              <a:t>log_time</a:t>
            </a:r>
            <a:endParaRPr lang="en-US" altLang="ko-KR" sz="900" b="1" dirty="0">
              <a:latin typeface="+mj-ea"/>
            </a:endParaRPr>
          </a:p>
          <a:p>
            <a:r>
              <a:rPr lang="en-US" altLang="ko-KR" sz="900" dirty="0">
                <a:latin typeface="+mj-ea"/>
              </a:rPr>
              <a:t>         </a:t>
            </a:r>
            <a:r>
              <a:rPr lang="en-US" altLang="ko-KR" sz="900" dirty="0" smtClean="0">
                <a:latin typeface="+mj-ea"/>
              </a:rPr>
              <a:t>- condition</a:t>
            </a:r>
            <a:r>
              <a:rPr lang="en-US" altLang="ko-KR" sz="900" dirty="0">
                <a:latin typeface="+mj-ea"/>
              </a:rPr>
              <a:t>: </a:t>
            </a:r>
            <a:r>
              <a:rPr lang="en-US" altLang="ko-KR" sz="900" dirty="0" err="1">
                <a:latin typeface="+mj-ea"/>
              </a:rPr>
              <a:t>log_time</a:t>
            </a:r>
            <a:r>
              <a:rPr lang="en-US" altLang="ko-KR" sz="900" dirty="0">
                <a:latin typeface="+mj-ea"/>
              </a:rPr>
              <a:t> </a:t>
            </a:r>
            <a:r>
              <a:rPr lang="en-US" altLang="ko-KR" sz="900" b="1" dirty="0">
                <a:solidFill>
                  <a:srgbClr val="FF0000"/>
                </a:solidFill>
                <a:latin typeface="+mj-ea"/>
              </a:rPr>
              <a:t>&lt;=</a:t>
            </a:r>
            <a:r>
              <a:rPr lang="en-US" altLang="ko-KR" sz="900" dirty="0">
                <a:latin typeface="+mj-ea"/>
              </a:rPr>
              <a:t> {today – 1</a:t>
            </a:r>
            <a:r>
              <a:rPr lang="en-US" altLang="ko-KR" sz="900" dirty="0" smtClean="0">
                <a:latin typeface="+mj-ea"/>
              </a:rPr>
              <a:t>}</a:t>
            </a: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   b</a:t>
            </a:r>
            <a:r>
              <a:rPr lang="en-US" altLang="ko-KR" sz="900" dirty="0" smtClean="0">
                <a:latin typeface="+mj-ea"/>
              </a:rPr>
              <a:t>) </a:t>
            </a:r>
            <a:r>
              <a:rPr lang="en-US" altLang="ko-KR" sz="900" dirty="0">
                <a:latin typeface="+mj-ea"/>
              </a:rPr>
              <a:t>change rate</a:t>
            </a:r>
          </a:p>
          <a:p>
            <a:r>
              <a:rPr lang="en-US" altLang="ko-KR" sz="900" dirty="0">
                <a:latin typeface="+mj-ea"/>
              </a:rPr>
              <a:t>          </a:t>
            </a:r>
            <a:r>
              <a:rPr lang="en-US" altLang="ko-KR" sz="900" dirty="0">
                <a:latin typeface="+mj-ea"/>
              </a:rPr>
              <a:t>formula: </a:t>
            </a:r>
            <a:r>
              <a:rPr lang="en-US" altLang="ko-KR" sz="900" dirty="0" smtClean="0">
                <a:latin typeface="+mj-ea"/>
              </a:rPr>
              <a:t>(</a:t>
            </a:r>
            <a:r>
              <a:rPr lang="en-US" altLang="ko-KR" sz="900" dirty="0">
                <a:latin typeface="+mj-ea"/>
              </a:rPr>
              <a:t>average</a:t>
            </a:r>
            <a:r>
              <a:rPr lang="en-US" altLang="ko-KR" sz="900" dirty="0" smtClean="0">
                <a:latin typeface="+mj-ea"/>
              </a:rPr>
              <a:t> </a:t>
            </a:r>
            <a:r>
              <a:rPr lang="en-US" altLang="ko-KR" sz="900" dirty="0">
                <a:latin typeface="+mj-ea"/>
              </a:rPr>
              <a:t>COUNT of {today–1}  - </a:t>
            </a:r>
            <a:r>
              <a:rPr lang="en-US" altLang="ko-KR" sz="900" dirty="0">
                <a:latin typeface="+mj-ea"/>
              </a:rPr>
              <a:t>average</a:t>
            </a:r>
            <a:r>
              <a:rPr lang="en-US" altLang="ko-KR" sz="900" dirty="0" smtClean="0">
                <a:latin typeface="+mj-ea"/>
              </a:rPr>
              <a:t> </a:t>
            </a:r>
            <a:r>
              <a:rPr lang="en-US" altLang="ko-KR" sz="900" dirty="0">
                <a:latin typeface="+mj-ea"/>
              </a:rPr>
              <a:t>COUNT of {today–2}) / </a:t>
            </a:r>
            <a:r>
              <a:rPr lang="en-US" altLang="ko-KR" sz="900" dirty="0">
                <a:latin typeface="+mj-ea"/>
              </a:rPr>
              <a:t>average</a:t>
            </a:r>
            <a:r>
              <a:rPr lang="en-US" altLang="ko-KR" sz="900" dirty="0" smtClean="0">
                <a:latin typeface="+mj-ea"/>
              </a:rPr>
              <a:t> </a:t>
            </a:r>
            <a:r>
              <a:rPr lang="en-US" altLang="ko-KR" sz="900" dirty="0">
                <a:latin typeface="+mj-ea"/>
              </a:rPr>
              <a:t>COUNT of {today–2} * 100</a:t>
            </a:r>
            <a:br>
              <a:rPr lang="en-US" altLang="ko-KR" sz="900" dirty="0">
                <a:latin typeface="+mj-ea"/>
              </a:rPr>
            </a:br>
            <a:r>
              <a:rPr lang="en-US" altLang="ko-KR" sz="900" dirty="0">
                <a:latin typeface="+mj-ea"/>
              </a:rPr>
              <a:t>        display: “+-{value} </a:t>
            </a:r>
            <a:r>
              <a:rPr lang="en-US" altLang="ko-KR" sz="900" dirty="0" smtClean="0">
                <a:latin typeface="+mj-ea"/>
              </a:rPr>
              <a:t>%”</a:t>
            </a: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7) linear graph</a:t>
            </a: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   - display access count </a:t>
            </a:r>
            <a:br>
              <a:rPr lang="en-US" altLang="ko-KR" sz="900" dirty="0" smtClean="0">
                <a:latin typeface="+mj-ea"/>
                <a:ea typeface="+mj-ea"/>
              </a:rPr>
            </a:br>
            <a:r>
              <a:rPr lang="en-US" altLang="ko-KR" sz="900" dirty="0" smtClean="0">
                <a:latin typeface="+mj-ea"/>
                <a:ea typeface="+mj-ea"/>
              </a:rPr>
              <a:t>     x-axis: recent 30 days (from today-1)</a:t>
            </a:r>
            <a:br>
              <a:rPr lang="en-US" altLang="ko-KR" sz="900" dirty="0" smtClean="0">
                <a:latin typeface="+mj-ea"/>
                <a:ea typeface="+mj-ea"/>
              </a:rPr>
            </a:br>
            <a:r>
              <a:rPr lang="en-US" altLang="ko-KR" sz="900" dirty="0" smtClean="0">
                <a:latin typeface="+mj-ea"/>
                <a:ea typeface="+mj-ea"/>
              </a:rPr>
              <a:t>     y-axis: COUNT per day</a:t>
            </a: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     tooltip: “</a:t>
            </a:r>
            <a:r>
              <a:rPr lang="ko-KR" altLang="en-US" sz="900" dirty="0" smtClean="0">
                <a:latin typeface="+mj-ea"/>
                <a:ea typeface="+mj-ea"/>
              </a:rPr>
              <a:t>접속량 </a:t>
            </a:r>
            <a:r>
              <a:rPr lang="en-US" altLang="ko-KR" sz="900" dirty="0" smtClean="0">
                <a:latin typeface="+mj-ea"/>
                <a:ea typeface="+mj-ea"/>
              </a:rPr>
              <a:t>: {value}”</a:t>
            </a:r>
            <a:endParaRPr lang="en-US" altLang="ko-KR" sz="900" dirty="0">
              <a:latin typeface="+mj-ea"/>
              <a:ea typeface="+mj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967058" y="1006116"/>
            <a:ext cx="2978781" cy="743280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latin typeface="+mj-ea"/>
                <a:ea typeface="+mj-ea"/>
              </a:rPr>
              <a:t>2</a:t>
            </a:r>
            <a:r>
              <a:rPr lang="en-US" altLang="ko-KR" sz="900" dirty="0" smtClean="0">
                <a:latin typeface="+mj-ea"/>
                <a:ea typeface="+mj-ea"/>
              </a:rPr>
              <a:t>.</a:t>
            </a:r>
            <a:r>
              <a:rPr lang="ko-KR" altLang="en-US" sz="900" dirty="0" smtClean="0">
                <a:latin typeface="+mj-ea"/>
                <a:ea typeface="+mj-ea"/>
              </a:rPr>
              <a:t>가입률 및 </a:t>
            </a:r>
            <a:r>
              <a:rPr lang="ko-KR" altLang="en-US" sz="900" dirty="0" smtClean="0">
                <a:latin typeface="+mj-ea"/>
                <a:ea typeface="+mj-ea"/>
              </a:rPr>
              <a:t>도달률</a:t>
            </a:r>
            <a:endParaRPr lang="en-US" altLang="ko-KR" sz="900" dirty="0" smtClean="0">
              <a:latin typeface="+mj-ea"/>
              <a:ea typeface="+mj-ea"/>
            </a:endParaRP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>
                <a:latin typeface="+mj-ea"/>
              </a:rPr>
              <a:t>1) Today</a:t>
            </a:r>
            <a:br>
              <a:rPr lang="en-US" altLang="ko-KR" sz="900" dirty="0">
                <a:latin typeface="+mj-ea"/>
              </a:rPr>
            </a:br>
            <a:r>
              <a:rPr lang="en-US" altLang="ko-KR" sz="900" dirty="0">
                <a:latin typeface="+mj-ea"/>
              </a:rPr>
              <a:t>     - format: “YYYY.MM.DD (</a:t>
            </a:r>
            <a:r>
              <a:rPr lang="ko-KR" altLang="en-US" sz="900" dirty="0">
                <a:latin typeface="+mj-ea"/>
              </a:rPr>
              <a:t>전일기준</a:t>
            </a:r>
            <a:r>
              <a:rPr lang="en-US" altLang="ko-KR" sz="900" dirty="0">
                <a:latin typeface="+mj-ea"/>
              </a:rPr>
              <a:t>)”</a:t>
            </a:r>
            <a:br>
              <a:rPr lang="en-US" altLang="ko-KR" sz="900" dirty="0">
                <a:latin typeface="+mj-ea"/>
              </a:rPr>
            </a:br>
            <a:r>
              <a:rPr lang="en-US" altLang="ko-KR" sz="900" dirty="0">
                <a:latin typeface="+mj-ea"/>
              </a:rPr>
              <a:t>  2) if the icon clicks, move to </a:t>
            </a:r>
            <a:r>
              <a:rPr lang="ko-KR" altLang="en-US" sz="900" dirty="0">
                <a:latin typeface="+mj-ea"/>
              </a:rPr>
              <a:t>통계</a:t>
            </a:r>
            <a:r>
              <a:rPr lang="en-US" altLang="ko-KR" sz="900" dirty="0">
                <a:latin typeface="+mj-ea"/>
              </a:rPr>
              <a:t>(statistics) </a:t>
            </a:r>
            <a:r>
              <a:rPr lang="en-US" altLang="ko-KR" sz="900" dirty="0" smtClean="0">
                <a:latin typeface="+mj-ea"/>
              </a:rPr>
              <a:t>page &gt; </a:t>
            </a:r>
            <a:r>
              <a:rPr lang="ko-KR" altLang="en-US" sz="900" dirty="0" smtClean="0">
                <a:latin typeface="+mj-ea"/>
              </a:rPr>
              <a:t>가입률 </a:t>
            </a:r>
            <a:r>
              <a:rPr lang="en-US" altLang="ko-KR" sz="900" dirty="0" smtClean="0">
                <a:latin typeface="+mj-ea"/>
              </a:rPr>
              <a:t>TAB </a:t>
            </a:r>
            <a:endParaRPr lang="en-US" altLang="ko-KR" sz="900" dirty="0" smtClean="0">
              <a:latin typeface="+mj-ea"/>
              <a:ea typeface="+mj-ea"/>
            </a:endParaRP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3) </a:t>
            </a:r>
            <a:r>
              <a:rPr lang="ko-KR" altLang="en-US" sz="900" dirty="0" smtClean="0">
                <a:latin typeface="+mj-ea"/>
                <a:ea typeface="+mj-ea"/>
              </a:rPr>
              <a:t>전체 </a:t>
            </a:r>
            <a:r>
              <a:rPr lang="ko-KR" altLang="en-US" sz="900" dirty="0" smtClean="0">
                <a:latin typeface="+mj-ea"/>
                <a:ea typeface="+mj-ea"/>
              </a:rPr>
              <a:t>회원 </a:t>
            </a:r>
            <a:endParaRPr lang="en-US" altLang="ko-KR" sz="900" dirty="0" smtClean="0">
              <a:latin typeface="+mj-ea"/>
              <a:ea typeface="+mj-ea"/>
            </a:endParaRP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  a) logic</a:t>
            </a: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    </a:t>
            </a:r>
            <a:r>
              <a:rPr lang="en-US" altLang="ko-KR" sz="900" dirty="0" smtClean="0">
                <a:latin typeface="+mj-ea"/>
              </a:rPr>
              <a:t>DB</a:t>
            </a:r>
            <a:r>
              <a:rPr lang="en-US" altLang="ko-KR" sz="900" dirty="0">
                <a:latin typeface="+mj-ea"/>
              </a:rPr>
              <a:t>: </a:t>
            </a:r>
            <a:r>
              <a:rPr lang="en-US" altLang="ko-KR" sz="900" dirty="0" err="1" smtClean="0">
                <a:latin typeface="+mj-ea"/>
              </a:rPr>
              <a:t>st_user</a:t>
            </a:r>
            <a:r>
              <a:rPr lang="en-US" altLang="ko-KR" sz="900" dirty="0" smtClean="0">
                <a:latin typeface="+mj-ea"/>
              </a:rPr>
              <a:t/>
            </a:r>
            <a:br>
              <a:rPr lang="en-US" altLang="ko-KR" sz="900" dirty="0" smtClean="0">
                <a:latin typeface="+mj-ea"/>
              </a:rPr>
            </a:br>
            <a:r>
              <a:rPr lang="en-US" altLang="ko-KR" sz="900" dirty="0" smtClean="0">
                <a:latin typeface="+mj-ea"/>
              </a:rPr>
              <a:t>      select: COUNT</a:t>
            </a:r>
            <a:r>
              <a:rPr lang="en-US" altLang="ko-KR" sz="900" dirty="0">
                <a:latin typeface="+mj-ea"/>
              </a:rPr>
              <a:t/>
            </a:r>
            <a:br>
              <a:rPr lang="en-US" altLang="ko-KR" sz="900" dirty="0">
                <a:latin typeface="+mj-ea"/>
              </a:rPr>
            </a:br>
            <a:r>
              <a:rPr lang="en-US" altLang="ko-KR" sz="900" dirty="0">
                <a:latin typeface="+mj-ea"/>
              </a:rPr>
              <a:t>      condition: </a:t>
            </a:r>
            <a:r>
              <a:rPr lang="en-US" altLang="ko-KR" sz="900" dirty="0" err="1">
                <a:latin typeface="+mj-ea"/>
              </a:rPr>
              <a:t>reg_date</a:t>
            </a:r>
            <a:r>
              <a:rPr lang="en-US" altLang="ko-KR" sz="900" dirty="0">
                <a:latin typeface="+mj-ea"/>
              </a:rPr>
              <a:t> </a:t>
            </a:r>
            <a:r>
              <a:rPr lang="en-US" altLang="ko-KR" sz="900" b="1" dirty="0" smtClean="0">
                <a:solidFill>
                  <a:srgbClr val="FF0000"/>
                </a:solidFill>
                <a:latin typeface="+mj-ea"/>
              </a:rPr>
              <a:t>=</a:t>
            </a:r>
            <a:r>
              <a:rPr lang="en-US" altLang="ko-KR" sz="900" dirty="0" smtClean="0">
                <a:latin typeface="+mj-ea"/>
              </a:rPr>
              <a:t> {today-1}</a:t>
            </a:r>
            <a:br>
              <a:rPr lang="en-US" altLang="ko-KR" sz="900" dirty="0" smtClean="0">
                <a:latin typeface="+mj-ea"/>
              </a:rPr>
            </a:br>
            <a:r>
              <a:rPr lang="en-US" altLang="ko-KR" sz="900" dirty="0" smtClean="0">
                <a:latin typeface="+mj-ea"/>
              </a:rPr>
              <a:t>   b</a:t>
            </a:r>
            <a:r>
              <a:rPr lang="en-US" altLang="ko-KR" sz="900" dirty="0">
                <a:latin typeface="+mj-ea"/>
              </a:rPr>
              <a:t>) change rate</a:t>
            </a:r>
            <a:br>
              <a:rPr lang="en-US" altLang="ko-KR" sz="900" dirty="0">
                <a:latin typeface="+mj-ea"/>
              </a:rPr>
            </a:br>
            <a:r>
              <a:rPr lang="en-US" altLang="ko-KR" sz="900" dirty="0">
                <a:latin typeface="+mj-ea"/>
              </a:rPr>
              <a:t>        formula: (COUNT of {today–1}  - COUNT of {today–2}) / COUNT of {today–2} * 100</a:t>
            </a:r>
            <a:br>
              <a:rPr lang="en-US" altLang="ko-KR" sz="900" dirty="0">
                <a:latin typeface="+mj-ea"/>
              </a:rPr>
            </a:br>
            <a:r>
              <a:rPr lang="en-US" altLang="ko-KR" sz="900" dirty="0">
                <a:latin typeface="+mj-ea"/>
              </a:rPr>
              <a:t>        display: “+-{value} %” (truncate decimal value)</a:t>
            </a:r>
            <a:endParaRPr lang="en-US" altLang="ko-KR" sz="900" dirty="0" smtClean="0">
              <a:latin typeface="+mj-ea"/>
              <a:ea typeface="+mj-ea"/>
            </a:endParaRP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4) </a:t>
            </a:r>
            <a:r>
              <a:rPr lang="ko-KR" altLang="en-US" sz="900" dirty="0" smtClean="0">
                <a:latin typeface="+mj-ea"/>
                <a:ea typeface="+mj-ea"/>
              </a:rPr>
              <a:t>도슨트 회원</a:t>
            </a:r>
            <a:r>
              <a:rPr lang="en-US" altLang="ko-KR" sz="900" dirty="0" smtClean="0">
                <a:latin typeface="+mj-ea"/>
                <a:ea typeface="+mj-ea"/>
              </a:rPr>
              <a:t/>
            </a:r>
            <a:br>
              <a:rPr lang="en-US" altLang="ko-KR" sz="900" dirty="0" smtClean="0">
                <a:latin typeface="+mj-ea"/>
                <a:ea typeface="+mj-ea"/>
              </a:rPr>
            </a:br>
            <a:r>
              <a:rPr lang="en-US" altLang="ko-KR" sz="900" dirty="0" smtClean="0">
                <a:latin typeface="+mj-ea"/>
                <a:ea typeface="+mj-ea"/>
              </a:rPr>
              <a:t>    </a:t>
            </a:r>
            <a:r>
              <a:rPr lang="en-US" altLang="ko-KR" sz="900" dirty="0">
                <a:latin typeface="+mj-ea"/>
              </a:rPr>
              <a:t>a) </a:t>
            </a:r>
            <a:r>
              <a:rPr lang="en-US" altLang="ko-KR" sz="900" dirty="0" smtClean="0">
                <a:latin typeface="+mj-ea"/>
              </a:rPr>
              <a:t>logic</a:t>
            </a:r>
            <a:br>
              <a:rPr lang="en-US" altLang="ko-KR" sz="900" dirty="0" smtClean="0">
                <a:latin typeface="+mj-ea"/>
              </a:rPr>
            </a:br>
            <a:r>
              <a:rPr lang="en-US" altLang="ko-KR" sz="900" dirty="0" smtClean="0">
                <a:latin typeface="+mj-ea"/>
              </a:rPr>
              <a:t>      - same with 3)-a) except</a:t>
            </a:r>
            <a:br>
              <a:rPr lang="en-US" altLang="ko-KR" sz="900" dirty="0" smtClean="0">
                <a:latin typeface="+mj-ea"/>
              </a:rPr>
            </a:br>
            <a:r>
              <a:rPr lang="en-US" altLang="ko-KR" sz="900" dirty="0" smtClean="0">
                <a:latin typeface="+mj-ea"/>
              </a:rPr>
              <a:t>        add condition: </a:t>
            </a:r>
            <a:r>
              <a:rPr lang="en-US" altLang="ko-KR" sz="900" dirty="0">
                <a:latin typeface="+mj-ea"/>
              </a:rPr>
              <a:t> </a:t>
            </a:r>
            <a:r>
              <a:rPr lang="en-US" altLang="ko-KR" sz="900" dirty="0" err="1">
                <a:latin typeface="+mj-ea"/>
              </a:rPr>
              <a:t>user_type</a:t>
            </a:r>
            <a:r>
              <a:rPr lang="en-US" altLang="ko-KR" sz="900" dirty="0">
                <a:latin typeface="+mj-ea"/>
              </a:rPr>
              <a:t> = ‘</a:t>
            </a:r>
            <a:r>
              <a:rPr lang="en-US" altLang="ko-KR" sz="900" b="1" dirty="0">
                <a:latin typeface="+mj-ea"/>
              </a:rPr>
              <a:t>UT1</a:t>
            </a:r>
            <a:r>
              <a:rPr lang="en-US" altLang="ko-KR" sz="900" dirty="0" smtClean="0">
                <a:latin typeface="+mj-ea"/>
              </a:rPr>
              <a:t>’</a:t>
            </a:r>
            <a:br>
              <a:rPr lang="en-US" altLang="ko-KR" sz="900" dirty="0" smtClean="0">
                <a:latin typeface="+mj-ea"/>
              </a:rPr>
            </a:br>
            <a:r>
              <a:rPr lang="en-US" altLang="ko-KR" sz="900" dirty="0" smtClean="0">
                <a:latin typeface="+mj-ea"/>
              </a:rPr>
              <a:t>    b</a:t>
            </a:r>
            <a:r>
              <a:rPr lang="en-US" altLang="ko-KR" sz="900" dirty="0">
                <a:latin typeface="+mj-ea"/>
              </a:rPr>
              <a:t>) change </a:t>
            </a:r>
            <a:r>
              <a:rPr lang="en-US" altLang="ko-KR" sz="900" dirty="0" smtClean="0">
                <a:latin typeface="+mj-ea"/>
              </a:rPr>
              <a:t>rate</a:t>
            </a: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     - same with 3)-b)</a:t>
            </a:r>
            <a:endParaRPr lang="en-US" altLang="ko-KR" sz="900" dirty="0" smtClean="0">
              <a:latin typeface="+mj-ea"/>
              <a:ea typeface="+mj-ea"/>
            </a:endParaRP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5) </a:t>
            </a:r>
            <a:r>
              <a:rPr lang="ko-KR" altLang="en-US" sz="900" dirty="0" smtClean="0">
                <a:latin typeface="+mj-ea"/>
                <a:ea typeface="+mj-ea"/>
              </a:rPr>
              <a:t>탈퇴 회원</a:t>
            </a:r>
            <a:endParaRPr lang="en-US" altLang="ko-KR" sz="900" dirty="0" smtClean="0">
              <a:latin typeface="+mj-ea"/>
              <a:ea typeface="+mj-ea"/>
            </a:endParaRPr>
          </a:p>
          <a:p>
            <a:r>
              <a:rPr lang="en-US" altLang="ko-KR" sz="900" dirty="0" smtClean="0">
                <a:latin typeface="+mj-ea"/>
                <a:ea typeface="+mj-ea"/>
              </a:rPr>
              <a:t>    </a:t>
            </a:r>
            <a:r>
              <a:rPr lang="en-US" altLang="ko-KR" sz="900" dirty="0">
                <a:latin typeface="+mj-ea"/>
              </a:rPr>
              <a:t>a) logic</a:t>
            </a:r>
            <a:br>
              <a:rPr lang="en-US" altLang="ko-KR" sz="900" dirty="0">
                <a:latin typeface="+mj-ea"/>
              </a:rPr>
            </a:br>
            <a:r>
              <a:rPr lang="en-US" altLang="ko-KR" sz="900" dirty="0">
                <a:latin typeface="+mj-ea"/>
              </a:rPr>
              <a:t> </a:t>
            </a:r>
            <a:r>
              <a:rPr lang="en-US" altLang="ko-KR" sz="900" dirty="0" smtClean="0">
                <a:latin typeface="+mj-ea"/>
              </a:rPr>
              <a:t>     DB</a:t>
            </a:r>
            <a:r>
              <a:rPr lang="en-US" altLang="ko-KR" sz="900" dirty="0">
                <a:latin typeface="+mj-ea"/>
              </a:rPr>
              <a:t>: </a:t>
            </a:r>
            <a:r>
              <a:rPr lang="en-US" altLang="ko-KR" sz="900" dirty="0" err="1">
                <a:latin typeface="+mj-ea"/>
              </a:rPr>
              <a:t>st_user</a:t>
            </a:r>
            <a:r>
              <a:rPr lang="en-US" altLang="ko-KR" sz="900" dirty="0">
                <a:latin typeface="+mj-ea"/>
              </a:rPr>
              <a:t/>
            </a:r>
            <a:br>
              <a:rPr lang="en-US" altLang="ko-KR" sz="900" dirty="0">
                <a:latin typeface="+mj-ea"/>
              </a:rPr>
            </a:br>
            <a:r>
              <a:rPr lang="en-US" altLang="ko-KR" sz="900" dirty="0">
                <a:latin typeface="+mj-ea"/>
              </a:rPr>
              <a:t>      select: COUNT</a:t>
            </a:r>
            <a:br>
              <a:rPr lang="en-US" altLang="ko-KR" sz="900" dirty="0">
                <a:latin typeface="+mj-ea"/>
              </a:rPr>
            </a:br>
            <a:r>
              <a:rPr lang="en-US" altLang="ko-KR" sz="900" dirty="0">
                <a:latin typeface="+mj-ea"/>
              </a:rPr>
              <a:t>      condition: </a:t>
            </a:r>
            <a:r>
              <a:rPr lang="en-US" altLang="ko-KR" sz="900" b="1" dirty="0" err="1">
                <a:latin typeface="+mj-ea"/>
              </a:rPr>
              <a:t>user_wdw_date</a:t>
            </a:r>
            <a:r>
              <a:rPr lang="en-US" altLang="ko-KR" sz="900" dirty="0" smtClean="0">
                <a:latin typeface="+mj-ea"/>
              </a:rPr>
              <a:t> </a:t>
            </a:r>
            <a:r>
              <a:rPr lang="en-US" altLang="ko-KR" sz="900" b="1" dirty="0" smtClean="0">
                <a:solidFill>
                  <a:srgbClr val="FF0000"/>
                </a:solidFill>
                <a:latin typeface="+mj-ea"/>
              </a:rPr>
              <a:t>=</a:t>
            </a:r>
            <a:r>
              <a:rPr lang="en-US" altLang="ko-KR" sz="900" dirty="0" smtClean="0">
                <a:latin typeface="+mj-ea"/>
              </a:rPr>
              <a:t> </a:t>
            </a:r>
            <a:r>
              <a:rPr lang="en-US" altLang="ko-KR" sz="900" dirty="0">
                <a:latin typeface="+mj-ea"/>
              </a:rPr>
              <a:t>{today-1</a:t>
            </a:r>
            <a:r>
              <a:rPr lang="en-US" altLang="ko-KR" sz="900" dirty="0" smtClean="0">
                <a:latin typeface="+mj-ea"/>
              </a:rPr>
              <a:t>} AND </a:t>
            </a:r>
            <a:r>
              <a:rPr lang="en-US" altLang="ko-KR" sz="900" dirty="0" err="1">
                <a:latin typeface="+mj-ea"/>
              </a:rPr>
              <a:t>user_stt</a:t>
            </a:r>
            <a:r>
              <a:rPr lang="en-US" altLang="ko-KR" sz="900" dirty="0">
                <a:latin typeface="+mj-ea"/>
              </a:rPr>
              <a:t> = </a:t>
            </a:r>
            <a:r>
              <a:rPr lang="en-US" altLang="ko-KR" sz="900" b="1" dirty="0">
                <a:latin typeface="+mj-ea"/>
              </a:rPr>
              <a:t>’00’</a:t>
            </a:r>
            <a:r>
              <a:rPr lang="en-US" altLang="ko-KR" sz="900" dirty="0">
                <a:latin typeface="+mj-ea"/>
              </a:rPr>
              <a:t/>
            </a:r>
            <a:br>
              <a:rPr lang="en-US" altLang="ko-KR" sz="900" dirty="0">
                <a:latin typeface="+mj-ea"/>
              </a:rPr>
            </a:br>
            <a:r>
              <a:rPr lang="en-US" altLang="ko-KR" sz="900" dirty="0">
                <a:latin typeface="+mj-ea"/>
              </a:rPr>
              <a:t>    b) change rate</a:t>
            </a:r>
          </a:p>
          <a:p>
            <a:r>
              <a:rPr lang="en-US" altLang="ko-KR" sz="900" dirty="0">
                <a:latin typeface="+mj-ea"/>
              </a:rPr>
              <a:t>       - same with 3)-b)</a:t>
            </a:r>
            <a:endParaRPr lang="en-US" altLang="ko-KR" sz="900" dirty="0" smtClean="0">
              <a:latin typeface="+mj-ea"/>
              <a:ea typeface="+mj-ea"/>
            </a:endParaRP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6) </a:t>
            </a:r>
            <a:r>
              <a:rPr lang="ko-KR" altLang="en-US" sz="900" dirty="0" smtClean="0">
                <a:latin typeface="+mj-ea"/>
                <a:ea typeface="+mj-ea"/>
              </a:rPr>
              <a:t>도슨트 </a:t>
            </a:r>
            <a:r>
              <a:rPr lang="ko-KR" altLang="en-US" sz="900" dirty="0" smtClean="0">
                <a:latin typeface="+mj-ea"/>
                <a:ea typeface="+mj-ea"/>
              </a:rPr>
              <a:t>봇 </a:t>
            </a:r>
            <a:r>
              <a:rPr lang="ko-KR" altLang="en-US" sz="900" dirty="0" smtClean="0">
                <a:latin typeface="+mj-ea"/>
                <a:ea typeface="+mj-ea"/>
              </a:rPr>
              <a:t>이용</a:t>
            </a:r>
            <a:r>
              <a:rPr lang="en-US" altLang="ko-KR" sz="900" dirty="0" smtClean="0">
                <a:latin typeface="+mj-ea"/>
                <a:ea typeface="+mj-ea"/>
              </a:rPr>
              <a:t/>
            </a:r>
            <a:br>
              <a:rPr lang="en-US" altLang="ko-KR" sz="900" dirty="0" smtClean="0">
                <a:latin typeface="+mj-ea"/>
                <a:ea typeface="+mj-ea"/>
              </a:rPr>
            </a:br>
            <a:r>
              <a:rPr lang="en-US" altLang="ko-KR" sz="900" dirty="0" smtClean="0">
                <a:latin typeface="+mj-ea"/>
                <a:ea typeface="+mj-ea"/>
              </a:rPr>
              <a:t>    - NOT DEFINE</a:t>
            </a:r>
            <a:endParaRPr lang="en-US" altLang="ko-KR" sz="900" dirty="0" smtClean="0">
              <a:latin typeface="+mj-ea"/>
              <a:ea typeface="+mj-ea"/>
            </a:endParaRP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7) </a:t>
            </a:r>
            <a:r>
              <a:rPr lang="ko-KR" altLang="en-US" sz="900" dirty="0" smtClean="0">
                <a:latin typeface="+mj-ea"/>
                <a:ea typeface="+mj-ea"/>
              </a:rPr>
              <a:t>체류 시간</a:t>
            </a:r>
            <a:endParaRPr lang="en-US" altLang="ko-KR" sz="900" dirty="0" smtClean="0">
              <a:latin typeface="+mj-ea"/>
              <a:ea typeface="+mj-ea"/>
            </a:endParaRP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  a) logic</a:t>
            </a: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     </a:t>
            </a:r>
            <a:r>
              <a:rPr lang="en-US" altLang="ko-KR" sz="900" dirty="0" smtClean="0">
                <a:latin typeface="+mj-ea"/>
              </a:rPr>
              <a:t>DB</a:t>
            </a:r>
            <a:r>
              <a:rPr lang="en-US" altLang="ko-KR" sz="900" dirty="0">
                <a:latin typeface="+mj-ea"/>
              </a:rPr>
              <a:t>: </a:t>
            </a:r>
            <a:r>
              <a:rPr lang="en-US" altLang="ko-KR" sz="900" dirty="0" err="1" smtClean="0">
                <a:latin typeface="+mj-ea"/>
              </a:rPr>
              <a:t>st_user_log</a:t>
            </a:r>
            <a:r>
              <a:rPr lang="en-US" altLang="ko-KR" sz="900" dirty="0" smtClean="0">
                <a:latin typeface="+mj-ea"/>
              </a:rPr>
              <a:t/>
            </a:r>
            <a:br>
              <a:rPr lang="en-US" altLang="ko-KR" sz="900" dirty="0" smtClean="0">
                <a:latin typeface="+mj-ea"/>
              </a:rPr>
            </a:br>
            <a:r>
              <a:rPr lang="en-US" altLang="ko-KR" sz="900" dirty="0" smtClean="0">
                <a:latin typeface="+mj-ea"/>
              </a:rPr>
              <a:t>       select: SUM(</a:t>
            </a:r>
            <a:r>
              <a:rPr lang="en-US" altLang="ko-KR" sz="900" dirty="0" err="1" smtClean="0">
                <a:latin typeface="+mj-ea"/>
              </a:rPr>
              <a:t>stay_time</a:t>
            </a:r>
            <a:r>
              <a:rPr lang="en-US" altLang="ko-KR" sz="900" dirty="0" smtClean="0">
                <a:latin typeface="+mj-ea"/>
              </a:rPr>
              <a:t>)</a:t>
            </a:r>
            <a:r>
              <a:rPr lang="en-US" altLang="ko-KR" sz="900" dirty="0">
                <a:latin typeface="+mj-ea"/>
              </a:rPr>
              <a:t/>
            </a:r>
            <a:br>
              <a:rPr lang="en-US" altLang="ko-KR" sz="900" dirty="0">
                <a:latin typeface="+mj-ea"/>
              </a:rPr>
            </a:br>
            <a:r>
              <a:rPr lang="en-US" altLang="ko-KR" sz="900" dirty="0">
                <a:latin typeface="+mj-ea"/>
              </a:rPr>
              <a:t>       </a:t>
            </a:r>
            <a:r>
              <a:rPr lang="en-US" altLang="ko-KR" sz="900" dirty="0" smtClean="0">
                <a:latin typeface="+mj-ea"/>
              </a:rPr>
              <a:t>condition</a:t>
            </a:r>
            <a:r>
              <a:rPr lang="en-US" altLang="ko-KR" sz="900" dirty="0">
                <a:latin typeface="+mj-ea"/>
              </a:rPr>
              <a:t>: </a:t>
            </a:r>
            <a:r>
              <a:rPr lang="en-US" altLang="ko-KR" sz="900" dirty="0" err="1">
                <a:latin typeface="+mj-ea"/>
              </a:rPr>
              <a:t>log_time</a:t>
            </a:r>
            <a:r>
              <a:rPr lang="en-US" altLang="ko-KR" sz="900" dirty="0">
                <a:latin typeface="+mj-ea"/>
              </a:rPr>
              <a:t> </a:t>
            </a:r>
            <a:r>
              <a:rPr lang="en-US" altLang="ko-KR" sz="900" b="1" dirty="0" smtClean="0">
                <a:solidFill>
                  <a:srgbClr val="FF0000"/>
                </a:solidFill>
                <a:latin typeface="+mj-ea"/>
              </a:rPr>
              <a:t>=</a:t>
            </a:r>
            <a:r>
              <a:rPr lang="en-US" altLang="ko-KR" sz="900" dirty="0" smtClean="0">
                <a:latin typeface="+mj-ea"/>
              </a:rPr>
              <a:t> </a:t>
            </a:r>
            <a:r>
              <a:rPr lang="en-US" altLang="ko-KR" sz="900" dirty="0">
                <a:latin typeface="+mj-ea"/>
              </a:rPr>
              <a:t>{today-1</a:t>
            </a:r>
            <a:r>
              <a:rPr lang="en-US" altLang="ko-KR" sz="900" dirty="0" smtClean="0">
                <a:latin typeface="+mj-ea"/>
              </a:rPr>
              <a:t>}</a:t>
            </a:r>
            <a:br>
              <a:rPr lang="en-US" altLang="ko-KR" sz="900" dirty="0" smtClean="0">
                <a:latin typeface="+mj-ea"/>
              </a:rPr>
            </a:br>
            <a:r>
              <a:rPr lang="en-US" altLang="ko-KR" sz="900" dirty="0" smtClean="0">
                <a:latin typeface="+mj-ea"/>
              </a:rPr>
              <a:t>    b</a:t>
            </a:r>
            <a:r>
              <a:rPr lang="en-US" altLang="ko-KR" sz="900" dirty="0">
                <a:latin typeface="+mj-ea"/>
              </a:rPr>
              <a:t>) change rate</a:t>
            </a:r>
          </a:p>
          <a:p>
            <a:r>
              <a:rPr lang="en-US" altLang="ko-KR" sz="900" dirty="0">
                <a:latin typeface="+mj-ea"/>
              </a:rPr>
              <a:t>       - same with 3)-b)</a:t>
            </a:r>
            <a:endParaRPr lang="en-US" altLang="ko-KR" sz="900" dirty="0" smtClean="0">
              <a:latin typeface="+mj-ea"/>
              <a:ea typeface="+mj-ea"/>
            </a:endParaRP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8) </a:t>
            </a:r>
            <a:r>
              <a:rPr lang="ko-KR" altLang="en-US" sz="900" dirty="0" smtClean="0">
                <a:latin typeface="+mj-ea"/>
                <a:ea typeface="+mj-ea"/>
              </a:rPr>
              <a:t>이동 거리</a:t>
            </a:r>
            <a:endParaRPr lang="en-US" altLang="ko-KR" sz="900" dirty="0" smtClean="0">
              <a:latin typeface="+mj-ea"/>
              <a:ea typeface="+mj-ea"/>
            </a:endParaRP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  </a:t>
            </a:r>
            <a:r>
              <a:rPr lang="en-US" altLang="ko-KR" sz="900" dirty="0" smtClean="0">
                <a:latin typeface="+mj-ea"/>
              </a:rPr>
              <a:t>a</a:t>
            </a:r>
            <a:r>
              <a:rPr lang="en-US" altLang="ko-KR" sz="900" dirty="0">
                <a:latin typeface="+mj-ea"/>
              </a:rPr>
              <a:t>) logic</a:t>
            </a:r>
          </a:p>
          <a:p>
            <a:r>
              <a:rPr lang="en-US" altLang="ko-KR" sz="900" dirty="0">
                <a:latin typeface="+mj-ea"/>
              </a:rPr>
              <a:t>       </a:t>
            </a:r>
            <a:r>
              <a:rPr lang="en-US" altLang="ko-KR" sz="900" dirty="0">
                <a:latin typeface="+mj-ea"/>
              </a:rPr>
              <a:t>DB: </a:t>
            </a:r>
            <a:r>
              <a:rPr lang="en-US" altLang="ko-KR" sz="900" dirty="0" err="1" smtClean="0">
                <a:latin typeface="+mj-ea"/>
              </a:rPr>
              <a:t>st_user_log</a:t>
            </a:r>
            <a:r>
              <a:rPr lang="en-US" altLang="ko-KR" sz="900" dirty="0">
                <a:latin typeface="+mj-ea"/>
              </a:rPr>
              <a:t/>
            </a:r>
            <a:br>
              <a:rPr lang="en-US" altLang="ko-KR" sz="900" dirty="0">
                <a:latin typeface="+mj-ea"/>
              </a:rPr>
            </a:br>
            <a:r>
              <a:rPr lang="en-US" altLang="ko-KR" sz="900" dirty="0">
                <a:latin typeface="+mj-ea"/>
              </a:rPr>
              <a:t>       select: </a:t>
            </a:r>
            <a:r>
              <a:rPr lang="en-US" altLang="ko-KR" sz="900" dirty="0" smtClean="0">
                <a:latin typeface="+mj-ea"/>
              </a:rPr>
              <a:t>SUM(</a:t>
            </a:r>
            <a:r>
              <a:rPr lang="en-US" altLang="ko-KR" sz="900" dirty="0" err="1" smtClean="0">
                <a:latin typeface="+mj-ea"/>
              </a:rPr>
              <a:t>move_distance</a:t>
            </a:r>
            <a:r>
              <a:rPr lang="en-US" altLang="ko-KR" sz="900" dirty="0" smtClean="0">
                <a:latin typeface="+mj-ea"/>
              </a:rPr>
              <a:t>)</a:t>
            </a:r>
            <a:r>
              <a:rPr lang="en-US" altLang="ko-KR" sz="900" dirty="0">
                <a:latin typeface="+mj-ea"/>
              </a:rPr>
              <a:t/>
            </a:r>
            <a:br>
              <a:rPr lang="en-US" altLang="ko-KR" sz="900" dirty="0">
                <a:latin typeface="+mj-ea"/>
              </a:rPr>
            </a:br>
            <a:r>
              <a:rPr lang="en-US" altLang="ko-KR" sz="900" dirty="0">
                <a:latin typeface="+mj-ea"/>
              </a:rPr>
              <a:t>       condition: </a:t>
            </a:r>
            <a:r>
              <a:rPr lang="en-US" altLang="ko-KR" sz="900" dirty="0" err="1">
                <a:latin typeface="+mj-ea"/>
              </a:rPr>
              <a:t>log_time</a:t>
            </a:r>
            <a:r>
              <a:rPr lang="en-US" altLang="ko-KR" sz="900" dirty="0">
                <a:latin typeface="+mj-ea"/>
              </a:rPr>
              <a:t> </a:t>
            </a:r>
            <a:r>
              <a:rPr lang="en-US" altLang="ko-KR" sz="900" b="1" dirty="0" smtClean="0">
                <a:solidFill>
                  <a:srgbClr val="FF0000"/>
                </a:solidFill>
                <a:latin typeface="+mj-ea"/>
              </a:rPr>
              <a:t>=</a:t>
            </a:r>
            <a:r>
              <a:rPr lang="en-US" altLang="ko-KR" sz="900" dirty="0" smtClean="0">
                <a:latin typeface="+mj-ea"/>
              </a:rPr>
              <a:t> </a:t>
            </a:r>
            <a:r>
              <a:rPr lang="en-US" altLang="ko-KR" sz="900" dirty="0">
                <a:latin typeface="+mj-ea"/>
              </a:rPr>
              <a:t>{today-1}</a:t>
            </a:r>
            <a:br>
              <a:rPr lang="en-US" altLang="ko-KR" sz="900" dirty="0">
                <a:latin typeface="+mj-ea"/>
              </a:rPr>
            </a:br>
            <a:r>
              <a:rPr lang="en-US" altLang="ko-KR" sz="900" dirty="0">
                <a:latin typeface="+mj-ea"/>
              </a:rPr>
              <a:t>    b) change rate</a:t>
            </a:r>
          </a:p>
          <a:p>
            <a:r>
              <a:rPr lang="en-US" altLang="ko-KR" sz="900" dirty="0">
                <a:latin typeface="+mj-ea"/>
              </a:rPr>
              <a:t>       - same with 3)-b)</a:t>
            </a:r>
            <a:endParaRPr lang="en-US" altLang="ko-KR" sz="900" dirty="0" smtClean="0">
              <a:latin typeface="+mj-ea"/>
              <a:ea typeface="+mj-ea"/>
            </a:endParaRPr>
          </a:p>
          <a:p>
            <a:r>
              <a:rPr lang="en-US" altLang="ko-KR" sz="900" dirty="0" smtClean="0">
                <a:latin typeface="+mj-ea"/>
                <a:ea typeface="+mj-ea"/>
              </a:rPr>
              <a:t>  9) </a:t>
            </a:r>
            <a:r>
              <a:rPr lang="ko-KR" altLang="en-US" sz="900" dirty="0" smtClean="0">
                <a:latin typeface="+mj-ea"/>
                <a:ea typeface="+mj-ea"/>
              </a:rPr>
              <a:t>컨텐츠 호출</a:t>
            </a:r>
            <a:r>
              <a:rPr lang="en-US" altLang="ko-KR" sz="900" dirty="0" smtClean="0">
                <a:latin typeface="+mj-ea"/>
                <a:ea typeface="+mj-ea"/>
              </a:rPr>
              <a:t/>
            </a:r>
            <a:br>
              <a:rPr lang="en-US" altLang="ko-KR" sz="900" dirty="0" smtClean="0">
                <a:latin typeface="+mj-ea"/>
                <a:ea typeface="+mj-ea"/>
              </a:rPr>
            </a:br>
            <a:r>
              <a:rPr lang="en-US" altLang="ko-KR" sz="900" dirty="0" smtClean="0">
                <a:latin typeface="+mj-ea"/>
                <a:ea typeface="+mj-ea"/>
              </a:rPr>
              <a:t>    </a:t>
            </a:r>
            <a:r>
              <a:rPr lang="en-US" altLang="ko-KR" sz="900" dirty="0" smtClean="0">
                <a:latin typeface="+mj-ea"/>
              </a:rPr>
              <a:t>a</a:t>
            </a:r>
            <a:r>
              <a:rPr lang="en-US" altLang="ko-KR" sz="900" dirty="0">
                <a:latin typeface="+mj-ea"/>
              </a:rPr>
              <a:t>) logic</a:t>
            </a:r>
          </a:p>
          <a:p>
            <a:r>
              <a:rPr lang="en-US" altLang="ko-KR" sz="900" dirty="0">
                <a:latin typeface="+mj-ea"/>
              </a:rPr>
              <a:t>       DB</a:t>
            </a:r>
            <a:r>
              <a:rPr lang="en-US" altLang="ko-KR" sz="900" dirty="0" smtClean="0">
                <a:latin typeface="+mj-ea"/>
              </a:rPr>
              <a:t>: </a:t>
            </a:r>
            <a:r>
              <a:rPr lang="en-US" altLang="ko-KR" sz="900" b="1" dirty="0" err="1">
                <a:latin typeface="+mj-ea"/>
              </a:rPr>
              <a:t>st_user_exihibit</a:t>
            </a:r>
            <a:r>
              <a:rPr lang="en-US" altLang="ko-KR" sz="900" dirty="0">
                <a:latin typeface="+mj-ea"/>
              </a:rPr>
              <a:t/>
            </a:r>
            <a:br>
              <a:rPr lang="en-US" altLang="ko-KR" sz="900" dirty="0">
                <a:latin typeface="+mj-ea"/>
              </a:rPr>
            </a:br>
            <a:r>
              <a:rPr lang="en-US" altLang="ko-KR" sz="900" dirty="0">
                <a:latin typeface="+mj-ea"/>
              </a:rPr>
              <a:t>       select: </a:t>
            </a:r>
            <a:r>
              <a:rPr lang="en-US" altLang="ko-KR" sz="900" dirty="0" smtClean="0">
                <a:latin typeface="+mj-ea"/>
              </a:rPr>
              <a:t>SUM(</a:t>
            </a:r>
            <a:r>
              <a:rPr lang="en-US" altLang="ko-KR" sz="900" dirty="0" err="1">
                <a:latin typeface="+mj-ea"/>
              </a:rPr>
              <a:t>view_count</a:t>
            </a:r>
            <a:r>
              <a:rPr lang="en-US" altLang="ko-KR" sz="900" dirty="0" smtClean="0">
                <a:latin typeface="+mj-ea"/>
              </a:rPr>
              <a:t>)</a:t>
            </a:r>
            <a:r>
              <a:rPr lang="en-US" altLang="ko-KR" sz="900" dirty="0">
                <a:latin typeface="+mj-ea"/>
              </a:rPr>
              <a:t/>
            </a:r>
            <a:br>
              <a:rPr lang="en-US" altLang="ko-KR" sz="900" dirty="0">
                <a:latin typeface="+mj-ea"/>
              </a:rPr>
            </a:br>
            <a:r>
              <a:rPr lang="en-US" altLang="ko-KR" sz="900" dirty="0">
                <a:latin typeface="+mj-ea"/>
              </a:rPr>
              <a:t>       condition: </a:t>
            </a:r>
            <a:r>
              <a:rPr lang="en-US" altLang="ko-KR" sz="900" dirty="0" err="1">
                <a:latin typeface="+mj-ea"/>
              </a:rPr>
              <a:t>log_time</a:t>
            </a:r>
            <a:r>
              <a:rPr lang="en-US" altLang="ko-KR" sz="900" dirty="0">
                <a:latin typeface="+mj-ea"/>
              </a:rPr>
              <a:t> </a:t>
            </a:r>
            <a:r>
              <a:rPr lang="en-US" altLang="ko-KR" sz="900" b="1" dirty="0" smtClean="0">
                <a:solidFill>
                  <a:srgbClr val="FF0000"/>
                </a:solidFill>
                <a:latin typeface="+mj-ea"/>
              </a:rPr>
              <a:t>=</a:t>
            </a:r>
            <a:r>
              <a:rPr lang="en-US" altLang="ko-KR" sz="900" dirty="0" smtClean="0">
                <a:latin typeface="+mj-ea"/>
              </a:rPr>
              <a:t> </a:t>
            </a:r>
            <a:r>
              <a:rPr lang="en-US" altLang="ko-KR" sz="900" dirty="0">
                <a:latin typeface="+mj-ea"/>
              </a:rPr>
              <a:t>{today-1}</a:t>
            </a:r>
            <a:br>
              <a:rPr lang="en-US" altLang="ko-KR" sz="900" dirty="0">
                <a:latin typeface="+mj-ea"/>
              </a:rPr>
            </a:br>
            <a:r>
              <a:rPr lang="en-US" altLang="ko-KR" sz="900" dirty="0">
                <a:latin typeface="+mj-ea"/>
              </a:rPr>
              <a:t>    b) change rate</a:t>
            </a:r>
          </a:p>
          <a:p>
            <a:r>
              <a:rPr lang="en-US" altLang="ko-KR" sz="900" dirty="0">
                <a:latin typeface="+mj-ea"/>
              </a:rPr>
              <a:t>       - same with 3)-b)</a:t>
            </a:r>
            <a:endParaRPr lang="en-US" altLang="ko-KR" sz="900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6997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박지훈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2023.03.30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국립대한민국임시정부기념관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사이버기념관 구축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4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dashboard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5" name="표 35">
            <a:extLst>
              <a:ext uri="{FF2B5EF4-FFF2-40B4-BE49-F238E27FC236}">
                <a16:creationId xmlns:a16="http://schemas.microsoft.com/office/drawing/2014/main" id="{A29DD274-1875-DE75-FDE8-544E0A5025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939039"/>
              </p:ext>
            </p:extLst>
          </p:nvPr>
        </p:nvGraphicFramePr>
        <p:xfrm>
          <a:off x="10663088" y="977770"/>
          <a:ext cx="3737124" cy="302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771">
                  <a:extLst>
                    <a:ext uri="{9D8B030D-6E8A-4147-A177-3AD203B41FA5}">
                      <a16:colId xmlns:a16="http://schemas.microsoft.com/office/drawing/2014/main" val="2713442292"/>
                    </a:ext>
                  </a:extLst>
                </a:gridCol>
                <a:gridCol w="3246353">
                  <a:extLst>
                    <a:ext uri="{9D8B030D-6E8A-4147-A177-3AD203B41FA5}">
                      <a16:colId xmlns:a16="http://schemas.microsoft.com/office/drawing/2014/main" val="39615535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No.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설명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699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3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정보 이용률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3-1. 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오늘날짜 표시</a:t>
                      </a:r>
                      <a:endParaRPr lang="en-US" altLang="ko-KR" sz="9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3-2. 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정보 이용률 그래프 표시</a:t>
                      </a:r>
                      <a:endParaRPr lang="en-US" altLang="ko-KR" sz="9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361950" lvl="1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유물조회 건수가 많은 순으로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10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개 유물 표시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542925" lvl="2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X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축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조회 건수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542925" lvl="2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Y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축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유물명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49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4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공간 </a:t>
                      </a:r>
                      <a:r>
                        <a:rPr lang="ko-KR" altLang="en-US" sz="900" b="1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점유률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4-1. 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오늘날짜 표시</a:t>
                      </a:r>
                      <a:endParaRPr lang="en-US" altLang="ko-KR" sz="9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4-2. 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공간 </a:t>
                      </a:r>
                      <a:r>
                        <a:rPr lang="ko-KR" altLang="en-US" sz="90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점유률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그래프 표시</a:t>
                      </a:r>
                      <a:endParaRPr lang="en-US" altLang="ko-KR" sz="9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361950" lvl="1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장소별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체류 시간 그래프 표시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542925" lvl="2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X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축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체류 시간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542925" lvl="2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Y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축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장소명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556545"/>
                  </a:ext>
                </a:extLst>
              </a:tr>
            </a:tbl>
          </a:graphicData>
        </a:graphic>
      </p:graphicFrame>
      <p:pic>
        <p:nvPicPr>
          <p:cNvPr id="4" name="그림 3">
            <a:extLst>
              <a:ext uri="{FF2B5EF4-FFF2-40B4-BE49-F238E27FC236}">
                <a16:creationId xmlns:a16="http://schemas.microsoft.com/office/drawing/2014/main" id="{0234DA2D-9DAC-9517-F887-87A063659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74" y="863675"/>
            <a:ext cx="7344816" cy="67798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말풍선: 사각형 4">
            <a:extLst>
              <a:ext uri="{FF2B5EF4-FFF2-40B4-BE49-F238E27FC236}">
                <a16:creationId xmlns:a16="http://schemas.microsoft.com/office/drawing/2014/main" id="{129AED23-E625-51F4-BF9F-68253BD1E355}"/>
              </a:ext>
            </a:extLst>
          </p:cNvPr>
          <p:cNvSpPr/>
          <p:nvPr/>
        </p:nvSpPr>
        <p:spPr>
          <a:xfrm>
            <a:off x="2951634" y="1534030"/>
            <a:ext cx="216024" cy="216024"/>
          </a:xfrm>
          <a:prstGeom prst="wedgeRectCallout">
            <a:avLst>
              <a:gd name="adj1" fmla="val 62943"/>
              <a:gd name="adj2" fmla="val 11100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1</a:t>
            </a:r>
            <a:endParaRPr lang="ko-KR" altLang="en-US" sz="900" dirty="0"/>
          </a:p>
        </p:txBody>
      </p:sp>
      <p:sp>
        <p:nvSpPr>
          <p:cNvPr id="6" name="말풍선: 사각형 5">
            <a:extLst>
              <a:ext uri="{FF2B5EF4-FFF2-40B4-BE49-F238E27FC236}">
                <a16:creationId xmlns:a16="http://schemas.microsoft.com/office/drawing/2014/main" id="{657FC7C9-9903-54DA-50BC-D67231409B23}"/>
              </a:ext>
            </a:extLst>
          </p:cNvPr>
          <p:cNvSpPr/>
          <p:nvPr/>
        </p:nvSpPr>
        <p:spPr>
          <a:xfrm>
            <a:off x="7164635" y="1534030"/>
            <a:ext cx="360040" cy="166221"/>
          </a:xfrm>
          <a:prstGeom prst="wedgeRectCallout">
            <a:avLst>
              <a:gd name="adj1" fmla="val 62943"/>
              <a:gd name="adj2" fmla="val 11100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1-1</a:t>
            </a:r>
            <a:endParaRPr lang="ko-KR" altLang="en-US" sz="900" dirty="0"/>
          </a:p>
        </p:txBody>
      </p:sp>
      <p:sp>
        <p:nvSpPr>
          <p:cNvPr id="7" name="말풍선: 사각형 6">
            <a:extLst>
              <a:ext uri="{FF2B5EF4-FFF2-40B4-BE49-F238E27FC236}">
                <a16:creationId xmlns:a16="http://schemas.microsoft.com/office/drawing/2014/main" id="{D7E2301F-68DF-46BA-0169-F2AABA10C380}"/>
              </a:ext>
            </a:extLst>
          </p:cNvPr>
          <p:cNvSpPr/>
          <p:nvPr/>
        </p:nvSpPr>
        <p:spPr>
          <a:xfrm>
            <a:off x="8352234" y="1475821"/>
            <a:ext cx="360040" cy="166221"/>
          </a:xfrm>
          <a:prstGeom prst="wedgeRectCallout">
            <a:avLst>
              <a:gd name="adj1" fmla="val 4741"/>
              <a:gd name="adj2" fmla="val 128193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1-2</a:t>
            </a:r>
            <a:endParaRPr lang="ko-KR" altLang="en-US" sz="900" dirty="0"/>
          </a:p>
        </p:txBody>
      </p:sp>
      <p:sp>
        <p:nvSpPr>
          <p:cNvPr id="8" name="말풍선: 사각형 7">
            <a:extLst>
              <a:ext uri="{FF2B5EF4-FFF2-40B4-BE49-F238E27FC236}">
                <a16:creationId xmlns:a16="http://schemas.microsoft.com/office/drawing/2014/main" id="{9332B5E3-2233-9E34-6C43-B80F06D72D2C}"/>
              </a:ext>
            </a:extLst>
          </p:cNvPr>
          <p:cNvSpPr/>
          <p:nvPr/>
        </p:nvSpPr>
        <p:spPr>
          <a:xfrm>
            <a:off x="2987638" y="2007179"/>
            <a:ext cx="360040" cy="166221"/>
          </a:xfrm>
          <a:prstGeom prst="wedgeRectCallout">
            <a:avLst>
              <a:gd name="adj1" fmla="val 33842"/>
              <a:gd name="adj2" fmla="val 7662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1-3</a:t>
            </a:r>
            <a:endParaRPr lang="ko-KR" altLang="en-US" sz="900" dirty="0"/>
          </a:p>
        </p:txBody>
      </p:sp>
      <p:sp>
        <p:nvSpPr>
          <p:cNvPr id="9" name="말풍선: 사각형 8">
            <a:extLst>
              <a:ext uri="{FF2B5EF4-FFF2-40B4-BE49-F238E27FC236}">
                <a16:creationId xmlns:a16="http://schemas.microsoft.com/office/drawing/2014/main" id="{906A01F1-5081-3952-BB89-54C490479C9D}"/>
              </a:ext>
            </a:extLst>
          </p:cNvPr>
          <p:cNvSpPr/>
          <p:nvPr/>
        </p:nvSpPr>
        <p:spPr>
          <a:xfrm>
            <a:off x="4175770" y="2007178"/>
            <a:ext cx="360040" cy="166221"/>
          </a:xfrm>
          <a:prstGeom prst="wedgeRectCallout">
            <a:avLst>
              <a:gd name="adj1" fmla="val 33842"/>
              <a:gd name="adj2" fmla="val 7662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1-4</a:t>
            </a:r>
            <a:endParaRPr lang="ko-KR" altLang="en-US" sz="900" dirty="0"/>
          </a:p>
        </p:txBody>
      </p:sp>
      <p:sp>
        <p:nvSpPr>
          <p:cNvPr id="10" name="말풍선: 사각형 9">
            <a:extLst>
              <a:ext uri="{FF2B5EF4-FFF2-40B4-BE49-F238E27FC236}">
                <a16:creationId xmlns:a16="http://schemas.microsoft.com/office/drawing/2014/main" id="{49DB2A5B-F864-D109-BCBB-8557D1131798}"/>
              </a:ext>
            </a:extLst>
          </p:cNvPr>
          <p:cNvSpPr/>
          <p:nvPr/>
        </p:nvSpPr>
        <p:spPr>
          <a:xfrm>
            <a:off x="2975087" y="2591867"/>
            <a:ext cx="360040" cy="166221"/>
          </a:xfrm>
          <a:prstGeom prst="wedgeRectCallout">
            <a:avLst>
              <a:gd name="adj1" fmla="val 33842"/>
              <a:gd name="adj2" fmla="val 7662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1-5</a:t>
            </a:r>
            <a:endParaRPr lang="ko-KR" altLang="en-US" sz="900" dirty="0"/>
          </a:p>
        </p:txBody>
      </p:sp>
      <p:sp>
        <p:nvSpPr>
          <p:cNvPr id="11" name="말풍선: 사각형 10">
            <a:extLst>
              <a:ext uri="{FF2B5EF4-FFF2-40B4-BE49-F238E27FC236}">
                <a16:creationId xmlns:a16="http://schemas.microsoft.com/office/drawing/2014/main" id="{D0153E6A-5FE9-DA21-F26B-51319E367156}"/>
              </a:ext>
            </a:extLst>
          </p:cNvPr>
          <p:cNvSpPr/>
          <p:nvPr/>
        </p:nvSpPr>
        <p:spPr>
          <a:xfrm>
            <a:off x="4186672" y="2635329"/>
            <a:ext cx="360040" cy="166221"/>
          </a:xfrm>
          <a:prstGeom prst="wedgeRectCallout">
            <a:avLst>
              <a:gd name="adj1" fmla="val 33842"/>
              <a:gd name="adj2" fmla="val 7662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1-6</a:t>
            </a:r>
            <a:endParaRPr lang="ko-KR" altLang="en-US" sz="900" dirty="0"/>
          </a:p>
        </p:txBody>
      </p:sp>
      <p:sp>
        <p:nvSpPr>
          <p:cNvPr id="12" name="말풍선: 사각형 11">
            <a:extLst>
              <a:ext uri="{FF2B5EF4-FFF2-40B4-BE49-F238E27FC236}">
                <a16:creationId xmlns:a16="http://schemas.microsoft.com/office/drawing/2014/main" id="{7A9AA22E-FD6C-3185-BDE9-DFD6C9242A5D}"/>
              </a:ext>
            </a:extLst>
          </p:cNvPr>
          <p:cNvSpPr/>
          <p:nvPr/>
        </p:nvSpPr>
        <p:spPr>
          <a:xfrm>
            <a:off x="5566327" y="2007178"/>
            <a:ext cx="360040" cy="166221"/>
          </a:xfrm>
          <a:prstGeom prst="wedgeRectCallout">
            <a:avLst>
              <a:gd name="adj1" fmla="val 33842"/>
              <a:gd name="adj2" fmla="val 7662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1-7</a:t>
            </a:r>
            <a:endParaRPr lang="ko-KR" altLang="en-US" sz="900" dirty="0"/>
          </a:p>
        </p:txBody>
      </p:sp>
      <p:sp>
        <p:nvSpPr>
          <p:cNvPr id="13" name="말풍선: 사각형 12">
            <a:extLst>
              <a:ext uri="{FF2B5EF4-FFF2-40B4-BE49-F238E27FC236}">
                <a16:creationId xmlns:a16="http://schemas.microsoft.com/office/drawing/2014/main" id="{216F0933-1C22-08D8-F0CF-7F40B82E7F99}"/>
              </a:ext>
            </a:extLst>
          </p:cNvPr>
          <p:cNvSpPr/>
          <p:nvPr/>
        </p:nvSpPr>
        <p:spPr>
          <a:xfrm>
            <a:off x="2951634" y="3388794"/>
            <a:ext cx="216024" cy="216024"/>
          </a:xfrm>
          <a:prstGeom prst="wedgeRectCallout">
            <a:avLst>
              <a:gd name="adj1" fmla="val 62943"/>
              <a:gd name="adj2" fmla="val 11100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</a:t>
            </a:r>
            <a:endParaRPr lang="ko-KR" altLang="en-US" sz="900" dirty="0"/>
          </a:p>
        </p:txBody>
      </p:sp>
      <p:sp>
        <p:nvSpPr>
          <p:cNvPr id="14" name="말풍선: 사각형 13">
            <a:extLst>
              <a:ext uri="{FF2B5EF4-FFF2-40B4-BE49-F238E27FC236}">
                <a16:creationId xmlns:a16="http://schemas.microsoft.com/office/drawing/2014/main" id="{60798E0C-CA54-AEE3-7415-6BEF90C6B58C}"/>
              </a:ext>
            </a:extLst>
          </p:cNvPr>
          <p:cNvSpPr/>
          <p:nvPr/>
        </p:nvSpPr>
        <p:spPr>
          <a:xfrm>
            <a:off x="7164635" y="3388794"/>
            <a:ext cx="360040" cy="166221"/>
          </a:xfrm>
          <a:prstGeom prst="wedgeRectCallout">
            <a:avLst>
              <a:gd name="adj1" fmla="val 62943"/>
              <a:gd name="adj2" fmla="val 11100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2-1</a:t>
            </a:r>
            <a:endParaRPr lang="ko-KR" altLang="en-US" sz="900" dirty="0"/>
          </a:p>
        </p:txBody>
      </p:sp>
      <p:sp>
        <p:nvSpPr>
          <p:cNvPr id="15" name="말풍선: 사각형 14">
            <a:extLst>
              <a:ext uri="{FF2B5EF4-FFF2-40B4-BE49-F238E27FC236}">
                <a16:creationId xmlns:a16="http://schemas.microsoft.com/office/drawing/2014/main" id="{7DADFD97-C47F-98F5-BCA6-B3EFCFE8ADFB}"/>
              </a:ext>
            </a:extLst>
          </p:cNvPr>
          <p:cNvSpPr/>
          <p:nvPr/>
        </p:nvSpPr>
        <p:spPr>
          <a:xfrm>
            <a:off x="8352234" y="3330585"/>
            <a:ext cx="360040" cy="166221"/>
          </a:xfrm>
          <a:prstGeom prst="wedgeRectCallout">
            <a:avLst>
              <a:gd name="adj1" fmla="val 4741"/>
              <a:gd name="adj2" fmla="val 128193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2-2</a:t>
            </a:r>
            <a:endParaRPr lang="ko-KR" altLang="en-US" sz="900" dirty="0"/>
          </a:p>
        </p:txBody>
      </p:sp>
      <p:sp>
        <p:nvSpPr>
          <p:cNvPr id="16" name="말풍선: 사각형 15">
            <a:extLst>
              <a:ext uri="{FF2B5EF4-FFF2-40B4-BE49-F238E27FC236}">
                <a16:creationId xmlns:a16="http://schemas.microsoft.com/office/drawing/2014/main" id="{D9E819A1-0DD0-D632-888F-01DFF522DC94}"/>
              </a:ext>
            </a:extLst>
          </p:cNvPr>
          <p:cNvSpPr/>
          <p:nvPr/>
        </p:nvSpPr>
        <p:spPr>
          <a:xfrm>
            <a:off x="2951634" y="3847776"/>
            <a:ext cx="360040" cy="166221"/>
          </a:xfrm>
          <a:prstGeom prst="wedgeRectCallout">
            <a:avLst>
              <a:gd name="adj1" fmla="val 33842"/>
              <a:gd name="adj2" fmla="val 7662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2-3</a:t>
            </a:r>
            <a:endParaRPr lang="ko-KR" altLang="en-US" sz="900" dirty="0"/>
          </a:p>
        </p:txBody>
      </p:sp>
      <p:sp>
        <p:nvSpPr>
          <p:cNvPr id="17" name="말풍선: 사각형 16">
            <a:extLst>
              <a:ext uri="{FF2B5EF4-FFF2-40B4-BE49-F238E27FC236}">
                <a16:creationId xmlns:a16="http://schemas.microsoft.com/office/drawing/2014/main" id="{A997D307-C1E7-B52D-9FF4-5A1C3ECE2AF3}"/>
              </a:ext>
            </a:extLst>
          </p:cNvPr>
          <p:cNvSpPr/>
          <p:nvPr/>
        </p:nvSpPr>
        <p:spPr>
          <a:xfrm>
            <a:off x="2942366" y="4406982"/>
            <a:ext cx="360040" cy="166221"/>
          </a:xfrm>
          <a:prstGeom prst="wedgeRectCallout">
            <a:avLst>
              <a:gd name="adj1" fmla="val 33842"/>
              <a:gd name="adj2" fmla="val 7662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2-4</a:t>
            </a:r>
            <a:endParaRPr lang="ko-KR" altLang="en-US" sz="900" dirty="0"/>
          </a:p>
        </p:txBody>
      </p:sp>
      <p:sp>
        <p:nvSpPr>
          <p:cNvPr id="18" name="말풍선: 사각형 17">
            <a:extLst>
              <a:ext uri="{FF2B5EF4-FFF2-40B4-BE49-F238E27FC236}">
                <a16:creationId xmlns:a16="http://schemas.microsoft.com/office/drawing/2014/main" id="{4BE903B4-23C3-9399-5AB5-66411808F84B}"/>
              </a:ext>
            </a:extLst>
          </p:cNvPr>
          <p:cNvSpPr/>
          <p:nvPr/>
        </p:nvSpPr>
        <p:spPr>
          <a:xfrm>
            <a:off x="2951634" y="4896123"/>
            <a:ext cx="360040" cy="166221"/>
          </a:xfrm>
          <a:prstGeom prst="wedgeRectCallout">
            <a:avLst>
              <a:gd name="adj1" fmla="val 33842"/>
              <a:gd name="adj2" fmla="val 7662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2-5</a:t>
            </a:r>
            <a:endParaRPr lang="ko-KR" altLang="en-US" sz="900" dirty="0"/>
          </a:p>
        </p:txBody>
      </p:sp>
      <p:sp>
        <p:nvSpPr>
          <p:cNvPr id="19" name="말풍선: 사각형 18">
            <a:extLst>
              <a:ext uri="{FF2B5EF4-FFF2-40B4-BE49-F238E27FC236}">
                <a16:creationId xmlns:a16="http://schemas.microsoft.com/office/drawing/2014/main" id="{8BB24C44-BAA8-F976-47E3-313304DAE3D0}"/>
              </a:ext>
            </a:extLst>
          </p:cNvPr>
          <p:cNvSpPr/>
          <p:nvPr/>
        </p:nvSpPr>
        <p:spPr>
          <a:xfrm>
            <a:off x="4452599" y="3960019"/>
            <a:ext cx="360040" cy="166221"/>
          </a:xfrm>
          <a:prstGeom prst="wedgeRectCallout">
            <a:avLst>
              <a:gd name="adj1" fmla="val 33842"/>
              <a:gd name="adj2" fmla="val 7662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2-6</a:t>
            </a:r>
            <a:endParaRPr lang="ko-KR" altLang="en-US" sz="900" dirty="0"/>
          </a:p>
        </p:txBody>
      </p:sp>
      <p:sp>
        <p:nvSpPr>
          <p:cNvPr id="20" name="말풍선: 사각형 19">
            <a:extLst>
              <a:ext uri="{FF2B5EF4-FFF2-40B4-BE49-F238E27FC236}">
                <a16:creationId xmlns:a16="http://schemas.microsoft.com/office/drawing/2014/main" id="{956BDA56-6884-04FD-F78F-877A06B9A5B5}"/>
              </a:ext>
            </a:extLst>
          </p:cNvPr>
          <p:cNvSpPr/>
          <p:nvPr/>
        </p:nvSpPr>
        <p:spPr>
          <a:xfrm>
            <a:off x="5566327" y="3960018"/>
            <a:ext cx="360040" cy="166221"/>
          </a:xfrm>
          <a:prstGeom prst="wedgeRectCallout">
            <a:avLst>
              <a:gd name="adj1" fmla="val 33842"/>
              <a:gd name="adj2" fmla="val 7662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2-7</a:t>
            </a:r>
            <a:endParaRPr lang="ko-KR" altLang="en-US" sz="900" dirty="0"/>
          </a:p>
        </p:txBody>
      </p:sp>
      <p:sp>
        <p:nvSpPr>
          <p:cNvPr id="21" name="말풍선: 사각형 20">
            <a:extLst>
              <a:ext uri="{FF2B5EF4-FFF2-40B4-BE49-F238E27FC236}">
                <a16:creationId xmlns:a16="http://schemas.microsoft.com/office/drawing/2014/main" id="{04CD3D36-1536-AD2B-D995-8A3A961B44FB}"/>
              </a:ext>
            </a:extLst>
          </p:cNvPr>
          <p:cNvSpPr/>
          <p:nvPr/>
        </p:nvSpPr>
        <p:spPr>
          <a:xfrm>
            <a:off x="6500035" y="3960018"/>
            <a:ext cx="360040" cy="166221"/>
          </a:xfrm>
          <a:prstGeom prst="wedgeRectCallout">
            <a:avLst>
              <a:gd name="adj1" fmla="val 33842"/>
              <a:gd name="adj2" fmla="val 7662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2-8</a:t>
            </a:r>
            <a:endParaRPr lang="ko-KR" altLang="en-US" sz="900" dirty="0"/>
          </a:p>
        </p:txBody>
      </p:sp>
      <p:sp>
        <p:nvSpPr>
          <p:cNvPr id="22" name="말풍선: 사각형 21">
            <a:extLst>
              <a:ext uri="{FF2B5EF4-FFF2-40B4-BE49-F238E27FC236}">
                <a16:creationId xmlns:a16="http://schemas.microsoft.com/office/drawing/2014/main" id="{83BB50F7-74B6-AAE0-8783-FC120F93EF15}"/>
              </a:ext>
            </a:extLst>
          </p:cNvPr>
          <p:cNvSpPr/>
          <p:nvPr/>
        </p:nvSpPr>
        <p:spPr>
          <a:xfrm>
            <a:off x="7595514" y="3960018"/>
            <a:ext cx="360040" cy="166221"/>
          </a:xfrm>
          <a:prstGeom prst="wedgeRectCallout">
            <a:avLst>
              <a:gd name="adj1" fmla="val 33842"/>
              <a:gd name="adj2" fmla="val 7662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2-9</a:t>
            </a:r>
            <a:endParaRPr lang="ko-KR" altLang="en-US" sz="900" dirty="0"/>
          </a:p>
        </p:txBody>
      </p:sp>
      <p:sp>
        <p:nvSpPr>
          <p:cNvPr id="23" name="말풍선: 사각형 22">
            <a:extLst>
              <a:ext uri="{FF2B5EF4-FFF2-40B4-BE49-F238E27FC236}">
                <a16:creationId xmlns:a16="http://schemas.microsoft.com/office/drawing/2014/main" id="{DE0F1BC4-08A1-8510-E226-23BF252C18EF}"/>
              </a:ext>
            </a:extLst>
          </p:cNvPr>
          <p:cNvSpPr/>
          <p:nvPr/>
        </p:nvSpPr>
        <p:spPr>
          <a:xfrm>
            <a:off x="2951634" y="5415016"/>
            <a:ext cx="216024" cy="216024"/>
          </a:xfrm>
          <a:prstGeom prst="wedgeRectCallout">
            <a:avLst>
              <a:gd name="adj1" fmla="val 62943"/>
              <a:gd name="adj2" fmla="val 11100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3</a:t>
            </a:r>
            <a:endParaRPr lang="ko-KR" altLang="en-US" sz="900" dirty="0"/>
          </a:p>
        </p:txBody>
      </p:sp>
      <p:sp>
        <p:nvSpPr>
          <p:cNvPr id="24" name="말풍선: 사각형 23">
            <a:extLst>
              <a:ext uri="{FF2B5EF4-FFF2-40B4-BE49-F238E27FC236}">
                <a16:creationId xmlns:a16="http://schemas.microsoft.com/office/drawing/2014/main" id="{CE71EC00-5AA8-2C39-6000-B8E02C40815A}"/>
              </a:ext>
            </a:extLst>
          </p:cNvPr>
          <p:cNvSpPr/>
          <p:nvPr/>
        </p:nvSpPr>
        <p:spPr>
          <a:xfrm>
            <a:off x="4570065" y="5439917"/>
            <a:ext cx="360040" cy="166221"/>
          </a:xfrm>
          <a:prstGeom prst="wedgeRectCallout">
            <a:avLst>
              <a:gd name="adj1" fmla="val 62943"/>
              <a:gd name="adj2" fmla="val 11100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3-1</a:t>
            </a:r>
            <a:endParaRPr lang="ko-KR" altLang="en-US" sz="900" dirty="0"/>
          </a:p>
        </p:txBody>
      </p:sp>
      <p:sp>
        <p:nvSpPr>
          <p:cNvPr id="25" name="말풍선: 사각형 24">
            <a:extLst>
              <a:ext uri="{FF2B5EF4-FFF2-40B4-BE49-F238E27FC236}">
                <a16:creationId xmlns:a16="http://schemas.microsoft.com/office/drawing/2014/main" id="{3DF11913-7241-C6BE-F239-D40088A48AD9}"/>
              </a:ext>
            </a:extLst>
          </p:cNvPr>
          <p:cNvSpPr/>
          <p:nvPr/>
        </p:nvSpPr>
        <p:spPr>
          <a:xfrm>
            <a:off x="2786819" y="6026260"/>
            <a:ext cx="360040" cy="166221"/>
          </a:xfrm>
          <a:prstGeom prst="wedgeRectCallout">
            <a:avLst>
              <a:gd name="adj1" fmla="val 62943"/>
              <a:gd name="adj2" fmla="val 11100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3-2</a:t>
            </a:r>
            <a:endParaRPr lang="ko-KR" altLang="en-US" sz="900" dirty="0"/>
          </a:p>
        </p:txBody>
      </p:sp>
      <p:sp>
        <p:nvSpPr>
          <p:cNvPr id="26" name="말풍선: 사각형 25">
            <a:extLst>
              <a:ext uri="{FF2B5EF4-FFF2-40B4-BE49-F238E27FC236}">
                <a16:creationId xmlns:a16="http://schemas.microsoft.com/office/drawing/2014/main" id="{0F05580E-8AEB-E620-4FAE-38E805693915}"/>
              </a:ext>
            </a:extLst>
          </p:cNvPr>
          <p:cNvSpPr/>
          <p:nvPr/>
        </p:nvSpPr>
        <p:spPr>
          <a:xfrm>
            <a:off x="5806349" y="5415016"/>
            <a:ext cx="216024" cy="216024"/>
          </a:xfrm>
          <a:prstGeom prst="wedgeRectCallout">
            <a:avLst>
              <a:gd name="adj1" fmla="val 62943"/>
              <a:gd name="adj2" fmla="val 11100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4</a:t>
            </a:r>
            <a:endParaRPr lang="ko-KR" altLang="en-US" sz="900" dirty="0"/>
          </a:p>
        </p:txBody>
      </p:sp>
      <p:sp>
        <p:nvSpPr>
          <p:cNvPr id="27" name="말풍선: 사각형 26">
            <a:extLst>
              <a:ext uri="{FF2B5EF4-FFF2-40B4-BE49-F238E27FC236}">
                <a16:creationId xmlns:a16="http://schemas.microsoft.com/office/drawing/2014/main" id="{737F5102-4EFE-87CF-5785-0E8EA366688D}"/>
              </a:ext>
            </a:extLst>
          </p:cNvPr>
          <p:cNvSpPr/>
          <p:nvPr/>
        </p:nvSpPr>
        <p:spPr>
          <a:xfrm>
            <a:off x="7424780" y="5439917"/>
            <a:ext cx="360040" cy="166221"/>
          </a:xfrm>
          <a:prstGeom prst="wedgeRectCallout">
            <a:avLst>
              <a:gd name="adj1" fmla="val 62943"/>
              <a:gd name="adj2" fmla="val 11100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4-1</a:t>
            </a:r>
            <a:endParaRPr lang="ko-KR" altLang="en-US" sz="900" dirty="0"/>
          </a:p>
        </p:txBody>
      </p:sp>
      <p:sp>
        <p:nvSpPr>
          <p:cNvPr id="28" name="말풍선: 사각형 27">
            <a:extLst>
              <a:ext uri="{FF2B5EF4-FFF2-40B4-BE49-F238E27FC236}">
                <a16:creationId xmlns:a16="http://schemas.microsoft.com/office/drawing/2014/main" id="{0BB709CA-6BDF-A36F-03F2-8F05E3937484}"/>
              </a:ext>
            </a:extLst>
          </p:cNvPr>
          <p:cNvSpPr/>
          <p:nvPr/>
        </p:nvSpPr>
        <p:spPr>
          <a:xfrm>
            <a:off x="5641534" y="6026260"/>
            <a:ext cx="360040" cy="166221"/>
          </a:xfrm>
          <a:prstGeom prst="wedgeRectCallout">
            <a:avLst>
              <a:gd name="adj1" fmla="val 62943"/>
              <a:gd name="adj2" fmla="val 11100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4-2</a:t>
            </a:r>
            <a:endParaRPr lang="ko-KR" altLang="en-US" sz="900" dirty="0"/>
          </a:p>
        </p:txBody>
      </p:sp>
      <p:sp>
        <p:nvSpPr>
          <p:cNvPr id="29" name="TextBox 28"/>
          <p:cNvSpPr txBox="1"/>
          <p:nvPr/>
        </p:nvSpPr>
        <p:spPr>
          <a:xfrm>
            <a:off x="10710239" y="1475821"/>
            <a:ext cx="3312368" cy="3970318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latin typeface="+mj-ea"/>
                <a:ea typeface="+mj-ea"/>
              </a:rPr>
              <a:t>[DASHBOARD]</a:t>
            </a:r>
          </a:p>
          <a:p>
            <a:endParaRPr lang="en-US" altLang="ko-KR" sz="900" dirty="0">
              <a:latin typeface="+mj-ea"/>
              <a:ea typeface="+mj-ea"/>
            </a:endParaRPr>
          </a:p>
          <a:p>
            <a:r>
              <a:rPr lang="en-US" altLang="ko-KR" sz="900" dirty="0" smtClean="0">
                <a:latin typeface="+mj-ea"/>
              </a:rPr>
              <a:t>3.</a:t>
            </a:r>
            <a:r>
              <a:rPr lang="ko-KR" altLang="en-US" sz="900" dirty="0" smtClean="0">
                <a:latin typeface="+mj-ea"/>
              </a:rPr>
              <a:t>정보 이용률 </a:t>
            </a:r>
            <a:r>
              <a:rPr lang="en-US" altLang="ko-KR" sz="900" dirty="0" smtClean="0">
                <a:latin typeface="+mj-ea"/>
              </a:rPr>
              <a:t>(Top 10)</a:t>
            </a:r>
          </a:p>
          <a:p>
            <a:r>
              <a:rPr lang="en-US" altLang="ko-KR" sz="900" dirty="0">
                <a:latin typeface="+mj-ea"/>
              </a:rPr>
              <a:t> </a:t>
            </a:r>
            <a:r>
              <a:rPr lang="en-US" altLang="ko-KR" sz="900" dirty="0" smtClean="0">
                <a:latin typeface="+mj-ea"/>
              </a:rPr>
              <a:t> 1) </a:t>
            </a:r>
            <a:r>
              <a:rPr lang="en-US" altLang="ko-KR" sz="900" dirty="0" smtClean="0">
                <a:latin typeface="+mj-ea"/>
              </a:rPr>
              <a:t>Today : </a:t>
            </a:r>
            <a:r>
              <a:rPr lang="en-US" altLang="ko-KR" sz="900" dirty="0">
                <a:latin typeface="+mj-ea"/>
              </a:rPr>
              <a:t>“YYYY.MM.DD (</a:t>
            </a:r>
            <a:r>
              <a:rPr lang="ko-KR" altLang="en-US" sz="900" dirty="0">
                <a:latin typeface="+mj-ea"/>
              </a:rPr>
              <a:t>전일기준</a:t>
            </a:r>
            <a:r>
              <a:rPr lang="en-US" altLang="ko-KR" sz="900" dirty="0">
                <a:latin typeface="+mj-ea"/>
              </a:rPr>
              <a:t>)”</a:t>
            </a:r>
            <a:r>
              <a:rPr lang="en-US" altLang="ko-KR" sz="900" dirty="0" smtClean="0">
                <a:latin typeface="+mj-ea"/>
              </a:rPr>
              <a:t/>
            </a:r>
            <a:br>
              <a:rPr lang="en-US" altLang="ko-KR" sz="900" dirty="0" smtClean="0">
                <a:latin typeface="+mj-ea"/>
              </a:rPr>
            </a:br>
            <a:r>
              <a:rPr lang="en-US" altLang="ko-KR" sz="900" dirty="0">
                <a:latin typeface="+mj-ea"/>
              </a:rPr>
              <a:t> </a:t>
            </a:r>
            <a:r>
              <a:rPr lang="en-US" altLang="ko-KR" sz="900" dirty="0" smtClean="0">
                <a:latin typeface="+mj-ea"/>
              </a:rPr>
              <a:t> 2) logic</a:t>
            </a:r>
          </a:p>
          <a:p>
            <a:r>
              <a:rPr lang="en-US" altLang="ko-KR" sz="900" dirty="0">
                <a:latin typeface="+mj-ea"/>
              </a:rPr>
              <a:t>    DB: </a:t>
            </a:r>
            <a:r>
              <a:rPr lang="en-US" altLang="ko-KR" sz="900" dirty="0" err="1" smtClean="0">
                <a:latin typeface="+mj-ea"/>
              </a:rPr>
              <a:t>st_user_exhibit</a:t>
            </a:r>
            <a:r>
              <a:rPr lang="en-US" altLang="ko-KR" sz="900" dirty="0" smtClean="0">
                <a:latin typeface="+mj-ea"/>
              </a:rPr>
              <a:t/>
            </a:r>
            <a:br>
              <a:rPr lang="en-US" altLang="ko-KR" sz="900" dirty="0" smtClean="0">
                <a:latin typeface="+mj-ea"/>
              </a:rPr>
            </a:br>
            <a:r>
              <a:rPr lang="en-US" altLang="ko-KR" sz="900" dirty="0">
                <a:latin typeface="+mj-ea"/>
              </a:rPr>
              <a:t>    select: </a:t>
            </a:r>
            <a:r>
              <a:rPr lang="en-US" altLang="ko-KR" sz="900" dirty="0" smtClean="0">
                <a:latin typeface="+mj-ea"/>
              </a:rPr>
              <a:t>SUM(</a:t>
            </a:r>
            <a:r>
              <a:rPr lang="en-US" altLang="ko-KR" sz="900" dirty="0" err="1" smtClean="0">
                <a:latin typeface="+mj-ea"/>
              </a:rPr>
              <a:t>view_count</a:t>
            </a:r>
            <a:r>
              <a:rPr lang="en-US" altLang="ko-KR" sz="900" dirty="0" smtClean="0">
                <a:latin typeface="+mj-ea"/>
              </a:rPr>
              <a:t>)</a:t>
            </a:r>
          </a:p>
          <a:p>
            <a:r>
              <a:rPr lang="en-US" altLang="ko-KR" sz="900" dirty="0">
                <a:latin typeface="+mj-ea"/>
              </a:rPr>
              <a:t> </a:t>
            </a:r>
            <a:r>
              <a:rPr lang="en-US" altLang="ko-KR" sz="900" dirty="0" smtClean="0">
                <a:latin typeface="+mj-ea"/>
              </a:rPr>
              <a:t>   condition: </a:t>
            </a:r>
            <a:r>
              <a:rPr lang="en-US" altLang="ko-KR" sz="900" dirty="0" err="1" smtClean="0">
                <a:latin typeface="+mj-ea"/>
              </a:rPr>
              <a:t>reg_date</a:t>
            </a:r>
            <a:r>
              <a:rPr lang="en-US" altLang="ko-KR" sz="900" dirty="0" smtClean="0">
                <a:latin typeface="+mj-ea"/>
              </a:rPr>
              <a:t> = {today -1}</a:t>
            </a:r>
            <a:r>
              <a:rPr lang="en-US" altLang="ko-KR" sz="900" dirty="0" smtClean="0">
                <a:latin typeface="+mj-ea"/>
              </a:rPr>
              <a:t/>
            </a:r>
            <a:br>
              <a:rPr lang="en-US" altLang="ko-KR" sz="900" dirty="0" smtClean="0">
                <a:latin typeface="+mj-ea"/>
              </a:rPr>
            </a:br>
            <a:r>
              <a:rPr lang="en-US" altLang="ko-KR" sz="900" dirty="0">
                <a:latin typeface="+mj-ea"/>
              </a:rPr>
              <a:t>    group by: </a:t>
            </a:r>
            <a:r>
              <a:rPr lang="en-US" altLang="ko-KR" sz="900" dirty="0" err="1" smtClean="0">
                <a:latin typeface="+mj-ea"/>
              </a:rPr>
              <a:t>exhibit_seq</a:t>
            </a:r>
            <a:r>
              <a:rPr lang="en-US" altLang="ko-KR" sz="900" dirty="0" smtClean="0">
                <a:latin typeface="+mj-ea"/>
              </a:rPr>
              <a:t/>
            </a:r>
            <a:br>
              <a:rPr lang="en-US" altLang="ko-KR" sz="900" dirty="0" smtClean="0">
                <a:latin typeface="+mj-ea"/>
              </a:rPr>
            </a:br>
            <a:r>
              <a:rPr lang="en-US" altLang="ko-KR" sz="900" dirty="0" smtClean="0">
                <a:latin typeface="+mj-ea"/>
              </a:rPr>
              <a:t>  3) graph</a:t>
            </a:r>
          </a:p>
          <a:p>
            <a:r>
              <a:rPr lang="en-US" altLang="ko-KR" sz="900" dirty="0">
                <a:latin typeface="+mj-ea"/>
              </a:rPr>
              <a:t> </a:t>
            </a:r>
            <a:r>
              <a:rPr lang="en-US" altLang="ko-KR" sz="900" dirty="0" smtClean="0">
                <a:latin typeface="+mj-ea"/>
              </a:rPr>
              <a:t>   a) y-axis </a:t>
            </a:r>
            <a:br>
              <a:rPr lang="en-US" altLang="ko-KR" sz="900" dirty="0" smtClean="0">
                <a:latin typeface="+mj-ea"/>
              </a:rPr>
            </a:br>
            <a:r>
              <a:rPr lang="en-US" altLang="ko-KR" sz="900" dirty="0" smtClean="0">
                <a:latin typeface="+mj-ea"/>
              </a:rPr>
              <a:t>      - </a:t>
            </a:r>
            <a:r>
              <a:rPr lang="en-US" altLang="ko-KR" sz="900" dirty="0" err="1" smtClean="0">
                <a:latin typeface="+mj-ea"/>
              </a:rPr>
              <a:t>exhibit_name</a:t>
            </a:r>
            <a:r>
              <a:rPr lang="en-US" altLang="ko-KR" sz="900" dirty="0" smtClean="0">
                <a:latin typeface="+mj-ea"/>
              </a:rPr>
              <a:t> (Top 10)</a:t>
            </a:r>
            <a:br>
              <a:rPr lang="en-US" altLang="ko-KR" sz="900" dirty="0" smtClean="0">
                <a:latin typeface="+mj-ea"/>
              </a:rPr>
            </a:br>
            <a:r>
              <a:rPr lang="en-US" altLang="ko-KR" sz="900" dirty="0" smtClean="0">
                <a:latin typeface="+mj-ea"/>
              </a:rPr>
              <a:t>    b) x-axis</a:t>
            </a:r>
          </a:p>
          <a:p>
            <a:r>
              <a:rPr lang="en-US" altLang="ko-KR" sz="900" dirty="0">
                <a:latin typeface="+mj-ea"/>
              </a:rPr>
              <a:t> </a:t>
            </a:r>
            <a:r>
              <a:rPr lang="en-US" altLang="ko-KR" sz="900" dirty="0" smtClean="0">
                <a:latin typeface="+mj-ea"/>
              </a:rPr>
              <a:t>     - value: </a:t>
            </a:r>
            <a:r>
              <a:rPr lang="en-US" altLang="ko-KR" sz="900" dirty="0">
                <a:latin typeface="+mj-ea"/>
              </a:rPr>
              <a:t>SUM(</a:t>
            </a:r>
            <a:r>
              <a:rPr lang="en-US" altLang="ko-KR" sz="900" dirty="0" err="1">
                <a:latin typeface="+mj-ea"/>
              </a:rPr>
              <a:t>view_count</a:t>
            </a:r>
            <a:r>
              <a:rPr lang="en-US" altLang="ko-KR" sz="900" dirty="0">
                <a:latin typeface="+mj-ea"/>
              </a:rPr>
              <a:t>)</a:t>
            </a:r>
            <a:endParaRPr lang="en-US" altLang="ko-KR" sz="900" dirty="0" smtClean="0">
              <a:latin typeface="+mj-ea"/>
            </a:endParaRPr>
          </a:p>
          <a:p>
            <a:endParaRPr lang="en-US" altLang="ko-KR" sz="900" dirty="0">
              <a:latin typeface="+mj-ea"/>
            </a:endParaRPr>
          </a:p>
          <a:p>
            <a:r>
              <a:rPr lang="en-US" altLang="ko-KR" sz="900" dirty="0" smtClean="0">
                <a:latin typeface="+mj-ea"/>
              </a:rPr>
              <a:t>4.</a:t>
            </a:r>
            <a:r>
              <a:rPr lang="ko-KR" altLang="en-US" sz="900" dirty="0" smtClean="0">
                <a:latin typeface="+mj-ea"/>
              </a:rPr>
              <a:t>공간 점유율 </a:t>
            </a:r>
            <a:r>
              <a:rPr lang="en-US" altLang="ko-KR" sz="900" dirty="0" smtClean="0">
                <a:latin typeface="+mj-ea"/>
              </a:rPr>
              <a:t/>
            </a:r>
            <a:br>
              <a:rPr lang="en-US" altLang="ko-KR" sz="900" dirty="0" smtClean="0">
                <a:latin typeface="+mj-ea"/>
              </a:rPr>
            </a:br>
            <a:r>
              <a:rPr lang="en-US" altLang="ko-KR" sz="900" dirty="0" smtClean="0">
                <a:latin typeface="+mj-ea"/>
              </a:rPr>
              <a:t>  1</a:t>
            </a:r>
            <a:r>
              <a:rPr lang="en-US" altLang="ko-KR" sz="900" dirty="0">
                <a:latin typeface="+mj-ea"/>
              </a:rPr>
              <a:t>) </a:t>
            </a:r>
            <a:r>
              <a:rPr lang="en-US" altLang="ko-KR" sz="900" dirty="0">
                <a:latin typeface="+mj-ea"/>
              </a:rPr>
              <a:t>Today : “YYYY.MM.DD (</a:t>
            </a:r>
            <a:r>
              <a:rPr lang="ko-KR" altLang="en-US" sz="900" dirty="0">
                <a:latin typeface="+mj-ea"/>
              </a:rPr>
              <a:t>전일기준</a:t>
            </a:r>
            <a:r>
              <a:rPr lang="en-US" altLang="ko-KR" sz="900" dirty="0">
                <a:latin typeface="+mj-ea"/>
              </a:rPr>
              <a:t>)”</a:t>
            </a:r>
            <a:endParaRPr lang="en-US" altLang="ko-KR" sz="900" dirty="0" smtClean="0">
              <a:latin typeface="+mj-ea"/>
            </a:endParaRPr>
          </a:p>
          <a:p>
            <a:r>
              <a:rPr lang="en-US" altLang="ko-KR" sz="900" dirty="0">
                <a:latin typeface="+mj-ea"/>
              </a:rPr>
              <a:t> </a:t>
            </a:r>
            <a:r>
              <a:rPr lang="en-US" altLang="ko-KR" sz="900" dirty="0" smtClean="0">
                <a:latin typeface="+mj-ea"/>
              </a:rPr>
              <a:t> 2) </a:t>
            </a:r>
            <a:r>
              <a:rPr lang="en-US" altLang="ko-KR" sz="900" dirty="0">
                <a:latin typeface="+mj-ea"/>
              </a:rPr>
              <a:t>logic</a:t>
            </a:r>
          </a:p>
          <a:p>
            <a:r>
              <a:rPr lang="en-US" altLang="ko-KR" sz="900" dirty="0">
                <a:latin typeface="+mj-ea"/>
              </a:rPr>
              <a:t>    DB: </a:t>
            </a:r>
            <a:r>
              <a:rPr lang="en-US" altLang="ko-KR" sz="900" dirty="0" err="1">
                <a:latin typeface="+mj-ea"/>
              </a:rPr>
              <a:t>st_user_log</a:t>
            </a:r>
            <a:r>
              <a:rPr lang="en-US" altLang="ko-KR" sz="900" dirty="0">
                <a:latin typeface="+mj-ea"/>
              </a:rPr>
              <a:t/>
            </a:r>
            <a:br>
              <a:rPr lang="en-US" altLang="ko-KR" sz="900" dirty="0">
                <a:latin typeface="+mj-ea"/>
              </a:rPr>
            </a:br>
            <a:r>
              <a:rPr lang="en-US" altLang="ko-KR" sz="900" dirty="0">
                <a:latin typeface="+mj-ea"/>
              </a:rPr>
              <a:t>    select: SUM(</a:t>
            </a:r>
            <a:r>
              <a:rPr lang="en-US" altLang="ko-KR" sz="900" dirty="0" err="1">
                <a:latin typeface="+mj-ea"/>
              </a:rPr>
              <a:t>stay_time</a:t>
            </a:r>
            <a:r>
              <a:rPr lang="en-US" altLang="ko-KR" sz="900" dirty="0" smtClean="0">
                <a:latin typeface="+mj-ea"/>
              </a:rPr>
              <a:t>)</a:t>
            </a:r>
            <a:endParaRPr lang="en-US" altLang="ko-KR" sz="900" dirty="0">
              <a:latin typeface="+mj-ea"/>
            </a:endParaRPr>
          </a:p>
          <a:p>
            <a:r>
              <a:rPr lang="en-US" altLang="ko-KR" sz="900" dirty="0">
                <a:latin typeface="+mj-ea"/>
              </a:rPr>
              <a:t>    condition: </a:t>
            </a:r>
            <a:r>
              <a:rPr lang="en-US" altLang="ko-KR" sz="900" dirty="0" err="1">
                <a:latin typeface="+mj-ea"/>
              </a:rPr>
              <a:t>reg_date</a:t>
            </a:r>
            <a:r>
              <a:rPr lang="en-US" altLang="ko-KR" sz="900" dirty="0">
                <a:latin typeface="+mj-ea"/>
              </a:rPr>
              <a:t> </a:t>
            </a:r>
            <a:r>
              <a:rPr lang="en-US" altLang="ko-KR" sz="900" dirty="0" smtClean="0">
                <a:latin typeface="+mj-ea"/>
              </a:rPr>
              <a:t>= </a:t>
            </a:r>
            <a:r>
              <a:rPr lang="en-US" altLang="ko-KR" sz="900" dirty="0">
                <a:latin typeface="+mj-ea"/>
              </a:rPr>
              <a:t>{today -1}</a:t>
            </a:r>
            <a:r>
              <a:rPr lang="en-US" altLang="ko-KR" sz="900" dirty="0">
                <a:latin typeface="+mj-ea"/>
              </a:rPr>
              <a:t/>
            </a:r>
            <a:br>
              <a:rPr lang="en-US" altLang="ko-KR" sz="900" dirty="0">
                <a:latin typeface="+mj-ea"/>
              </a:rPr>
            </a:br>
            <a:r>
              <a:rPr lang="en-US" altLang="ko-KR" sz="900" dirty="0">
                <a:latin typeface="+mj-ea"/>
              </a:rPr>
              <a:t>    group by: </a:t>
            </a:r>
            <a:r>
              <a:rPr lang="en-US" altLang="ko-KR" sz="900" dirty="0" err="1" smtClean="0">
                <a:latin typeface="+mj-ea"/>
              </a:rPr>
              <a:t>user_location</a:t>
            </a:r>
            <a:endParaRPr lang="en-US" altLang="ko-KR" sz="900" dirty="0" smtClean="0">
              <a:latin typeface="+mj-ea"/>
            </a:endParaRPr>
          </a:p>
          <a:p>
            <a:r>
              <a:rPr lang="en-US" altLang="ko-KR" sz="900" dirty="0">
                <a:latin typeface="+mj-ea"/>
              </a:rPr>
              <a:t> </a:t>
            </a:r>
            <a:r>
              <a:rPr lang="en-US" altLang="ko-KR" sz="900" dirty="0" smtClean="0">
                <a:latin typeface="+mj-ea"/>
              </a:rPr>
              <a:t> 3) </a:t>
            </a:r>
            <a:r>
              <a:rPr lang="en-US" altLang="ko-KR" sz="900" dirty="0">
                <a:latin typeface="+mj-ea"/>
              </a:rPr>
              <a:t>graph</a:t>
            </a:r>
          </a:p>
          <a:p>
            <a:r>
              <a:rPr lang="en-US" altLang="ko-KR" sz="900" dirty="0">
                <a:latin typeface="+mj-ea"/>
              </a:rPr>
              <a:t>    a) y-axis </a:t>
            </a:r>
            <a:br>
              <a:rPr lang="en-US" altLang="ko-KR" sz="900" dirty="0">
                <a:latin typeface="+mj-ea"/>
              </a:rPr>
            </a:br>
            <a:r>
              <a:rPr lang="en-US" altLang="ko-KR" sz="900" dirty="0">
                <a:latin typeface="+mj-ea"/>
              </a:rPr>
              <a:t>      - </a:t>
            </a:r>
            <a:r>
              <a:rPr lang="en-US" altLang="ko-KR" sz="900" dirty="0" err="1">
                <a:latin typeface="+mj-ea"/>
              </a:rPr>
              <a:t>user_location</a:t>
            </a:r>
            <a:r>
              <a:rPr lang="en-US" altLang="ko-KR" sz="900" dirty="0" smtClean="0">
                <a:latin typeface="+mj-ea"/>
              </a:rPr>
              <a:t> </a:t>
            </a:r>
            <a:r>
              <a:rPr lang="en-US" altLang="ko-KR" sz="900" dirty="0">
                <a:latin typeface="+mj-ea"/>
              </a:rPr>
              <a:t>(Top 10)</a:t>
            </a:r>
            <a:br>
              <a:rPr lang="en-US" altLang="ko-KR" sz="900" dirty="0">
                <a:latin typeface="+mj-ea"/>
              </a:rPr>
            </a:br>
            <a:r>
              <a:rPr lang="en-US" altLang="ko-KR" sz="900" dirty="0">
                <a:latin typeface="+mj-ea"/>
              </a:rPr>
              <a:t>    b) x-axis</a:t>
            </a:r>
          </a:p>
          <a:p>
            <a:r>
              <a:rPr lang="en-US" altLang="ko-KR" sz="900" dirty="0">
                <a:latin typeface="+mj-ea"/>
              </a:rPr>
              <a:t>      - value: SUM(</a:t>
            </a:r>
            <a:r>
              <a:rPr lang="en-US" altLang="ko-KR" sz="900" dirty="0" err="1">
                <a:latin typeface="+mj-ea"/>
              </a:rPr>
              <a:t>stay_time</a:t>
            </a:r>
            <a:r>
              <a:rPr lang="en-US" altLang="ko-KR" sz="900" dirty="0" smtClean="0">
                <a:latin typeface="+mj-ea"/>
              </a:rPr>
              <a:t>)</a:t>
            </a:r>
            <a:endParaRPr lang="en-US" altLang="ko-KR" sz="9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84752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129190"/>
              </p:ext>
            </p:extLst>
          </p:nvPr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박지훈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2023.03.30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국립대한민국임시정부기념관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사이버기념관 구축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5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통계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접속률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5" name="표 35">
            <a:extLst>
              <a:ext uri="{FF2B5EF4-FFF2-40B4-BE49-F238E27FC236}">
                <a16:creationId xmlns:a16="http://schemas.microsoft.com/office/drawing/2014/main" id="{A29DD274-1875-DE75-FDE8-544E0A5025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121919"/>
              </p:ext>
            </p:extLst>
          </p:nvPr>
        </p:nvGraphicFramePr>
        <p:xfrm>
          <a:off x="10663088" y="977770"/>
          <a:ext cx="3737124" cy="5245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771">
                  <a:extLst>
                    <a:ext uri="{9D8B030D-6E8A-4147-A177-3AD203B41FA5}">
                      <a16:colId xmlns:a16="http://schemas.microsoft.com/office/drawing/2014/main" val="2713442292"/>
                    </a:ext>
                  </a:extLst>
                </a:gridCol>
                <a:gridCol w="3246353">
                  <a:extLst>
                    <a:ext uri="{9D8B030D-6E8A-4147-A177-3AD203B41FA5}">
                      <a16:colId xmlns:a16="http://schemas.microsoft.com/office/drawing/2014/main" val="39615535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No.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설명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699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※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통계 메뉴 추가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49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접속률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v"/>
                      </a:pPr>
                      <a:r>
                        <a:rPr lang="ko-KR" altLang="en-US" sz="9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j-ea"/>
                        </a:rPr>
                        <a:t>접속률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 </a:t>
                      </a:r>
                      <a:r>
                        <a:rPr lang="ko-KR" altLang="en-US" sz="90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가입률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 </a:t>
                      </a:r>
                      <a:r>
                        <a:rPr lang="ko-KR" altLang="en-US" sz="90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도달률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탭 버튼</a:t>
                      </a:r>
                      <a:endParaRPr lang="en-US" altLang="ko-KR" sz="9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556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접속률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2-1. 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접속률 테이블 엑셀 파일 다운로드</a:t>
                      </a:r>
                      <a:endParaRPr lang="en-US" altLang="ko-KR" sz="9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2-2. 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오늘날짜 표시</a:t>
                      </a:r>
                      <a:endParaRPr lang="en-US" altLang="ko-KR" sz="9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2-3. 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최근 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30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일간의 정보 표시</a:t>
                      </a:r>
                      <a:endParaRPr lang="en-US" altLang="ko-KR" sz="9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361950" lvl="1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테이블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/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그래프 정보 업데이트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2-4.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기간 설정에 따른 정보 표시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361950" lvl="1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테이블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/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그래프 정보 업데이트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2-5.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접속률 데이터 테이블 표시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361950" lvl="1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날짜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/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오늘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접속량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/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일일 평균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/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누적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접속량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2-6.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오늘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접속량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데이터 그래프 표시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361950" lvl="1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X: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날짜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Y: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접속량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361950" lvl="1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일 전체 평균 값 표시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361950" lvl="1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막대 영역 롤오버시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Tooltip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표시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lvl="0" indent="-337520" algn="l" defTabSz="105604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2-7.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막대 그래프 버튼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361950" marR="0" lvl="1" indent="-171450" algn="l" defTabSz="105604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막대 그래프 표시 버튼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선형 그래프 버튼과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Toggle)</a:t>
                      </a:r>
                    </a:p>
                    <a:p>
                      <a:pPr marL="0" marR="0" lvl="0" indent="-337520" algn="l" defTabSz="105604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strike="noStrike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2-8. </a:t>
                      </a:r>
                      <a:r>
                        <a:rPr lang="ko-KR" altLang="en-US" sz="900" strike="noStrike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선형 그래프 버튼</a:t>
                      </a:r>
                      <a:endParaRPr lang="en-US" altLang="ko-KR" sz="900" strike="noStrike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361950" marR="0" lvl="1" indent="-171450" algn="l" defTabSz="105604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선형 그래프 표시 버튼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막대 그래프 버튼과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Toggle)</a:t>
                      </a:r>
                      <a:endParaRPr lang="en-US" altLang="ko-KR" sz="900" strike="noStrike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lvl="0" indent="-337520" algn="l" defTabSz="105604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2-9.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그래프 </a:t>
                      </a:r>
                      <a:r>
                        <a:rPr lang="en-US" altLang="ko-KR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png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파일로 다운로드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361950" marR="0" lvl="1" indent="-171450" algn="l" defTabSz="105604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900" i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i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n-ea"/>
                          <a:cs typeface="+mn-cs"/>
                        </a:rPr>
                        <a:t>일일 </a:t>
                      </a:r>
                      <a:r>
                        <a:rPr lang="ko-KR" altLang="en-US" sz="900" i="1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n-ea"/>
                          <a:cs typeface="+mn-cs"/>
                        </a:rPr>
                        <a:t>접속량</a:t>
                      </a:r>
                      <a:r>
                        <a:rPr lang="en-US" altLang="ko-KR" sz="900" i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n-ea"/>
                          <a:cs typeface="+mn-cs"/>
                        </a:rPr>
                        <a:t>]_[</a:t>
                      </a:r>
                      <a:r>
                        <a:rPr lang="ko-KR" altLang="en-US" sz="900" i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n-ea"/>
                          <a:cs typeface="+mn-cs"/>
                        </a:rPr>
                        <a:t>다운로드일시</a:t>
                      </a:r>
                      <a:r>
                        <a:rPr lang="en-US" altLang="ko-KR" sz="900" i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n-ea"/>
                          <a:cs typeface="+mn-cs"/>
                        </a:rPr>
                        <a:t>].</a:t>
                      </a:r>
                      <a:r>
                        <a:rPr lang="en-US" altLang="ko-KR" sz="900" i="1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n-ea"/>
                          <a:cs typeface="+mn-cs"/>
                        </a:rPr>
                        <a:t>png</a:t>
                      </a:r>
                      <a:endParaRPr lang="en-US" altLang="ko-KR" sz="900" i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6464"/>
                  </a:ext>
                </a:extLst>
              </a:tr>
            </a:tbl>
          </a:graphicData>
        </a:graphic>
      </p:graphicFrame>
      <p:pic>
        <p:nvPicPr>
          <p:cNvPr id="4" name="그림 3">
            <a:extLst>
              <a:ext uri="{FF2B5EF4-FFF2-40B4-BE49-F238E27FC236}">
                <a16:creationId xmlns:a16="http://schemas.microsoft.com/office/drawing/2014/main" id="{0234DA2D-9DAC-9517-F887-87A063659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474" y="863675"/>
            <a:ext cx="7344815" cy="67798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말풍선: 사각형 4">
            <a:extLst>
              <a:ext uri="{FF2B5EF4-FFF2-40B4-BE49-F238E27FC236}">
                <a16:creationId xmlns:a16="http://schemas.microsoft.com/office/drawing/2014/main" id="{129AED23-E625-51F4-BF9F-68253BD1E355}"/>
              </a:ext>
            </a:extLst>
          </p:cNvPr>
          <p:cNvSpPr/>
          <p:nvPr/>
        </p:nvSpPr>
        <p:spPr>
          <a:xfrm>
            <a:off x="2845625" y="1426018"/>
            <a:ext cx="216024" cy="216024"/>
          </a:xfrm>
          <a:prstGeom prst="wedgeRectCallout">
            <a:avLst>
              <a:gd name="adj1" fmla="val 62943"/>
              <a:gd name="adj2" fmla="val 11100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1</a:t>
            </a:r>
            <a:endParaRPr lang="ko-KR" altLang="en-US" sz="900" dirty="0"/>
          </a:p>
        </p:txBody>
      </p:sp>
      <p:sp>
        <p:nvSpPr>
          <p:cNvPr id="13" name="말풍선: 사각형 12">
            <a:extLst>
              <a:ext uri="{FF2B5EF4-FFF2-40B4-BE49-F238E27FC236}">
                <a16:creationId xmlns:a16="http://schemas.microsoft.com/office/drawing/2014/main" id="{216F0933-1C22-08D8-F0CF-7F40B82E7F99}"/>
              </a:ext>
            </a:extLst>
          </p:cNvPr>
          <p:cNvSpPr/>
          <p:nvPr/>
        </p:nvSpPr>
        <p:spPr>
          <a:xfrm>
            <a:off x="2924750" y="1875003"/>
            <a:ext cx="216024" cy="216024"/>
          </a:xfrm>
          <a:prstGeom prst="wedgeRectCallout">
            <a:avLst>
              <a:gd name="adj1" fmla="val 62943"/>
              <a:gd name="adj2" fmla="val 11100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</a:t>
            </a:r>
            <a:endParaRPr lang="ko-KR" altLang="en-US" sz="900" dirty="0"/>
          </a:p>
        </p:txBody>
      </p:sp>
      <p:sp>
        <p:nvSpPr>
          <p:cNvPr id="14" name="말풍선: 사각형 13">
            <a:extLst>
              <a:ext uri="{FF2B5EF4-FFF2-40B4-BE49-F238E27FC236}">
                <a16:creationId xmlns:a16="http://schemas.microsoft.com/office/drawing/2014/main" id="{60798E0C-CA54-AEE3-7415-6BEF90C6B58C}"/>
              </a:ext>
            </a:extLst>
          </p:cNvPr>
          <p:cNvSpPr/>
          <p:nvPr/>
        </p:nvSpPr>
        <p:spPr>
          <a:xfrm>
            <a:off x="7479632" y="2018037"/>
            <a:ext cx="360040" cy="166221"/>
          </a:xfrm>
          <a:prstGeom prst="wedgeRectCallout">
            <a:avLst>
              <a:gd name="adj1" fmla="val 68234"/>
              <a:gd name="adj2" fmla="val 1931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2-1</a:t>
            </a:r>
            <a:endParaRPr lang="ko-KR" altLang="en-US" sz="900" dirty="0"/>
          </a:p>
        </p:txBody>
      </p:sp>
      <p:sp>
        <p:nvSpPr>
          <p:cNvPr id="15" name="말풍선: 사각형 14">
            <a:extLst>
              <a:ext uri="{FF2B5EF4-FFF2-40B4-BE49-F238E27FC236}">
                <a16:creationId xmlns:a16="http://schemas.microsoft.com/office/drawing/2014/main" id="{7DADFD97-C47F-98F5-BCA6-B3EFCFE8ADFB}"/>
              </a:ext>
            </a:extLst>
          </p:cNvPr>
          <p:cNvSpPr/>
          <p:nvPr/>
        </p:nvSpPr>
        <p:spPr>
          <a:xfrm>
            <a:off x="2795145" y="2323988"/>
            <a:ext cx="360040" cy="166221"/>
          </a:xfrm>
          <a:prstGeom prst="wedgeRectCallout">
            <a:avLst>
              <a:gd name="adj1" fmla="val 70879"/>
              <a:gd name="adj2" fmla="val 42238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2-2</a:t>
            </a:r>
            <a:endParaRPr lang="ko-KR" altLang="en-US" sz="900" dirty="0"/>
          </a:p>
        </p:txBody>
      </p:sp>
      <p:sp>
        <p:nvSpPr>
          <p:cNvPr id="16" name="말풍선: 사각형 15">
            <a:extLst>
              <a:ext uri="{FF2B5EF4-FFF2-40B4-BE49-F238E27FC236}">
                <a16:creationId xmlns:a16="http://schemas.microsoft.com/office/drawing/2014/main" id="{D9E819A1-0DD0-D632-888F-01DFF522DC94}"/>
              </a:ext>
            </a:extLst>
          </p:cNvPr>
          <p:cNvSpPr/>
          <p:nvPr/>
        </p:nvSpPr>
        <p:spPr>
          <a:xfrm>
            <a:off x="4781964" y="2319281"/>
            <a:ext cx="360040" cy="166221"/>
          </a:xfrm>
          <a:prstGeom prst="wedgeRectCallout">
            <a:avLst>
              <a:gd name="adj1" fmla="val 70880"/>
              <a:gd name="adj2" fmla="val 2504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2-3</a:t>
            </a:r>
            <a:endParaRPr lang="ko-KR" altLang="en-US" sz="900" dirty="0"/>
          </a:p>
        </p:txBody>
      </p:sp>
      <p:sp>
        <p:nvSpPr>
          <p:cNvPr id="17" name="말풍선: 사각형 16">
            <a:extLst>
              <a:ext uri="{FF2B5EF4-FFF2-40B4-BE49-F238E27FC236}">
                <a16:creationId xmlns:a16="http://schemas.microsoft.com/office/drawing/2014/main" id="{A997D307-C1E7-B52D-9FF4-5A1C3ECE2AF3}"/>
              </a:ext>
            </a:extLst>
          </p:cNvPr>
          <p:cNvSpPr/>
          <p:nvPr/>
        </p:nvSpPr>
        <p:spPr>
          <a:xfrm>
            <a:off x="5612216" y="2153060"/>
            <a:ext cx="360040" cy="166221"/>
          </a:xfrm>
          <a:prstGeom prst="wedgeRectCallout">
            <a:avLst>
              <a:gd name="adj1" fmla="val 33842"/>
              <a:gd name="adj2" fmla="val 7662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2-4</a:t>
            </a:r>
            <a:endParaRPr lang="ko-KR" altLang="en-US" sz="900" dirty="0"/>
          </a:p>
        </p:txBody>
      </p:sp>
      <p:sp>
        <p:nvSpPr>
          <p:cNvPr id="18" name="말풍선: 사각형 17">
            <a:extLst>
              <a:ext uri="{FF2B5EF4-FFF2-40B4-BE49-F238E27FC236}">
                <a16:creationId xmlns:a16="http://schemas.microsoft.com/office/drawing/2014/main" id="{4BE903B4-23C3-9399-5AB5-66411808F84B}"/>
              </a:ext>
            </a:extLst>
          </p:cNvPr>
          <p:cNvSpPr/>
          <p:nvPr/>
        </p:nvSpPr>
        <p:spPr>
          <a:xfrm>
            <a:off x="2820643" y="2876660"/>
            <a:ext cx="360040" cy="166221"/>
          </a:xfrm>
          <a:prstGeom prst="wedgeRectCallout">
            <a:avLst>
              <a:gd name="adj1" fmla="val 68234"/>
              <a:gd name="adj2" fmla="val 7856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2-5</a:t>
            </a:r>
            <a:endParaRPr lang="ko-KR" altLang="en-US" sz="900" dirty="0"/>
          </a:p>
        </p:txBody>
      </p:sp>
      <p:sp>
        <p:nvSpPr>
          <p:cNvPr id="19" name="말풍선: 사각형 18">
            <a:extLst>
              <a:ext uri="{FF2B5EF4-FFF2-40B4-BE49-F238E27FC236}">
                <a16:creationId xmlns:a16="http://schemas.microsoft.com/office/drawing/2014/main" id="{8BB24C44-BAA8-F976-47E3-313304DAE3D0}"/>
              </a:ext>
            </a:extLst>
          </p:cNvPr>
          <p:cNvSpPr/>
          <p:nvPr/>
        </p:nvSpPr>
        <p:spPr>
          <a:xfrm>
            <a:off x="2881629" y="4420083"/>
            <a:ext cx="360040" cy="166221"/>
          </a:xfrm>
          <a:prstGeom prst="wedgeRectCallout">
            <a:avLst>
              <a:gd name="adj1" fmla="val 33842"/>
              <a:gd name="adj2" fmla="val 122463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2-6</a:t>
            </a:r>
            <a:endParaRPr lang="ko-KR" altLang="en-US" sz="900" dirty="0"/>
          </a:p>
        </p:txBody>
      </p:sp>
      <p:sp>
        <p:nvSpPr>
          <p:cNvPr id="20" name="말풍선: 사각형 19">
            <a:extLst>
              <a:ext uri="{FF2B5EF4-FFF2-40B4-BE49-F238E27FC236}">
                <a16:creationId xmlns:a16="http://schemas.microsoft.com/office/drawing/2014/main" id="{956BDA56-6884-04FD-F78F-877A06B9A5B5}"/>
              </a:ext>
            </a:extLst>
          </p:cNvPr>
          <p:cNvSpPr/>
          <p:nvPr/>
        </p:nvSpPr>
        <p:spPr>
          <a:xfrm>
            <a:off x="7526795" y="4420082"/>
            <a:ext cx="360040" cy="166221"/>
          </a:xfrm>
          <a:prstGeom prst="wedgeRectCallout">
            <a:avLst>
              <a:gd name="adj1" fmla="val 33842"/>
              <a:gd name="adj2" fmla="val 7662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2-7</a:t>
            </a:r>
            <a:endParaRPr lang="ko-KR" altLang="en-US" sz="900" dirty="0"/>
          </a:p>
        </p:txBody>
      </p:sp>
      <p:sp>
        <p:nvSpPr>
          <p:cNvPr id="21" name="말풍선: 사각형 20">
            <a:extLst>
              <a:ext uri="{FF2B5EF4-FFF2-40B4-BE49-F238E27FC236}">
                <a16:creationId xmlns:a16="http://schemas.microsoft.com/office/drawing/2014/main" id="{04CD3D36-1536-AD2B-D995-8A3A961B44FB}"/>
              </a:ext>
            </a:extLst>
          </p:cNvPr>
          <p:cNvSpPr/>
          <p:nvPr/>
        </p:nvSpPr>
        <p:spPr>
          <a:xfrm>
            <a:off x="7992194" y="4170479"/>
            <a:ext cx="360040" cy="166221"/>
          </a:xfrm>
          <a:prstGeom prst="wedgeRectCallout">
            <a:avLst>
              <a:gd name="adj1" fmla="val 33842"/>
              <a:gd name="adj2" fmla="val 7662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2-8</a:t>
            </a:r>
            <a:endParaRPr lang="ko-KR" altLang="en-US" sz="900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61604725-FAB2-8080-144E-2BF8A5433E33}"/>
              </a:ext>
            </a:extLst>
          </p:cNvPr>
          <p:cNvSpPr/>
          <p:nvPr/>
        </p:nvSpPr>
        <p:spPr>
          <a:xfrm>
            <a:off x="1533053" y="3429333"/>
            <a:ext cx="1296145" cy="3509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32" name="말풍선: 사각형 31">
            <a:extLst>
              <a:ext uri="{FF2B5EF4-FFF2-40B4-BE49-F238E27FC236}">
                <a16:creationId xmlns:a16="http://schemas.microsoft.com/office/drawing/2014/main" id="{25D47D56-5BC1-7ED2-0595-228878BCD0C1}"/>
              </a:ext>
            </a:extLst>
          </p:cNvPr>
          <p:cNvSpPr/>
          <p:nvPr/>
        </p:nvSpPr>
        <p:spPr>
          <a:xfrm>
            <a:off x="8676269" y="4420081"/>
            <a:ext cx="360040" cy="166221"/>
          </a:xfrm>
          <a:prstGeom prst="wedgeRectCallout">
            <a:avLst>
              <a:gd name="adj1" fmla="val -90498"/>
              <a:gd name="adj2" fmla="val 13586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2-9</a:t>
            </a:r>
            <a:endParaRPr lang="ko-KR" altLang="en-US" sz="900" dirty="0"/>
          </a:p>
        </p:txBody>
      </p:sp>
      <p:sp>
        <p:nvSpPr>
          <p:cNvPr id="3" name="TextBox 2"/>
          <p:cNvSpPr txBox="1"/>
          <p:nvPr/>
        </p:nvSpPr>
        <p:spPr>
          <a:xfrm>
            <a:off x="10796792" y="1079699"/>
            <a:ext cx="3312368" cy="59093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latin typeface="+mj-ea"/>
                <a:ea typeface="+mj-ea"/>
              </a:rPr>
              <a:t>[</a:t>
            </a:r>
            <a:r>
              <a:rPr lang="ko-KR" altLang="en-US" sz="900" dirty="0" smtClean="0">
                <a:latin typeface="+mj-ea"/>
                <a:ea typeface="+mj-ea"/>
              </a:rPr>
              <a:t>통계 </a:t>
            </a:r>
            <a:r>
              <a:rPr lang="en-US" altLang="ko-KR" sz="900" dirty="0" smtClean="0">
                <a:latin typeface="+mj-ea"/>
                <a:ea typeface="+mj-ea"/>
              </a:rPr>
              <a:t>(statistics)]</a:t>
            </a:r>
          </a:p>
          <a:p>
            <a:endParaRPr lang="en-US" altLang="ko-KR" sz="900" dirty="0">
              <a:latin typeface="+mj-ea"/>
              <a:ea typeface="+mj-ea"/>
            </a:endParaRPr>
          </a:p>
          <a:p>
            <a:r>
              <a:rPr lang="en-US" altLang="ko-KR" sz="900" dirty="0" smtClean="0">
                <a:latin typeface="+mj-ea"/>
                <a:ea typeface="+mj-ea"/>
              </a:rPr>
              <a:t>1.</a:t>
            </a:r>
            <a:r>
              <a:rPr lang="ko-KR" altLang="en-US" sz="900" dirty="0" smtClean="0">
                <a:latin typeface="+mj-ea"/>
                <a:ea typeface="+mj-ea"/>
              </a:rPr>
              <a:t>접속률 </a:t>
            </a:r>
            <a:r>
              <a:rPr lang="en-US" altLang="ko-KR" sz="900" dirty="0">
                <a:latin typeface="+mj-ea"/>
                <a:ea typeface="+mj-ea"/>
              </a:rPr>
              <a:t>(connection </a:t>
            </a:r>
            <a:r>
              <a:rPr lang="en-US" altLang="ko-KR" sz="900" dirty="0" smtClean="0">
                <a:latin typeface="+mj-ea"/>
                <a:ea typeface="+mj-ea"/>
              </a:rPr>
              <a:t>rate) TAB</a:t>
            </a:r>
          </a:p>
          <a:p>
            <a:r>
              <a:rPr lang="en-US" altLang="ko-KR" sz="900" dirty="0" smtClean="0">
                <a:latin typeface="+mj-ea"/>
                <a:ea typeface="+mj-ea"/>
              </a:rPr>
              <a:t>2.</a:t>
            </a:r>
            <a:r>
              <a:rPr lang="ko-KR" altLang="en-US" sz="900" dirty="0" smtClean="0">
                <a:latin typeface="+mj-ea"/>
                <a:ea typeface="+mj-ea"/>
              </a:rPr>
              <a:t>접속률</a:t>
            </a:r>
            <a:endParaRPr lang="en-US" altLang="ko-KR" sz="900" dirty="0" smtClean="0">
              <a:latin typeface="+mj-ea"/>
              <a:ea typeface="+mj-ea"/>
            </a:endParaRP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1) </a:t>
            </a:r>
            <a:r>
              <a:rPr lang="ko-KR" altLang="en-US" sz="900" dirty="0" smtClean="0">
                <a:latin typeface="+mj-ea"/>
                <a:ea typeface="+mj-ea"/>
              </a:rPr>
              <a:t>다운로드 </a:t>
            </a:r>
            <a:r>
              <a:rPr lang="en-US" altLang="ko-KR" sz="900" dirty="0" smtClean="0">
                <a:latin typeface="+mj-ea"/>
                <a:ea typeface="+mj-ea"/>
              </a:rPr>
              <a:t>(excel download)</a:t>
            </a: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  - file name : ‘</a:t>
            </a:r>
            <a:r>
              <a:rPr lang="ko-KR" altLang="en-US" sz="900" dirty="0" smtClean="0">
                <a:latin typeface="+mj-ea"/>
                <a:ea typeface="+mj-ea"/>
              </a:rPr>
              <a:t>일일접속량</a:t>
            </a:r>
            <a:r>
              <a:rPr lang="en-US" altLang="ko-KR" sz="900" dirty="0" smtClean="0">
                <a:latin typeface="+mj-ea"/>
                <a:ea typeface="+mj-ea"/>
              </a:rPr>
              <a:t>_yyyymmdd’.xlsx</a:t>
            </a: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  - same with Grid columns</a:t>
            </a: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2) TODAY:</a:t>
            </a:r>
            <a:br>
              <a:rPr lang="en-US" altLang="ko-KR" sz="900" dirty="0" smtClean="0">
                <a:latin typeface="+mj-ea"/>
                <a:ea typeface="+mj-ea"/>
              </a:rPr>
            </a:br>
            <a:r>
              <a:rPr lang="en-US" altLang="ko-KR" sz="900" dirty="0" smtClean="0">
                <a:latin typeface="+mj-ea"/>
                <a:ea typeface="+mj-ea"/>
              </a:rPr>
              <a:t>    - format: “</a:t>
            </a:r>
            <a:r>
              <a:rPr lang="en-US" altLang="ko-KR" sz="900" dirty="0" err="1" smtClean="0">
                <a:latin typeface="+mj-ea"/>
                <a:ea typeface="+mj-ea"/>
              </a:rPr>
              <a:t>yyyy</a:t>
            </a:r>
            <a:r>
              <a:rPr lang="ko-KR" altLang="en-US" sz="900" dirty="0" smtClean="0">
                <a:latin typeface="+mj-ea"/>
                <a:ea typeface="+mj-ea"/>
              </a:rPr>
              <a:t>년 </a:t>
            </a:r>
            <a:r>
              <a:rPr lang="en-US" altLang="ko-KR" sz="900" dirty="0" smtClean="0">
                <a:latin typeface="+mj-ea"/>
                <a:ea typeface="+mj-ea"/>
              </a:rPr>
              <a:t>mm</a:t>
            </a:r>
            <a:r>
              <a:rPr lang="ko-KR" altLang="en-US" sz="900" dirty="0" smtClean="0">
                <a:latin typeface="+mj-ea"/>
                <a:ea typeface="+mj-ea"/>
              </a:rPr>
              <a:t>월 </a:t>
            </a:r>
            <a:r>
              <a:rPr lang="en-US" altLang="ko-KR" sz="900" dirty="0" err="1" smtClean="0">
                <a:latin typeface="+mj-ea"/>
                <a:ea typeface="+mj-ea"/>
              </a:rPr>
              <a:t>dd</a:t>
            </a:r>
            <a:r>
              <a:rPr lang="ko-KR" altLang="en-US" sz="900" dirty="0" smtClean="0">
                <a:latin typeface="+mj-ea"/>
                <a:ea typeface="+mj-ea"/>
              </a:rPr>
              <a:t>일 </a:t>
            </a:r>
            <a:r>
              <a:rPr lang="en-US" altLang="ko-KR" sz="900" dirty="0" smtClean="0">
                <a:latin typeface="+mj-ea"/>
                <a:ea typeface="+mj-ea"/>
              </a:rPr>
              <a:t>{</a:t>
            </a:r>
            <a:r>
              <a:rPr lang="en-US" altLang="ko-KR" sz="900" dirty="0" err="1" smtClean="0">
                <a:latin typeface="+mj-ea"/>
                <a:ea typeface="+mj-ea"/>
              </a:rPr>
              <a:t>date_ko</a:t>
            </a:r>
            <a:r>
              <a:rPr lang="en-US" altLang="ko-KR" sz="900" dirty="0" smtClean="0">
                <a:latin typeface="+mj-ea"/>
                <a:ea typeface="+mj-ea"/>
              </a:rPr>
              <a:t>}”</a:t>
            </a: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3) </a:t>
            </a:r>
            <a:r>
              <a:rPr lang="ko-KR" altLang="en-US" sz="900" dirty="0" smtClean="0">
                <a:latin typeface="+mj-ea"/>
                <a:ea typeface="+mj-ea"/>
              </a:rPr>
              <a:t>최근 </a:t>
            </a:r>
            <a:r>
              <a:rPr lang="en-US" altLang="ko-KR" sz="900" dirty="0" smtClean="0">
                <a:latin typeface="+mj-ea"/>
                <a:ea typeface="+mj-ea"/>
              </a:rPr>
              <a:t>30</a:t>
            </a:r>
            <a:r>
              <a:rPr lang="ko-KR" altLang="en-US" sz="900" dirty="0" smtClean="0">
                <a:latin typeface="+mj-ea"/>
                <a:ea typeface="+mj-ea"/>
              </a:rPr>
              <a:t>일 </a:t>
            </a:r>
            <a:r>
              <a:rPr lang="en-US" altLang="ko-KR" sz="900" dirty="0" smtClean="0">
                <a:latin typeface="+mj-ea"/>
                <a:ea typeface="+mj-ea"/>
              </a:rPr>
              <a:t>button</a:t>
            </a:r>
            <a:br>
              <a:rPr lang="en-US" altLang="ko-KR" sz="900" dirty="0" smtClean="0">
                <a:latin typeface="+mj-ea"/>
                <a:ea typeface="+mj-ea"/>
              </a:rPr>
            </a:br>
            <a:r>
              <a:rPr lang="en-US" altLang="ko-KR" sz="900" dirty="0" smtClean="0">
                <a:latin typeface="+mj-ea"/>
                <a:ea typeface="+mj-ea"/>
              </a:rPr>
              <a:t>    - if clicks, display Grid and graph data with recent 30 days</a:t>
            </a: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4) </a:t>
            </a:r>
            <a:r>
              <a:rPr lang="ko-KR" altLang="en-US" sz="900" dirty="0" smtClean="0">
                <a:latin typeface="+mj-ea"/>
                <a:ea typeface="+mj-ea"/>
              </a:rPr>
              <a:t>기간 </a:t>
            </a:r>
            <a:r>
              <a:rPr lang="en-US" altLang="ko-KR" sz="900" dirty="0" smtClean="0">
                <a:latin typeface="+mj-ea"/>
                <a:ea typeface="+mj-ea"/>
              </a:rPr>
              <a:t/>
            </a:r>
            <a:br>
              <a:rPr lang="en-US" altLang="ko-KR" sz="900" dirty="0" smtClean="0">
                <a:latin typeface="+mj-ea"/>
                <a:ea typeface="+mj-ea"/>
              </a:rPr>
            </a:br>
            <a:r>
              <a:rPr lang="en-US" altLang="ko-KR" sz="900" dirty="0" smtClean="0">
                <a:latin typeface="+mj-ea"/>
                <a:ea typeface="+mj-ea"/>
              </a:rPr>
              <a:t>     - start / end </a:t>
            </a:r>
            <a:r>
              <a:rPr lang="en-US" altLang="ko-KR" sz="900" dirty="0" err="1" smtClean="0">
                <a:latin typeface="+mj-ea"/>
                <a:ea typeface="+mj-ea"/>
              </a:rPr>
              <a:t>datepicker</a:t>
            </a:r>
            <a:r>
              <a:rPr lang="en-US" altLang="ko-KR" sz="900" dirty="0" smtClean="0">
                <a:latin typeface="+mj-ea"/>
                <a:ea typeface="+mj-ea"/>
              </a:rPr>
              <a:t/>
            </a:r>
            <a:br>
              <a:rPr lang="en-US" altLang="ko-KR" sz="900" dirty="0" smtClean="0">
                <a:latin typeface="+mj-ea"/>
                <a:ea typeface="+mj-ea"/>
              </a:rPr>
            </a:br>
            <a:r>
              <a:rPr lang="en-US" altLang="ko-KR" sz="900" dirty="0" smtClean="0">
                <a:latin typeface="+mj-ea"/>
                <a:ea typeface="+mj-ea"/>
              </a:rPr>
              <a:t>     - append </a:t>
            </a:r>
            <a:r>
              <a:rPr lang="ko-KR" altLang="en-US" sz="900" b="1" dirty="0" smtClean="0">
                <a:latin typeface="+mj-ea"/>
                <a:ea typeface="+mj-ea"/>
              </a:rPr>
              <a:t>적용 </a:t>
            </a:r>
            <a:r>
              <a:rPr lang="en-US" altLang="ko-KR" sz="900" b="1" dirty="0" smtClean="0">
                <a:latin typeface="+mj-ea"/>
                <a:ea typeface="+mj-ea"/>
              </a:rPr>
              <a:t>button </a:t>
            </a:r>
            <a:r>
              <a:rPr lang="en-US" altLang="ko-KR" sz="900" dirty="0" smtClean="0">
                <a:latin typeface="+mj-ea"/>
                <a:ea typeface="+mj-ea"/>
              </a:rPr>
              <a:t>next to </a:t>
            </a:r>
            <a:r>
              <a:rPr lang="en-US" altLang="ko-KR" sz="900" dirty="0" err="1" smtClean="0">
                <a:latin typeface="+mj-ea"/>
                <a:ea typeface="+mj-ea"/>
              </a:rPr>
              <a:t>datepicker</a:t>
            </a:r>
            <a:r>
              <a:rPr lang="en-US" altLang="ko-KR" sz="900" dirty="0" smtClean="0">
                <a:latin typeface="+mj-ea"/>
                <a:ea typeface="+mj-ea"/>
              </a:rPr>
              <a:t> (if clicks, reload Grid &amp; Graph data)</a:t>
            </a: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5) Grid columns</a:t>
            </a:r>
            <a:br>
              <a:rPr lang="en-US" altLang="ko-KR" sz="900" dirty="0" smtClean="0">
                <a:latin typeface="+mj-ea"/>
                <a:ea typeface="+mj-ea"/>
              </a:rPr>
            </a:br>
            <a:r>
              <a:rPr lang="en-US" altLang="ko-KR" sz="900" dirty="0" smtClean="0">
                <a:latin typeface="+mj-ea"/>
                <a:ea typeface="+mj-ea"/>
              </a:rPr>
              <a:t>    a) logic</a:t>
            </a: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    </a:t>
            </a:r>
            <a:r>
              <a:rPr lang="en-US" altLang="ko-KR" sz="900" b="1" dirty="0" smtClean="0">
                <a:latin typeface="+mj-ea"/>
                <a:ea typeface="+mj-ea"/>
              </a:rPr>
              <a:t>DB: </a:t>
            </a:r>
            <a:r>
              <a:rPr lang="en-US" altLang="ko-KR" sz="900" b="1" dirty="0" err="1" smtClean="0">
                <a:latin typeface="+mj-ea"/>
                <a:ea typeface="+mj-ea"/>
              </a:rPr>
              <a:t>st_user_log</a:t>
            </a:r>
            <a:r>
              <a:rPr lang="en-US" altLang="ko-KR" sz="900" dirty="0" smtClean="0">
                <a:latin typeface="+mj-ea"/>
                <a:ea typeface="+mj-ea"/>
              </a:rPr>
              <a:t/>
            </a:r>
            <a:br>
              <a:rPr lang="en-US" altLang="ko-KR" sz="900" dirty="0" smtClean="0">
                <a:latin typeface="+mj-ea"/>
                <a:ea typeface="+mj-ea"/>
              </a:rPr>
            </a:br>
            <a:r>
              <a:rPr lang="en-US" altLang="ko-KR" sz="900" dirty="0">
                <a:latin typeface="+mj-ea"/>
                <a:ea typeface="+mj-ea"/>
              </a:rPr>
              <a:t>      condition: </a:t>
            </a:r>
            <a:r>
              <a:rPr lang="en-US" altLang="ko-KR" sz="900" dirty="0" err="1" smtClean="0">
                <a:latin typeface="+mj-ea"/>
                <a:ea typeface="+mj-ea"/>
              </a:rPr>
              <a:t>log_time</a:t>
            </a:r>
            <a:r>
              <a:rPr lang="en-US" altLang="ko-KR" sz="900" dirty="0" smtClean="0">
                <a:latin typeface="+mj-ea"/>
                <a:ea typeface="+mj-ea"/>
              </a:rPr>
              <a:t> (start ~ end date)</a:t>
            </a: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    group by: </a:t>
            </a:r>
            <a:r>
              <a:rPr lang="en-US" altLang="ko-KR" sz="900" dirty="0" err="1" smtClean="0">
                <a:latin typeface="+mj-ea"/>
                <a:ea typeface="+mj-ea"/>
              </a:rPr>
              <a:t>log_time</a:t>
            </a:r>
            <a:r>
              <a:rPr lang="en-US" altLang="ko-KR" sz="900" dirty="0" smtClean="0">
                <a:latin typeface="+mj-ea"/>
                <a:ea typeface="+mj-ea"/>
              </a:rPr>
              <a:t>(date)</a:t>
            </a:r>
            <a:br>
              <a:rPr lang="en-US" altLang="ko-KR" sz="900" dirty="0" smtClean="0">
                <a:latin typeface="+mj-ea"/>
                <a:ea typeface="+mj-ea"/>
              </a:rPr>
            </a:br>
            <a:r>
              <a:rPr lang="en-US" altLang="ko-KR" sz="900" dirty="0" smtClean="0">
                <a:latin typeface="+mj-ea"/>
                <a:ea typeface="+mj-ea"/>
              </a:rPr>
              <a:t>    b) columns</a:t>
            </a: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    - </a:t>
            </a:r>
            <a:r>
              <a:rPr lang="ko-KR" altLang="en-US" sz="900" dirty="0" smtClean="0">
                <a:latin typeface="+mj-ea"/>
                <a:ea typeface="+mj-ea"/>
              </a:rPr>
              <a:t>날짜 </a:t>
            </a:r>
            <a:r>
              <a:rPr lang="en-US" altLang="ko-KR" sz="900" dirty="0" smtClean="0">
                <a:latin typeface="+mj-ea"/>
                <a:ea typeface="+mj-ea"/>
              </a:rPr>
              <a:t>: </a:t>
            </a:r>
            <a:r>
              <a:rPr lang="en-US" altLang="ko-KR" sz="900" dirty="0" err="1" smtClean="0">
                <a:latin typeface="+mj-ea"/>
              </a:rPr>
              <a:t>log_time</a:t>
            </a:r>
            <a:r>
              <a:rPr lang="en-US" altLang="ko-KR" sz="900" dirty="0" smtClean="0">
                <a:latin typeface="+mj-ea"/>
              </a:rPr>
              <a:t> (YYYY-MM-DD)</a:t>
            </a:r>
            <a:endParaRPr lang="en-US" altLang="ko-KR" sz="900" dirty="0" smtClean="0">
              <a:latin typeface="+mj-ea"/>
              <a:ea typeface="+mj-ea"/>
            </a:endParaRP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  </a:t>
            </a:r>
            <a:r>
              <a:rPr lang="en-US" altLang="ko-KR" sz="900" dirty="0">
                <a:latin typeface="+mj-ea"/>
              </a:rPr>
              <a:t> </a:t>
            </a:r>
            <a:r>
              <a:rPr lang="en-US" altLang="ko-KR" sz="900" dirty="0" smtClean="0">
                <a:latin typeface="+mj-ea"/>
              </a:rPr>
              <a:t> - </a:t>
            </a:r>
            <a:r>
              <a:rPr lang="ko-KR" altLang="en-US" sz="900" dirty="0" smtClean="0">
                <a:latin typeface="+mj-ea"/>
                <a:ea typeface="+mj-ea"/>
              </a:rPr>
              <a:t>오늘 접속 </a:t>
            </a:r>
            <a:r>
              <a:rPr lang="en-US" altLang="ko-KR" sz="900" dirty="0">
                <a:latin typeface="+mj-ea"/>
                <a:ea typeface="+mj-ea"/>
              </a:rPr>
              <a:t>(access </a:t>
            </a:r>
            <a:r>
              <a:rPr lang="en-US" altLang="ko-KR" sz="900" dirty="0" smtClean="0">
                <a:latin typeface="+mj-ea"/>
                <a:ea typeface="+mj-ea"/>
              </a:rPr>
              <a:t>today)</a:t>
            </a:r>
            <a:r>
              <a:rPr lang="ko-KR" altLang="en-US" sz="900" dirty="0" smtClean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: COUNT per date</a:t>
            </a:r>
          </a:p>
          <a:p>
            <a:r>
              <a:rPr lang="en-US" altLang="ko-KR" sz="900" dirty="0">
                <a:latin typeface="+mj-ea"/>
              </a:rPr>
              <a:t> </a:t>
            </a:r>
            <a:r>
              <a:rPr lang="en-US" altLang="ko-KR" sz="900" dirty="0" smtClean="0">
                <a:latin typeface="+mj-ea"/>
              </a:rPr>
              <a:t>     - </a:t>
            </a:r>
            <a:r>
              <a:rPr lang="ko-KR" altLang="en-US" sz="900" dirty="0" smtClean="0">
                <a:latin typeface="+mj-ea"/>
                <a:ea typeface="+mj-ea"/>
              </a:rPr>
              <a:t>일일 평균 </a:t>
            </a:r>
            <a:r>
              <a:rPr lang="en-US" altLang="ko-KR" sz="900" dirty="0">
                <a:latin typeface="+mj-ea"/>
                <a:ea typeface="+mj-ea"/>
              </a:rPr>
              <a:t>(daily </a:t>
            </a:r>
            <a:r>
              <a:rPr lang="en-US" altLang="ko-KR" sz="900" dirty="0" smtClean="0">
                <a:latin typeface="+mj-ea"/>
                <a:ea typeface="+mj-ea"/>
              </a:rPr>
              <a:t>average) : total COUNT / date count (truncate decimal value)</a:t>
            </a: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    - </a:t>
            </a:r>
            <a:r>
              <a:rPr lang="ko-KR" altLang="en-US" sz="900" dirty="0" smtClean="0">
                <a:latin typeface="+mj-ea"/>
                <a:ea typeface="+mj-ea"/>
              </a:rPr>
              <a:t>누적 접속 </a:t>
            </a:r>
            <a:r>
              <a:rPr lang="en-US" altLang="ko-KR" sz="900" dirty="0" smtClean="0">
                <a:latin typeface="+mj-ea"/>
                <a:ea typeface="+mj-ea"/>
              </a:rPr>
              <a:t>(accumulative access) </a:t>
            </a:r>
            <a:r>
              <a:rPr lang="en-US" altLang="ko-KR" sz="900" dirty="0">
                <a:latin typeface="+mj-ea"/>
                <a:ea typeface="+mj-ea"/>
              </a:rPr>
              <a:t>: </a:t>
            </a:r>
            <a:r>
              <a:rPr lang="en-US" altLang="ko-KR" sz="900" dirty="0" smtClean="0">
                <a:latin typeface="+mj-ea"/>
                <a:ea typeface="+mj-ea"/>
              </a:rPr>
              <a:t>accumulative COUNT </a:t>
            </a:r>
            <a:r>
              <a:rPr lang="en-US" altLang="ko-KR" sz="900" dirty="0">
                <a:latin typeface="+mj-ea"/>
              </a:rPr>
              <a:t>per </a:t>
            </a:r>
            <a:r>
              <a:rPr lang="en-US" altLang="ko-KR" sz="900" dirty="0" smtClean="0">
                <a:latin typeface="+mj-ea"/>
              </a:rPr>
              <a:t>date</a:t>
            </a: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6) Graph</a:t>
            </a: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  a) x-axis : date</a:t>
            </a: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  b) y-axis</a:t>
            </a:r>
            <a:br>
              <a:rPr lang="en-US" altLang="ko-KR" sz="900" dirty="0" smtClean="0">
                <a:latin typeface="+mj-ea"/>
                <a:ea typeface="+mj-ea"/>
              </a:rPr>
            </a:br>
            <a:r>
              <a:rPr lang="en-US" altLang="ko-KR" sz="900" dirty="0" smtClean="0">
                <a:latin typeface="+mj-ea"/>
                <a:ea typeface="+mj-ea"/>
              </a:rPr>
              <a:t>      - value : </a:t>
            </a:r>
            <a:r>
              <a:rPr lang="ko-KR" altLang="en-US" sz="900" dirty="0">
                <a:latin typeface="+mj-ea"/>
              </a:rPr>
              <a:t>오늘 접속 </a:t>
            </a:r>
            <a:r>
              <a:rPr lang="en-US" altLang="ko-KR" sz="900" dirty="0">
                <a:latin typeface="+mj-ea"/>
              </a:rPr>
              <a:t>(access today)</a:t>
            </a:r>
            <a:r>
              <a:rPr lang="ko-KR" altLang="en-US" sz="900" dirty="0">
                <a:latin typeface="+mj-ea"/>
              </a:rPr>
              <a:t> </a:t>
            </a:r>
            <a:r>
              <a:rPr lang="en-US" altLang="ko-KR" sz="900" dirty="0" smtClean="0">
                <a:latin typeface="+mj-ea"/>
              </a:rPr>
              <a:t>value</a:t>
            </a:r>
            <a:br>
              <a:rPr lang="en-US" altLang="ko-KR" sz="900" dirty="0" smtClean="0">
                <a:latin typeface="+mj-ea"/>
              </a:rPr>
            </a:br>
            <a:r>
              <a:rPr lang="en-US" altLang="ko-KR" sz="900" dirty="0" smtClean="0">
                <a:latin typeface="+mj-ea"/>
              </a:rPr>
              <a:t>      - tool-tip: “</a:t>
            </a:r>
            <a:r>
              <a:rPr lang="ko-KR" altLang="en-US" sz="900" dirty="0" smtClean="0">
                <a:latin typeface="+mj-ea"/>
              </a:rPr>
              <a:t>오늘 접속 </a:t>
            </a:r>
            <a:r>
              <a:rPr lang="en-US" altLang="ko-KR" sz="900" dirty="0" smtClean="0">
                <a:latin typeface="+mj-ea"/>
              </a:rPr>
              <a:t>: {value}”</a:t>
            </a: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  c) line </a:t>
            </a:r>
            <a:br>
              <a:rPr lang="en-US" altLang="ko-KR" sz="900" dirty="0" smtClean="0">
                <a:latin typeface="+mj-ea"/>
                <a:ea typeface="+mj-ea"/>
              </a:rPr>
            </a:br>
            <a:r>
              <a:rPr lang="en-US" altLang="ko-KR" sz="900" dirty="0" smtClean="0">
                <a:latin typeface="+mj-ea"/>
                <a:ea typeface="+mj-ea"/>
              </a:rPr>
              <a:t>      - value: </a:t>
            </a:r>
            <a:r>
              <a:rPr lang="ko-KR" altLang="en-US" sz="900" dirty="0">
                <a:latin typeface="+mj-ea"/>
              </a:rPr>
              <a:t>일일 평균 </a:t>
            </a:r>
            <a:r>
              <a:rPr lang="en-US" altLang="ko-KR" sz="900" dirty="0">
                <a:latin typeface="+mj-ea"/>
              </a:rPr>
              <a:t>(daily average</a:t>
            </a:r>
            <a:r>
              <a:rPr lang="en-US" altLang="ko-KR" sz="900" dirty="0" smtClean="0">
                <a:latin typeface="+mj-ea"/>
              </a:rPr>
              <a:t>)</a:t>
            </a:r>
            <a:br>
              <a:rPr lang="en-US" altLang="ko-KR" sz="900" dirty="0" smtClean="0">
                <a:latin typeface="+mj-ea"/>
              </a:rPr>
            </a:br>
            <a:r>
              <a:rPr lang="en-US" altLang="ko-KR" sz="900" dirty="0" smtClean="0">
                <a:latin typeface="+mj-ea"/>
              </a:rPr>
              <a:t>      - label: “</a:t>
            </a:r>
            <a:r>
              <a:rPr lang="ko-KR" altLang="en-US" sz="900" dirty="0" smtClean="0">
                <a:latin typeface="+mj-ea"/>
              </a:rPr>
              <a:t>일 전체 평균</a:t>
            </a:r>
            <a:r>
              <a:rPr lang="en-US" altLang="ko-KR" sz="900" dirty="0" smtClean="0">
                <a:latin typeface="+mj-ea"/>
              </a:rPr>
              <a:t>”</a:t>
            </a:r>
          </a:p>
          <a:p>
            <a:r>
              <a:rPr lang="en-US" altLang="ko-KR" sz="900" dirty="0">
                <a:latin typeface="+mj-ea"/>
              </a:rPr>
              <a:t> </a:t>
            </a:r>
            <a:r>
              <a:rPr lang="en-US" altLang="ko-KR" sz="900" dirty="0" smtClean="0">
                <a:latin typeface="+mj-ea"/>
              </a:rPr>
              <a:t> 7) bar </a:t>
            </a:r>
            <a:r>
              <a:rPr lang="en-US" altLang="ko-KR" sz="900" dirty="0">
                <a:latin typeface="+mj-ea"/>
              </a:rPr>
              <a:t>graph </a:t>
            </a:r>
            <a:r>
              <a:rPr lang="en-US" altLang="ko-KR" sz="900" b="1" dirty="0">
                <a:latin typeface="+mj-ea"/>
              </a:rPr>
              <a:t>toggle</a:t>
            </a:r>
            <a:r>
              <a:rPr lang="en-US" altLang="ko-KR" sz="900" dirty="0">
                <a:latin typeface="+mj-ea"/>
              </a:rPr>
              <a:t> </a:t>
            </a:r>
            <a:r>
              <a:rPr lang="en-US" altLang="ko-KR" sz="900" dirty="0" smtClean="0">
                <a:latin typeface="+mj-ea"/>
              </a:rPr>
              <a:t>icon</a:t>
            </a:r>
            <a:br>
              <a:rPr lang="en-US" altLang="ko-KR" sz="900" dirty="0" smtClean="0">
                <a:latin typeface="+mj-ea"/>
              </a:rPr>
            </a:br>
            <a:r>
              <a:rPr lang="en-US" altLang="ko-KR" sz="900" dirty="0" smtClean="0">
                <a:latin typeface="+mj-ea"/>
              </a:rPr>
              <a:t>     - if clicks, show bar graph</a:t>
            </a:r>
          </a:p>
          <a:p>
            <a:r>
              <a:rPr lang="en-US" altLang="ko-KR" sz="900" dirty="0">
                <a:latin typeface="+mj-ea"/>
              </a:rPr>
              <a:t> </a:t>
            </a:r>
            <a:r>
              <a:rPr lang="en-US" altLang="ko-KR" sz="900" dirty="0" smtClean="0">
                <a:latin typeface="+mj-ea"/>
              </a:rPr>
              <a:t> 8</a:t>
            </a:r>
            <a:r>
              <a:rPr lang="en-US" altLang="ko-KR" sz="900" dirty="0">
                <a:latin typeface="+mj-ea"/>
              </a:rPr>
              <a:t>) linear graph </a:t>
            </a:r>
            <a:r>
              <a:rPr lang="en-US" altLang="ko-KR" sz="900" b="1" dirty="0">
                <a:latin typeface="+mj-ea"/>
              </a:rPr>
              <a:t>toggle</a:t>
            </a:r>
            <a:r>
              <a:rPr lang="en-US" altLang="ko-KR" sz="900" dirty="0">
                <a:latin typeface="+mj-ea"/>
              </a:rPr>
              <a:t> </a:t>
            </a:r>
            <a:r>
              <a:rPr lang="en-US" altLang="ko-KR" sz="900" dirty="0" smtClean="0">
                <a:latin typeface="+mj-ea"/>
              </a:rPr>
              <a:t>icon</a:t>
            </a:r>
          </a:p>
          <a:p>
            <a:r>
              <a:rPr lang="en-US" altLang="ko-KR" sz="900" dirty="0">
                <a:latin typeface="+mj-ea"/>
              </a:rPr>
              <a:t> </a:t>
            </a:r>
            <a:r>
              <a:rPr lang="en-US" altLang="ko-KR" sz="900" dirty="0" smtClean="0">
                <a:latin typeface="+mj-ea"/>
              </a:rPr>
              <a:t>    - if clicks</a:t>
            </a:r>
            <a:r>
              <a:rPr lang="en-US" altLang="ko-KR" sz="900" dirty="0">
                <a:latin typeface="+mj-ea"/>
              </a:rPr>
              <a:t>, show linear </a:t>
            </a:r>
            <a:r>
              <a:rPr lang="en-US" altLang="ko-KR" sz="900" dirty="0" smtClean="0">
                <a:latin typeface="+mj-ea"/>
              </a:rPr>
              <a:t>graph</a:t>
            </a:r>
          </a:p>
          <a:p>
            <a:r>
              <a:rPr lang="en-US" altLang="ko-KR" sz="900" dirty="0">
                <a:latin typeface="+mj-ea"/>
              </a:rPr>
              <a:t> </a:t>
            </a:r>
            <a:r>
              <a:rPr lang="en-US" altLang="ko-KR" sz="900" dirty="0" smtClean="0">
                <a:latin typeface="+mj-ea"/>
              </a:rPr>
              <a:t> 9) graph image download</a:t>
            </a:r>
            <a:br>
              <a:rPr lang="en-US" altLang="ko-KR" sz="900" dirty="0" smtClean="0">
                <a:latin typeface="+mj-ea"/>
              </a:rPr>
            </a:br>
            <a:r>
              <a:rPr lang="en-US" altLang="ko-KR" sz="900" dirty="0" smtClean="0">
                <a:latin typeface="+mj-ea"/>
              </a:rPr>
              <a:t>     - file name: “</a:t>
            </a:r>
            <a:r>
              <a:rPr lang="ko-KR" altLang="en-US" sz="900" dirty="0">
                <a:latin typeface="+mj-ea"/>
              </a:rPr>
              <a:t>일일접속량</a:t>
            </a:r>
            <a:r>
              <a:rPr lang="en-US" altLang="ko-KR" sz="900" dirty="0">
                <a:latin typeface="+mj-ea"/>
              </a:rPr>
              <a:t>_</a:t>
            </a:r>
            <a:r>
              <a:rPr lang="en-US" altLang="ko-KR" sz="900" dirty="0" smtClean="0">
                <a:latin typeface="+mj-ea"/>
              </a:rPr>
              <a:t>yyyymmdd”.png</a:t>
            </a:r>
          </a:p>
        </p:txBody>
      </p:sp>
    </p:spTree>
    <p:extLst>
      <p:ext uri="{BB962C8B-B14F-4D97-AF65-F5344CB8AC3E}">
        <p14:creationId xmlns:p14="http://schemas.microsoft.com/office/powerpoint/2010/main" val="1564937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420707"/>
              </p:ext>
            </p:extLst>
          </p:nvPr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박지훈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2023.03.30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국립대한민국임시정부기념관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사이버기념관 구축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6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통계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접속률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5" name="표 35">
            <a:extLst>
              <a:ext uri="{FF2B5EF4-FFF2-40B4-BE49-F238E27FC236}">
                <a16:creationId xmlns:a16="http://schemas.microsoft.com/office/drawing/2014/main" id="{A29DD274-1875-DE75-FDE8-544E0A5025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219759"/>
              </p:ext>
            </p:extLst>
          </p:nvPr>
        </p:nvGraphicFramePr>
        <p:xfrm>
          <a:off x="10663088" y="977770"/>
          <a:ext cx="3737124" cy="5245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771">
                  <a:extLst>
                    <a:ext uri="{9D8B030D-6E8A-4147-A177-3AD203B41FA5}">
                      <a16:colId xmlns:a16="http://schemas.microsoft.com/office/drawing/2014/main" val="2713442292"/>
                    </a:ext>
                  </a:extLst>
                </a:gridCol>
                <a:gridCol w="3246353">
                  <a:extLst>
                    <a:ext uri="{9D8B030D-6E8A-4147-A177-3AD203B41FA5}">
                      <a16:colId xmlns:a16="http://schemas.microsoft.com/office/drawing/2014/main" val="39615535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No.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설명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699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※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통계 메뉴 추가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49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b="1" strike="noStrike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접속률</a:t>
                      </a:r>
                      <a:endParaRPr lang="en-US" altLang="ko-KR" sz="900" b="1" strike="noStrike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v"/>
                      </a:pPr>
                      <a:r>
                        <a:rPr lang="ko-KR" altLang="en-US" sz="900" strike="noStrike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접속률 </a:t>
                      </a:r>
                      <a:r>
                        <a:rPr lang="en-US" altLang="ko-KR" sz="900" strike="noStrike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 </a:t>
                      </a:r>
                      <a:r>
                        <a:rPr lang="ko-KR" altLang="en-US" sz="900" strike="noStrike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가입률</a:t>
                      </a:r>
                      <a:r>
                        <a:rPr lang="ko-KR" altLang="en-US" sz="900" strike="noStrike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900" strike="noStrike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 </a:t>
                      </a:r>
                      <a:r>
                        <a:rPr lang="ko-KR" altLang="en-US" sz="900" strike="noStrike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도달률</a:t>
                      </a:r>
                      <a:r>
                        <a:rPr lang="ko-KR" altLang="en-US" sz="900" strike="noStrike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탭 버튼</a:t>
                      </a:r>
                      <a:endParaRPr lang="en-US" altLang="ko-KR" sz="900" strike="noStrike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556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b="1" strike="noStrike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접속률</a:t>
                      </a:r>
                      <a:endParaRPr lang="en-US" altLang="ko-KR" sz="900" b="1" strike="noStrike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strike="noStrike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2-1. </a:t>
                      </a:r>
                      <a:r>
                        <a:rPr lang="ko-KR" altLang="en-US" sz="900" strike="noStrike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접속률 테이블 엑셀 파일 다운로드</a:t>
                      </a:r>
                      <a:endParaRPr lang="en-US" altLang="ko-KR" sz="900" strike="noStrike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strike="noStrike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2-2. </a:t>
                      </a:r>
                      <a:r>
                        <a:rPr lang="ko-KR" altLang="en-US" sz="900" strike="noStrike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오늘날짜 표시</a:t>
                      </a:r>
                      <a:endParaRPr lang="en-US" altLang="ko-KR" sz="900" strike="noStrike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strike="noStrike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2-3. </a:t>
                      </a:r>
                      <a:r>
                        <a:rPr lang="ko-KR" altLang="en-US" sz="900" strike="noStrike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최근 </a:t>
                      </a:r>
                      <a:r>
                        <a:rPr lang="en-US" altLang="ko-KR" sz="900" strike="noStrike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30</a:t>
                      </a:r>
                      <a:r>
                        <a:rPr lang="ko-KR" altLang="en-US" sz="900" strike="noStrike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일간의 정보 표시</a:t>
                      </a:r>
                      <a:endParaRPr lang="en-US" altLang="ko-KR" sz="900" strike="noStrike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361950" lvl="1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strike="noStrike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테이블 </a:t>
                      </a:r>
                      <a:r>
                        <a:rPr lang="en-US" altLang="ko-KR" sz="900" strike="noStrike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/ </a:t>
                      </a:r>
                      <a:r>
                        <a:rPr lang="ko-KR" altLang="en-US" sz="900" strike="noStrike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그래프 정보 업데이트</a:t>
                      </a:r>
                      <a:endParaRPr lang="en-US" altLang="ko-KR" sz="900" strike="noStrike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strike="noStrike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2-4. </a:t>
                      </a:r>
                      <a:r>
                        <a:rPr lang="ko-KR" altLang="en-US" sz="900" strike="noStrike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기간 설정에 따른 정보 표시</a:t>
                      </a:r>
                      <a:endParaRPr lang="en-US" altLang="ko-KR" sz="900" strike="noStrike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361950" lvl="1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strike="noStrike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테이블 </a:t>
                      </a:r>
                      <a:r>
                        <a:rPr lang="en-US" altLang="ko-KR" sz="900" strike="noStrike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/ </a:t>
                      </a:r>
                      <a:r>
                        <a:rPr lang="ko-KR" altLang="en-US" sz="900" strike="noStrike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그래프 정보 업데이트</a:t>
                      </a:r>
                      <a:endParaRPr lang="en-US" altLang="ko-KR" sz="900" strike="noStrike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strike="noStrike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2-5. </a:t>
                      </a:r>
                      <a:r>
                        <a:rPr lang="ko-KR" altLang="en-US" sz="900" strike="noStrike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접속률 데이터 테이블 표시</a:t>
                      </a:r>
                      <a:endParaRPr lang="en-US" altLang="ko-KR" sz="900" strike="noStrike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361950" lvl="1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strike="noStrike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날짜 </a:t>
                      </a:r>
                      <a:r>
                        <a:rPr lang="en-US" altLang="ko-KR" sz="900" strike="noStrike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/ </a:t>
                      </a:r>
                      <a:r>
                        <a:rPr lang="ko-KR" altLang="en-US" sz="900" strike="noStrike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오늘 </a:t>
                      </a:r>
                      <a:r>
                        <a:rPr lang="ko-KR" altLang="en-US" sz="900" strike="noStrike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접속량</a:t>
                      </a:r>
                      <a:r>
                        <a:rPr lang="ko-KR" altLang="en-US" sz="900" strike="noStrike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900" strike="noStrike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/ </a:t>
                      </a:r>
                      <a:r>
                        <a:rPr lang="ko-KR" altLang="en-US" sz="900" strike="noStrike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일일 평균 </a:t>
                      </a:r>
                      <a:r>
                        <a:rPr lang="en-US" altLang="ko-KR" sz="900" strike="noStrike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/ </a:t>
                      </a:r>
                      <a:r>
                        <a:rPr lang="ko-KR" altLang="en-US" sz="900" strike="noStrike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누적 </a:t>
                      </a:r>
                      <a:r>
                        <a:rPr lang="ko-KR" altLang="en-US" sz="900" strike="noStrike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접속량</a:t>
                      </a:r>
                      <a:endParaRPr lang="en-US" altLang="ko-KR" sz="900" strike="noStrike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strike="noStrike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2-6. </a:t>
                      </a:r>
                      <a:r>
                        <a:rPr lang="ko-KR" altLang="en-US" sz="900" strike="noStrike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오늘 </a:t>
                      </a:r>
                      <a:r>
                        <a:rPr lang="ko-KR" altLang="en-US" sz="900" strike="noStrike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접속량</a:t>
                      </a:r>
                      <a:r>
                        <a:rPr lang="ko-KR" altLang="en-US" sz="900" strike="noStrike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데이터 그래프 표시</a:t>
                      </a:r>
                      <a:endParaRPr lang="en-US" altLang="ko-KR" sz="900" strike="noStrike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361950" lvl="1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strike="noStrike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X: </a:t>
                      </a:r>
                      <a:r>
                        <a:rPr lang="ko-KR" altLang="en-US" sz="900" strike="noStrike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날짜</a:t>
                      </a:r>
                      <a:r>
                        <a:rPr lang="en-US" altLang="ko-KR" sz="900" strike="noStrike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Y: </a:t>
                      </a:r>
                      <a:r>
                        <a:rPr lang="ko-KR" altLang="en-US" sz="900" strike="noStrike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접속량</a:t>
                      </a:r>
                      <a:endParaRPr lang="en-US" altLang="ko-KR" sz="900" strike="noStrike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361950" lvl="1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strike="noStrike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일 전체 평균 값 표시</a:t>
                      </a:r>
                      <a:endParaRPr lang="en-US" altLang="ko-KR" sz="900" strike="noStrike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361950" lvl="1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strike="noStrike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막대 영역 롤오버시 </a:t>
                      </a:r>
                      <a:r>
                        <a:rPr lang="en-US" altLang="ko-KR" sz="900" strike="noStrike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Tooltip </a:t>
                      </a:r>
                      <a:r>
                        <a:rPr lang="ko-KR" altLang="en-US" sz="900" strike="noStrike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표시</a:t>
                      </a:r>
                      <a:endParaRPr lang="en-US" altLang="ko-KR" sz="900" strike="noStrike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lvl="0" indent="-337520" algn="l" defTabSz="105604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2-7.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막대 그래프 버튼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361950" marR="0" lvl="1" indent="-171450" algn="l" defTabSz="105604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막대 그래프 표시 버튼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선형 그래프 버튼과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Toggle)</a:t>
                      </a:r>
                    </a:p>
                    <a:p>
                      <a:pPr marL="0" marR="0" lvl="0" indent="-337520" algn="l" defTabSz="105604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strike="noStrike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2-8. </a:t>
                      </a:r>
                      <a:r>
                        <a:rPr lang="ko-KR" altLang="en-US" sz="900" strike="noStrike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선형 그래프 버튼</a:t>
                      </a:r>
                      <a:endParaRPr lang="en-US" altLang="ko-KR" sz="900" strike="noStrike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361950" marR="0" lvl="1" indent="-171450" algn="l" defTabSz="105604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선형 그래프 표시 버튼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막대 그래프 버튼과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Toggle)</a:t>
                      </a:r>
                      <a:endParaRPr lang="en-US" altLang="ko-KR" sz="900" strike="noStrike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lvl="0" indent="-337520" algn="l" defTabSz="105604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strike="noStrike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2-9. </a:t>
                      </a:r>
                      <a:r>
                        <a:rPr lang="ko-KR" altLang="en-US" sz="900" strike="noStrike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그래프 </a:t>
                      </a:r>
                      <a:r>
                        <a:rPr lang="en-US" altLang="ko-KR" sz="900" strike="noStrike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png</a:t>
                      </a:r>
                      <a:r>
                        <a:rPr lang="en-US" altLang="ko-KR" sz="900" strike="noStrike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strike="noStrike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파일로 다운로드</a:t>
                      </a:r>
                      <a:endParaRPr lang="en-US" altLang="ko-KR" sz="900" strike="noStrike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361950" marR="0" lvl="1" indent="-171450" algn="l" defTabSz="105604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900" i="1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i="1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n-ea"/>
                          <a:cs typeface="+mn-cs"/>
                        </a:rPr>
                        <a:t>일일 </a:t>
                      </a:r>
                      <a:r>
                        <a:rPr lang="ko-KR" altLang="en-US" sz="900" i="1" strike="noStrike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n-ea"/>
                          <a:cs typeface="+mn-cs"/>
                        </a:rPr>
                        <a:t>접속량</a:t>
                      </a:r>
                      <a:r>
                        <a:rPr lang="en-US" altLang="ko-KR" sz="900" i="1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n-ea"/>
                          <a:cs typeface="+mn-cs"/>
                        </a:rPr>
                        <a:t>]_[</a:t>
                      </a:r>
                      <a:r>
                        <a:rPr lang="ko-KR" altLang="en-US" sz="900" i="1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n-ea"/>
                          <a:cs typeface="+mn-cs"/>
                        </a:rPr>
                        <a:t>다운로드일시</a:t>
                      </a:r>
                      <a:r>
                        <a:rPr lang="en-US" altLang="ko-KR" sz="900" i="1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n-ea"/>
                          <a:cs typeface="+mn-cs"/>
                        </a:rPr>
                        <a:t>].</a:t>
                      </a:r>
                      <a:r>
                        <a:rPr lang="en-US" altLang="ko-KR" sz="900" i="1" strike="noStrike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n-ea"/>
                          <a:cs typeface="+mn-cs"/>
                        </a:rPr>
                        <a:t>png</a:t>
                      </a:r>
                      <a:endParaRPr lang="en-US" altLang="ko-KR" sz="900" i="1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6464"/>
                  </a:ext>
                </a:extLst>
              </a:tr>
            </a:tbl>
          </a:graphicData>
        </a:graphic>
      </p:graphicFrame>
      <p:pic>
        <p:nvPicPr>
          <p:cNvPr id="4" name="그림 3">
            <a:extLst>
              <a:ext uri="{FF2B5EF4-FFF2-40B4-BE49-F238E27FC236}">
                <a16:creationId xmlns:a16="http://schemas.microsoft.com/office/drawing/2014/main" id="{0234DA2D-9DAC-9517-F887-87A063659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474" y="863675"/>
            <a:ext cx="7344815" cy="67798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말풍선: 사각형 19">
            <a:extLst>
              <a:ext uri="{FF2B5EF4-FFF2-40B4-BE49-F238E27FC236}">
                <a16:creationId xmlns:a16="http://schemas.microsoft.com/office/drawing/2014/main" id="{956BDA56-6884-04FD-F78F-877A06B9A5B5}"/>
              </a:ext>
            </a:extLst>
          </p:cNvPr>
          <p:cNvSpPr/>
          <p:nvPr/>
        </p:nvSpPr>
        <p:spPr>
          <a:xfrm>
            <a:off x="7526795" y="4420082"/>
            <a:ext cx="360040" cy="166221"/>
          </a:xfrm>
          <a:prstGeom prst="wedgeRectCallout">
            <a:avLst>
              <a:gd name="adj1" fmla="val 70880"/>
              <a:gd name="adj2" fmla="val 13586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2-7</a:t>
            </a:r>
            <a:endParaRPr lang="ko-KR" altLang="en-US" sz="900" dirty="0"/>
          </a:p>
        </p:txBody>
      </p:sp>
      <p:sp>
        <p:nvSpPr>
          <p:cNvPr id="21" name="말풍선: 사각형 20">
            <a:extLst>
              <a:ext uri="{FF2B5EF4-FFF2-40B4-BE49-F238E27FC236}">
                <a16:creationId xmlns:a16="http://schemas.microsoft.com/office/drawing/2014/main" id="{04CD3D36-1536-AD2B-D995-8A3A961B44FB}"/>
              </a:ext>
            </a:extLst>
          </p:cNvPr>
          <p:cNvSpPr/>
          <p:nvPr/>
        </p:nvSpPr>
        <p:spPr>
          <a:xfrm>
            <a:off x="7992194" y="4170479"/>
            <a:ext cx="360040" cy="166221"/>
          </a:xfrm>
          <a:prstGeom prst="wedgeRectCallout">
            <a:avLst>
              <a:gd name="adj1" fmla="val 33842"/>
              <a:gd name="adj2" fmla="val 7662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2-8</a:t>
            </a:r>
            <a:endParaRPr lang="ko-KR" altLang="en-US" sz="900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61604725-FAB2-8080-144E-2BF8A5433E33}"/>
              </a:ext>
            </a:extLst>
          </p:cNvPr>
          <p:cNvSpPr/>
          <p:nvPr/>
        </p:nvSpPr>
        <p:spPr>
          <a:xfrm>
            <a:off x="1533053" y="3429333"/>
            <a:ext cx="1296145" cy="3509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261426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457205"/>
              </p:ext>
            </p:extLst>
          </p:nvPr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박지훈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2023.03.30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국립대한민국임시정부기념관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사이버기념관 구축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7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통계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가입률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5" name="표 35">
            <a:extLst>
              <a:ext uri="{FF2B5EF4-FFF2-40B4-BE49-F238E27FC236}">
                <a16:creationId xmlns:a16="http://schemas.microsoft.com/office/drawing/2014/main" id="{A29DD274-1875-DE75-FDE8-544E0A5025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401874"/>
              </p:ext>
            </p:extLst>
          </p:nvPr>
        </p:nvGraphicFramePr>
        <p:xfrm>
          <a:off x="10663088" y="977770"/>
          <a:ext cx="3737124" cy="545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771">
                  <a:extLst>
                    <a:ext uri="{9D8B030D-6E8A-4147-A177-3AD203B41FA5}">
                      <a16:colId xmlns:a16="http://schemas.microsoft.com/office/drawing/2014/main" val="2713442292"/>
                    </a:ext>
                  </a:extLst>
                </a:gridCol>
                <a:gridCol w="3246353">
                  <a:extLst>
                    <a:ext uri="{9D8B030D-6E8A-4147-A177-3AD203B41FA5}">
                      <a16:colId xmlns:a16="http://schemas.microsoft.com/office/drawing/2014/main" val="39615535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No.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설명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699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※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통계 메뉴 추가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49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b="1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가입률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v"/>
                      </a:pP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접속률 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 </a:t>
                      </a:r>
                      <a:r>
                        <a:rPr lang="ko-KR" altLang="en-US" sz="9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j-ea"/>
                        </a:rPr>
                        <a:t>가입률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 </a:t>
                      </a:r>
                      <a:r>
                        <a:rPr lang="ko-KR" altLang="en-US" sz="90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도달률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탭 버튼</a:t>
                      </a:r>
                      <a:endParaRPr lang="en-US" altLang="ko-KR" sz="9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556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b="1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가입률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2-1. </a:t>
                      </a:r>
                      <a:r>
                        <a:rPr lang="ko-KR" altLang="en-US" sz="90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가입률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테이블 엑셀 파일 다운로드</a:t>
                      </a:r>
                      <a:endParaRPr lang="en-US" altLang="ko-KR" sz="9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2-2. 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오늘날짜 표시</a:t>
                      </a:r>
                      <a:endParaRPr lang="en-US" altLang="ko-KR" sz="9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2-3. 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최근 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30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일간의 정보 표시</a:t>
                      </a:r>
                      <a:endParaRPr lang="en-US" altLang="ko-KR" sz="9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361950" lvl="1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테이블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/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그래프 정보 업데이트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2-4.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기간 설정에 따른 정보 표시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361950" lvl="1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테이블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/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그래프 정보 업데이트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2-5.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가입률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데이터 테이블 표시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361950" lvl="1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날짜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/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일반 회원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/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도슨트 회원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/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탈퇴 회원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/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전체 회원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2-6.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오늘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가입량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데이터 그래프 표시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361950" lvl="1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X: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날짜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Y: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인원수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361950" lvl="1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범례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도슨트회원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일반회원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탈퇴회원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361950" lvl="1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막대 영역 롤오버시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Tooltip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표시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lvl="0" indent="-337520" algn="l" defTabSz="105604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2-7.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막대 그래프 버튼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361950" marR="0" lvl="1" indent="-171450" algn="l" defTabSz="105604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막대 그래프 표시 버튼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선형 그래프 버튼과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Toggle)</a:t>
                      </a:r>
                    </a:p>
                    <a:p>
                      <a:pPr marL="0" marR="0" lvl="0" indent="-337520" algn="l" defTabSz="105604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strike="noStrike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2-8. </a:t>
                      </a:r>
                      <a:r>
                        <a:rPr lang="ko-KR" altLang="en-US" sz="900" strike="noStrike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선형 그래프 버튼</a:t>
                      </a:r>
                      <a:endParaRPr lang="en-US" altLang="ko-KR" sz="900" strike="noStrike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361950" marR="0" lvl="1" indent="-171450" algn="l" defTabSz="105604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선형 그래프 표시 버튼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막대 그래프 버튼과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Toggle)</a:t>
                      </a:r>
                      <a:endParaRPr lang="en-US" altLang="ko-KR" sz="900" strike="noStrike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lvl="0" indent="-337520" algn="l" defTabSz="105604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strike="noStrike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2-9. </a:t>
                      </a:r>
                      <a:r>
                        <a:rPr lang="ko-KR" altLang="en-US" sz="900" strike="noStrike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그래프 </a:t>
                      </a:r>
                      <a:r>
                        <a:rPr lang="en-US" altLang="ko-KR" sz="900" strike="noStrike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png</a:t>
                      </a:r>
                      <a:r>
                        <a:rPr lang="en-US" altLang="ko-KR" sz="900" strike="noStrike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strike="noStrike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파일로 다운로드</a:t>
                      </a:r>
                      <a:endParaRPr lang="en-US" altLang="ko-KR" sz="900" strike="noStrike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361950" marR="0" lvl="1" indent="-171450" algn="l" defTabSz="105604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900" i="1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i="1" strike="noStrike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n-ea"/>
                          <a:cs typeface="+mn-cs"/>
                        </a:rPr>
                        <a:t>가입량</a:t>
                      </a:r>
                      <a:r>
                        <a:rPr lang="en-US" altLang="ko-KR" sz="900" i="1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n-ea"/>
                          <a:cs typeface="+mn-cs"/>
                        </a:rPr>
                        <a:t>]_[</a:t>
                      </a:r>
                      <a:r>
                        <a:rPr lang="ko-KR" altLang="en-US" sz="900" i="1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n-ea"/>
                          <a:cs typeface="+mn-cs"/>
                        </a:rPr>
                        <a:t>다운로드일시</a:t>
                      </a:r>
                      <a:r>
                        <a:rPr lang="en-US" altLang="ko-KR" sz="900" i="1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n-ea"/>
                          <a:cs typeface="+mn-cs"/>
                        </a:rPr>
                        <a:t>].</a:t>
                      </a:r>
                      <a:r>
                        <a:rPr lang="en-US" altLang="ko-KR" sz="900" i="1" strike="noStrike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n-ea"/>
                          <a:cs typeface="+mn-cs"/>
                        </a:rPr>
                        <a:t>png</a:t>
                      </a:r>
                      <a:endParaRPr lang="en-US" altLang="ko-KR" sz="900" i="1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6464"/>
                  </a:ext>
                </a:extLst>
              </a:tr>
            </a:tbl>
          </a:graphicData>
        </a:graphic>
      </p:graphicFrame>
      <p:pic>
        <p:nvPicPr>
          <p:cNvPr id="4" name="그림 3">
            <a:extLst>
              <a:ext uri="{FF2B5EF4-FFF2-40B4-BE49-F238E27FC236}">
                <a16:creationId xmlns:a16="http://schemas.microsoft.com/office/drawing/2014/main" id="{0234DA2D-9DAC-9517-F887-87A063659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474" y="863675"/>
            <a:ext cx="7344815" cy="67798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말풍선: 사각형 4">
            <a:extLst>
              <a:ext uri="{FF2B5EF4-FFF2-40B4-BE49-F238E27FC236}">
                <a16:creationId xmlns:a16="http://schemas.microsoft.com/office/drawing/2014/main" id="{129AED23-E625-51F4-BF9F-68253BD1E355}"/>
              </a:ext>
            </a:extLst>
          </p:cNvPr>
          <p:cNvSpPr/>
          <p:nvPr/>
        </p:nvSpPr>
        <p:spPr>
          <a:xfrm>
            <a:off x="2845625" y="1426018"/>
            <a:ext cx="216024" cy="216024"/>
          </a:xfrm>
          <a:prstGeom prst="wedgeRectCallout">
            <a:avLst>
              <a:gd name="adj1" fmla="val 62943"/>
              <a:gd name="adj2" fmla="val 11100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1</a:t>
            </a:r>
            <a:endParaRPr lang="ko-KR" altLang="en-US" sz="900" dirty="0"/>
          </a:p>
        </p:txBody>
      </p:sp>
      <p:sp>
        <p:nvSpPr>
          <p:cNvPr id="13" name="말풍선: 사각형 12">
            <a:extLst>
              <a:ext uri="{FF2B5EF4-FFF2-40B4-BE49-F238E27FC236}">
                <a16:creationId xmlns:a16="http://schemas.microsoft.com/office/drawing/2014/main" id="{216F0933-1C22-08D8-F0CF-7F40B82E7F99}"/>
              </a:ext>
            </a:extLst>
          </p:cNvPr>
          <p:cNvSpPr/>
          <p:nvPr/>
        </p:nvSpPr>
        <p:spPr>
          <a:xfrm>
            <a:off x="2924750" y="1875003"/>
            <a:ext cx="216024" cy="216024"/>
          </a:xfrm>
          <a:prstGeom prst="wedgeRectCallout">
            <a:avLst>
              <a:gd name="adj1" fmla="val 62943"/>
              <a:gd name="adj2" fmla="val 11100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</a:t>
            </a:r>
            <a:endParaRPr lang="ko-KR" altLang="en-US" sz="900" dirty="0"/>
          </a:p>
        </p:txBody>
      </p:sp>
      <p:sp>
        <p:nvSpPr>
          <p:cNvPr id="14" name="말풍선: 사각형 13">
            <a:extLst>
              <a:ext uri="{FF2B5EF4-FFF2-40B4-BE49-F238E27FC236}">
                <a16:creationId xmlns:a16="http://schemas.microsoft.com/office/drawing/2014/main" id="{60798E0C-CA54-AEE3-7415-6BEF90C6B58C}"/>
              </a:ext>
            </a:extLst>
          </p:cNvPr>
          <p:cNvSpPr/>
          <p:nvPr/>
        </p:nvSpPr>
        <p:spPr>
          <a:xfrm>
            <a:off x="7479632" y="2018037"/>
            <a:ext cx="360040" cy="166221"/>
          </a:xfrm>
          <a:prstGeom prst="wedgeRectCallout">
            <a:avLst>
              <a:gd name="adj1" fmla="val 68234"/>
              <a:gd name="adj2" fmla="val 1931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2-1</a:t>
            </a:r>
            <a:endParaRPr lang="ko-KR" altLang="en-US" sz="900" dirty="0"/>
          </a:p>
        </p:txBody>
      </p:sp>
      <p:sp>
        <p:nvSpPr>
          <p:cNvPr id="15" name="말풍선: 사각형 14">
            <a:extLst>
              <a:ext uri="{FF2B5EF4-FFF2-40B4-BE49-F238E27FC236}">
                <a16:creationId xmlns:a16="http://schemas.microsoft.com/office/drawing/2014/main" id="{7DADFD97-C47F-98F5-BCA6-B3EFCFE8ADFB}"/>
              </a:ext>
            </a:extLst>
          </p:cNvPr>
          <p:cNvSpPr/>
          <p:nvPr/>
        </p:nvSpPr>
        <p:spPr>
          <a:xfrm>
            <a:off x="2795145" y="2323988"/>
            <a:ext cx="360040" cy="166221"/>
          </a:xfrm>
          <a:prstGeom prst="wedgeRectCallout">
            <a:avLst>
              <a:gd name="adj1" fmla="val 70879"/>
              <a:gd name="adj2" fmla="val 42238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2-2</a:t>
            </a:r>
            <a:endParaRPr lang="ko-KR" altLang="en-US" sz="900" dirty="0"/>
          </a:p>
        </p:txBody>
      </p:sp>
      <p:sp>
        <p:nvSpPr>
          <p:cNvPr id="16" name="말풍선: 사각형 15">
            <a:extLst>
              <a:ext uri="{FF2B5EF4-FFF2-40B4-BE49-F238E27FC236}">
                <a16:creationId xmlns:a16="http://schemas.microsoft.com/office/drawing/2014/main" id="{D9E819A1-0DD0-D632-888F-01DFF522DC94}"/>
              </a:ext>
            </a:extLst>
          </p:cNvPr>
          <p:cNvSpPr/>
          <p:nvPr/>
        </p:nvSpPr>
        <p:spPr>
          <a:xfrm>
            <a:off x="4781964" y="2319281"/>
            <a:ext cx="360040" cy="166221"/>
          </a:xfrm>
          <a:prstGeom prst="wedgeRectCallout">
            <a:avLst>
              <a:gd name="adj1" fmla="val 70880"/>
              <a:gd name="adj2" fmla="val 2504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2-3</a:t>
            </a:r>
            <a:endParaRPr lang="ko-KR" altLang="en-US" sz="900" dirty="0"/>
          </a:p>
        </p:txBody>
      </p:sp>
      <p:sp>
        <p:nvSpPr>
          <p:cNvPr id="17" name="말풍선: 사각형 16">
            <a:extLst>
              <a:ext uri="{FF2B5EF4-FFF2-40B4-BE49-F238E27FC236}">
                <a16:creationId xmlns:a16="http://schemas.microsoft.com/office/drawing/2014/main" id="{A997D307-C1E7-B52D-9FF4-5A1C3ECE2AF3}"/>
              </a:ext>
            </a:extLst>
          </p:cNvPr>
          <p:cNvSpPr/>
          <p:nvPr/>
        </p:nvSpPr>
        <p:spPr>
          <a:xfrm>
            <a:off x="5612216" y="2153060"/>
            <a:ext cx="360040" cy="166221"/>
          </a:xfrm>
          <a:prstGeom prst="wedgeRectCallout">
            <a:avLst>
              <a:gd name="adj1" fmla="val 33842"/>
              <a:gd name="adj2" fmla="val 7662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2-4</a:t>
            </a:r>
            <a:endParaRPr lang="ko-KR" altLang="en-US" sz="900" dirty="0"/>
          </a:p>
        </p:txBody>
      </p:sp>
      <p:sp>
        <p:nvSpPr>
          <p:cNvPr id="18" name="말풍선: 사각형 17">
            <a:extLst>
              <a:ext uri="{FF2B5EF4-FFF2-40B4-BE49-F238E27FC236}">
                <a16:creationId xmlns:a16="http://schemas.microsoft.com/office/drawing/2014/main" id="{4BE903B4-23C3-9399-5AB5-66411808F84B}"/>
              </a:ext>
            </a:extLst>
          </p:cNvPr>
          <p:cNvSpPr/>
          <p:nvPr/>
        </p:nvSpPr>
        <p:spPr>
          <a:xfrm>
            <a:off x="2820643" y="2876660"/>
            <a:ext cx="360040" cy="166221"/>
          </a:xfrm>
          <a:prstGeom prst="wedgeRectCallout">
            <a:avLst>
              <a:gd name="adj1" fmla="val 68234"/>
              <a:gd name="adj2" fmla="val 7856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2-5</a:t>
            </a:r>
            <a:endParaRPr lang="ko-KR" altLang="en-US" sz="900" dirty="0"/>
          </a:p>
        </p:txBody>
      </p:sp>
      <p:sp>
        <p:nvSpPr>
          <p:cNvPr id="19" name="말풍선: 사각형 18">
            <a:extLst>
              <a:ext uri="{FF2B5EF4-FFF2-40B4-BE49-F238E27FC236}">
                <a16:creationId xmlns:a16="http://schemas.microsoft.com/office/drawing/2014/main" id="{8BB24C44-BAA8-F976-47E3-313304DAE3D0}"/>
              </a:ext>
            </a:extLst>
          </p:cNvPr>
          <p:cNvSpPr/>
          <p:nvPr/>
        </p:nvSpPr>
        <p:spPr>
          <a:xfrm>
            <a:off x="2881629" y="4420083"/>
            <a:ext cx="360040" cy="166221"/>
          </a:xfrm>
          <a:prstGeom prst="wedgeRectCallout">
            <a:avLst>
              <a:gd name="adj1" fmla="val 33842"/>
              <a:gd name="adj2" fmla="val 122463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2-6</a:t>
            </a:r>
            <a:endParaRPr lang="ko-KR" altLang="en-US" sz="900" dirty="0"/>
          </a:p>
        </p:txBody>
      </p:sp>
      <p:sp>
        <p:nvSpPr>
          <p:cNvPr id="20" name="말풍선: 사각형 19">
            <a:extLst>
              <a:ext uri="{FF2B5EF4-FFF2-40B4-BE49-F238E27FC236}">
                <a16:creationId xmlns:a16="http://schemas.microsoft.com/office/drawing/2014/main" id="{956BDA56-6884-04FD-F78F-877A06B9A5B5}"/>
              </a:ext>
            </a:extLst>
          </p:cNvPr>
          <p:cNvSpPr/>
          <p:nvPr/>
        </p:nvSpPr>
        <p:spPr>
          <a:xfrm>
            <a:off x="7526795" y="4420082"/>
            <a:ext cx="360040" cy="166221"/>
          </a:xfrm>
          <a:prstGeom prst="wedgeRectCallout">
            <a:avLst>
              <a:gd name="adj1" fmla="val 33842"/>
              <a:gd name="adj2" fmla="val 7662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2-7</a:t>
            </a:r>
            <a:endParaRPr lang="ko-KR" altLang="en-US" sz="900" dirty="0"/>
          </a:p>
        </p:txBody>
      </p:sp>
      <p:sp>
        <p:nvSpPr>
          <p:cNvPr id="21" name="말풍선: 사각형 20">
            <a:extLst>
              <a:ext uri="{FF2B5EF4-FFF2-40B4-BE49-F238E27FC236}">
                <a16:creationId xmlns:a16="http://schemas.microsoft.com/office/drawing/2014/main" id="{04CD3D36-1536-AD2B-D995-8A3A961B44FB}"/>
              </a:ext>
            </a:extLst>
          </p:cNvPr>
          <p:cNvSpPr/>
          <p:nvPr/>
        </p:nvSpPr>
        <p:spPr>
          <a:xfrm>
            <a:off x="7992194" y="4170479"/>
            <a:ext cx="360040" cy="166221"/>
          </a:xfrm>
          <a:prstGeom prst="wedgeRectCallout">
            <a:avLst>
              <a:gd name="adj1" fmla="val 33842"/>
              <a:gd name="adj2" fmla="val 7662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2-8</a:t>
            </a:r>
            <a:endParaRPr lang="ko-KR" altLang="en-US" sz="900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61604725-FAB2-8080-144E-2BF8A5433E33}"/>
              </a:ext>
            </a:extLst>
          </p:cNvPr>
          <p:cNvSpPr/>
          <p:nvPr/>
        </p:nvSpPr>
        <p:spPr>
          <a:xfrm>
            <a:off x="1533053" y="3429333"/>
            <a:ext cx="1296145" cy="3509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32" name="말풍선: 사각형 31">
            <a:extLst>
              <a:ext uri="{FF2B5EF4-FFF2-40B4-BE49-F238E27FC236}">
                <a16:creationId xmlns:a16="http://schemas.microsoft.com/office/drawing/2014/main" id="{25D47D56-5BC1-7ED2-0595-228878BCD0C1}"/>
              </a:ext>
            </a:extLst>
          </p:cNvPr>
          <p:cNvSpPr/>
          <p:nvPr/>
        </p:nvSpPr>
        <p:spPr>
          <a:xfrm>
            <a:off x="8676269" y="4420081"/>
            <a:ext cx="360040" cy="166221"/>
          </a:xfrm>
          <a:prstGeom prst="wedgeRectCallout">
            <a:avLst>
              <a:gd name="adj1" fmla="val -90498"/>
              <a:gd name="adj2" fmla="val 13586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2-9</a:t>
            </a:r>
            <a:endParaRPr lang="ko-KR" altLang="en-US" sz="900" dirty="0"/>
          </a:p>
        </p:txBody>
      </p:sp>
      <p:sp>
        <p:nvSpPr>
          <p:cNvPr id="22" name="TextBox 21"/>
          <p:cNvSpPr txBox="1"/>
          <p:nvPr/>
        </p:nvSpPr>
        <p:spPr>
          <a:xfrm>
            <a:off x="10796792" y="1091185"/>
            <a:ext cx="3312368" cy="6324808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latin typeface="+mj-ea"/>
                <a:ea typeface="+mj-ea"/>
              </a:rPr>
              <a:t>[</a:t>
            </a:r>
            <a:r>
              <a:rPr lang="ko-KR" altLang="en-US" sz="900" dirty="0" smtClean="0">
                <a:latin typeface="+mj-ea"/>
                <a:ea typeface="+mj-ea"/>
              </a:rPr>
              <a:t>통계 </a:t>
            </a:r>
            <a:r>
              <a:rPr lang="en-US" altLang="ko-KR" sz="900" dirty="0" smtClean="0">
                <a:latin typeface="+mj-ea"/>
                <a:ea typeface="+mj-ea"/>
              </a:rPr>
              <a:t>(statistics)]</a:t>
            </a:r>
          </a:p>
          <a:p>
            <a:endParaRPr lang="en-US" altLang="ko-KR" sz="900" dirty="0">
              <a:latin typeface="+mj-ea"/>
              <a:ea typeface="+mj-ea"/>
            </a:endParaRPr>
          </a:p>
          <a:p>
            <a:r>
              <a:rPr lang="en-US" altLang="ko-KR" sz="900" dirty="0" smtClean="0">
                <a:latin typeface="+mj-ea"/>
                <a:ea typeface="+mj-ea"/>
              </a:rPr>
              <a:t>1.</a:t>
            </a:r>
            <a:r>
              <a:rPr lang="ko-KR" altLang="en-US" sz="900" dirty="0" smtClean="0">
                <a:latin typeface="+mj-ea"/>
                <a:ea typeface="+mj-ea"/>
              </a:rPr>
              <a:t>가입률 </a:t>
            </a:r>
            <a:r>
              <a:rPr lang="en-US" altLang="ko-KR" sz="900" dirty="0">
                <a:latin typeface="+mj-ea"/>
                <a:ea typeface="+mj-ea"/>
              </a:rPr>
              <a:t>(subscription </a:t>
            </a:r>
            <a:r>
              <a:rPr lang="en-US" altLang="ko-KR" sz="900" dirty="0" smtClean="0">
                <a:latin typeface="+mj-ea"/>
                <a:ea typeface="+mj-ea"/>
              </a:rPr>
              <a:t>rate) TAB</a:t>
            </a:r>
          </a:p>
          <a:p>
            <a:r>
              <a:rPr lang="en-US" altLang="ko-KR" sz="900" dirty="0" smtClean="0">
                <a:latin typeface="+mj-ea"/>
                <a:ea typeface="+mj-ea"/>
              </a:rPr>
              <a:t>2.</a:t>
            </a:r>
            <a:r>
              <a:rPr lang="ko-KR" altLang="en-US" sz="900" dirty="0" smtClean="0">
                <a:latin typeface="+mj-ea"/>
              </a:rPr>
              <a:t>가입률</a:t>
            </a:r>
            <a:endParaRPr lang="en-US" altLang="ko-KR" sz="900" dirty="0" smtClean="0">
              <a:latin typeface="+mj-ea"/>
              <a:ea typeface="+mj-ea"/>
            </a:endParaRP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1) </a:t>
            </a:r>
            <a:r>
              <a:rPr lang="ko-KR" altLang="en-US" sz="900" dirty="0" smtClean="0">
                <a:latin typeface="+mj-ea"/>
                <a:ea typeface="+mj-ea"/>
              </a:rPr>
              <a:t>다운로드 </a:t>
            </a:r>
            <a:r>
              <a:rPr lang="en-US" altLang="ko-KR" sz="900" dirty="0" smtClean="0">
                <a:latin typeface="+mj-ea"/>
                <a:ea typeface="+mj-ea"/>
              </a:rPr>
              <a:t>(excel download)</a:t>
            </a: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  - file name : ‘</a:t>
            </a:r>
            <a:r>
              <a:rPr lang="ko-KR" altLang="en-US" sz="900" dirty="0" smtClean="0">
                <a:latin typeface="+mj-ea"/>
                <a:ea typeface="+mj-ea"/>
              </a:rPr>
              <a:t>가입량</a:t>
            </a:r>
            <a:r>
              <a:rPr lang="en-US" altLang="ko-KR" sz="900" dirty="0" smtClean="0">
                <a:latin typeface="+mj-ea"/>
                <a:ea typeface="+mj-ea"/>
              </a:rPr>
              <a:t>_yyyymmdd’.xlsx</a:t>
            </a: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  - same with Grid columns</a:t>
            </a: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2) TODAY:</a:t>
            </a:r>
            <a:br>
              <a:rPr lang="en-US" altLang="ko-KR" sz="900" dirty="0" smtClean="0">
                <a:latin typeface="+mj-ea"/>
                <a:ea typeface="+mj-ea"/>
              </a:rPr>
            </a:br>
            <a:r>
              <a:rPr lang="en-US" altLang="ko-KR" sz="900" dirty="0" smtClean="0">
                <a:latin typeface="+mj-ea"/>
                <a:ea typeface="+mj-ea"/>
              </a:rPr>
              <a:t>    - format: “</a:t>
            </a:r>
            <a:r>
              <a:rPr lang="en-US" altLang="ko-KR" sz="900" dirty="0" err="1" smtClean="0">
                <a:latin typeface="+mj-ea"/>
                <a:ea typeface="+mj-ea"/>
              </a:rPr>
              <a:t>yyyy</a:t>
            </a:r>
            <a:r>
              <a:rPr lang="ko-KR" altLang="en-US" sz="900" dirty="0" smtClean="0">
                <a:latin typeface="+mj-ea"/>
                <a:ea typeface="+mj-ea"/>
              </a:rPr>
              <a:t>년 </a:t>
            </a:r>
            <a:r>
              <a:rPr lang="en-US" altLang="ko-KR" sz="900" dirty="0" smtClean="0">
                <a:latin typeface="+mj-ea"/>
                <a:ea typeface="+mj-ea"/>
              </a:rPr>
              <a:t>mm</a:t>
            </a:r>
            <a:r>
              <a:rPr lang="ko-KR" altLang="en-US" sz="900" dirty="0" smtClean="0">
                <a:latin typeface="+mj-ea"/>
                <a:ea typeface="+mj-ea"/>
              </a:rPr>
              <a:t>월 </a:t>
            </a:r>
            <a:r>
              <a:rPr lang="en-US" altLang="ko-KR" sz="900" dirty="0" err="1" smtClean="0">
                <a:latin typeface="+mj-ea"/>
                <a:ea typeface="+mj-ea"/>
              </a:rPr>
              <a:t>dd</a:t>
            </a:r>
            <a:r>
              <a:rPr lang="ko-KR" altLang="en-US" sz="900" dirty="0" smtClean="0">
                <a:latin typeface="+mj-ea"/>
                <a:ea typeface="+mj-ea"/>
              </a:rPr>
              <a:t>일 </a:t>
            </a:r>
            <a:r>
              <a:rPr lang="en-US" altLang="ko-KR" sz="900" dirty="0" smtClean="0">
                <a:latin typeface="+mj-ea"/>
                <a:ea typeface="+mj-ea"/>
              </a:rPr>
              <a:t>{</a:t>
            </a:r>
            <a:r>
              <a:rPr lang="en-US" altLang="ko-KR" sz="900" dirty="0" err="1" smtClean="0">
                <a:latin typeface="+mj-ea"/>
                <a:ea typeface="+mj-ea"/>
              </a:rPr>
              <a:t>date_ko</a:t>
            </a:r>
            <a:r>
              <a:rPr lang="en-US" altLang="ko-KR" sz="900" dirty="0" smtClean="0">
                <a:latin typeface="+mj-ea"/>
                <a:ea typeface="+mj-ea"/>
              </a:rPr>
              <a:t>}”</a:t>
            </a: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3) </a:t>
            </a:r>
            <a:r>
              <a:rPr lang="ko-KR" altLang="en-US" sz="900" dirty="0" smtClean="0">
                <a:latin typeface="+mj-ea"/>
                <a:ea typeface="+mj-ea"/>
              </a:rPr>
              <a:t>최근 </a:t>
            </a:r>
            <a:r>
              <a:rPr lang="en-US" altLang="ko-KR" sz="900" dirty="0" smtClean="0">
                <a:latin typeface="+mj-ea"/>
                <a:ea typeface="+mj-ea"/>
              </a:rPr>
              <a:t>30</a:t>
            </a:r>
            <a:r>
              <a:rPr lang="ko-KR" altLang="en-US" sz="900" dirty="0" smtClean="0">
                <a:latin typeface="+mj-ea"/>
                <a:ea typeface="+mj-ea"/>
              </a:rPr>
              <a:t>일 </a:t>
            </a:r>
            <a:r>
              <a:rPr lang="en-US" altLang="ko-KR" sz="900" dirty="0" smtClean="0">
                <a:latin typeface="+mj-ea"/>
                <a:ea typeface="+mj-ea"/>
              </a:rPr>
              <a:t>button</a:t>
            </a:r>
            <a:br>
              <a:rPr lang="en-US" altLang="ko-KR" sz="900" dirty="0" smtClean="0">
                <a:latin typeface="+mj-ea"/>
                <a:ea typeface="+mj-ea"/>
              </a:rPr>
            </a:br>
            <a:r>
              <a:rPr lang="en-US" altLang="ko-KR" sz="900" dirty="0" smtClean="0">
                <a:latin typeface="+mj-ea"/>
                <a:ea typeface="+mj-ea"/>
              </a:rPr>
              <a:t>    - if clicks, display Grid and graph data with recent 30 days</a:t>
            </a: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4) </a:t>
            </a:r>
            <a:r>
              <a:rPr lang="ko-KR" altLang="en-US" sz="900" dirty="0" smtClean="0">
                <a:latin typeface="+mj-ea"/>
                <a:ea typeface="+mj-ea"/>
              </a:rPr>
              <a:t>기간 </a:t>
            </a:r>
            <a:r>
              <a:rPr lang="en-US" altLang="ko-KR" sz="900" dirty="0" smtClean="0">
                <a:latin typeface="+mj-ea"/>
                <a:ea typeface="+mj-ea"/>
              </a:rPr>
              <a:t/>
            </a:r>
            <a:br>
              <a:rPr lang="en-US" altLang="ko-KR" sz="900" dirty="0" smtClean="0">
                <a:latin typeface="+mj-ea"/>
                <a:ea typeface="+mj-ea"/>
              </a:rPr>
            </a:br>
            <a:r>
              <a:rPr lang="en-US" altLang="ko-KR" sz="900" dirty="0" smtClean="0">
                <a:latin typeface="+mj-ea"/>
                <a:ea typeface="+mj-ea"/>
              </a:rPr>
              <a:t>     - start / end </a:t>
            </a:r>
            <a:r>
              <a:rPr lang="en-US" altLang="ko-KR" sz="900" dirty="0" err="1" smtClean="0">
                <a:latin typeface="+mj-ea"/>
                <a:ea typeface="+mj-ea"/>
              </a:rPr>
              <a:t>datepicker</a:t>
            </a:r>
            <a:r>
              <a:rPr lang="en-US" altLang="ko-KR" sz="900" dirty="0" smtClean="0">
                <a:latin typeface="+mj-ea"/>
                <a:ea typeface="+mj-ea"/>
              </a:rPr>
              <a:t/>
            </a:r>
            <a:br>
              <a:rPr lang="en-US" altLang="ko-KR" sz="900" dirty="0" smtClean="0">
                <a:latin typeface="+mj-ea"/>
                <a:ea typeface="+mj-ea"/>
              </a:rPr>
            </a:br>
            <a:r>
              <a:rPr lang="en-US" altLang="ko-KR" sz="900" dirty="0" smtClean="0">
                <a:latin typeface="+mj-ea"/>
                <a:ea typeface="+mj-ea"/>
              </a:rPr>
              <a:t>     - append </a:t>
            </a:r>
            <a:r>
              <a:rPr lang="ko-KR" altLang="en-US" sz="900" b="1" dirty="0" smtClean="0">
                <a:latin typeface="+mj-ea"/>
                <a:ea typeface="+mj-ea"/>
              </a:rPr>
              <a:t>적용 </a:t>
            </a:r>
            <a:r>
              <a:rPr lang="en-US" altLang="ko-KR" sz="900" b="1" dirty="0" smtClean="0">
                <a:latin typeface="+mj-ea"/>
                <a:ea typeface="+mj-ea"/>
              </a:rPr>
              <a:t>button </a:t>
            </a:r>
            <a:r>
              <a:rPr lang="en-US" altLang="ko-KR" sz="900" dirty="0" smtClean="0">
                <a:latin typeface="+mj-ea"/>
                <a:ea typeface="+mj-ea"/>
              </a:rPr>
              <a:t>next to </a:t>
            </a:r>
            <a:r>
              <a:rPr lang="en-US" altLang="ko-KR" sz="900" dirty="0" err="1" smtClean="0">
                <a:latin typeface="+mj-ea"/>
                <a:ea typeface="+mj-ea"/>
              </a:rPr>
              <a:t>datepicker</a:t>
            </a:r>
            <a:r>
              <a:rPr lang="en-US" altLang="ko-KR" sz="900" dirty="0" smtClean="0">
                <a:latin typeface="+mj-ea"/>
                <a:ea typeface="+mj-ea"/>
              </a:rPr>
              <a:t> (if clicks, reload Grid &amp; Graph data)</a:t>
            </a: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5) Grid columns</a:t>
            </a:r>
            <a:br>
              <a:rPr lang="en-US" altLang="ko-KR" sz="900" dirty="0" smtClean="0">
                <a:latin typeface="+mj-ea"/>
                <a:ea typeface="+mj-ea"/>
              </a:rPr>
            </a:br>
            <a:r>
              <a:rPr lang="en-US" altLang="ko-KR" sz="900" dirty="0" smtClean="0">
                <a:latin typeface="+mj-ea"/>
                <a:ea typeface="+mj-ea"/>
              </a:rPr>
              <a:t>    a) logic</a:t>
            </a: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    </a:t>
            </a:r>
            <a:r>
              <a:rPr lang="en-US" altLang="ko-KR" sz="900" b="1" dirty="0" smtClean="0">
                <a:latin typeface="+mj-ea"/>
                <a:ea typeface="+mj-ea"/>
              </a:rPr>
              <a:t>DB: </a:t>
            </a:r>
            <a:r>
              <a:rPr lang="en-US" altLang="ko-KR" sz="900" b="1" dirty="0" err="1" smtClean="0">
                <a:latin typeface="+mj-ea"/>
                <a:ea typeface="+mj-ea"/>
              </a:rPr>
              <a:t>st_user</a:t>
            </a:r>
            <a:r>
              <a:rPr lang="en-US" altLang="ko-KR" sz="900" dirty="0" smtClean="0">
                <a:latin typeface="+mj-ea"/>
                <a:ea typeface="+mj-ea"/>
              </a:rPr>
              <a:t/>
            </a:r>
            <a:br>
              <a:rPr lang="en-US" altLang="ko-KR" sz="900" dirty="0" smtClean="0">
                <a:latin typeface="+mj-ea"/>
                <a:ea typeface="+mj-ea"/>
              </a:rPr>
            </a:br>
            <a:r>
              <a:rPr lang="en-US" altLang="ko-KR" sz="900" dirty="0">
                <a:latin typeface="+mj-ea"/>
                <a:ea typeface="+mj-ea"/>
              </a:rPr>
              <a:t>      condition: </a:t>
            </a:r>
            <a:r>
              <a:rPr lang="en-US" altLang="ko-KR" sz="900" dirty="0" err="1">
                <a:latin typeface="+mj-ea"/>
                <a:ea typeface="+mj-ea"/>
              </a:rPr>
              <a:t>reg_date</a:t>
            </a:r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(start ~ end date)</a:t>
            </a: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    group by</a:t>
            </a:r>
            <a:r>
              <a:rPr lang="en-US" altLang="ko-KR" sz="900" dirty="0">
                <a:latin typeface="+mj-ea"/>
                <a:ea typeface="+mj-ea"/>
              </a:rPr>
              <a:t>: </a:t>
            </a:r>
            <a:r>
              <a:rPr lang="en-US" altLang="ko-KR" sz="900" dirty="0" err="1" smtClean="0">
                <a:latin typeface="+mj-ea"/>
                <a:ea typeface="+mj-ea"/>
              </a:rPr>
              <a:t>reg_date</a:t>
            </a:r>
            <a:r>
              <a:rPr lang="en-US" altLang="ko-KR" sz="900" dirty="0" smtClean="0">
                <a:latin typeface="+mj-ea"/>
                <a:ea typeface="+mj-ea"/>
              </a:rPr>
              <a:t/>
            </a:r>
            <a:br>
              <a:rPr lang="en-US" altLang="ko-KR" sz="900" dirty="0" smtClean="0">
                <a:latin typeface="+mj-ea"/>
                <a:ea typeface="+mj-ea"/>
              </a:rPr>
            </a:br>
            <a:r>
              <a:rPr lang="en-US" altLang="ko-KR" sz="900" dirty="0" smtClean="0">
                <a:latin typeface="+mj-ea"/>
                <a:ea typeface="+mj-ea"/>
              </a:rPr>
              <a:t>    b) columns</a:t>
            </a: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    - </a:t>
            </a:r>
            <a:r>
              <a:rPr lang="ko-KR" altLang="en-US" sz="900" dirty="0" smtClean="0">
                <a:latin typeface="+mj-ea"/>
                <a:ea typeface="+mj-ea"/>
              </a:rPr>
              <a:t>날짜 </a:t>
            </a:r>
            <a:r>
              <a:rPr lang="en-US" altLang="ko-KR" sz="900" dirty="0" smtClean="0">
                <a:latin typeface="+mj-ea"/>
                <a:ea typeface="+mj-ea"/>
              </a:rPr>
              <a:t>: </a:t>
            </a:r>
            <a:r>
              <a:rPr lang="en-US" altLang="ko-KR" sz="900" dirty="0" err="1">
                <a:latin typeface="+mj-ea"/>
              </a:rPr>
              <a:t>reg_date</a:t>
            </a:r>
            <a:r>
              <a:rPr lang="en-US" altLang="ko-KR" sz="900" dirty="0" smtClean="0">
                <a:latin typeface="+mj-ea"/>
              </a:rPr>
              <a:t> (YYYY-MM-DD)</a:t>
            </a:r>
            <a:endParaRPr lang="en-US" altLang="ko-KR" sz="900" dirty="0" smtClean="0">
              <a:latin typeface="+mj-ea"/>
              <a:ea typeface="+mj-ea"/>
            </a:endParaRP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  </a:t>
            </a:r>
            <a:r>
              <a:rPr lang="en-US" altLang="ko-KR" sz="900" dirty="0">
                <a:latin typeface="+mj-ea"/>
              </a:rPr>
              <a:t> </a:t>
            </a:r>
            <a:r>
              <a:rPr lang="en-US" altLang="ko-KR" sz="900" dirty="0" smtClean="0">
                <a:latin typeface="+mj-ea"/>
              </a:rPr>
              <a:t> - </a:t>
            </a:r>
            <a:r>
              <a:rPr lang="ko-KR" altLang="en-US" sz="900" dirty="0" smtClean="0">
                <a:latin typeface="+mj-ea"/>
                <a:ea typeface="+mj-ea"/>
              </a:rPr>
              <a:t>일반 회원 </a:t>
            </a:r>
            <a:r>
              <a:rPr lang="en-US" altLang="ko-KR" sz="900" dirty="0" smtClean="0">
                <a:latin typeface="+mj-ea"/>
                <a:ea typeface="+mj-ea"/>
              </a:rPr>
              <a:t>(normal user)</a:t>
            </a:r>
            <a:r>
              <a:rPr lang="ko-KR" altLang="en-US" sz="900" dirty="0" smtClean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: </a:t>
            </a:r>
            <a:r>
              <a:rPr lang="en-US" altLang="ko-KR" sz="900" dirty="0">
                <a:latin typeface="+mj-ea"/>
                <a:ea typeface="+mj-ea"/>
              </a:rPr>
              <a:t>COUNT (if </a:t>
            </a:r>
            <a:r>
              <a:rPr lang="en-US" altLang="ko-KR" sz="900" dirty="0" err="1" smtClean="0">
                <a:latin typeface="+mj-ea"/>
                <a:ea typeface="+mj-ea"/>
              </a:rPr>
              <a:t>user_type</a:t>
            </a:r>
            <a:r>
              <a:rPr lang="en-US" altLang="ko-KR" sz="900" dirty="0">
                <a:latin typeface="+mj-ea"/>
                <a:ea typeface="+mj-ea"/>
              </a:rPr>
              <a:t> = ‘</a:t>
            </a:r>
            <a:r>
              <a:rPr lang="en-US" altLang="ko-KR" sz="900" b="1" dirty="0" smtClean="0">
                <a:latin typeface="+mj-ea"/>
                <a:ea typeface="+mj-ea"/>
              </a:rPr>
              <a:t>UT5</a:t>
            </a:r>
            <a:r>
              <a:rPr lang="en-US" altLang="ko-KR" sz="900" dirty="0" smtClean="0">
                <a:latin typeface="+mj-ea"/>
                <a:ea typeface="+mj-ea"/>
              </a:rPr>
              <a:t>’)</a:t>
            </a:r>
          </a:p>
          <a:p>
            <a:r>
              <a:rPr lang="en-US" altLang="ko-KR" sz="900" dirty="0">
                <a:latin typeface="+mj-ea"/>
              </a:rPr>
              <a:t> </a:t>
            </a:r>
            <a:r>
              <a:rPr lang="en-US" altLang="ko-KR" sz="900" dirty="0" smtClean="0">
                <a:latin typeface="+mj-ea"/>
              </a:rPr>
              <a:t>     - </a:t>
            </a:r>
            <a:r>
              <a:rPr lang="ko-KR" altLang="en-US" sz="900" dirty="0" smtClean="0">
                <a:latin typeface="+mj-ea"/>
              </a:rPr>
              <a:t>도슨트 </a:t>
            </a:r>
            <a:r>
              <a:rPr lang="ko-KR" altLang="en-US" sz="900" dirty="0">
                <a:latin typeface="+mj-ea"/>
              </a:rPr>
              <a:t>회원</a:t>
            </a:r>
            <a:r>
              <a:rPr lang="ko-KR" altLang="en-US" sz="900" dirty="0" smtClean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(docent user) : </a:t>
            </a:r>
            <a:r>
              <a:rPr lang="en-US" altLang="ko-KR" sz="900" dirty="0">
                <a:latin typeface="+mj-ea"/>
              </a:rPr>
              <a:t>COUNT (if </a:t>
            </a:r>
            <a:r>
              <a:rPr lang="en-US" altLang="ko-KR" sz="900" dirty="0" err="1">
                <a:latin typeface="+mj-ea"/>
              </a:rPr>
              <a:t>user_type</a:t>
            </a:r>
            <a:r>
              <a:rPr lang="en-US" altLang="ko-KR" sz="900" dirty="0">
                <a:latin typeface="+mj-ea"/>
              </a:rPr>
              <a:t> = ‘</a:t>
            </a:r>
            <a:r>
              <a:rPr lang="en-US" altLang="ko-KR" sz="900" b="1" dirty="0" smtClean="0">
                <a:latin typeface="+mj-ea"/>
              </a:rPr>
              <a:t>UT1</a:t>
            </a:r>
            <a:r>
              <a:rPr lang="en-US" altLang="ko-KR" sz="900" dirty="0" smtClean="0">
                <a:latin typeface="+mj-ea"/>
              </a:rPr>
              <a:t>’)</a:t>
            </a:r>
            <a:endParaRPr lang="en-US" altLang="ko-KR" sz="900" dirty="0" smtClean="0">
              <a:latin typeface="+mj-ea"/>
              <a:ea typeface="+mj-ea"/>
            </a:endParaRP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    - </a:t>
            </a:r>
            <a:r>
              <a:rPr lang="ko-KR" altLang="en-US" sz="900" dirty="0" smtClean="0">
                <a:latin typeface="+mj-ea"/>
                <a:ea typeface="+mj-ea"/>
              </a:rPr>
              <a:t>탈퇴 회원 </a:t>
            </a:r>
            <a:r>
              <a:rPr lang="en-US" altLang="ko-KR" sz="900" dirty="0">
                <a:latin typeface="+mj-ea"/>
                <a:ea typeface="+mj-ea"/>
              </a:rPr>
              <a:t>: COUNT (if </a:t>
            </a:r>
            <a:r>
              <a:rPr lang="en-US" altLang="ko-KR" sz="900" dirty="0" err="1" smtClean="0">
                <a:latin typeface="+mj-ea"/>
                <a:ea typeface="+mj-ea"/>
              </a:rPr>
              <a:t>user_stt</a:t>
            </a:r>
            <a:r>
              <a:rPr lang="en-US" altLang="ko-KR" sz="900" dirty="0" smtClean="0">
                <a:latin typeface="+mj-ea"/>
                <a:ea typeface="+mj-ea"/>
              </a:rPr>
              <a:t> = </a:t>
            </a:r>
            <a:r>
              <a:rPr lang="en-US" altLang="ko-KR" sz="900" b="1" dirty="0" smtClean="0">
                <a:latin typeface="+mj-ea"/>
                <a:ea typeface="+mj-ea"/>
              </a:rPr>
              <a:t>’00’</a:t>
            </a:r>
            <a:r>
              <a:rPr lang="en-US" altLang="ko-KR" sz="900" dirty="0" smtClean="0">
                <a:latin typeface="+mj-ea"/>
                <a:ea typeface="+mj-ea"/>
              </a:rPr>
              <a:t>) </a:t>
            </a:r>
            <a:r>
              <a:rPr lang="en-US" altLang="ko-KR" sz="900" b="1" dirty="0" smtClean="0">
                <a:latin typeface="+mj-ea"/>
                <a:ea typeface="+mj-ea"/>
              </a:rPr>
              <a:t>(but </a:t>
            </a:r>
            <a:r>
              <a:rPr lang="en-US" altLang="ko-KR" sz="900" b="1" dirty="0">
                <a:latin typeface="+mj-ea"/>
                <a:ea typeface="+mj-ea"/>
              </a:rPr>
              <a:t>COUNT with </a:t>
            </a:r>
            <a:r>
              <a:rPr lang="en-US" altLang="ko-KR" sz="900" b="1" dirty="0" smtClean="0">
                <a:latin typeface="+mj-ea"/>
                <a:ea typeface="+mj-ea"/>
              </a:rPr>
              <a:t>condition: </a:t>
            </a:r>
            <a:r>
              <a:rPr lang="en-US" altLang="ko-KR" sz="900" b="1" dirty="0" err="1" smtClean="0">
                <a:latin typeface="+mj-ea"/>
                <a:ea typeface="+mj-ea"/>
              </a:rPr>
              <a:t>user_wdw_date</a:t>
            </a:r>
            <a:r>
              <a:rPr lang="en-US" altLang="ko-KR" sz="900" b="1" dirty="0" smtClean="0">
                <a:latin typeface="+mj-ea"/>
                <a:ea typeface="+mj-ea"/>
              </a:rPr>
              <a:t> (start ~ end date))</a:t>
            </a:r>
            <a:endParaRPr lang="en-US" altLang="ko-KR" sz="900" b="1" dirty="0" smtClean="0">
              <a:latin typeface="+mj-ea"/>
              <a:ea typeface="+mj-ea"/>
            </a:endParaRP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    - </a:t>
            </a:r>
            <a:r>
              <a:rPr lang="ko-KR" altLang="en-US" sz="900" dirty="0" smtClean="0">
                <a:latin typeface="+mj-ea"/>
                <a:ea typeface="+mj-ea"/>
              </a:rPr>
              <a:t>전체 회원 </a:t>
            </a:r>
            <a:r>
              <a:rPr lang="en-US" altLang="ko-KR" sz="900" dirty="0" smtClean="0">
                <a:latin typeface="+mj-ea"/>
                <a:ea typeface="+mj-ea"/>
              </a:rPr>
              <a:t>: </a:t>
            </a:r>
            <a:r>
              <a:rPr lang="ko-KR" altLang="en-US" sz="900" dirty="0">
                <a:latin typeface="+mj-ea"/>
              </a:rPr>
              <a:t>일반 </a:t>
            </a:r>
            <a:r>
              <a:rPr lang="ko-KR" altLang="en-US" sz="900" dirty="0" smtClean="0">
                <a:latin typeface="+mj-ea"/>
              </a:rPr>
              <a:t>회원 </a:t>
            </a:r>
            <a:r>
              <a:rPr lang="en-US" altLang="ko-KR" sz="900" dirty="0" smtClean="0">
                <a:latin typeface="+mj-ea"/>
              </a:rPr>
              <a:t>+ </a:t>
            </a:r>
            <a:r>
              <a:rPr lang="ko-KR" altLang="en-US" sz="900" dirty="0">
                <a:latin typeface="+mj-ea"/>
              </a:rPr>
              <a:t>도슨트 </a:t>
            </a:r>
            <a:r>
              <a:rPr lang="ko-KR" altLang="en-US" sz="900" dirty="0" smtClean="0">
                <a:latin typeface="+mj-ea"/>
              </a:rPr>
              <a:t>회원 </a:t>
            </a:r>
            <a:r>
              <a:rPr lang="en-US" altLang="ko-KR" sz="900" dirty="0" smtClean="0">
                <a:latin typeface="+mj-ea"/>
              </a:rPr>
              <a:t>count</a:t>
            </a: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6) Graph</a:t>
            </a: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  a) x-axis : date</a:t>
            </a: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  b) y-axis</a:t>
            </a:r>
            <a:br>
              <a:rPr lang="en-US" altLang="ko-KR" sz="900" dirty="0" smtClean="0">
                <a:latin typeface="+mj-ea"/>
                <a:ea typeface="+mj-ea"/>
              </a:rPr>
            </a:br>
            <a:r>
              <a:rPr lang="en-US" altLang="ko-KR" sz="900" dirty="0" smtClean="0">
                <a:latin typeface="+mj-ea"/>
                <a:ea typeface="+mj-ea"/>
              </a:rPr>
              <a:t>      - value : </a:t>
            </a:r>
            <a:r>
              <a:rPr lang="ko-KR" altLang="en-US" sz="900" dirty="0" smtClean="0">
                <a:latin typeface="+mj-ea"/>
                <a:ea typeface="+mj-ea"/>
              </a:rPr>
              <a:t>도슨트 회원 </a:t>
            </a:r>
            <a:r>
              <a:rPr lang="en-US" altLang="ko-KR" sz="900" dirty="0" smtClean="0">
                <a:latin typeface="+mj-ea"/>
                <a:ea typeface="+mj-ea"/>
              </a:rPr>
              <a:t>/ </a:t>
            </a:r>
            <a:r>
              <a:rPr lang="ko-KR" altLang="en-US" sz="900" dirty="0">
                <a:latin typeface="+mj-ea"/>
              </a:rPr>
              <a:t>일반 회원 </a:t>
            </a:r>
            <a:r>
              <a:rPr lang="en-US" altLang="ko-KR" sz="900" dirty="0">
                <a:latin typeface="+mj-ea"/>
              </a:rPr>
              <a:t>/ </a:t>
            </a:r>
            <a:r>
              <a:rPr lang="ko-KR" altLang="en-US" sz="900" dirty="0" smtClean="0">
                <a:latin typeface="+mj-ea"/>
                <a:ea typeface="+mj-ea"/>
              </a:rPr>
              <a:t>탈퇴 회원 </a:t>
            </a:r>
            <a:r>
              <a:rPr lang="en-US" altLang="ko-KR" sz="900" dirty="0" smtClean="0">
                <a:latin typeface="+mj-ea"/>
                <a:ea typeface="+mj-ea"/>
              </a:rPr>
              <a:t>value</a:t>
            </a:r>
            <a:r>
              <a:rPr lang="en-US" altLang="ko-KR" sz="900" dirty="0" smtClean="0">
                <a:latin typeface="+mj-ea"/>
              </a:rPr>
              <a:t/>
            </a:r>
            <a:br>
              <a:rPr lang="en-US" altLang="ko-KR" sz="900" dirty="0" smtClean="0">
                <a:latin typeface="+mj-ea"/>
              </a:rPr>
            </a:br>
            <a:r>
              <a:rPr lang="en-US" altLang="ko-KR" sz="900" dirty="0" smtClean="0">
                <a:latin typeface="+mj-ea"/>
              </a:rPr>
              <a:t>      - tool-tip: </a:t>
            </a:r>
            <a:br>
              <a:rPr lang="en-US" altLang="ko-KR" sz="900" dirty="0" smtClean="0">
                <a:latin typeface="+mj-ea"/>
              </a:rPr>
            </a:br>
            <a:r>
              <a:rPr lang="en-US" altLang="ko-KR" sz="900" dirty="0" smtClean="0">
                <a:latin typeface="+mj-ea"/>
              </a:rPr>
              <a:t>        “</a:t>
            </a:r>
            <a:r>
              <a:rPr lang="ko-KR" altLang="en-US" sz="900" dirty="0">
                <a:latin typeface="+mj-ea"/>
              </a:rPr>
              <a:t>도슨트 회원</a:t>
            </a:r>
            <a:r>
              <a:rPr lang="ko-KR" altLang="en-US" sz="900" dirty="0" smtClean="0">
                <a:latin typeface="+mj-ea"/>
              </a:rPr>
              <a:t> </a:t>
            </a:r>
            <a:r>
              <a:rPr lang="en-US" altLang="ko-KR" sz="900" dirty="0" smtClean="0">
                <a:latin typeface="+mj-ea"/>
              </a:rPr>
              <a:t>: {value}</a:t>
            </a:r>
            <a:br>
              <a:rPr lang="en-US" altLang="ko-KR" sz="900" dirty="0" smtClean="0">
                <a:latin typeface="+mj-ea"/>
              </a:rPr>
            </a:br>
            <a:r>
              <a:rPr lang="en-US" altLang="ko-KR" sz="900" dirty="0" smtClean="0">
                <a:latin typeface="+mj-ea"/>
              </a:rPr>
              <a:t>         </a:t>
            </a:r>
            <a:r>
              <a:rPr lang="ko-KR" altLang="en-US" sz="900" dirty="0" smtClean="0">
                <a:latin typeface="+mj-ea"/>
              </a:rPr>
              <a:t>일반 회원 </a:t>
            </a:r>
            <a:r>
              <a:rPr lang="en-US" altLang="ko-KR" sz="900" dirty="0" smtClean="0">
                <a:latin typeface="+mj-ea"/>
              </a:rPr>
              <a:t>: {</a:t>
            </a:r>
            <a:r>
              <a:rPr lang="en-US" altLang="ko-KR" sz="900" dirty="0">
                <a:latin typeface="+mj-ea"/>
              </a:rPr>
              <a:t>value}</a:t>
            </a:r>
            <a:endParaRPr lang="en-US" altLang="ko-KR" sz="900" dirty="0" smtClean="0">
              <a:latin typeface="+mj-ea"/>
            </a:endParaRPr>
          </a:p>
          <a:p>
            <a:r>
              <a:rPr lang="en-US" altLang="ko-KR" sz="900" dirty="0" smtClean="0">
                <a:latin typeface="+mj-ea"/>
              </a:rPr>
              <a:t>          </a:t>
            </a:r>
            <a:r>
              <a:rPr lang="ko-KR" altLang="en-US" sz="900" dirty="0" smtClean="0">
                <a:latin typeface="+mj-ea"/>
              </a:rPr>
              <a:t>탈퇴 회원 </a:t>
            </a:r>
            <a:r>
              <a:rPr lang="en-US" altLang="ko-KR" sz="900" dirty="0" smtClean="0">
                <a:latin typeface="+mj-ea"/>
              </a:rPr>
              <a:t>: {</a:t>
            </a:r>
            <a:r>
              <a:rPr lang="en-US" altLang="ko-KR" sz="900" dirty="0">
                <a:latin typeface="+mj-ea"/>
              </a:rPr>
              <a:t>value</a:t>
            </a:r>
            <a:r>
              <a:rPr lang="en-US" altLang="ko-KR" sz="900" dirty="0" smtClean="0">
                <a:latin typeface="+mj-ea"/>
              </a:rPr>
              <a:t>}”</a:t>
            </a:r>
          </a:p>
          <a:p>
            <a:r>
              <a:rPr lang="en-US" altLang="ko-KR" sz="900" dirty="0">
                <a:latin typeface="+mj-ea"/>
              </a:rPr>
              <a:t> </a:t>
            </a:r>
            <a:r>
              <a:rPr lang="en-US" altLang="ko-KR" sz="900" dirty="0" smtClean="0">
                <a:latin typeface="+mj-ea"/>
              </a:rPr>
              <a:t> 7) bar </a:t>
            </a:r>
            <a:r>
              <a:rPr lang="en-US" altLang="ko-KR" sz="900" dirty="0">
                <a:latin typeface="+mj-ea"/>
              </a:rPr>
              <a:t>graph </a:t>
            </a:r>
            <a:r>
              <a:rPr lang="en-US" altLang="ko-KR" sz="900" b="1" dirty="0">
                <a:latin typeface="+mj-ea"/>
              </a:rPr>
              <a:t>toggle</a:t>
            </a:r>
            <a:r>
              <a:rPr lang="en-US" altLang="ko-KR" sz="900" dirty="0">
                <a:latin typeface="+mj-ea"/>
              </a:rPr>
              <a:t> </a:t>
            </a:r>
            <a:r>
              <a:rPr lang="en-US" altLang="ko-KR" sz="900" dirty="0" smtClean="0">
                <a:latin typeface="+mj-ea"/>
              </a:rPr>
              <a:t>icon</a:t>
            </a:r>
            <a:br>
              <a:rPr lang="en-US" altLang="ko-KR" sz="900" dirty="0" smtClean="0">
                <a:latin typeface="+mj-ea"/>
              </a:rPr>
            </a:br>
            <a:r>
              <a:rPr lang="en-US" altLang="ko-KR" sz="900" dirty="0" smtClean="0">
                <a:latin typeface="+mj-ea"/>
              </a:rPr>
              <a:t>     - if clicks, show bar graph</a:t>
            </a:r>
          </a:p>
          <a:p>
            <a:r>
              <a:rPr lang="en-US" altLang="ko-KR" sz="900" dirty="0">
                <a:latin typeface="+mj-ea"/>
              </a:rPr>
              <a:t> </a:t>
            </a:r>
            <a:r>
              <a:rPr lang="en-US" altLang="ko-KR" sz="900" dirty="0" smtClean="0">
                <a:latin typeface="+mj-ea"/>
              </a:rPr>
              <a:t> 8</a:t>
            </a:r>
            <a:r>
              <a:rPr lang="en-US" altLang="ko-KR" sz="900" dirty="0">
                <a:latin typeface="+mj-ea"/>
              </a:rPr>
              <a:t>) linear graph </a:t>
            </a:r>
            <a:r>
              <a:rPr lang="en-US" altLang="ko-KR" sz="900" b="1" dirty="0">
                <a:latin typeface="+mj-ea"/>
              </a:rPr>
              <a:t>toggle</a:t>
            </a:r>
            <a:r>
              <a:rPr lang="en-US" altLang="ko-KR" sz="900" dirty="0">
                <a:latin typeface="+mj-ea"/>
              </a:rPr>
              <a:t> </a:t>
            </a:r>
            <a:r>
              <a:rPr lang="en-US" altLang="ko-KR" sz="900" dirty="0" smtClean="0">
                <a:latin typeface="+mj-ea"/>
              </a:rPr>
              <a:t>icon</a:t>
            </a:r>
          </a:p>
          <a:p>
            <a:r>
              <a:rPr lang="en-US" altLang="ko-KR" sz="900" dirty="0">
                <a:latin typeface="+mj-ea"/>
              </a:rPr>
              <a:t> </a:t>
            </a:r>
            <a:r>
              <a:rPr lang="en-US" altLang="ko-KR" sz="900" dirty="0" smtClean="0">
                <a:latin typeface="+mj-ea"/>
              </a:rPr>
              <a:t>    - if clicks</a:t>
            </a:r>
            <a:r>
              <a:rPr lang="en-US" altLang="ko-KR" sz="900" dirty="0">
                <a:latin typeface="+mj-ea"/>
              </a:rPr>
              <a:t>, show linear </a:t>
            </a:r>
            <a:r>
              <a:rPr lang="en-US" altLang="ko-KR" sz="900" dirty="0" smtClean="0">
                <a:latin typeface="+mj-ea"/>
              </a:rPr>
              <a:t>graph</a:t>
            </a:r>
          </a:p>
          <a:p>
            <a:r>
              <a:rPr lang="en-US" altLang="ko-KR" sz="900" dirty="0">
                <a:latin typeface="+mj-ea"/>
              </a:rPr>
              <a:t> </a:t>
            </a:r>
            <a:r>
              <a:rPr lang="en-US" altLang="ko-KR" sz="900" dirty="0" smtClean="0">
                <a:latin typeface="+mj-ea"/>
              </a:rPr>
              <a:t> 9) graph image download</a:t>
            </a:r>
            <a:br>
              <a:rPr lang="en-US" altLang="ko-KR" sz="900" dirty="0" smtClean="0">
                <a:latin typeface="+mj-ea"/>
              </a:rPr>
            </a:br>
            <a:r>
              <a:rPr lang="en-US" altLang="ko-KR" sz="900" dirty="0" smtClean="0">
                <a:latin typeface="+mj-ea"/>
              </a:rPr>
              <a:t>     - file name: “</a:t>
            </a:r>
            <a:r>
              <a:rPr lang="ko-KR" altLang="en-US" sz="900" dirty="0" smtClean="0">
                <a:latin typeface="+mj-ea"/>
              </a:rPr>
              <a:t>가입량</a:t>
            </a:r>
            <a:r>
              <a:rPr lang="en-US" altLang="ko-KR" sz="900" dirty="0" smtClean="0">
                <a:latin typeface="+mj-ea"/>
              </a:rPr>
              <a:t>_yyyymmdd”.png</a:t>
            </a:r>
          </a:p>
        </p:txBody>
      </p:sp>
    </p:spTree>
    <p:extLst>
      <p:ext uri="{BB962C8B-B14F-4D97-AF65-F5344CB8AC3E}">
        <p14:creationId xmlns:p14="http://schemas.microsoft.com/office/powerpoint/2010/main" val="3914678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박지훈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2023.03.30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국립대한민국임시정부기념관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사이버기념관 구축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8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통계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가입률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5" name="표 35">
            <a:extLst>
              <a:ext uri="{FF2B5EF4-FFF2-40B4-BE49-F238E27FC236}">
                <a16:creationId xmlns:a16="http://schemas.microsoft.com/office/drawing/2014/main" id="{A29DD274-1875-DE75-FDE8-544E0A5025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030597"/>
              </p:ext>
            </p:extLst>
          </p:nvPr>
        </p:nvGraphicFramePr>
        <p:xfrm>
          <a:off x="10663088" y="977770"/>
          <a:ext cx="3737124" cy="545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771">
                  <a:extLst>
                    <a:ext uri="{9D8B030D-6E8A-4147-A177-3AD203B41FA5}">
                      <a16:colId xmlns:a16="http://schemas.microsoft.com/office/drawing/2014/main" val="2713442292"/>
                    </a:ext>
                  </a:extLst>
                </a:gridCol>
                <a:gridCol w="3246353">
                  <a:extLst>
                    <a:ext uri="{9D8B030D-6E8A-4147-A177-3AD203B41FA5}">
                      <a16:colId xmlns:a16="http://schemas.microsoft.com/office/drawing/2014/main" val="39615535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No.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설명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699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※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통계 메뉴 추가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49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b="1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가입률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v"/>
                      </a:pP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접속률 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 </a:t>
                      </a:r>
                      <a:r>
                        <a:rPr lang="ko-KR" altLang="en-US" sz="9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j-ea"/>
                        </a:rPr>
                        <a:t>가입률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 </a:t>
                      </a:r>
                      <a:r>
                        <a:rPr lang="ko-KR" altLang="en-US" sz="90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도달률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탭 버튼</a:t>
                      </a:r>
                      <a:endParaRPr lang="en-US" altLang="ko-KR" sz="9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556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b="1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가입률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2-1. </a:t>
                      </a:r>
                      <a:r>
                        <a:rPr lang="ko-KR" altLang="en-US" sz="90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가입률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테이블 엑셀 파일 다운로드</a:t>
                      </a:r>
                      <a:endParaRPr lang="en-US" altLang="ko-KR" sz="9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2-2. 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오늘날짜 표시</a:t>
                      </a:r>
                      <a:endParaRPr lang="en-US" altLang="ko-KR" sz="9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2-3. 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최근 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30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일간의 정보 표시</a:t>
                      </a:r>
                      <a:endParaRPr lang="en-US" altLang="ko-KR" sz="9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361950" lvl="1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테이블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/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그래프 정보 업데이트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2-4.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기간 설정에 따른 정보 표시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361950" lvl="1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테이블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/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그래프 정보 업데이트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2-5.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가입률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데이터 테이블 표시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361950" lvl="1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날짜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/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일반 회원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/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도슨트 회원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/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탈퇴 회원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/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전체 회원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2-6.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오늘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가입량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데이터 그래프 표시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361950" lvl="1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X: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날짜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Y: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인원수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361950" lvl="1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범례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도슨트회원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일반회원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탈퇴회원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361950" lvl="1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막대 영역 롤오버시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Tooltip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표시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lvl="0" indent="-337520" algn="l" defTabSz="105604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2-7.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막대 그래프 버튼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361950" marR="0" lvl="1" indent="-171450" algn="l" defTabSz="105604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막대 그래프 표시 버튼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선형 그래프 버튼과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Toggle)</a:t>
                      </a:r>
                    </a:p>
                    <a:p>
                      <a:pPr marL="0" marR="0" lvl="0" indent="-337520" algn="l" defTabSz="105604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strike="noStrike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2-8. </a:t>
                      </a:r>
                      <a:r>
                        <a:rPr lang="ko-KR" altLang="en-US" sz="900" strike="noStrike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선형 그래프 버튼</a:t>
                      </a:r>
                      <a:endParaRPr lang="en-US" altLang="ko-KR" sz="900" strike="noStrike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361950" marR="0" lvl="1" indent="-171450" algn="l" defTabSz="105604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선형 그래프 표시 버튼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막대 그래프 버튼과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Toggle)</a:t>
                      </a:r>
                      <a:endParaRPr lang="en-US" altLang="ko-KR" sz="900" strike="noStrike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lvl="0" indent="-337520" algn="l" defTabSz="105604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2-9.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그래프 </a:t>
                      </a:r>
                      <a:r>
                        <a:rPr lang="en-US" altLang="ko-KR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png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파일로 다운로드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361950" marR="0" lvl="1" indent="-171450" algn="l" defTabSz="105604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900" i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i="1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n-ea"/>
                          <a:cs typeface="+mn-cs"/>
                        </a:rPr>
                        <a:t>가입량</a:t>
                      </a:r>
                      <a:r>
                        <a:rPr lang="en-US" altLang="ko-KR" sz="900" i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n-ea"/>
                          <a:cs typeface="+mn-cs"/>
                        </a:rPr>
                        <a:t>]_[</a:t>
                      </a:r>
                      <a:r>
                        <a:rPr lang="ko-KR" altLang="en-US" sz="900" i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n-ea"/>
                          <a:cs typeface="+mn-cs"/>
                        </a:rPr>
                        <a:t>다운로드일시</a:t>
                      </a:r>
                      <a:r>
                        <a:rPr lang="en-US" altLang="ko-KR" sz="900" i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n-ea"/>
                          <a:cs typeface="+mn-cs"/>
                        </a:rPr>
                        <a:t>].</a:t>
                      </a:r>
                      <a:r>
                        <a:rPr lang="en-US" altLang="ko-KR" sz="900" i="1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n-ea"/>
                          <a:cs typeface="+mn-cs"/>
                        </a:rPr>
                        <a:t>png</a:t>
                      </a:r>
                      <a:endParaRPr lang="en-US" altLang="ko-KR" sz="900" i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6464"/>
                  </a:ext>
                </a:extLst>
              </a:tr>
            </a:tbl>
          </a:graphicData>
        </a:graphic>
      </p:graphicFrame>
      <p:pic>
        <p:nvPicPr>
          <p:cNvPr id="4" name="그림 3">
            <a:extLst>
              <a:ext uri="{FF2B5EF4-FFF2-40B4-BE49-F238E27FC236}">
                <a16:creationId xmlns:a16="http://schemas.microsoft.com/office/drawing/2014/main" id="{0234DA2D-9DAC-9517-F887-87A063659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474" y="863675"/>
            <a:ext cx="7344814" cy="67798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말풍선: 사각형 4">
            <a:extLst>
              <a:ext uri="{FF2B5EF4-FFF2-40B4-BE49-F238E27FC236}">
                <a16:creationId xmlns:a16="http://schemas.microsoft.com/office/drawing/2014/main" id="{129AED23-E625-51F4-BF9F-68253BD1E355}"/>
              </a:ext>
            </a:extLst>
          </p:cNvPr>
          <p:cNvSpPr/>
          <p:nvPr/>
        </p:nvSpPr>
        <p:spPr>
          <a:xfrm>
            <a:off x="2845625" y="1426018"/>
            <a:ext cx="216024" cy="216024"/>
          </a:xfrm>
          <a:prstGeom prst="wedgeRectCallout">
            <a:avLst>
              <a:gd name="adj1" fmla="val 62943"/>
              <a:gd name="adj2" fmla="val 11100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1</a:t>
            </a:r>
            <a:endParaRPr lang="ko-KR" altLang="en-US" sz="900" dirty="0"/>
          </a:p>
        </p:txBody>
      </p:sp>
      <p:sp>
        <p:nvSpPr>
          <p:cNvPr id="13" name="말풍선: 사각형 12">
            <a:extLst>
              <a:ext uri="{FF2B5EF4-FFF2-40B4-BE49-F238E27FC236}">
                <a16:creationId xmlns:a16="http://schemas.microsoft.com/office/drawing/2014/main" id="{216F0933-1C22-08D8-F0CF-7F40B82E7F99}"/>
              </a:ext>
            </a:extLst>
          </p:cNvPr>
          <p:cNvSpPr/>
          <p:nvPr/>
        </p:nvSpPr>
        <p:spPr>
          <a:xfrm>
            <a:off x="2924750" y="1875003"/>
            <a:ext cx="216024" cy="216024"/>
          </a:xfrm>
          <a:prstGeom prst="wedgeRectCallout">
            <a:avLst>
              <a:gd name="adj1" fmla="val 62943"/>
              <a:gd name="adj2" fmla="val 11100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</a:t>
            </a:r>
            <a:endParaRPr lang="ko-KR" altLang="en-US" sz="900" dirty="0"/>
          </a:p>
        </p:txBody>
      </p:sp>
      <p:sp>
        <p:nvSpPr>
          <p:cNvPr id="14" name="말풍선: 사각형 13">
            <a:extLst>
              <a:ext uri="{FF2B5EF4-FFF2-40B4-BE49-F238E27FC236}">
                <a16:creationId xmlns:a16="http://schemas.microsoft.com/office/drawing/2014/main" id="{60798E0C-CA54-AEE3-7415-6BEF90C6B58C}"/>
              </a:ext>
            </a:extLst>
          </p:cNvPr>
          <p:cNvSpPr/>
          <p:nvPr/>
        </p:nvSpPr>
        <p:spPr>
          <a:xfrm>
            <a:off x="7479632" y="2018037"/>
            <a:ext cx="360040" cy="166221"/>
          </a:xfrm>
          <a:prstGeom prst="wedgeRectCallout">
            <a:avLst>
              <a:gd name="adj1" fmla="val 68234"/>
              <a:gd name="adj2" fmla="val 1931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2-1</a:t>
            </a:r>
            <a:endParaRPr lang="ko-KR" altLang="en-US" sz="900" dirty="0"/>
          </a:p>
        </p:txBody>
      </p:sp>
      <p:sp>
        <p:nvSpPr>
          <p:cNvPr id="15" name="말풍선: 사각형 14">
            <a:extLst>
              <a:ext uri="{FF2B5EF4-FFF2-40B4-BE49-F238E27FC236}">
                <a16:creationId xmlns:a16="http://schemas.microsoft.com/office/drawing/2014/main" id="{7DADFD97-C47F-98F5-BCA6-B3EFCFE8ADFB}"/>
              </a:ext>
            </a:extLst>
          </p:cNvPr>
          <p:cNvSpPr/>
          <p:nvPr/>
        </p:nvSpPr>
        <p:spPr>
          <a:xfrm>
            <a:off x="2795145" y="2323988"/>
            <a:ext cx="360040" cy="166221"/>
          </a:xfrm>
          <a:prstGeom prst="wedgeRectCallout">
            <a:avLst>
              <a:gd name="adj1" fmla="val 70879"/>
              <a:gd name="adj2" fmla="val 42238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2-2</a:t>
            </a:r>
            <a:endParaRPr lang="ko-KR" altLang="en-US" sz="900" dirty="0"/>
          </a:p>
        </p:txBody>
      </p:sp>
      <p:sp>
        <p:nvSpPr>
          <p:cNvPr id="16" name="말풍선: 사각형 15">
            <a:extLst>
              <a:ext uri="{FF2B5EF4-FFF2-40B4-BE49-F238E27FC236}">
                <a16:creationId xmlns:a16="http://schemas.microsoft.com/office/drawing/2014/main" id="{D9E819A1-0DD0-D632-888F-01DFF522DC94}"/>
              </a:ext>
            </a:extLst>
          </p:cNvPr>
          <p:cNvSpPr/>
          <p:nvPr/>
        </p:nvSpPr>
        <p:spPr>
          <a:xfrm>
            <a:off x="4781964" y="2319281"/>
            <a:ext cx="360040" cy="166221"/>
          </a:xfrm>
          <a:prstGeom prst="wedgeRectCallout">
            <a:avLst>
              <a:gd name="adj1" fmla="val 70880"/>
              <a:gd name="adj2" fmla="val 2504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2-3</a:t>
            </a:r>
            <a:endParaRPr lang="ko-KR" altLang="en-US" sz="900" dirty="0"/>
          </a:p>
        </p:txBody>
      </p:sp>
      <p:sp>
        <p:nvSpPr>
          <p:cNvPr id="17" name="말풍선: 사각형 16">
            <a:extLst>
              <a:ext uri="{FF2B5EF4-FFF2-40B4-BE49-F238E27FC236}">
                <a16:creationId xmlns:a16="http://schemas.microsoft.com/office/drawing/2014/main" id="{A997D307-C1E7-B52D-9FF4-5A1C3ECE2AF3}"/>
              </a:ext>
            </a:extLst>
          </p:cNvPr>
          <p:cNvSpPr/>
          <p:nvPr/>
        </p:nvSpPr>
        <p:spPr>
          <a:xfrm>
            <a:off x="5612216" y="2153060"/>
            <a:ext cx="360040" cy="166221"/>
          </a:xfrm>
          <a:prstGeom prst="wedgeRectCallout">
            <a:avLst>
              <a:gd name="adj1" fmla="val 33842"/>
              <a:gd name="adj2" fmla="val 7662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2-4</a:t>
            </a:r>
            <a:endParaRPr lang="ko-KR" altLang="en-US" sz="900" dirty="0"/>
          </a:p>
        </p:txBody>
      </p:sp>
      <p:sp>
        <p:nvSpPr>
          <p:cNvPr id="18" name="말풍선: 사각형 17">
            <a:extLst>
              <a:ext uri="{FF2B5EF4-FFF2-40B4-BE49-F238E27FC236}">
                <a16:creationId xmlns:a16="http://schemas.microsoft.com/office/drawing/2014/main" id="{4BE903B4-23C3-9399-5AB5-66411808F84B}"/>
              </a:ext>
            </a:extLst>
          </p:cNvPr>
          <p:cNvSpPr/>
          <p:nvPr/>
        </p:nvSpPr>
        <p:spPr>
          <a:xfrm>
            <a:off x="2820643" y="2876660"/>
            <a:ext cx="360040" cy="166221"/>
          </a:xfrm>
          <a:prstGeom prst="wedgeRectCallout">
            <a:avLst>
              <a:gd name="adj1" fmla="val 68234"/>
              <a:gd name="adj2" fmla="val 7856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2-5</a:t>
            </a:r>
            <a:endParaRPr lang="ko-KR" altLang="en-US" sz="900" dirty="0"/>
          </a:p>
        </p:txBody>
      </p:sp>
      <p:sp>
        <p:nvSpPr>
          <p:cNvPr id="19" name="말풍선: 사각형 18">
            <a:extLst>
              <a:ext uri="{FF2B5EF4-FFF2-40B4-BE49-F238E27FC236}">
                <a16:creationId xmlns:a16="http://schemas.microsoft.com/office/drawing/2014/main" id="{8BB24C44-BAA8-F976-47E3-313304DAE3D0}"/>
              </a:ext>
            </a:extLst>
          </p:cNvPr>
          <p:cNvSpPr/>
          <p:nvPr/>
        </p:nvSpPr>
        <p:spPr>
          <a:xfrm>
            <a:off x="2881629" y="4420083"/>
            <a:ext cx="360040" cy="166221"/>
          </a:xfrm>
          <a:prstGeom prst="wedgeRectCallout">
            <a:avLst>
              <a:gd name="adj1" fmla="val 33842"/>
              <a:gd name="adj2" fmla="val 122463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2-6</a:t>
            </a:r>
            <a:endParaRPr lang="ko-KR" altLang="en-US" sz="900" dirty="0"/>
          </a:p>
        </p:txBody>
      </p:sp>
      <p:sp>
        <p:nvSpPr>
          <p:cNvPr id="20" name="말풍선: 사각형 19">
            <a:extLst>
              <a:ext uri="{FF2B5EF4-FFF2-40B4-BE49-F238E27FC236}">
                <a16:creationId xmlns:a16="http://schemas.microsoft.com/office/drawing/2014/main" id="{956BDA56-6884-04FD-F78F-877A06B9A5B5}"/>
              </a:ext>
            </a:extLst>
          </p:cNvPr>
          <p:cNvSpPr/>
          <p:nvPr/>
        </p:nvSpPr>
        <p:spPr>
          <a:xfrm>
            <a:off x="7526795" y="4420082"/>
            <a:ext cx="360040" cy="166221"/>
          </a:xfrm>
          <a:prstGeom prst="wedgeRectCallout">
            <a:avLst>
              <a:gd name="adj1" fmla="val 33842"/>
              <a:gd name="adj2" fmla="val 7662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2-7</a:t>
            </a:r>
            <a:endParaRPr lang="ko-KR" altLang="en-US" sz="900" dirty="0"/>
          </a:p>
        </p:txBody>
      </p:sp>
      <p:sp>
        <p:nvSpPr>
          <p:cNvPr id="21" name="말풍선: 사각형 20">
            <a:extLst>
              <a:ext uri="{FF2B5EF4-FFF2-40B4-BE49-F238E27FC236}">
                <a16:creationId xmlns:a16="http://schemas.microsoft.com/office/drawing/2014/main" id="{04CD3D36-1536-AD2B-D995-8A3A961B44FB}"/>
              </a:ext>
            </a:extLst>
          </p:cNvPr>
          <p:cNvSpPr/>
          <p:nvPr/>
        </p:nvSpPr>
        <p:spPr>
          <a:xfrm>
            <a:off x="7992194" y="4170479"/>
            <a:ext cx="360040" cy="166221"/>
          </a:xfrm>
          <a:prstGeom prst="wedgeRectCallout">
            <a:avLst>
              <a:gd name="adj1" fmla="val 33842"/>
              <a:gd name="adj2" fmla="val 7662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2-8</a:t>
            </a:r>
            <a:endParaRPr lang="ko-KR" altLang="en-US" sz="900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61604725-FAB2-8080-144E-2BF8A5433E33}"/>
              </a:ext>
            </a:extLst>
          </p:cNvPr>
          <p:cNvSpPr/>
          <p:nvPr/>
        </p:nvSpPr>
        <p:spPr>
          <a:xfrm>
            <a:off x="1533053" y="3429333"/>
            <a:ext cx="1296145" cy="3509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32" name="말풍선: 사각형 31">
            <a:extLst>
              <a:ext uri="{FF2B5EF4-FFF2-40B4-BE49-F238E27FC236}">
                <a16:creationId xmlns:a16="http://schemas.microsoft.com/office/drawing/2014/main" id="{25D47D56-5BC1-7ED2-0595-228878BCD0C1}"/>
              </a:ext>
            </a:extLst>
          </p:cNvPr>
          <p:cNvSpPr/>
          <p:nvPr/>
        </p:nvSpPr>
        <p:spPr>
          <a:xfrm>
            <a:off x="8676269" y="4420081"/>
            <a:ext cx="360040" cy="166221"/>
          </a:xfrm>
          <a:prstGeom prst="wedgeRectCallout">
            <a:avLst>
              <a:gd name="adj1" fmla="val -90498"/>
              <a:gd name="adj2" fmla="val 13586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2-9</a:t>
            </a:r>
            <a:endParaRPr lang="ko-KR" altLang="en-US" sz="900" dirty="0"/>
          </a:p>
        </p:txBody>
      </p:sp>
    </p:spTree>
    <p:extLst>
      <p:ext uri="{BB962C8B-B14F-4D97-AF65-F5344CB8AC3E}">
        <p14:creationId xmlns:p14="http://schemas.microsoft.com/office/powerpoint/2010/main" val="2436121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467333"/>
              </p:ext>
            </p:extLst>
          </p:nvPr>
        </p:nvGraphicFramePr>
        <p:xfrm>
          <a:off x="0" y="0"/>
          <a:ext cx="14400212" cy="719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1.0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박지훈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2023.03.30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국립대한민국임시정부기념관</a:t>
                      </a:r>
                      <a:r>
                        <a:rPr lang="ko-KR" altLang="en-US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사이버기념관 구축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900" b="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Web</a:t>
                      </a:r>
                      <a:endParaRPr lang="ko-KR" altLang="en-US" sz="900" b="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fld id="{B3E5720B-B669-47FC-BFEB-D34F63CE48AA}" type="slidenum">
                        <a:rPr lang="ko-KR" altLang="en-US" sz="900" b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9</a:t>
                      </a:fld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887"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통계</a:t>
                      </a:r>
                      <a:endParaRPr lang="en-US" altLang="ko-KR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900" b="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도달률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5" name="표 35">
            <a:extLst>
              <a:ext uri="{FF2B5EF4-FFF2-40B4-BE49-F238E27FC236}">
                <a16:creationId xmlns:a16="http://schemas.microsoft.com/office/drawing/2014/main" id="{A29DD274-1875-DE75-FDE8-544E0A5025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26559"/>
              </p:ext>
            </p:extLst>
          </p:nvPr>
        </p:nvGraphicFramePr>
        <p:xfrm>
          <a:off x="10663088" y="977770"/>
          <a:ext cx="3737124" cy="627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771">
                  <a:extLst>
                    <a:ext uri="{9D8B030D-6E8A-4147-A177-3AD203B41FA5}">
                      <a16:colId xmlns:a16="http://schemas.microsoft.com/office/drawing/2014/main" val="2713442292"/>
                    </a:ext>
                  </a:extLst>
                </a:gridCol>
                <a:gridCol w="3246353">
                  <a:extLst>
                    <a:ext uri="{9D8B030D-6E8A-4147-A177-3AD203B41FA5}">
                      <a16:colId xmlns:a16="http://schemas.microsoft.com/office/drawing/2014/main" val="39615535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No.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설명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699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※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통계 메뉴 추가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49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b="1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도달률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v"/>
                      </a:pP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접속률 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 </a:t>
                      </a:r>
                      <a:r>
                        <a:rPr lang="ko-KR" altLang="en-US" sz="900" b="1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가입률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 </a:t>
                      </a:r>
                      <a:r>
                        <a:rPr lang="ko-KR" altLang="en-US" sz="9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j-ea"/>
                        </a:rPr>
                        <a:t>도달률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탭 버튼</a:t>
                      </a:r>
                      <a:endParaRPr lang="en-US" altLang="ko-KR" sz="9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556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sz="900" b="1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도달률</a:t>
                      </a:r>
                      <a:endParaRPr lang="en-US" altLang="ko-KR" sz="9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2-1. </a:t>
                      </a:r>
                      <a:r>
                        <a:rPr lang="ko-KR" altLang="en-US" sz="900" dirty="0" err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도달률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테이블 엑셀 파일 다운로드</a:t>
                      </a:r>
                      <a:endParaRPr lang="en-US" altLang="ko-KR" sz="9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2-2. 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오늘날짜 표시</a:t>
                      </a:r>
                      <a:endParaRPr lang="en-US" altLang="ko-KR" sz="9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2-3. 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최근 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30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일간의 정보 표시</a:t>
                      </a:r>
                      <a:endParaRPr lang="en-US" altLang="ko-KR" sz="9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361950" lvl="1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테이블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/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그래프 정보 업데이트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2-4.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기간 설정에 따른 정보 표시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361950" lvl="1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테이블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/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그래프 정보 업데이트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2-5.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도달률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데이터 테이블 표시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361950" lvl="1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날짜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/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체류시간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/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이동거리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/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도슨트봇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이용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/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컨텐츠 호출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2-6.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도달률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항목 데이터 그래프 표시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361950" lvl="1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항목 선택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– 2-7.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드롭박스에서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항목 선택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361950" lvl="1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X: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날짜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Y: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인원수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(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이동거리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건수 등 선택에 따른 변경 필요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361950" lvl="1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막대 영역 롤오버시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Tooltip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표시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lvl="0" indent="-337520" algn="l" defTabSz="105604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2-7.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항목 선택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361950" marR="0" lvl="1" indent="-171450" algn="l" defTabSz="105604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체류시간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/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이동거리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/ </a:t>
                      </a:r>
                      <a:r>
                        <a:rPr lang="ko-KR" altLang="en-US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도슨트봇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이용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/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컨텐츠 호출 선택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lvl="0" indent="-337520" algn="l" defTabSz="105604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2-8.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막대 그래프 버튼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361950" marR="0" lvl="1" indent="-171450" algn="l" defTabSz="105604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막대 그래프 표시 버튼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선형 그래프 버튼과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Toggle)</a:t>
                      </a:r>
                    </a:p>
                    <a:p>
                      <a:pPr marL="0" marR="0" lvl="0" indent="-337520" algn="l" defTabSz="105604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strike="noStrike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2-9. </a:t>
                      </a:r>
                      <a:r>
                        <a:rPr lang="ko-KR" altLang="en-US" sz="900" strike="noStrike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선형 그래프 버튼</a:t>
                      </a:r>
                      <a:endParaRPr lang="en-US" altLang="ko-KR" sz="900" strike="noStrike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361950" marR="0" lvl="1" indent="-171450" algn="l" defTabSz="105604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선형 그래프 표시 버튼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막대 그래프 버튼과 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Toggle)</a:t>
                      </a:r>
                      <a:endParaRPr lang="en-US" altLang="ko-KR" sz="900" strike="noStrike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lvl="0" indent="-337520" algn="l" defTabSz="105604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2-9.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그래프 </a:t>
                      </a:r>
                      <a:r>
                        <a:rPr lang="en-US" altLang="ko-KR" sz="900" kern="1200" dirty="0" err="1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png</a:t>
                      </a: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파일로 다운로드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361950" marR="0" lvl="1" indent="-171450" algn="l" defTabSz="1056041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900" i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n-ea"/>
                          <a:cs typeface="+mn-cs"/>
                        </a:rPr>
                        <a:t>[</a:t>
                      </a:r>
                      <a:r>
                        <a:rPr lang="ko-KR" altLang="en-US" sz="900" i="1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n-ea"/>
                          <a:cs typeface="+mn-cs"/>
                        </a:rPr>
                        <a:t>가입량</a:t>
                      </a:r>
                      <a:r>
                        <a:rPr lang="en-US" altLang="ko-KR" sz="900" i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n-ea"/>
                          <a:cs typeface="+mn-cs"/>
                        </a:rPr>
                        <a:t>]_[</a:t>
                      </a:r>
                      <a:r>
                        <a:rPr lang="ko-KR" altLang="en-US" sz="900" i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n-ea"/>
                          <a:cs typeface="+mn-cs"/>
                        </a:rPr>
                        <a:t>다운로드일시</a:t>
                      </a:r>
                      <a:r>
                        <a:rPr lang="en-US" altLang="ko-KR" sz="900" i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n-ea"/>
                          <a:cs typeface="+mn-cs"/>
                        </a:rPr>
                        <a:t>].</a:t>
                      </a:r>
                      <a:r>
                        <a:rPr lang="en-US" altLang="ko-KR" sz="900" i="1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ea"/>
                          <a:ea typeface="+mn-ea"/>
                          <a:cs typeface="+mn-cs"/>
                        </a:rPr>
                        <a:t>png</a:t>
                      </a:r>
                      <a:endParaRPr lang="en-US" altLang="ko-KR" sz="900" i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6464"/>
                  </a:ext>
                </a:extLst>
              </a:tr>
            </a:tbl>
          </a:graphicData>
        </a:graphic>
      </p:graphicFrame>
      <p:pic>
        <p:nvPicPr>
          <p:cNvPr id="4" name="그림 3">
            <a:extLst>
              <a:ext uri="{FF2B5EF4-FFF2-40B4-BE49-F238E27FC236}">
                <a16:creationId xmlns:a16="http://schemas.microsoft.com/office/drawing/2014/main" id="{0234DA2D-9DAC-9517-F887-87A063659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474" y="863675"/>
            <a:ext cx="7344814" cy="67798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말풍선: 사각형 4">
            <a:extLst>
              <a:ext uri="{FF2B5EF4-FFF2-40B4-BE49-F238E27FC236}">
                <a16:creationId xmlns:a16="http://schemas.microsoft.com/office/drawing/2014/main" id="{129AED23-E625-51F4-BF9F-68253BD1E355}"/>
              </a:ext>
            </a:extLst>
          </p:cNvPr>
          <p:cNvSpPr/>
          <p:nvPr/>
        </p:nvSpPr>
        <p:spPr>
          <a:xfrm>
            <a:off x="2845625" y="1426018"/>
            <a:ext cx="216024" cy="216024"/>
          </a:xfrm>
          <a:prstGeom prst="wedgeRectCallout">
            <a:avLst>
              <a:gd name="adj1" fmla="val 62943"/>
              <a:gd name="adj2" fmla="val 11100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1</a:t>
            </a:r>
            <a:endParaRPr lang="ko-KR" altLang="en-US" sz="900" dirty="0"/>
          </a:p>
        </p:txBody>
      </p:sp>
      <p:sp>
        <p:nvSpPr>
          <p:cNvPr id="13" name="말풍선: 사각형 12">
            <a:extLst>
              <a:ext uri="{FF2B5EF4-FFF2-40B4-BE49-F238E27FC236}">
                <a16:creationId xmlns:a16="http://schemas.microsoft.com/office/drawing/2014/main" id="{216F0933-1C22-08D8-F0CF-7F40B82E7F99}"/>
              </a:ext>
            </a:extLst>
          </p:cNvPr>
          <p:cNvSpPr/>
          <p:nvPr/>
        </p:nvSpPr>
        <p:spPr>
          <a:xfrm>
            <a:off x="2924750" y="1875003"/>
            <a:ext cx="216024" cy="216024"/>
          </a:xfrm>
          <a:prstGeom prst="wedgeRectCallout">
            <a:avLst>
              <a:gd name="adj1" fmla="val 62943"/>
              <a:gd name="adj2" fmla="val 11100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</a:t>
            </a:r>
            <a:endParaRPr lang="ko-KR" altLang="en-US" sz="900" dirty="0"/>
          </a:p>
        </p:txBody>
      </p:sp>
      <p:sp>
        <p:nvSpPr>
          <p:cNvPr id="14" name="말풍선: 사각형 13">
            <a:extLst>
              <a:ext uri="{FF2B5EF4-FFF2-40B4-BE49-F238E27FC236}">
                <a16:creationId xmlns:a16="http://schemas.microsoft.com/office/drawing/2014/main" id="{60798E0C-CA54-AEE3-7415-6BEF90C6B58C}"/>
              </a:ext>
            </a:extLst>
          </p:cNvPr>
          <p:cNvSpPr/>
          <p:nvPr/>
        </p:nvSpPr>
        <p:spPr>
          <a:xfrm>
            <a:off x="7479632" y="2018037"/>
            <a:ext cx="360040" cy="166221"/>
          </a:xfrm>
          <a:prstGeom prst="wedgeRectCallout">
            <a:avLst>
              <a:gd name="adj1" fmla="val 68234"/>
              <a:gd name="adj2" fmla="val 1931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2-1</a:t>
            </a:r>
            <a:endParaRPr lang="ko-KR" altLang="en-US" sz="900" dirty="0"/>
          </a:p>
        </p:txBody>
      </p:sp>
      <p:sp>
        <p:nvSpPr>
          <p:cNvPr id="15" name="말풍선: 사각형 14">
            <a:extLst>
              <a:ext uri="{FF2B5EF4-FFF2-40B4-BE49-F238E27FC236}">
                <a16:creationId xmlns:a16="http://schemas.microsoft.com/office/drawing/2014/main" id="{7DADFD97-C47F-98F5-BCA6-B3EFCFE8ADFB}"/>
              </a:ext>
            </a:extLst>
          </p:cNvPr>
          <p:cNvSpPr/>
          <p:nvPr/>
        </p:nvSpPr>
        <p:spPr>
          <a:xfrm>
            <a:off x="2795145" y="2323988"/>
            <a:ext cx="360040" cy="166221"/>
          </a:xfrm>
          <a:prstGeom prst="wedgeRectCallout">
            <a:avLst>
              <a:gd name="adj1" fmla="val 70879"/>
              <a:gd name="adj2" fmla="val 42238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2-2</a:t>
            </a:r>
            <a:endParaRPr lang="ko-KR" altLang="en-US" sz="900" dirty="0"/>
          </a:p>
        </p:txBody>
      </p:sp>
      <p:sp>
        <p:nvSpPr>
          <p:cNvPr id="16" name="말풍선: 사각형 15">
            <a:extLst>
              <a:ext uri="{FF2B5EF4-FFF2-40B4-BE49-F238E27FC236}">
                <a16:creationId xmlns:a16="http://schemas.microsoft.com/office/drawing/2014/main" id="{D9E819A1-0DD0-D632-888F-01DFF522DC94}"/>
              </a:ext>
            </a:extLst>
          </p:cNvPr>
          <p:cNvSpPr/>
          <p:nvPr/>
        </p:nvSpPr>
        <p:spPr>
          <a:xfrm>
            <a:off x="4781964" y="2319281"/>
            <a:ext cx="360040" cy="166221"/>
          </a:xfrm>
          <a:prstGeom prst="wedgeRectCallout">
            <a:avLst>
              <a:gd name="adj1" fmla="val 70880"/>
              <a:gd name="adj2" fmla="val 25047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2-3</a:t>
            </a:r>
            <a:endParaRPr lang="ko-KR" altLang="en-US" sz="900" dirty="0"/>
          </a:p>
        </p:txBody>
      </p:sp>
      <p:sp>
        <p:nvSpPr>
          <p:cNvPr id="17" name="말풍선: 사각형 16">
            <a:extLst>
              <a:ext uri="{FF2B5EF4-FFF2-40B4-BE49-F238E27FC236}">
                <a16:creationId xmlns:a16="http://schemas.microsoft.com/office/drawing/2014/main" id="{A997D307-C1E7-B52D-9FF4-5A1C3ECE2AF3}"/>
              </a:ext>
            </a:extLst>
          </p:cNvPr>
          <p:cNvSpPr/>
          <p:nvPr/>
        </p:nvSpPr>
        <p:spPr>
          <a:xfrm>
            <a:off x="5612216" y="2153060"/>
            <a:ext cx="360040" cy="166221"/>
          </a:xfrm>
          <a:prstGeom prst="wedgeRectCallout">
            <a:avLst>
              <a:gd name="adj1" fmla="val 33842"/>
              <a:gd name="adj2" fmla="val 7662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2-4</a:t>
            </a:r>
            <a:endParaRPr lang="ko-KR" altLang="en-US" sz="900" dirty="0"/>
          </a:p>
        </p:txBody>
      </p:sp>
      <p:sp>
        <p:nvSpPr>
          <p:cNvPr id="18" name="말풍선: 사각형 17">
            <a:extLst>
              <a:ext uri="{FF2B5EF4-FFF2-40B4-BE49-F238E27FC236}">
                <a16:creationId xmlns:a16="http://schemas.microsoft.com/office/drawing/2014/main" id="{4BE903B4-23C3-9399-5AB5-66411808F84B}"/>
              </a:ext>
            </a:extLst>
          </p:cNvPr>
          <p:cNvSpPr/>
          <p:nvPr/>
        </p:nvSpPr>
        <p:spPr>
          <a:xfrm>
            <a:off x="2820643" y="2876660"/>
            <a:ext cx="360040" cy="166221"/>
          </a:xfrm>
          <a:prstGeom prst="wedgeRectCallout">
            <a:avLst>
              <a:gd name="adj1" fmla="val 68234"/>
              <a:gd name="adj2" fmla="val 7856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2-5</a:t>
            </a:r>
            <a:endParaRPr lang="ko-KR" altLang="en-US" sz="900" dirty="0"/>
          </a:p>
        </p:txBody>
      </p:sp>
      <p:sp>
        <p:nvSpPr>
          <p:cNvPr id="19" name="말풍선: 사각형 18">
            <a:extLst>
              <a:ext uri="{FF2B5EF4-FFF2-40B4-BE49-F238E27FC236}">
                <a16:creationId xmlns:a16="http://schemas.microsoft.com/office/drawing/2014/main" id="{8BB24C44-BAA8-F976-47E3-313304DAE3D0}"/>
              </a:ext>
            </a:extLst>
          </p:cNvPr>
          <p:cNvSpPr/>
          <p:nvPr/>
        </p:nvSpPr>
        <p:spPr>
          <a:xfrm>
            <a:off x="2881629" y="4420083"/>
            <a:ext cx="360040" cy="166221"/>
          </a:xfrm>
          <a:prstGeom prst="wedgeRectCallout">
            <a:avLst>
              <a:gd name="adj1" fmla="val 33842"/>
              <a:gd name="adj2" fmla="val 122463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2-6</a:t>
            </a:r>
            <a:endParaRPr lang="ko-KR" altLang="en-US" sz="900" dirty="0"/>
          </a:p>
        </p:txBody>
      </p:sp>
      <p:sp>
        <p:nvSpPr>
          <p:cNvPr id="20" name="말풍선: 사각형 19">
            <a:extLst>
              <a:ext uri="{FF2B5EF4-FFF2-40B4-BE49-F238E27FC236}">
                <a16:creationId xmlns:a16="http://schemas.microsoft.com/office/drawing/2014/main" id="{956BDA56-6884-04FD-F78F-877A06B9A5B5}"/>
              </a:ext>
            </a:extLst>
          </p:cNvPr>
          <p:cNvSpPr/>
          <p:nvPr/>
        </p:nvSpPr>
        <p:spPr>
          <a:xfrm>
            <a:off x="6558856" y="4336970"/>
            <a:ext cx="360040" cy="166221"/>
          </a:xfrm>
          <a:prstGeom prst="wedgeRectCallout">
            <a:avLst>
              <a:gd name="adj1" fmla="val 57652"/>
              <a:gd name="adj2" fmla="val 88081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2-7</a:t>
            </a:r>
            <a:endParaRPr lang="ko-KR" altLang="en-US" sz="900" dirty="0"/>
          </a:p>
        </p:txBody>
      </p:sp>
      <p:sp>
        <p:nvSpPr>
          <p:cNvPr id="21" name="말풍선: 사각형 20">
            <a:extLst>
              <a:ext uri="{FF2B5EF4-FFF2-40B4-BE49-F238E27FC236}">
                <a16:creationId xmlns:a16="http://schemas.microsoft.com/office/drawing/2014/main" id="{04CD3D36-1536-AD2B-D995-8A3A961B44FB}"/>
              </a:ext>
            </a:extLst>
          </p:cNvPr>
          <p:cNvSpPr/>
          <p:nvPr/>
        </p:nvSpPr>
        <p:spPr>
          <a:xfrm>
            <a:off x="7718957" y="4209951"/>
            <a:ext cx="360040" cy="166221"/>
          </a:xfrm>
          <a:prstGeom prst="wedgeRectCallout">
            <a:avLst>
              <a:gd name="adj1" fmla="val 33842"/>
              <a:gd name="adj2" fmla="val 7662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2-8</a:t>
            </a:r>
            <a:endParaRPr lang="ko-KR" altLang="en-US" sz="900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61604725-FAB2-8080-144E-2BF8A5433E33}"/>
              </a:ext>
            </a:extLst>
          </p:cNvPr>
          <p:cNvSpPr/>
          <p:nvPr/>
        </p:nvSpPr>
        <p:spPr>
          <a:xfrm>
            <a:off x="1533053" y="3429333"/>
            <a:ext cx="1296145" cy="3509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dirty="0"/>
          </a:p>
        </p:txBody>
      </p:sp>
      <p:sp>
        <p:nvSpPr>
          <p:cNvPr id="32" name="말풍선: 사각형 31">
            <a:extLst>
              <a:ext uri="{FF2B5EF4-FFF2-40B4-BE49-F238E27FC236}">
                <a16:creationId xmlns:a16="http://schemas.microsoft.com/office/drawing/2014/main" id="{25D47D56-5BC1-7ED2-0595-228878BCD0C1}"/>
              </a:ext>
            </a:extLst>
          </p:cNvPr>
          <p:cNvSpPr/>
          <p:nvPr/>
        </p:nvSpPr>
        <p:spPr>
          <a:xfrm>
            <a:off x="8676269" y="4420081"/>
            <a:ext cx="360040" cy="166221"/>
          </a:xfrm>
          <a:prstGeom prst="wedgeRectCallout">
            <a:avLst>
              <a:gd name="adj1" fmla="val -90498"/>
              <a:gd name="adj2" fmla="val 13586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spc="-150" dirty="0"/>
              <a:t>2-10</a:t>
            </a:r>
            <a:endParaRPr lang="ko-KR" altLang="en-US" sz="900" spc="-150" dirty="0"/>
          </a:p>
        </p:txBody>
      </p:sp>
      <p:sp>
        <p:nvSpPr>
          <p:cNvPr id="3" name="말풍선: 사각형 2">
            <a:extLst>
              <a:ext uri="{FF2B5EF4-FFF2-40B4-BE49-F238E27FC236}">
                <a16:creationId xmlns:a16="http://schemas.microsoft.com/office/drawing/2014/main" id="{E7B2E59E-7056-2F88-CD41-768CCEFEE3C8}"/>
              </a:ext>
            </a:extLst>
          </p:cNvPr>
          <p:cNvSpPr/>
          <p:nvPr/>
        </p:nvSpPr>
        <p:spPr>
          <a:xfrm>
            <a:off x="8280226" y="4176043"/>
            <a:ext cx="360040" cy="166221"/>
          </a:xfrm>
          <a:prstGeom prst="wedgeRectCallout">
            <a:avLst>
              <a:gd name="adj1" fmla="val -50815"/>
              <a:gd name="adj2" fmla="val 105272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/>
              <a:t>2-9</a:t>
            </a:r>
            <a:endParaRPr lang="ko-KR" altLang="en-US" sz="900" dirty="0"/>
          </a:p>
        </p:txBody>
      </p:sp>
      <p:sp>
        <p:nvSpPr>
          <p:cNvPr id="22" name="TextBox 21"/>
          <p:cNvSpPr txBox="1"/>
          <p:nvPr/>
        </p:nvSpPr>
        <p:spPr>
          <a:xfrm>
            <a:off x="10734787" y="1041232"/>
            <a:ext cx="3312368" cy="687880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latin typeface="+mj-ea"/>
                <a:ea typeface="+mj-ea"/>
              </a:rPr>
              <a:t>[</a:t>
            </a:r>
            <a:r>
              <a:rPr lang="ko-KR" altLang="en-US" sz="900" dirty="0" smtClean="0">
                <a:latin typeface="+mj-ea"/>
                <a:ea typeface="+mj-ea"/>
              </a:rPr>
              <a:t>통계 </a:t>
            </a:r>
            <a:r>
              <a:rPr lang="en-US" altLang="ko-KR" sz="900" dirty="0" smtClean="0">
                <a:latin typeface="+mj-ea"/>
                <a:ea typeface="+mj-ea"/>
              </a:rPr>
              <a:t>(statistics)]</a:t>
            </a:r>
          </a:p>
          <a:p>
            <a:endParaRPr lang="en-US" altLang="ko-KR" sz="900" dirty="0">
              <a:latin typeface="+mj-ea"/>
              <a:ea typeface="+mj-ea"/>
            </a:endParaRPr>
          </a:p>
          <a:p>
            <a:r>
              <a:rPr lang="en-US" altLang="ko-KR" sz="900" dirty="0" smtClean="0">
                <a:latin typeface="+mj-ea"/>
                <a:ea typeface="+mj-ea"/>
              </a:rPr>
              <a:t>1.</a:t>
            </a:r>
            <a:r>
              <a:rPr lang="ko-KR" altLang="en-US" sz="900" dirty="0" smtClean="0">
                <a:latin typeface="+mj-ea"/>
                <a:ea typeface="+mj-ea"/>
              </a:rPr>
              <a:t>도달률 </a:t>
            </a:r>
            <a:r>
              <a:rPr lang="en-US" altLang="ko-KR" sz="900" dirty="0">
                <a:latin typeface="+mj-ea"/>
                <a:ea typeface="+mj-ea"/>
              </a:rPr>
              <a:t>(Reach rate) </a:t>
            </a:r>
            <a:r>
              <a:rPr lang="en-US" altLang="ko-KR" sz="900" dirty="0" smtClean="0">
                <a:latin typeface="+mj-ea"/>
                <a:ea typeface="+mj-ea"/>
              </a:rPr>
              <a:t>TAB</a:t>
            </a:r>
          </a:p>
          <a:p>
            <a:r>
              <a:rPr lang="en-US" altLang="ko-KR" sz="900" dirty="0" smtClean="0">
                <a:latin typeface="+mj-ea"/>
                <a:ea typeface="+mj-ea"/>
              </a:rPr>
              <a:t>2.</a:t>
            </a:r>
            <a:r>
              <a:rPr lang="ko-KR" altLang="en-US" sz="900" dirty="0" smtClean="0">
                <a:latin typeface="+mj-ea"/>
              </a:rPr>
              <a:t>도달률</a:t>
            </a:r>
            <a:endParaRPr lang="en-US" altLang="ko-KR" sz="900" dirty="0" smtClean="0">
              <a:latin typeface="+mj-ea"/>
              <a:ea typeface="+mj-ea"/>
            </a:endParaRP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1) </a:t>
            </a:r>
            <a:r>
              <a:rPr lang="ko-KR" altLang="en-US" sz="900" dirty="0" smtClean="0">
                <a:latin typeface="+mj-ea"/>
                <a:ea typeface="+mj-ea"/>
              </a:rPr>
              <a:t>다운로드 </a:t>
            </a:r>
            <a:r>
              <a:rPr lang="en-US" altLang="ko-KR" sz="900" dirty="0" smtClean="0">
                <a:latin typeface="+mj-ea"/>
                <a:ea typeface="+mj-ea"/>
              </a:rPr>
              <a:t>(excel download)</a:t>
            </a: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  - file name : ‘</a:t>
            </a:r>
            <a:r>
              <a:rPr lang="ko-KR" altLang="en-US" sz="900" dirty="0" smtClean="0">
                <a:latin typeface="+mj-ea"/>
                <a:ea typeface="+mj-ea"/>
              </a:rPr>
              <a:t>도달률</a:t>
            </a:r>
            <a:r>
              <a:rPr lang="en-US" altLang="ko-KR" sz="900" dirty="0" smtClean="0">
                <a:latin typeface="+mj-ea"/>
                <a:ea typeface="+mj-ea"/>
              </a:rPr>
              <a:t>_yyyymmdd’.xlsx</a:t>
            </a: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  - same with Grid columns</a:t>
            </a: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2) TODAY:</a:t>
            </a:r>
            <a:br>
              <a:rPr lang="en-US" altLang="ko-KR" sz="900" dirty="0" smtClean="0">
                <a:latin typeface="+mj-ea"/>
                <a:ea typeface="+mj-ea"/>
              </a:rPr>
            </a:br>
            <a:r>
              <a:rPr lang="en-US" altLang="ko-KR" sz="900" dirty="0" smtClean="0">
                <a:latin typeface="+mj-ea"/>
                <a:ea typeface="+mj-ea"/>
              </a:rPr>
              <a:t>    - format: “</a:t>
            </a:r>
            <a:r>
              <a:rPr lang="en-US" altLang="ko-KR" sz="900" dirty="0" err="1" smtClean="0">
                <a:latin typeface="+mj-ea"/>
                <a:ea typeface="+mj-ea"/>
              </a:rPr>
              <a:t>yyyy</a:t>
            </a:r>
            <a:r>
              <a:rPr lang="ko-KR" altLang="en-US" sz="900" dirty="0" smtClean="0">
                <a:latin typeface="+mj-ea"/>
                <a:ea typeface="+mj-ea"/>
              </a:rPr>
              <a:t>년 </a:t>
            </a:r>
            <a:r>
              <a:rPr lang="en-US" altLang="ko-KR" sz="900" dirty="0" smtClean="0">
                <a:latin typeface="+mj-ea"/>
                <a:ea typeface="+mj-ea"/>
              </a:rPr>
              <a:t>mm</a:t>
            </a:r>
            <a:r>
              <a:rPr lang="ko-KR" altLang="en-US" sz="900" dirty="0" smtClean="0">
                <a:latin typeface="+mj-ea"/>
                <a:ea typeface="+mj-ea"/>
              </a:rPr>
              <a:t>월 </a:t>
            </a:r>
            <a:r>
              <a:rPr lang="en-US" altLang="ko-KR" sz="900" dirty="0" err="1" smtClean="0">
                <a:latin typeface="+mj-ea"/>
                <a:ea typeface="+mj-ea"/>
              </a:rPr>
              <a:t>dd</a:t>
            </a:r>
            <a:r>
              <a:rPr lang="ko-KR" altLang="en-US" sz="900" dirty="0" smtClean="0">
                <a:latin typeface="+mj-ea"/>
                <a:ea typeface="+mj-ea"/>
              </a:rPr>
              <a:t>일 </a:t>
            </a:r>
            <a:r>
              <a:rPr lang="en-US" altLang="ko-KR" sz="900" dirty="0" smtClean="0">
                <a:latin typeface="+mj-ea"/>
                <a:ea typeface="+mj-ea"/>
              </a:rPr>
              <a:t>{</a:t>
            </a:r>
            <a:r>
              <a:rPr lang="en-US" altLang="ko-KR" sz="900" dirty="0" err="1" smtClean="0">
                <a:latin typeface="+mj-ea"/>
                <a:ea typeface="+mj-ea"/>
              </a:rPr>
              <a:t>date_ko</a:t>
            </a:r>
            <a:r>
              <a:rPr lang="en-US" altLang="ko-KR" sz="900" dirty="0" smtClean="0">
                <a:latin typeface="+mj-ea"/>
                <a:ea typeface="+mj-ea"/>
              </a:rPr>
              <a:t>}”</a:t>
            </a: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3) </a:t>
            </a:r>
            <a:r>
              <a:rPr lang="ko-KR" altLang="en-US" sz="900" dirty="0" smtClean="0">
                <a:latin typeface="+mj-ea"/>
                <a:ea typeface="+mj-ea"/>
              </a:rPr>
              <a:t>최근 </a:t>
            </a:r>
            <a:r>
              <a:rPr lang="en-US" altLang="ko-KR" sz="900" dirty="0" smtClean="0">
                <a:latin typeface="+mj-ea"/>
                <a:ea typeface="+mj-ea"/>
              </a:rPr>
              <a:t>30</a:t>
            </a:r>
            <a:r>
              <a:rPr lang="ko-KR" altLang="en-US" sz="900" dirty="0" smtClean="0">
                <a:latin typeface="+mj-ea"/>
                <a:ea typeface="+mj-ea"/>
              </a:rPr>
              <a:t>일 </a:t>
            </a:r>
            <a:r>
              <a:rPr lang="en-US" altLang="ko-KR" sz="900" dirty="0" smtClean="0">
                <a:latin typeface="+mj-ea"/>
                <a:ea typeface="+mj-ea"/>
              </a:rPr>
              <a:t>button</a:t>
            </a:r>
            <a:br>
              <a:rPr lang="en-US" altLang="ko-KR" sz="900" dirty="0" smtClean="0">
                <a:latin typeface="+mj-ea"/>
                <a:ea typeface="+mj-ea"/>
              </a:rPr>
            </a:br>
            <a:r>
              <a:rPr lang="en-US" altLang="ko-KR" sz="900" dirty="0" smtClean="0">
                <a:latin typeface="+mj-ea"/>
                <a:ea typeface="+mj-ea"/>
              </a:rPr>
              <a:t>    - if clicks, display Grid and graph data with recent 30 days</a:t>
            </a: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4) </a:t>
            </a:r>
            <a:r>
              <a:rPr lang="ko-KR" altLang="en-US" sz="900" dirty="0" smtClean="0">
                <a:latin typeface="+mj-ea"/>
                <a:ea typeface="+mj-ea"/>
              </a:rPr>
              <a:t>기간 </a:t>
            </a:r>
            <a:r>
              <a:rPr lang="en-US" altLang="ko-KR" sz="900" dirty="0" smtClean="0">
                <a:latin typeface="+mj-ea"/>
                <a:ea typeface="+mj-ea"/>
              </a:rPr>
              <a:t/>
            </a:r>
            <a:br>
              <a:rPr lang="en-US" altLang="ko-KR" sz="900" dirty="0" smtClean="0">
                <a:latin typeface="+mj-ea"/>
                <a:ea typeface="+mj-ea"/>
              </a:rPr>
            </a:br>
            <a:r>
              <a:rPr lang="en-US" altLang="ko-KR" sz="900" dirty="0" smtClean="0">
                <a:latin typeface="+mj-ea"/>
                <a:ea typeface="+mj-ea"/>
              </a:rPr>
              <a:t>     - start / end </a:t>
            </a:r>
            <a:r>
              <a:rPr lang="en-US" altLang="ko-KR" sz="900" dirty="0" err="1" smtClean="0">
                <a:latin typeface="+mj-ea"/>
                <a:ea typeface="+mj-ea"/>
              </a:rPr>
              <a:t>datepicker</a:t>
            </a:r>
            <a:r>
              <a:rPr lang="en-US" altLang="ko-KR" sz="900" dirty="0" smtClean="0">
                <a:latin typeface="+mj-ea"/>
                <a:ea typeface="+mj-ea"/>
              </a:rPr>
              <a:t/>
            </a:r>
            <a:br>
              <a:rPr lang="en-US" altLang="ko-KR" sz="900" dirty="0" smtClean="0">
                <a:latin typeface="+mj-ea"/>
                <a:ea typeface="+mj-ea"/>
              </a:rPr>
            </a:br>
            <a:r>
              <a:rPr lang="en-US" altLang="ko-KR" sz="900" dirty="0" smtClean="0">
                <a:latin typeface="+mj-ea"/>
                <a:ea typeface="+mj-ea"/>
              </a:rPr>
              <a:t>     - append </a:t>
            </a:r>
            <a:r>
              <a:rPr lang="ko-KR" altLang="en-US" sz="900" b="1" dirty="0" smtClean="0">
                <a:latin typeface="+mj-ea"/>
                <a:ea typeface="+mj-ea"/>
              </a:rPr>
              <a:t>적용 </a:t>
            </a:r>
            <a:r>
              <a:rPr lang="en-US" altLang="ko-KR" sz="900" b="1" dirty="0" smtClean="0">
                <a:latin typeface="+mj-ea"/>
                <a:ea typeface="+mj-ea"/>
              </a:rPr>
              <a:t>button </a:t>
            </a:r>
            <a:r>
              <a:rPr lang="en-US" altLang="ko-KR" sz="900" dirty="0" smtClean="0">
                <a:latin typeface="+mj-ea"/>
                <a:ea typeface="+mj-ea"/>
              </a:rPr>
              <a:t>next to </a:t>
            </a:r>
            <a:r>
              <a:rPr lang="en-US" altLang="ko-KR" sz="900" dirty="0" err="1" smtClean="0">
                <a:latin typeface="+mj-ea"/>
                <a:ea typeface="+mj-ea"/>
              </a:rPr>
              <a:t>datepicker</a:t>
            </a:r>
            <a:r>
              <a:rPr lang="en-US" altLang="ko-KR" sz="900" dirty="0" smtClean="0">
                <a:latin typeface="+mj-ea"/>
                <a:ea typeface="+mj-ea"/>
              </a:rPr>
              <a:t> (if clicks, reload Grid &amp; Graph data)</a:t>
            </a: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5) Grid columns</a:t>
            </a:r>
            <a:br>
              <a:rPr lang="en-US" altLang="ko-KR" sz="900" dirty="0" smtClean="0">
                <a:latin typeface="+mj-ea"/>
                <a:ea typeface="+mj-ea"/>
              </a:rPr>
            </a:br>
            <a:r>
              <a:rPr lang="en-US" altLang="ko-KR" sz="900" dirty="0" smtClean="0">
                <a:latin typeface="+mj-ea"/>
                <a:ea typeface="+mj-ea"/>
              </a:rPr>
              <a:t>    a) logic</a:t>
            </a: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    </a:t>
            </a:r>
            <a:r>
              <a:rPr lang="en-US" altLang="ko-KR" sz="900" b="1" dirty="0" smtClean="0">
                <a:latin typeface="+mj-ea"/>
                <a:ea typeface="+mj-ea"/>
              </a:rPr>
              <a:t>DB: </a:t>
            </a:r>
            <a:r>
              <a:rPr lang="en-US" altLang="ko-KR" sz="900" b="1" dirty="0" err="1" smtClean="0">
                <a:latin typeface="+mj-ea"/>
                <a:ea typeface="+mj-ea"/>
              </a:rPr>
              <a:t>st_user_log</a:t>
            </a:r>
            <a:r>
              <a:rPr lang="en-US" altLang="ko-KR" sz="900" dirty="0" smtClean="0">
                <a:latin typeface="+mj-ea"/>
                <a:ea typeface="+mj-ea"/>
              </a:rPr>
              <a:t/>
            </a:r>
            <a:br>
              <a:rPr lang="en-US" altLang="ko-KR" sz="900" dirty="0" smtClean="0">
                <a:latin typeface="+mj-ea"/>
                <a:ea typeface="+mj-ea"/>
              </a:rPr>
            </a:br>
            <a:r>
              <a:rPr lang="en-US" altLang="ko-KR" sz="900" dirty="0">
                <a:latin typeface="+mj-ea"/>
                <a:ea typeface="+mj-ea"/>
              </a:rPr>
              <a:t>      </a:t>
            </a:r>
            <a:r>
              <a:rPr lang="en-US" altLang="ko-KR" sz="900" dirty="0" smtClean="0">
                <a:latin typeface="+mj-ea"/>
                <a:ea typeface="+mj-ea"/>
              </a:rPr>
              <a:t>  condition</a:t>
            </a:r>
            <a:r>
              <a:rPr lang="en-US" altLang="ko-KR" sz="900" dirty="0">
                <a:latin typeface="+mj-ea"/>
                <a:ea typeface="+mj-ea"/>
              </a:rPr>
              <a:t>: </a:t>
            </a:r>
            <a:r>
              <a:rPr lang="en-US" altLang="ko-KR" sz="900" dirty="0" err="1" smtClean="0">
                <a:latin typeface="+mj-ea"/>
                <a:ea typeface="+mj-ea"/>
              </a:rPr>
              <a:t>log_time</a:t>
            </a:r>
            <a:r>
              <a:rPr lang="en-US" altLang="ko-KR" sz="900" dirty="0" smtClean="0">
                <a:latin typeface="+mj-ea"/>
                <a:ea typeface="+mj-ea"/>
              </a:rPr>
              <a:t> (start ~ end date)</a:t>
            </a: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      group by</a:t>
            </a:r>
            <a:r>
              <a:rPr lang="en-US" altLang="ko-KR" sz="900" dirty="0">
                <a:latin typeface="+mj-ea"/>
                <a:ea typeface="+mj-ea"/>
              </a:rPr>
              <a:t>: </a:t>
            </a:r>
            <a:r>
              <a:rPr lang="en-US" altLang="ko-KR" sz="900" dirty="0" err="1" smtClean="0">
                <a:latin typeface="+mj-ea"/>
                <a:ea typeface="+mj-ea"/>
              </a:rPr>
              <a:t>log_time</a:t>
            </a:r>
            <a:r>
              <a:rPr lang="en-US" altLang="ko-KR" sz="900" dirty="0" smtClean="0">
                <a:latin typeface="+mj-ea"/>
                <a:ea typeface="+mj-ea"/>
              </a:rPr>
              <a:t> (date)</a:t>
            </a:r>
            <a:br>
              <a:rPr lang="en-US" altLang="ko-KR" sz="900" dirty="0" smtClean="0">
                <a:latin typeface="+mj-ea"/>
                <a:ea typeface="+mj-ea"/>
              </a:rPr>
            </a:br>
            <a:r>
              <a:rPr lang="en-US" altLang="ko-KR" sz="900" dirty="0" smtClean="0">
                <a:latin typeface="+mj-ea"/>
                <a:ea typeface="+mj-ea"/>
              </a:rPr>
              <a:t>      </a:t>
            </a:r>
            <a:r>
              <a:rPr lang="en-US" altLang="ko-KR" sz="900" b="1" dirty="0" smtClean="0">
                <a:latin typeface="+mj-ea"/>
              </a:rPr>
              <a:t>DB</a:t>
            </a:r>
            <a:r>
              <a:rPr lang="en-US" altLang="ko-KR" sz="900" b="1" dirty="0">
                <a:latin typeface="+mj-ea"/>
              </a:rPr>
              <a:t>: </a:t>
            </a:r>
            <a:r>
              <a:rPr lang="en-US" altLang="ko-KR" sz="900" b="1" dirty="0" err="1" smtClean="0">
                <a:latin typeface="+mj-ea"/>
              </a:rPr>
              <a:t>st_user_exihibit</a:t>
            </a:r>
            <a:r>
              <a:rPr lang="en-US" altLang="ko-KR" sz="900" dirty="0">
                <a:latin typeface="+mj-ea"/>
              </a:rPr>
              <a:t/>
            </a:r>
            <a:br>
              <a:rPr lang="en-US" altLang="ko-KR" sz="900" dirty="0">
                <a:latin typeface="+mj-ea"/>
              </a:rPr>
            </a:br>
            <a:r>
              <a:rPr lang="en-US" altLang="ko-KR" sz="900" dirty="0">
                <a:latin typeface="+mj-ea"/>
              </a:rPr>
              <a:t>        condition: </a:t>
            </a:r>
            <a:r>
              <a:rPr lang="en-US" altLang="ko-KR" sz="900" dirty="0" err="1">
                <a:latin typeface="+mj-ea"/>
              </a:rPr>
              <a:t>reg_date</a:t>
            </a:r>
            <a:r>
              <a:rPr lang="en-US" altLang="ko-KR" sz="900" dirty="0">
                <a:latin typeface="+mj-ea"/>
              </a:rPr>
              <a:t> (start ~ end date)</a:t>
            </a:r>
          </a:p>
          <a:p>
            <a:r>
              <a:rPr lang="en-US" altLang="ko-KR" sz="900" dirty="0">
                <a:latin typeface="+mj-ea"/>
              </a:rPr>
              <a:t>        group by: </a:t>
            </a:r>
            <a:r>
              <a:rPr lang="en-US" altLang="ko-KR" sz="900" dirty="0" err="1">
                <a:latin typeface="+mj-ea"/>
              </a:rPr>
              <a:t>reg_date</a:t>
            </a:r>
            <a:r>
              <a:rPr lang="en-US" altLang="ko-KR" sz="900" dirty="0" smtClean="0">
                <a:latin typeface="+mj-ea"/>
                <a:ea typeface="+mj-ea"/>
              </a:rPr>
              <a:t/>
            </a:r>
            <a:br>
              <a:rPr lang="en-US" altLang="ko-KR" sz="900" dirty="0" smtClean="0">
                <a:latin typeface="+mj-ea"/>
                <a:ea typeface="+mj-ea"/>
              </a:rPr>
            </a:br>
            <a:r>
              <a:rPr lang="en-US" altLang="ko-KR" sz="900" dirty="0" smtClean="0">
                <a:latin typeface="+mj-ea"/>
                <a:ea typeface="+mj-ea"/>
              </a:rPr>
              <a:t>    b) columns</a:t>
            </a: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    - </a:t>
            </a:r>
            <a:r>
              <a:rPr lang="ko-KR" altLang="en-US" sz="900" dirty="0" smtClean="0">
                <a:latin typeface="+mj-ea"/>
                <a:ea typeface="+mj-ea"/>
              </a:rPr>
              <a:t>날짜 </a:t>
            </a:r>
            <a:r>
              <a:rPr lang="en-US" altLang="ko-KR" sz="900" dirty="0" smtClean="0">
                <a:latin typeface="+mj-ea"/>
                <a:ea typeface="+mj-ea"/>
              </a:rPr>
              <a:t>: </a:t>
            </a:r>
            <a:r>
              <a:rPr lang="en-US" altLang="ko-KR" sz="900" dirty="0" err="1">
                <a:latin typeface="+mj-ea"/>
              </a:rPr>
              <a:t>reg_date</a:t>
            </a:r>
            <a:r>
              <a:rPr lang="en-US" altLang="ko-KR" sz="900" dirty="0" smtClean="0">
                <a:latin typeface="+mj-ea"/>
              </a:rPr>
              <a:t> (YYYY-MM-DD)</a:t>
            </a:r>
            <a:endParaRPr lang="en-US" altLang="ko-KR" sz="900" dirty="0" smtClean="0">
              <a:latin typeface="+mj-ea"/>
              <a:ea typeface="+mj-ea"/>
            </a:endParaRP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  </a:t>
            </a:r>
            <a:r>
              <a:rPr lang="en-US" altLang="ko-KR" sz="900" dirty="0">
                <a:latin typeface="+mj-ea"/>
              </a:rPr>
              <a:t> </a:t>
            </a:r>
            <a:r>
              <a:rPr lang="en-US" altLang="ko-KR" sz="900" dirty="0" smtClean="0">
                <a:latin typeface="+mj-ea"/>
              </a:rPr>
              <a:t> - </a:t>
            </a:r>
            <a:r>
              <a:rPr lang="ko-KR" altLang="en-US" sz="900" dirty="0" smtClean="0">
                <a:latin typeface="+mj-ea"/>
              </a:rPr>
              <a:t>체류시간 </a:t>
            </a:r>
            <a:r>
              <a:rPr lang="en-US" altLang="ko-KR" sz="900" dirty="0">
                <a:latin typeface="+mj-ea"/>
              </a:rPr>
              <a:t>: </a:t>
            </a:r>
            <a:r>
              <a:rPr lang="en-US" altLang="ko-KR" sz="900" dirty="0" smtClean="0">
                <a:latin typeface="+mj-ea"/>
              </a:rPr>
              <a:t>SUM(</a:t>
            </a:r>
            <a:r>
              <a:rPr lang="en-US" altLang="ko-KR" sz="900" dirty="0" err="1" smtClean="0">
                <a:latin typeface="+mj-ea"/>
              </a:rPr>
              <a:t>st_user_log.stay_time</a:t>
            </a:r>
            <a:r>
              <a:rPr lang="en-US" altLang="ko-KR" sz="900" dirty="0" smtClean="0">
                <a:latin typeface="+mj-ea"/>
              </a:rPr>
              <a:t>)</a:t>
            </a:r>
          </a:p>
          <a:p>
            <a:r>
              <a:rPr lang="en-US" altLang="ko-KR" sz="900" dirty="0">
                <a:latin typeface="+mj-ea"/>
              </a:rPr>
              <a:t> </a:t>
            </a:r>
            <a:r>
              <a:rPr lang="en-US" altLang="ko-KR" sz="900" dirty="0" smtClean="0">
                <a:latin typeface="+mj-ea"/>
              </a:rPr>
              <a:t>     - </a:t>
            </a:r>
            <a:r>
              <a:rPr lang="ko-KR" altLang="en-US" sz="900" dirty="0" smtClean="0">
                <a:latin typeface="+mj-ea"/>
              </a:rPr>
              <a:t>이동거리</a:t>
            </a:r>
            <a:r>
              <a:rPr lang="en-US" altLang="ko-KR" sz="900" dirty="0" smtClean="0">
                <a:latin typeface="+mj-ea"/>
              </a:rPr>
              <a:t>(km</a:t>
            </a:r>
            <a:r>
              <a:rPr lang="en-US" altLang="ko-KR" sz="900" dirty="0">
                <a:latin typeface="+mj-ea"/>
              </a:rPr>
              <a:t>) : </a:t>
            </a:r>
            <a:r>
              <a:rPr lang="en-US" altLang="ko-KR" sz="900" dirty="0" smtClean="0">
                <a:latin typeface="+mj-ea"/>
              </a:rPr>
              <a:t>SUM(</a:t>
            </a:r>
            <a:r>
              <a:rPr lang="en-US" altLang="ko-KR" sz="900" dirty="0" err="1">
                <a:latin typeface="+mj-ea"/>
              </a:rPr>
              <a:t>st_user_log.</a:t>
            </a:r>
            <a:r>
              <a:rPr lang="en-US" altLang="ko-KR" sz="900" dirty="0" err="1" smtClean="0">
                <a:latin typeface="+mj-ea"/>
              </a:rPr>
              <a:t>move_distance</a:t>
            </a:r>
            <a:r>
              <a:rPr lang="en-US" altLang="ko-KR" sz="900" dirty="0" smtClean="0">
                <a:latin typeface="+mj-ea"/>
              </a:rPr>
              <a:t>)</a:t>
            </a:r>
          </a:p>
          <a:p>
            <a:r>
              <a:rPr lang="en-US" altLang="ko-KR" sz="900" dirty="0">
                <a:latin typeface="+mj-ea"/>
              </a:rPr>
              <a:t> </a:t>
            </a:r>
            <a:r>
              <a:rPr lang="en-US" altLang="ko-KR" sz="900" dirty="0" smtClean="0">
                <a:latin typeface="+mj-ea"/>
              </a:rPr>
              <a:t>     - </a:t>
            </a:r>
            <a:r>
              <a:rPr lang="ko-KR" altLang="en-US" sz="900" dirty="0" smtClean="0">
                <a:latin typeface="+mj-ea"/>
              </a:rPr>
              <a:t>도슨트봇 이용</a:t>
            </a:r>
            <a:r>
              <a:rPr lang="en-US" altLang="ko-KR" sz="900" dirty="0" smtClean="0">
                <a:latin typeface="+mj-ea"/>
              </a:rPr>
              <a:t>(</a:t>
            </a:r>
            <a:r>
              <a:rPr lang="ko-KR" altLang="en-US" sz="900" dirty="0" smtClean="0">
                <a:latin typeface="+mj-ea"/>
              </a:rPr>
              <a:t>건</a:t>
            </a:r>
            <a:r>
              <a:rPr lang="en-US" altLang="ko-KR" sz="900" dirty="0" smtClean="0">
                <a:latin typeface="+mj-ea"/>
              </a:rPr>
              <a:t>) : NOT DEFINE</a:t>
            </a:r>
          </a:p>
          <a:p>
            <a:r>
              <a:rPr lang="en-US" altLang="ko-KR" sz="900" dirty="0">
                <a:latin typeface="+mj-ea"/>
              </a:rPr>
              <a:t> </a:t>
            </a:r>
            <a:r>
              <a:rPr lang="en-US" altLang="ko-KR" sz="900" dirty="0" smtClean="0">
                <a:latin typeface="+mj-ea"/>
              </a:rPr>
              <a:t>     - </a:t>
            </a:r>
            <a:r>
              <a:rPr lang="ko-KR" altLang="en-US" sz="900" dirty="0" smtClean="0">
                <a:latin typeface="+mj-ea"/>
              </a:rPr>
              <a:t>컨텐츠 호출</a:t>
            </a:r>
            <a:r>
              <a:rPr lang="en-US" altLang="ko-KR" sz="900" dirty="0" smtClean="0">
                <a:latin typeface="+mj-ea"/>
              </a:rPr>
              <a:t>(</a:t>
            </a:r>
            <a:r>
              <a:rPr lang="ko-KR" altLang="en-US" sz="900" dirty="0" smtClean="0">
                <a:latin typeface="+mj-ea"/>
              </a:rPr>
              <a:t>건</a:t>
            </a:r>
            <a:r>
              <a:rPr lang="en-US" altLang="ko-KR" sz="900" dirty="0" smtClean="0">
                <a:latin typeface="+mj-ea"/>
              </a:rPr>
              <a:t>) </a:t>
            </a:r>
            <a:r>
              <a:rPr lang="en-US" altLang="ko-KR" sz="900" dirty="0">
                <a:latin typeface="+mj-ea"/>
              </a:rPr>
              <a:t>: </a:t>
            </a:r>
            <a:r>
              <a:rPr lang="en-US" altLang="ko-KR" sz="900" dirty="0" smtClean="0">
                <a:latin typeface="+mj-ea"/>
              </a:rPr>
              <a:t>SUM(</a:t>
            </a:r>
            <a:r>
              <a:rPr lang="en-US" altLang="ko-KR" sz="900" dirty="0" err="1" smtClean="0">
                <a:latin typeface="+mj-ea"/>
              </a:rPr>
              <a:t>st_user_exhibit.view_count</a:t>
            </a:r>
            <a:r>
              <a:rPr lang="en-US" altLang="ko-KR" sz="900" dirty="0" smtClean="0">
                <a:latin typeface="+mj-ea"/>
              </a:rPr>
              <a:t>)</a:t>
            </a: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6) Graph</a:t>
            </a: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  a) x-axis : date</a:t>
            </a:r>
          </a:p>
          <a:p>
            <a:r>
              <a:rPr lang="en-US" altLang="ko-KR" sz="900" dirty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   b) y-axis</a:t>
            </a:r>
            <a:br>
              <a:rPr lang="en-US" altLang="ko-KR" sz="900" dirty="0" smtClean="0">
                <a:latin typeface="+mj-ea"/>
                <a:ea typeface="+mj-ea"/>
              </a:rPr>
            </a:br>
            <a:r>
              <a:rPr lang="en-US" altLang="ko-KR" sz="900" dirty="0" smtClean="0">
                <a:latin typeface="+mj-ea"/>
                <a:ea typeface="+mj-ea"/>
              </a:rPr>
              <a:t>      - value : </a:t>
            </a:r>
            <a:r>
              <a:rPr lang="ko-KR" altLang="en-US" sz="900" dirty="0">
                <a:latin typeface="+mj-ea"/>
              </a:rPr>
              <a:t>체류시간 </a:t>
            </a:r>
            <a:r>
              <a:rPr lang="en-US" altLang="ko-KR" sz="900" dirty="0">
                <a:latin typeface="+mj-ea"/>
              </a:rPr>
              <a:t>/ </a:t>
            </a:r>
            <a:r>
              <a:rPr lang="ko-KR" altLang="en-US" sz="900" dirty="0">
                <a:latin typeface="+mj-ea"/>
              </a:rPr>
              <a:t>이동거리 </a:t>
            </a:r>
            <a:r>
              <a:rPr lang="en-US" altLang="ko-KR" sz="900" dirty="0">
                <a:latin typeface="+mj-ea"/>
              </a:rPr>
              <a:t>/ </a:t>
            </a:r>
            <a:r>
              <a:rPr lang="ko-KR" altLang="en-US" sz="900" dirty="0">
                <a:latin typeface="+mj-ea"/>
              </a:rPr>
              <a:t>도슨트봇 이용 </a:t>
            </a:r>
            <a:r>
              <a:rPr lang="en-US" altLang="ko-KR" sz="900" dirty="0">
                <a:latin typeface="+mj-ea"/>
              </a:rPr>
              <a:t>/ </a:t>
            </a:r>
            <a:r>
              <a:rPr lang="ko-KR" altLang="en-US" sz="900" dirty="0">
                <a:latin typeface="+mj-ea"/>
              </a:rPr>
              <a:t>컨텐츠 호출</a:t>
            </a:r>
            <a:r>
              <a:rPr lang="ko-KR" altLang="en-US" sz="900" dirty="0" smtClean="0">
                <a:latin typeface="+mj-ea"/>
                <a:ea typeface="+mj-ea"/>
              </a:rPr>
              <a:t> </a:t>
            </a:r>
            <a:r>
              <a:rPr lang="en-US" altLang="ko-KR" sz="900" dirty="0" smtClean="0">
                <a:latin typeface="+mj-ea"/>
                <a:ea typeface="+mj-ea"/>
              </a:rPr>
              <a:t>value</a:t>
            </a:r>
            <a:r>
              <a:rPr lang="en-US" altLang="ko-KR" sz="900" dirty="0" smtClean="0">
                <a:latin typeface="+mj-ea"/>
              </a:rPr>
              <a:t/>
            </a:r>
            <a:br>
              <a:rPr lang="en-US" altLang="ko-KR" sz="900" dirty="0" smtClean="0">
                <a:latin typeface="+mj-ea"/>
              </a:rPr>
            </a:br>
            <a:r>
              <a:rPr lang="en-US" altLang="ko-KR" sz="900" dirty="0" smtClean="0">
                <a:latin typeface="+mj-ea"/>
              </a:rPr>
              <a:t>      - tool-tip: </a:t>
            </a:r>
            <a:br>
              <a:rPr lang="en-US" altLang="ko-KR" sz="900" dirty="0" smtClean="0">
                <a:latin typeface="+mj-ea"/>
              </a:rPr>
            </a:br>
            <a:r>
              <a:rPr lang="en-US" altLang="ko-KR" sz="900" dirty="0" smtClean="0">
                <a:latin typeface="+mj-ea"/>
              </a:rPr>
              <a:t>        “</a:t>
            </a:r>
            <a:r>
              <a:rPr lang="ko-KR" altLang="en-US" sz="900" dirty="0">
                <a:latin typeface="+mj-ea"/>
              </a:rPr>
              <a:t>체류시간</a:t>
            </a:r>
            <a:r>
              <a:rPr lang="ko-KR" altLang="en-US" sz="900" dirty="0" smtClean="0">
                <a:latin typeface="+mj-ea"/>
              </a:rPr>
              <a:t> </a:t>
            </a:r>
            <a:r>
              <a:rPr lang="en-US" altLang="ko-KR" sz="900" dirty="0" smtClean="0">
                <a:latin typeface="+mj-ea"/>
              </a:rPr>
              <a:t>: {value}” / “</a:t>
            </a:r>
            <a:r>
              <a:rPr lang="ko-KR" altLang="en-US" sz="900" dirty="0">
                <a:latin typeface="+mj-ea"/>
              </a:rPr>
              <a:t>이동거리</a:t>
            </a:r>
            <a:r>
              <a:rPr lang="ko-KR" altLang="en-US" sz="900" dirty="0" smtClean="0">
                <a:latin typeface="+mj-ea"/>
              </a:rPr>
              <a:t> </a:t>
            </a:r>
            <a:r>
              <a:rPr lang="en-US" altLang="ko-KR" sz="900" dirty="0" smtClean="0">
                <a:latin typeface="+mj-ea"/>
              </a:rPr>
              <a:t>: {</a:t>
            </a:r>
            <a:r>
              <a:rPr lang="en-US" altLang="ko-KR" sz="900" dirty="0">
                <a:latin typeface="+mj-ea"/>
              </a:rPr>
              <a:t>value</a:t>
            </a:r>
            <a:r>
              <a:rPr lang="en-US" altLang="ko-KR" sz="900" dirty="0" smtClean="0">
                <a:latin typeface="+mj-ea"/>
              </a:rPr>
              <a:t>}” / “</a:t>
            </a:r>
            <a:r>
              <a:rPr lang="ko-KR" altLang="en-US" sz="900" dirty="0">
                <a:latin typeface="+mj-ea"/>
              </a:rPr>
              <a:t>도슨트봇 이용</a:t>
            </a:r>
            <a:r>
              <a:rPr lang="ko-KR" altLang="en-US" sz="900" dirty="0" smtClean="0">
                <a:latin typeface="+mj-ea"/>
              </a:rPr>
              <a:t> </a:t>
            </a:r>
            <a:r>
              <a:rPr lang="en-US" altLang="ko-KR" sz="900" dirty="0" smtClean="0">
                <a:latin typeface="+mj-ea"/>
              </a:rPr>
              <a:t>: {</a:t>
            </a:r>
            <a:r>
              <a:rPr lang="en-US" altLang="ko-KR" sz="900" dirty="0">
                <a:latin typeface="+mj-ea"/>
              </a:rPr>
              <a:t>value</a:t>
            </a:r>
            <a:r>
              <a:rPr lang="en-US" altLang="ko-KR" sz="900" dirty="0" smtClean="0">
                <a:latin typeface="+mj-ea"/>
              </a:rPr>
              <a:t>}” / “</a:t>
            </a:r>
            <a:r>
              <a:rPr lang="ko-KR" altLang="en-US" sz="900" dirty="0">
                <a:latin typeface="+mj-ea"/>
              </a:rPr>
              <a:t>컨텐츠 호출</a:t>
            </a:r>
            <a:r>
              <a:rPr lang="ko-KR" altLang="en-US" sz="900" dirty="0" smtClean="0">
                <a:latin typeface="+mj-ea"/>
              </a:rPr>
              <a:t> </a:t>
            </a:r>
            <a:r>
              <a:rPr lang="en-US" altLang="ko-KR" sz="900" dirty="0">
                <a:latin typeface="+mj-ea"/>
              </a:rPr>
              <a:t>: {value</a:t>
            </a:r>
            <a:r>
              <a:rPr lang="en-US" altLang="ko-KR" sz="900" dirty="0" smtClean="0">
                <a:latin typeface="+mj-ea"/>
              </a:rPr>
              <a:t>}”</a:t>
            </a:r>
          </a:p>
          <a:p>
            <a:r>
              <a:rPr lang="en-US" altLang="ko-KR" sz="900" dirty="0">
                <a:latin typeface="+mj-ea"/>
              </a:rPr>
              <a:t> </a:t>
            </a:r>
            <a:r>
              <a:rPr lang="en-US" altLang="ko-KR" sz="900" dirty="0" smtClean="0">
                <a:latin typeface="+mj-ea"/>
              </a:rPr>
              <a:t> 7) </a:t>
            </a:r>
            <a:r>
              <a:rPr lang="en-US" altLang="ko-KR" sz="900" dirty="0" err="1" smtClean="0">
                <a:latin typeface="+mj-ea"/>
              </a:rPr>
              <a:t>selectbox</a:t>
            </a:r>
            <a:r>
              <a:rPr lang="en-US" altLang="ko-KR" sz="900" dirty="0" smtClean="0">
                <a:latin typeface="+mj-ea"/>
              </a:rPr>
              <a:t/>
            </a:r>
            <a:br>
              <a:rPr lang="en-US" altLang="ko-KR" sz="900" dirty="0" smtClean="0">
                <a:latin typeface="+mj-ea"/>
              </a:rPr>
            </a:br>
            <a:r>
              <a:rPr lang="en-US" altLang="ko-KR" sz="900" dirty="0" smtClean="0">
                <a:latin typeface="+mj-ea"/>
              </a:rPr>
              <a:t>      - options: </a:t>
            </a:r>
            <a:r>
              <a:rPr lang="ko-KR" altLang="en-US" sz="900" dirty="0" smtClean="0">
                <a:latin typeface="+mj-ea"/>
              </a:rPr>
              <a:t>체류시간 </a:t>
            </a:r>
            <a:r>
              <a:rPr lang="en-US" altLang="ko-KR" sz="900" dirty="0" smtClean="0">
                <a:latin typeface="+mj-ea"/>
              </a:rPr>
              <a:t>/ </a:t>
            </a:r>
            <a:r>
              <a:rPr lang="ko-KR" altLang="en-US" sz="900" dirty="0" smtClean="0">
                <a:latin typeface="+mj-ea"/>
              </a:rPr>
              <a:t>이동거리 </a:t>
            </a:r>
            <a:r>
              <a:rPr lang="en-US" altLang="ko-KR" sz="900" dirty="0" smtClean="0">
                <a:latin typeface="+mj-ea"/>
              </a:rPr>
              <a:t>/ </a:t>
            </a:r>
            <a:r>
              <a:rPr lang="ko-KR" altLang="en-US" sz="900" dirty="0">
                <a:latin typeface="+mj-ea"/>
              </a:rPr>
              <a:t>도슨트봇 </a:t>
            </a:r>
            <a:r>
              <a:rPr lang="ko-KR" altLang="en-US" sz="900" dirty="0" smtClean="0">
                <a:latin typeface="+mj-ea"/>
              </a:rPr>
              <a:t>이용 </a:t>
            </a:r>
            <a:r>
              <a:rPr lang="en-US" altLang="ko-KR" sz="900" dirty="0" smtClean="0">
                <a:latin typeface="+mj-ea"/>
              </a:rPr>
              <a:t>/ </a:t>
            </a:r>
            <a:r>
              <a:rPr lang="ko-KR" altLang="en-US" sz="900" dirty="0">
                <a:latin typeface="+mj-ea"/>
              </a:rPr>
              <a:t>컨텐츠 </a:t>
            </a:r>
            <a:r>
              <a:rPr lang="ko-KR" altLang="en-US" sz="900" dirty="0" smtClean="0">
                <a:latin typeface="+mj-ea"/>
              </a:rPr>
              <a:t>호출</a:t>
            </a:r>
            <a:r>
              <a:rPr lang="en-US" altLang="ko-KR" sz="900" dirty="0" smtClean="0">
                <a:latin typeface="+mj-ea"/>
              </a:rPr>
              <a:t/>
            </a:r>
            <a:br>
              <a:rPr lang="en-US" altLang="ko-KR" sz="900" dirty="0" smtClean="0">
                <a:latin typeface="+mj-ea"/>
              </a:rPr>
            </a:br>
            <a:r>
              <a:rPr lang="en-US" altLang="ko-KR" sz="900" dirty="0" smtClean="0">
                <a:latin typeface="+mj-ea"/>
              </a:rPr>
              <a:t>      - if option is changed, reload graph with selected column value</a:t>
            </a:r>
          </a:p>
          <a:p>
            <a:r>
              <a:rPr lang="en-US" altLang="ko-KR" sz="900" dirty="0" smtClean="0">
                <a:latin typeface="+mj-ea"/>
              </a:rPr>
              <a:t>  8) bar </a:t>
            </a:r>
            <a:r>
              <a:rPr lang="en-US" altLang="ko-KR" sz="900" dirty="0">
                <a:latin typeface="+mj-ea"/>
              </a:rPr>
              <a:t>graph </a:t>
            </a:r>
            <a:r>
              <a:rPr lang="en-US" altLang="ko-KR" sz="900" b="1" dirty="0">
                <a:latin typeface="+mj-ea"/>
              </a:rPr>
              <a:t>toggle</a:t>
            </a:r>
            <a:r>
              <a:rPr lang="en-US" altLang="ko-KR" sz="900" dirty="0">
                <a:latin typeface="+mj-ea"/>
              </a:rPr>
              <a:t> </a:t>
            </a:r>
            <a:r>
              <a:rPr lang="en-US" altLang="ko-KR" sz="900" dirty="0" smtClean="0">
                <a:latin typeface="+mj-ea"/>
              </a:rPr>
              <a:t>icon</a:t>
            </a:r>
            <a:br>
              <a:rPr lang="en-US" altLang="ko-KR" sz="900" dirty="0" smtClean="0">
                <a:latin typeface="+mj-ea"/>
              </a:rPr>
            </a:br>
            <a:r>
              <a:rPr lang="en-US" altLang="ko-KR" sz="900" dirty="0" smtClean="0">
                <a:latin typeface="+mj-ea"/>
              </a:rPr>
              <a:t>     - if clicks, show bar graph</a:t>
            </a:r>
          </a:p>
          <a:p>
            <a:r>
              <a:rPr lang="en-US" altLang="ko-KR" sz="900" dirty="0">
                <a:latin typeface="+mj-ea"/>
              </a:rPr>
              <a:t> </a:t>
            </a:r>
            <a:r>
              <a:rPr lang="en-US" altLang="ko-KR" sz="900" dirty="0" smtClean="0">
                <a:latin typeface="+mj-ea"/>
              </a:rPr>
              <a:t> 9) </a:t>
            </a:r>
            <a:r>
              <a:rPr lang="en-US" altLang="ko-KR" sz="900" dirty="0">
                <a:latin typeface="+mj-ea"/>
              </a:rPr>
              <a:t>linear graph </a:t>
            </a:r>
            <a:r>
              <a:rPr lang="en-US" altLang="ko-KR" sz="900" b="1" dirty="0">
                <a:latin typeface="+mj-ea"/>
              </a:rPr>
              <a:t>toggle</a:t>
            </a:r>
            <a:r>
              <a:rPr lang="en-US" altLang="ko-KR" sz="900" dirty="0">
                <a:latin typeface="+mj-ea"/>
              </a:rPr>
              <a:t> </a:t>
            </a:r>
            <a:r>
              <a:rPr lang="en-US" altLang="ko-KR" sz="900" dirty="0" smtClean="0">
                <a:latin typeface="+mj-ea"/>
              </a:rPr>
              <a:t>icon</a:t>
            </a:r>
          </a:p>
          <a:p>
            <a:r>
              <a:rPr lang="en-US" altLang="ko-KR" sz="900" dirty="0">
                <a:latin typeface="+mj-ea"/>
              </a:rPr>
              <a:t> </a:t>
            </a:r>
            <a:r>
              <a:rPr lang="en-US" altLang="ko-KR" sz="900" dirty="0" smtClean="0">
                <a:latin typeface="+mj-ea"/>
              </a:rPr>
              <a:t>    - if clicks</a:t>
            </a:r>
            <a:r>
              <a:rPr lang="en-US" altLang="ko-KR" sz="900" dirty="0">
                <a:latin typeface="+mj-ea"/>
              </a:rPr>
              <a:t>, show linear </a:t>
            </a:r>
            <a:r>
              <a:rPr lang="en-US" altLang="ko-KR" sz="900" dirty="0" smtClean="0">
                <a:latin typeface="+mj-ea"/>
              </a:rPr>
              <a:t>graph</a:t>
            </a:r>
          </a:p>
          <a:p>
            <a:r>
              <a:rPr lang="en-US" altLang="ko-KR" sz="900" dirty="0">
                <a:latin typeface="+mj-ea"/>
              </a:rPr>
              <a:t> </a:t>
            </a:r>
            <a:r>
              <a:rPr lang="en-US" altLang="ko-KR" sz="900" dirty="0" smtClean="0">
                <a:latin typeface="+mj-ea"/>
              </a:rPr>
              <a:t> 10) graph image download</a:t>
            </a:r>
            <a:br>
              <a:rPr lang="en-US" altLang="ko-KR" sz="900" dirty="0" smtClean="0">
                <a:latin typeface="+mj-ea"/>
              </a:rPr>
            </a:br>
            <a:r>
              <a:rPr lang="en-US" altLang="ko-KR" sz="900" dirty="0" smtClean="0">
                <a:latin typeface="+mj-ea"/>
              </a:rPr>
              <a:t>     - file name: “</a:t>
            </a:r>
            <a:r>
              <a:rPr lang="ko-KR" altLang="en-US" sz="900" dirty="0" smtClean="0">
                <a:latin typeface="+mj-ea"/>
              </a:rPr>
              <a:t>도달률</a:t>
            </a:r>
            <a:r>
              <a:rPr lang="en-US" altLang="ko-KR" sz="900" dirty="0" smtClean="0">
                <a:latin typeface="+mj-ea"/>
              </a:rPr>
              <a:t>_yyyymmdd”.png</a:t>
            </a:r>
          </a:p>
        </p:txBody>
      </p:sp>
    </p:spTree>
    <p:extLst>
      <p:ext uri="{BB962C8B-B14F-4D97-AF65-F5344CB8AC3E}">
        <p14:creationId xmlns:p14="http://schemas.microsoft.com/office/powerpoint/2010/main" val="2622563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sz="1000"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6">
              <a:lumMod val="75000"/>
            </a:schemeClr>
          </a:solidFill>
          <a:prstDash val="sysDash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200" dirty="0" smtClean="0"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43761</TotalTime>
  <Words>3253</Words>
  <Application>Microsoft Office PowerPoint</Application>
  <PresentationFormat>Custom</PresentationFormat>
  <Paragraphs>545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나눔고딕</vt:lpstr>
      <vt:lpstr>맑은 고딕</vt:lpstr>
      <vt:lpstr>Arial</vt:lpstr>
      <vt:lpstr>Calibri</vt:lpstr>
      <vt:lpstr>Calibri Light</vt:lpstr>
      <vt:lpstr>Wingdings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윤용근</dc:creator>
  <cp:lastModifiedBy>gram</cp:lastModifiedBy>
  <cp:revision>418</cp:revision>
  <dcterms:created xsi:type="dcterms:W3CDTF">2016-06-01T05:15:44Z</dcterms:created>
  <dcterms:modified xsi:type="dcterms:W3CDTF">2023-05-25T06:33:32Z</dcterms:modified>
</cp:coreProperties>
</file>