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7"/>
  </p:notesMasterIdLst>
  <p:sldIdLst>
    <p:sldId id="256" r:id="rId2"/>
    <p:sldId id="257" r:id="rId3"/>
    <p:sldId id="258" r:id="rId4"/>
    <p:sldId id="340" r:id="rId5"/>
    <p:sldId id="259" r:id="rId6"/>
    <p:sldId id="265" r:id="rId7"/>
    <p:sldId id="331" r:id="rId8"/>
    <p:sldId id="332" r:id="rId9"/>
    <p:sldId id="318" r:id="rId10"/>
    <p:sldId id="333" r:id="rId11"/>
    <p:sldId id="334" r:id="rId12"/>
    <p:sldId id="335" r:id="rId13"/>
    <p:sldId id="336" r:id="rId14"/>
    <p:sldId id="337" r:id="rId15"/>
    <p:sldId id="285" r:id="rId16"/>
    <p:sldId id="343" r:id="rId17"/>
    <p:sldId id="341" r:id="rId18"/>
    <p:sldId id="338" r:id="rId19"/>
    <p:sldId id="321" r:id="rId20"/>
    <p:sldId id="322" r:id="rId21"/>
    <p:sldId id="344" r:id="rId22"/>
    <p:sldId id="323" r:id="rId23"/>
    <p:sldId id="330" r:id="rId24"/>
    <p:sldId id="345" r:id="rId25"/>
    <p:sldId id="339" r:id="rId26"/>
    <p:sldId id="324" r:id="rId27"/>
    <p:sldId id="275" r:id="rId28"/>
    <p:sldId id="325" r:id="rId29"/>
    <p:sldId id="326" r:id="rId30"/>
    <p:sldId id="327" r:id="rId31"/>
    <p:sldId id="328" r:id="rId32"/>
    <p:sldId id="329" r:id="rId33"/>
    <p:sldId id="277" r:id="rId34"/>
    <p:sldId id="279" r:id="rId35"/>
    <p:sldId id="342" r:id="rId36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F835C3B0-4F76-4EEC-BA46-49C807DC70C0}">
          <p14:sldIdLst>
            <p14:sldId id="256"/>
            <p14:sldId id="257"/>
          </p14:sldIdLst>
        </p14:section>
        <p14:section name="LOGIN" id="{BC4B329F-D0F1-4869-AF45-BA9226DB75F8}">
          <p14:sldIdLst>
            <p14:sldId id="258"/>
            <p14:sldId id="340"/>
          </p14:sldIdLst>
        </p14:section>
        <p14:section name="DASHBOARD" id="{B65A67ED-3ECC-44DA-A2DB-55A5CD9B99DE}">
          <p14:sldIdLst>
            <p14:sldId id="259"/>
          </p14:sldIdLst>
        </p14:section>
        <p14:section name="SIMULATION" id="{F85770CF-34F3-4A05-B101-A3079EB2302C}">
          <p14:sldIdLst>
            <p14:sldId id="265"/>
            <p14:sldId id="331"/>
            <p14:sldId id="332"/>
            <p14:sldId id="318"/>
            <p14:sldId id="333"/>
            <p14:sldId id="334"/>
            <p14:sldId id="335"/>
            <p14:sldId id="336"/>
            <p14:sldId id="337"/>
          </p14:sldIdLst>
        </p14:section>
        <p14:section name="시뮬레이션 생성" id="{9B409044-CF8A-48C8-9C0A-12EF63F915F9}">
          <p14:sldIdLst>
            <p14:sldId id="285"/>
            <p14:sldId id="343"/>
            <p14:sldId id="341"/>
            <p14:sldId id="338"/>
            <p14:sldId id="321"/>
            <p14:sldId id="322"/>
            <p14:sldId id="344"/>
            <p14:sldId id="323"/>
            <p14:sldId id="330"/>
            <p14:sldId id="345"/>
            <p14:sldId id="339"/>
            <p14:sldId id="324"/>
          </p14:sldIdLst>
        </p14:section>
        <p14:section name="설정" id="{9AD552DC-77BF-4067-B063-FFA52AFC17EF}">
          <p14:sldIdLst>
            <p14:sldId id="275"/>
            <p14:sldId id="325"/>
            <p14:sldId id="326"/>
            <p14:sldId id="327"/>
            <p14:sldId id="328"/>
            <p14:sldId id="329"/>
            <p14:sldId id="277"/>
          </p14:sldIdLst>
        </p14:section>
        <p14:section name="참고" id="{822CFA94-B014-4AC9-A93B-8950DC01B764}">
          <p14:sldIdLst>
            <p14:sldId id="279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558234"/>
    <a:srgbClr val="F6640C"/>
    <a:srgbClr val="FCB504"/>
    <a:srgbClr val="0099CC"/>
    <a:srgbClr val="00FFFF"/>
    <a:srgbClr val="FF99FF"/>
    <a:srgbClr val="2F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33" autoAdjust="0"/>
    <p:restoredTop sz="96336" autoAdjust="0"/>
  </p:normalViewPr>
  <p:slideViewPr>
    <p:cSldViewPr>
      <p:cViewPr varScale="1">
        <p:scale>
          <a:sx n="91" d="100"/>
          <a:sy n="91" d="100"/>
        </p:scale>
        <p:origin x="696" y="90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65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7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99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15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977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65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88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23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759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770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295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179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97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511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001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063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486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302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0851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139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812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605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216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2957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2580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1095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831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19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5940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9129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8411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10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Detail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6610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507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507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507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507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507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507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507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5B5697A-28F1-0C72-1D53-48E784637C9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" b="43627"/>
          <a:stretch/>
        </p:blipFill>
        <p:spPr bwMode="auto">
          <a:xfrm>
            <a:off x="644302" y="596830"/>
            <a:ext cx="723156" cy="429417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08E380E-CA77-44E4-1035-03799AFC0B2F}"/>
              </a:ext>
            </a:extLst>
          </p:cNvPr>
          <p:cNvGrpSpPr/>
          <p:nvPr/>
        </p:nvGrpSpPr>
        <p:grpSpPr>
          <a:xfrm>
            <a:off x="4669608" y="2307074"/>
            <a:ext cx="5061001" cy="3305890"/>
            <a:chOff x="4670403" y="2203370"/>
            <a:chExt cx="5061001" cy="3305890"/>
          </a:xfrm>
        </p:grpSpPr>
        <p:sp>
          <p:nvSpPr>
            <p:cNvPr id="9" name="TextBox 8"/>
            <p:cNvSpPr txBox="1"/>
            <p:nvPr/>
          </p:nvSpPr>
          <p:spPr>
            <a:xfrm>
              <a:off x="4670403" y="3390129"/>
              <a:ext cx="5061001" cy="972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축산시설 탄소배출량 시뮬레이터 개발</a:t>
              </a:r>
              <a:endPara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탄소배출량 시뮬레이터 화면 기능 설명</a:t>
              </a: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998674" y="4617388"/>
              <a:ext cx="404446" cy="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6476981" y="4831574"/>
              <a:ext cx="1447833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2023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09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07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</a:t>
              </a: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464798" y="5172245"/>
              <a:ext cx="1472198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STONE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INTEGRITY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2B05818-3D17-E33E-9CC0-DD224444FA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1087" y="2203370"/>
              <a:ext cx="1018038" cy="1122836"/>
            </a:xfrm>
            <a:prstGeom prst="rect">
              <a:avLst/>
            </a:prstGeom>
            <a:solidFill>
              <a:schemeClr val="tx1"/>
            </a:solidFill>
          </p:spPr>
        </p:pic>
      </p:grpSp>
      <p:pic>
        <p:nvPicPr>
          <p:cNvPr id="3" name="Picture 13">
            <a:extLst>
              <a:ext uri="{FF2B5EF4-FFF2-40B4-BE49-F238E27FC236}">
                <a16:creationId xmlns:a16="http://schemas.microsoft.com/office/drawing/2014/main" id="{0EA8B1F0-38F6-8CF5-D174-BF30C3AAA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86" y="503635"/>
            <a:ext cx="2558600" cy="288032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519223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V0.1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2023.08.15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전체 변경 및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2023.09.20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시뮬레이션 부분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2024.09.01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산술식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회기식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딥러닝 부분 보완 및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UI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V1.6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2024.09.07</a:t>
                      </a: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2024.09.12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V1.8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2024.10.06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시뮬레이션 생성 및 데이터 연결 부분 수정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95" y="864096"/>
            <a:ext cx="9433048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8418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533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395" y="864096"/>
            <a:ext cx="9433047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아이디나 비밀번호가 맞지 않습니다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다시 확인해 주세요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.”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371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7169CFB6-824C-EBAD-FBEA-692E1219E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97471" y="1053678"/>
            <a:ext cx="9804869" cy="65365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39150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대시보드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대시보드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 농가의 딥러닝 모델 결과에 따른 금일 탄소배출량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실시간 탄소배출량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일 탄소배출량 예측 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현재는 </a:t>
            </a:r>
            <a:r>
              <a:rPr lang="ko-KR" altLang="en-US" sz="1000" dirty="0" err="1">
                <a:latin typeface="+mj-ea"/>
                <a:ea typeface="+mj-ea"/>
              </a:rPr>
              <a:t>공주대축사</a:t>
            </a:r>
            <a:r>
              <a:rPr lang="ko-KR" altLang="en-US" sz="1000" dirty="0">
                <a:latin typeface="+mj-ea"/>
                <a:ea typeface="+mj-ea"/>
              </a:rPr>
              <a:t> 만 표시됨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모델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DeepLearning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모델 선택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트윈농가의 일별 탄소배출량 현황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30</a:t>
            </a:r>
            <a:r>
              <a:rPr lang="ko-KR" altLang="en-US" sz="1000" dirty="0">
                <a:latin typeface="+mj-ea"/>
                <a:ea typeface="+mj-ea"/>
              </a:rPr>
              <a:t>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</a:t>
            </a:r>
            <a:r>
              <a:rPr lang="ko-KR" altLang="en-US" sz="1000" dirty="0">
                <a:latin typeface="+mj-ea"/>
                <a:ea typeface="+mj-ea"/>
              </a:rPr>
              <a:t>개월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년 탄소배출량 통계 선택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일별 탄소배출량 합계 막대그래프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선택에 따른 누적 배출량 및 일 평균 배출량 표시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Logo Text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변경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68982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As-Is : EMISSION of CARBON SIMULATOR</a:t>
            </a:r>
          </a:p>
          <a:p>
            <a:pPr marL="68982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To-Be : CARBON EMISSION SIMULATOR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13BC633-6866-AA02-DB7E-87536280B529}"/>
              </a:ext>
            </a:extLst>
          </p:cNvPr>
          <p:cNvSpPr/>
          <p:nvPr/>
        </p:nvSpPr>
        <p:spPr>
          <a:xfrm>
            <a:off x="707290" y="1724033"/>
            <a:ext cx="9445143" cy="3172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22203" y="1661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20A69B-BA86-8FB2-1043-B844E2E7C6E3}"/>
              </a:ext>
            </a:extLst>
          </p:cNvPr>
          <p:cNvSpPr/>
          <p:nvPr/>
        </p:nvSpPr>
        <p:spPr>
          <a:xfrm>
            <a:off x="707290" y="4896123"/>
            <a:ext cx="9445143" cy="2455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A4941C4-22BB-69BA-4D12-3393A820837C}"/>
              </a:ext>
            </a:extLst>
          </p:cNvPr>
          <p:cNvSpPr/>
          <p:nvPr/>
        </p:nvSpPr>
        <p:spPr>
          <a:xfrm>
            <a:off x="422203" y="48796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875C591-BC98-6385-4424-D540607AC5ED}"/>
              </a:ext>
            </a:extLst>
          </p:cNvPr>
          <p:cNvSpPr/>
          <p:nvPr/>
        </p:nvSpPr>
        <p:spPr>
          <a:xfrm>
            <a:off x="1943522" y="1642882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E9DF235-FFDD-D34F-14FF-03AB538C840F}"/>
              </a:ext>
            </a:extLst>
          </p:cNvPr>
          <p:cNvSpPr/>
          <p:nvPr/>
        </p:nvSpPr>
        <p:spPr>
          <a:xfrm>
            <a:off x="3354013" y="163944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954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일련번호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상태아이콘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삭제버튼 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시뮬레이션 상세 내용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2.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상세 영역에 해당 시뮬레이션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상세내용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목록에서 선택한 시뮬레이션 상세 결과 내용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유형별 상세 설명은 다음 슬라이드에서 설명함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상세 검색 확장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시뮬레이션을 검색하기 위한 확장 모드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418" y="803348"/>
            <a:ext cx="4520583" cy="69315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771972" y="100001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087538" y="987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5FFEB7-24F0-CF64-EE1C-112ADFF5DD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954" y="803349"/>
            <a:ext cx="4520583" cy="69315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5723942" y="97173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87237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6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[NEW SIMULATION]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신규 시뮬레이션 생성 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생성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 키워드를 입력하여 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시뮬레이션 검색 모드로 확장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일련번호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제목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오른쪽 영역에 시뮬레이션 결과 상세 내용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상태 아이콘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완료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진행중 아이콘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시뮬레이션 삭제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결과 데이터 포함 삭제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3"/>
            <a:ext cx="2448271" cy="37540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FF20273-5F16-A2B3-52A7-352F97E5A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06"/>
          <a:stretch/>
        </p:blipFill>
        <p:spPr>
          <a:xfrm>
            <a:off x="3292418" y="1661603"/>
            <a:ext cx="7076040" cy="60428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76394" y="20709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07391" y="24802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074464" y="296563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7" y="822323"/>
            <a:ext cx="2448271" cy="2057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3" idx="1"/>
          </p:cNvCxnSpPr>
          <p:nvPr/>
        </p:nvCxnSpPr>
        <p:spPr>
          <a:xfrm>
            <a:off x="2735608" y="1851111"/>
            <a:ext cx="556810" cy="283190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4699082" y="29838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66405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EF104224-3535-4D40-FD63-A141AB203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" b="39635"/>
          <a:stretch/>
        </p:blipFill>
        <p:spPr>
          <a:xfrm>
            <a:off x="3298470" y="968613"/>
            <a:ext cx="7214004" cy="66956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상세검색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목록 확장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일반형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트윈형 선택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기능 선택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일반형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선택시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비활성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검색 기간 설정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 키워드 입력으로 시뮬레이션 검색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설정에 따라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2.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번 목록 영역에 해당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일련번호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유형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기능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등록일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관리 표출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확장모드는 축소되며 해당 시뮬레이션 결과 상세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목록이 많을 경우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 수행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4"/>
            <a:ext cx="2448271" cy="37540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08366" y="14283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14534" y="31022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4751834" y="56882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8" y="822323"/>
            <a:ext cx="1728192" cy="16975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2015530" y="1671091"/>
            <a:ext cx="1282940" cy="264534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3123769" y="171371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0D4DEC9-1AB7-7235-614E-2C9110983021}"/>
              </a:ext>
            </a:extLst>
          </p:cNvPr>
          <p:cNvSpPr/>
          <p:nvPr/>
        </p:nvSpPr>
        <p:spPr>
          <a:xfrm>
            <a:off x="3123769" y="20162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EED97C4-AAEC-F48A-7864-D43E5225DE7A}"/>
              </a:ext>
            </a:extLst>
          </p:cNvPr>
          <p:cNvSpPr/>
          <p:nvPr/>
        </p:nvSpPr>
        <p:spPr>
          <a:xfrm>
            <a:off x="3123769" y="2346303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77DEEC5-F2BD-DA2E-5C82-F9833D03C0FF}"/>
              </a:ext>
            </a:extLst>
          </p:cNvPr>
          <p:cNvSpPr/>
          <p:nvPr/>
        </p:nvSpPr>
        <p:spPr>
          <a:xfrm>
            <a:off x="3123769" y="27020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603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48592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68847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생성시 입력된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데이터 항목과 데이터 </a:t>
            </a:r>
            <a:r>
              <a:rPr lang="ko-KR" altLang="en-US" sz="1000" dirty="0" err="1">
                <a:latin typeface="+mj-ea"/>
                <a:ea typeface="+mj-ea"/>
              </a:rPr>
              <a:t>입력값</a:t>
            </a:r>
            <a:r>
              <a:rPr lang="ko-KR" altLang="en-US" sz="1000" dirty="0">
                <a:latin typeface="+mj-ea"/>
                <a:ea typeface="+mj-ea"/>
              </a:rPr>
              <a:t>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88742" y="392449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789443"/>
            <a:ext cx="412134" cy="229392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025846" y="191636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17943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0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2544" y="125164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94446" y="229274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1575" y="4736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539665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342089"/>
            <a:ext cx="412134" cy="741274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1646" y="1455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EAC227D9-0289-6884-AB71-3D8921EDC3B7}"/>
              </a:ext>
            </a:extLst>
          </p:cNvPr>
          <p:cNvSpPr/>
          <p:nvPr/>
        </p:nvSpPr>
        <p:spPr>
          <a:xfrm>
            <a:off x="9662934" y="2292748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60246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63341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1093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2" b="15080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158992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-42"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9818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10827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00" b="14482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64237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kern="1200" dirty="0">
                <a:solidFill>
                  <a:schemeClr val="dk1"/>
                </a:solidFill>
                <a:latin typeface="+mj-ea"/>
                <a:ea typeface="+mn-ea"/>
                <a:cs typeface="+mn-cs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모델의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모델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734967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41702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모델은 복수로 추가할 수 있으며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선택한 모델에 따라 데이터 입력항목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선택된 모델 목록에서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2-1. [TEST]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모델에 대한 탄소배출량 예측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데이터 입력</a:t>
            </a: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데이터 입력</a:t>
            </a:r>
            <a:endParaRPr lang="en-US" altLang="ko-KR" sz="1000" dirty="0">
              <a:latin typeface="+mj-ea"/>
              <a:ea typeface="+mj-ea"/>
            </a:endParaRPr>
          </a:p>
          <a:p>
            <a:pPr marL="630238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모델에 따라 필요 데이터 항목 활성</a:t>
            </a:r>
            <a:endParaRPr lang="en-US" altLang="ko-KR" sz="1000" dirty="0">
              <a:latin typeface="+mj-ea"/>
              <a:ea typeface="+mj-ea"/>
            </a:endParaRPr>
          </a:p>
          <a:p>
            <a:pPr marL="630238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사용자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활성된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 항목은 모두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필수값으로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미 입력상태로 시뮬레이션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실행시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경고 팝업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75037" y="26638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75037" y="38520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381350" y="15263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CA5E2-43E1-09DE-15BE-E50AD0B5379A}"/>
              </a:ext>
            </a:extLst>
          </p:cNvPr>
          <p:cNvSpPr txBox="1"/>
          <p:nvPr/>
        </p:nvSpPr>
        <p:spPr>
          <a:xfrm>
            <a:off x="9071621" y="6264275"/>
            <a:ext cx="53285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입력값으로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받아서 처리하는 모양이 보여야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네이밍 관련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번호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트윈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-&lt;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모델명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&gt;-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실행시간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자동생성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6F9D403-AB58-DB58-8C05-FF553DBEAD05}"/>
              </a:ext>
            </a:extLst>
          </p:cNvPr>
          <p:cNvSpPr/>
          <p:nvPr/>
        </p:nvSpPr>
        <p:spPr>
          <a:xfrm>
            <a:off x="6836265" y="316793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4B13C03-7700-9970-CC88-8E9944E665D8}"/>
              </a:ext>
            </a:extLst>
          </p:cNvPr>
          <p:cNvSpPr/>
          <p:nvPr/>
        </p:nvSpPr>
        <p:spPr>
          <a:xfrm>
            <a:off x="3375037" y="439206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3-1</a:t>
            </a:r>
            <a:endParaRPr lang="ko-KR" altLang="en-US" sz="7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E74A1E6-6F46-8170-0CA9-C697FB06921E}"/>
              </a:ext>
            </a:extLst>
          </p:cNvPr>
          <p:cNvSpPr/>
          <p:nvPr/>
        </p:nvSpPr>
        <p:spPr>
          <a:xfrm>
            <a:off x="6487746" y="431091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3-2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06133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92375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제목 생성 규칙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9A9B5D0-3BEF-BF16-BBB8-0F6AE6065B1C}"/>
              </a:ext>
            </a:extLst>
          </p:cNvPr>
          <p:cNvSpPr txBox="1"/>
          <p:nvPr/>
        </p:nvSpPr>
        <p:spPr>
          <a:xfrm>
            <a:off x="3815730" y="4320059"/>
            <a:ext cx="8145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+mj-ea"/>
                <a:ea typeface="+mj-ea"/>
              </a:rPr>
              <a:t>No. Ge-Tier1-YYYYMMDDhhmmss</a:t>
            </a:r>
            <a:endParaRPr lang="ko-KR" altLang="en-US" sz="4000" dirty="0">
              <a:latin typeface="+mj-ea"/>
              <a:ea typeface="+mj-ea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EF4EEBD-F968-C572-B725-5BA1BBE9A869}"/>
              </a:ext>
            </a:extLst>
          </p:cNvPr>
          <p:cNvCxnSpPr/>
          <p:nvPr/>
        </p:nvCxnSpPr>
        <p:spPr>
          <a:xfrm>
            <a:off x="3815730" y="5027945"/>
            <a:ext cx="90423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B9AA88D-1CCE-FC77-C907-B4EEFD0C184B}"/>
              </a:ext>
            </a:extLst>
          </p:cNvPr>
          <p:cNvSpPr txBox="1"/>
          <p:nvPr/>
        </p:nvSpPr>
        <p:spPr>
          <a:xfrm>
            <a:off x="3015511" y="597624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>
                <a:latin typeface="+mj-ea"/>
                <a:ea typeface="+mj-ea"/>
              </a:rPr>
              <a:t>일련번호</a:t>
            </a:r>
            <a:endParaRPr lang="ko-KR" altLang="en-US" sz="1200" dirty="0">
              <a:latin typeface="+mj-ea"/>
              <a:ea typeface="+mj-ea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EEC09985-462B-1851-775C-5B28DDA2CFC4}"/>
              </a:ext>
            </a:extLst>
          </p:cNvPr>
          <p:cNvCxnSpPr>
            <a:endCxn id="9" idx="0"/>
          </p:cNvCxnSpPr>
          <p:nvPr/>
        </p:nvCxnSpPr>
        <p:spPr>
          <a:xfrm rot="5400000">
            <a:off x="3367586" y="5075981"/>
            <a:ext cx="948298" cy="852227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D45FA68-DA8C-0F22-335B-E7FB19BDDB88}"/>
              </a:ext>
            </a:extLst>
          </p:cNvPr>
          <p:cNvCxnSpPr>
            <a:cxnSpLocks/>
          </p:cNvCxnSpPr>
          <p:nvPr/>
        </p:nvCxnSpPr>
        <p:spPr>
          <a:xfrm>
            <a:off x="4935991" y="5027945"/>
            <a:ext cx="617606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D36C7D8-63D2-9A60-4BF1-228DB5797D92}"/>
              </a:ext>
            </a:extLst>
          </p:cNvPr>
          <p:cNvSpPr txBox="1"/>
          <p:nvPr/>
        </p:nvSpPr>
        <p:spPr>
          <a:xfrm>
            <a:off x="4586601" y="5976243"/>
            <a:ext cx="1316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시뮬레이션 유형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D2F25228-8DA5-F527-2F33-5D5483662C08}"/>
              </a:ext>
            </a:extLst>
          </p:cNvPr>
          <p:cNvCxnSpPr>
            <a:endCxn id="17" idx="0"/>
          </p:cNvCxnSpPr>
          <p:nvPr/>
        </p:nvCxnSpPr>
        <p:spPr>
          <a:xfrm>
            <a:off x="5244794" y="5027944"/>
            <a:ext cx="0" cy="948299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357711-31CA-39CC-EA62-A3EC71CF0880}"/>
              </a:ext>
            </a:extLst>
          </p:cNvPr>
          <p:cNvSpPr txBox="1"/>
          <p:nvPr/>
        </p:nvSpPr>
        <p:spPr>
          <a:xfrm>
            <a:off x="4586601" y="6311892"/>
            <a:ext cx="1151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j-ea"/>
                <a:ea typeface="+mj-ea"/>
              </a:rPr>
              <a:t>일반형 </a:t>
            </a:r>
            <a:r>
              <a:rPr lang="en-US" altLang="ko-KR" sz="1200" dirty="0">
                <a:latin typeface="+mj-ea"/>
                <a:ea typeface="+mj-ea"/>
              </a:rPr>
              <a:t>: 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j-ea"/>
                <a:ea typeface="+mj-ea"/>
              </a:rPr>
              <a:t>트윈형 </a:t>
            </a:r>
            <a:r>
              <a:rPr lang="en-US" altLang="ko-KR" sz="1200" dirty="0">
                <a:latin typeface="+mj-ea"/>
                <a:ea typeface="+mj-ea"/>
              </a:rPr>
              <a:t>: Tw</a:t>
            </a:r>
            <a:endParaRPr lang="ko-KR" altLang="en-US" sz="1200" dirty="0">
              <a:latin typeface="+mj-ea"/>
              <a:ea typeface="+mj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F7005625-B000-FCA3-215E-52870A08CBEA}"/>
              </a:ext>
            </a:extLst>
          </p:cNvPr>
          <p:cNvCxnSpPr>
            <a:cxnSpLocks/>
          </p:cNvCxnSpPr>
          <p:nvPr/>
        </p:nvCxnSpPr>
        <p:spPr>
          <a:xfrm>
            <a:off x="5737878" y="4248051"/>
            <a:ext cx="998313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7AD326-6A46-BB43-A88E-FBF1C5A4F7F1}"/>
              </a:ext>
            </a:extLst>
          </p:cNvPr>
          <p:cNvSpPr txBox="1"/>
          <p:nvPr/>
        </p:nvSpPr>
        <p:spPr>
          <a:xfrm>
            <a:off x="6952215" y="186467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적용 모델명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94C513-8C20-55F3-7B57-6871C4D01C0A}"/>
              </a:ext>
            </a:extLst>
          </p:cNvPr>
          <p:cNvSpPr txBox="1"/>
          <p:nvPr/>
        </p:nvSpPr>
        <p:spPr>
          <a:xfrm>
            <a:off x="6952215" y="2178402"/>
            <a:ext cx="28568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Tier1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DeepL1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DeepL2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Multi : </a:t>
            </a:r>
            <a:r>
              <a:rPr lang="ko-KR" altLang="en-US" sz="1200" dirty="0">
                <a:latin typeface="+mj-ea"/>
                <a:ea typeface="+mj-ea"/>
              </a:rPr>
              <a:t>모델이 </a:t>
            </a:r>
            <a:r>
              <a:rPr lang="en-US" altLang="ko-KR" sz="1200" dirty="0">
                <a:latin typeface="+mj-ea"/>
                <a:ea typeface="+mj-ea"/>
              </a:rPr>
              <a:t>2</a:t>
            </a:r>
            <a:r>
              <a:rPr lang="ko-KR" altLang="en-US" sz="1200" dirty="0">
                <a:latin typeface="+mj-ea"/>
                <a:ea typeface="+mj-ea"/>
              </a:rPr>
              <a:t>개 이상 적용될 경우</a:t>
            </a:r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4EE9757E-3485-B524-89B3-0259DA6C9629}"/>
              </a:ext>
            </a:extLst>
          </p:cNvPr>
          <p:cNvCxnSpPr>
            <a:cxnSpLocks/>
            <a:endCxn id="23" idx="1"/>
          </p:cNvCxnSpPr>
          <p:nvPr/>
        </p:nvCxnSpPr>
        <p:spPr>
          <a:xfrm rot="5400000" flipH="1" flipV="1">
            <a:off x="5453580" y="2771333"/>
            <a:ext cx="2266798" cy="730472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B19466D3-1436-0A20-133B-B58500B55DBC}"/>
              </a:ext>
            </a:extLst>
          </p:cNvPr>
          <p:cNvCxnSpPr>
            <a:cxnSpLocks/>
          </p:cNvCxnSpPr>
          <p:nvPr/>
        </p:nvCxnSpPr>
        <p:spPr>
          <a:xfrm>
            <a:off x="7150972" y="5016055"/>
            <a:ext cx="469778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3267AF-073F-8F39-5586-737B0AB3CC02}"/>
              </a:ext>
            </a:extLst>
          </p:cNvPr>
          <p:cNvSpPr txBox="1"/>
          <p:nvPr/>
        </p:nvSpPr>
        <p:spPr>
          <a:xfrm>
            <a:off x="7302631" y="5969273"/>
            <a:ext cx="1624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시뮬레이션 생성일시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95BF2A16-DFD1-82D4-D547-BAE592247B34}"/>
              </a:ext>
            </a:extLst>
          </p:cNvPr>
          <p:cNvCxnSpPr>
            <a:cxnSpLocks/>
            <a:endCxn id="30" idx="0"/>
          </p:cNvCxnSpPr>
          <p:nvPr/>
        </p:nvCxnSpPr>
        <p:spPr>
          <a:xfrm rot="16200000" flipH="1">
            <a:off x="7314954" y="5169513"/>
            <a:ext cx="941327" cy="658192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B13AB3-CD08-54F6-D496-52CBE5EBE40C}"/>
              </a:ext>
            </a:extLst>
          </p:cNvPr>
          <p:cNvSpPr txBox="1"/>
          <p:nvPr/>
        </p:nvSpPr>
        <p:spPr>
          <a:xfrm>
            <a:off x="431354" y="1153666"/>
            <a:ext cx="45784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제목 자동생성 규칙 </a:t>
            </a:r>
            <a:r>
              <a:rPr lang="en-US" altLang="ko-KR" sz="1600" b="1" dirty="0">
                <a:latin typeface="+mj-ea"/>
                <a:ea typeface="+mj-ea"/>
              </a:rPr>
              <a:t>- </a:t>
            </a:r>
            <a:r>
              <a:rPr lang="ko-KR" altLang="en-US" sz="1600" b="1" dirty="0" err="1">
                <a:latin typeface="+mj-ea"/>
                <a:ea typeface="+mj-ea"/>
              </a:rPr>
              <a:t>네이밍규칙</a:t>
            </a:r>
            <a:endParaRPr lang="ko-KR" altLang="en-US" sz="16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9408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32420"/>
          <a:stretch/>
        </p:blipFill>
        <p:spPr>
          <a:xfrm>
            <a:off x="175176" y="847685"/>
            <a:ext cx="4465413" cy="46245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모델 실행 테스트 팝업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선택된 모델에 따른 </a:t>
            </a:r>
            <a:r>
              <a:rPr lang="ko-KR" altLang="en-US" sz="1000" dirty="0" err="1">
                <a:latin typeface="+mj-ea"/>
                <a:ea typeface="+mj-ea"/>
              </a:rPr>
              <a:t>데이터입력항목</a:t>
            </a:r>
            <a:r>
              <a:rPr lang="ko-KR" altLang="en-US" sz="1000" dirty="0">
                <a:latin typeface="+mj-ea"/>
                <a:ea typeface="+mj-ea"/>
              </a:rPr>
              <a:t>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항목의 데이터 사용자 입력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[RUN]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  <a:r>
              <a:rPr lang="ko-KR" altLang="en-US" sz="1000" dirty="0">
                <a:latin typeface="+mj-ea"/>
                <a:ea typeface="+mj-ea"/>
              </a:rPr>
              <a:t> 데이터 입력 후 해당 모델의 탄소배출량 계산 수행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탄소배출량 계산 결과 표시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DFB58C-1CB5-4CC7-C9E6-8B38A9C67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7" t="26472" r="2467" b="38765"/>
          <a:stretch/>
        </p:blipFill>
        <p:spPr>
          <a:xfrm>
            <a:off x="5194944" y="952548"/>
            <a:ext cx="4559863" cy="63918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8B319BC-F863-6A60-D201-AFD4746FA8E3}"/>
              </a:ext>
            </a:extLst>
          </p:cNvPr>
          <p:cNvSpPr/>
          <p:nvPr/>
        </p:nvSpPr>
        <p:spPr>
          <a:xfrm>
            <a:off x="3108200" y="2517585"/>
            <a:ext cx="394661" cy="1785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99417CB2-ADAD-C175-A860-6134B65CF1AB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3502861" y="2606851"/>
            <a:ext cx="1692083" cy="154162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>
            <a:extLst>
              <a:ext uri="{FF2B5EF4-FFF2-40B4-BE49-F238E27FC236}">
                <a16:creationId xmlns:a16="http://schemas.microsoft.com/office/drawing/2014/main" id="{78CBAE3D-4380-721B-E852-AFABA9A4818C}"/>
              </a:ext>
            </a:extLst>
          </p:cNvPr>
          <p:cNvSpPr/>
          <p:nvPr/>
        </p:nvSpPr>
        <p:spPr>
          <a:xfrm>
            <a:off x="5075870" y="9265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97D2BC3-5BB0-9E26-2C74-2CE458544DDC}"/>
              </a:ext>
            </a:extLst>
          </p:cNvPr>
          <p:cNvSpPr/>
          <p:nvPr/>
        </p:nvSpPr>
        <p:spPr>
          <a:xfrm>
            <a:off x="5079564" y="1871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ED91D43-6EEB-F820-10CB-082944683083}"/>
              </a:ext>
            </a:extLst>
          </p:cNvPr>
          <p:cNvSpPr/>
          <p:nvPr/>
        </p:nvSpPr>
        <p:spPr>
          <a:xfrm>
            <a:off x="8352234" y="619226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11F03E6-B8E2-51E7-5F08-FDBE6335955A}"/>
              </a:ext>
            </a:extLst>
          </p:cNvPr>
          <p:cNvSpPr/>
          <p:nvPr/>
        </p:nvSpPr>
        <p:spPr>
          <a:xfrm>
            <a:off x="5117634" y="655230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537663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984787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24AABF6C-2572-0C2A-4ACA-C0280972A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17878" b="64566"/>
          <a:stretch/>
        </p:blipFill>
        <p:spPr>
          <a:xfrm>
            <a:off x="3190369" y="1019042"/>
            <a:ext cx="7355413" cy="25809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" r="356"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비교할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추가 시 하단에 추가된 모델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추가된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527331" y="1979383"/>
            <a:ext cx="668379" cy="38728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E94E12F4-7873-C77D-92D3-2E5F6A96E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82F673C-43C9-509A-3C1B-8CB1080FE6A1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0684E692-FE4F-C710-E714-5B89FA579FB2}"/>
              </a:ext>
            </a:extLst>
          </p:cNvPr>
          <p:cNvCxnSpPr>
            <a:cxnSpLocks/>
            <a:stCxn id="14" idx="1"/>
            <a:endCxn id="13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546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CCA00A5-9539-9B73-75EE-A4FED55B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1" t="33770" b="32460"/>
          <a:stretch/>
        </p:blipFill>
        <p:spPr>
          <a:xfrm>
            <a:off x="2807618" y="1007691"/>
            <a:ext cx="7746429" cy="51952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372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직접입력은 일반형일 경우에만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데이터베이스 연결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데이터베이스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선택된 농장에 등록된 데이터베이스 정보 출력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수정불가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선택한 농장 정보에서 해당 축사 목록 출력 및 축사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축사의 데이터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축사의 필요인자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축사의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필요 데이터 인자 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1-5. 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 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제공 예정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1-6. 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전처리된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DFB87D8-9E1A-A188-A61B-93D885500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F203BFEF-8D27-74B9-2C1D-A24ED96835D0}"/>
              </a:ext>
            </a:extLst>
          </p:cNvPr>
          <p:cNvSpPr/>
          <p:nvPr/>
        </p:nvSpPr>
        <p:spPr>
          <a:xfrm>
            <a:off x="2944668" y="9110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15E41E5-CE7B-D708-572B-8738D93D24F8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5953B40B-650C-148C-E984-529C213AABB6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4D1B9-075B-95F3-60EF-0C49EC7D398C}"/>
              </a:ext>
            </a:extLst>
          </p:cNvPr>
          <p:cNvSpPr/>
          <p:nvPr/>
        </p:nvSpPr>
        <p:spPr>
          <a:xfrm>
            <a:off x="5205351" y="1759301"/>
            <a:ext cx="962720" cy="144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1ACC887-7909-EE47-890B-E7F1AB2AF2C3}"/>
              </a:ext>
            </a:extLst>
          </p:cNvPr>
          <p:cNvSpPr/>
          <p:nvPr/>
        </p:nvSpPr>
        <p:spPr>
          <a:xfrm>
            <a:off x="4189760" y="20266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81884E3-A288-02B6-39CE-65EC2421F3EB}"/>
              </a:ext>
            </a:extLst>
          </p:cNvPr>
          <p:cNvSpPr/>
          <p:nvPr/>
        </p:nvSpPr>
        <p:spPr>
          <a:xfrm>
            <a:off x="7848178" y="198266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99F9FE6-1DD0-5962-331D-2BA33A037B12}"/>
              </a:ext>
            </a:extLst>
          </p:cNvPr>
          <p:cNvSpPr/>
          <p:nvPr/>
        </p:nvSpPr>
        <p:spPr>
          <a:xfrm>
            <a:off x="2878420" y="233933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16F0D2-8237-68D9-F1E0-395CAACEEC8E}"/>
              </a:ext>
            </a:extLst>
          </p:cNvPr>
          <p:cNvSpPr/>
          <p:nvPr/>
        </p:nvSpPr>
        <p:spPr>
          <a:xfrm>
            <a:off x="5221411" y="23530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747E873-E64F-F51A-F34F-E1756AEC588B}"/>
              </a:ext>
            </a:extLst>
          </p:cNvPr>
          <p:cNvSpPr/>
          <p:nvPr/>
        </p:nvSpPr>
        <p:spPr>
          <a:xfrm>
            <a:off x="9026852" y="21403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1-5</a:t>
            </a:r>
            <a:endParaRPr lang="ko-KR" altLang="en-US" sz="7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7D59607-2D9C-16A1-9802-6D1731E21596}"/>
              </a:ext>
            </a:extLst>
          </p:cNvPr>
          <p:cNvSpPr/>
          <p:nvPr/>
        </p:nvSpPr>
        <p:spPr>
          <a:xfrm>
            <a:off x="9798769" y="2122514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1-6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73085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CCA00A5-9539-9B73-75EE-A4FED55B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t="35679" b="28131"/>
          <a:stretch/>
        </p:blipFill>
        <p:spPr>
          <a:xfrm>
            <a:off x="3060227" y="1298009"/>
            <a:ext cx="7449589" cy="55192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필요 데이터 인자 보기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물음표 아이콘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팝업 표시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DFB87D8-9E1A-A188-A61B-93D885500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515E41E5-CE7B-D708-572B-8738D93D24F8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5953B40B-650C-148C-E984-529C213AABB6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4D1B9-075B-95F3-60EF-0C49EC7D398C}"/>
              </a:ext>
            </a:extLst>
          </p:cNvPr>
          <p:cNvSpPr/>
          <p:nvPr/>
        </p:nvSpPr>
        <p:spPr>
          <a:xfrm>
            <a:off x="3198826" y="2515342"/>
            <a:ext cx="3281200" cy="41066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16F0D2-8237-68D9-F1E0-395CAACEEC8E}"/>
              </a:ext>
            </a:extLst>
          </p:cNvPr>
          <p:cNvSpPr/>
          <p:nvPr/>
        </p:nvSpPr>
        <p:spPr>
          <a:xfrm>
            <a:off x="5221411" y="23530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52534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E42617-47B3-D7A4-CFBA-7E9AF8C00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9" t="34949" b="27908"/>
          <a:stretch/>
        </p:blipFill>
        <p:spPr>
          <a:xfrm>
            <a:off x="2807618" y="1059820"/>
            <a:ext cx="7715982" cy="58003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 파일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윈도우 탐색기를 실행하여 데이터파일</a:t>
            </a:r>
            <a:r>
              <a:rPr lang="en-US" altLang="ko-KR" sz="1000" dirty="0">
                <a:latin typeface="+mj-ea"/>
                <a:ea typeface="+mj-ea"/>
              </a:rPr>
              <a:t>(.csv) </a:t>
            </a:r>
            <a:r>
              <a:rPr lang="ko-KR" altLang="en-US" sz="1000" dirty="0">
                <a:latin typeface="+mj-ea"/>
                <a:ea typeface="+mj-ea"/>
              </a:rPr>
              <a:t>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파일의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전처리된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시뮬레이션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완료시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시뮬레이션 목록 업데이트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699606" y="10851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2231826"/>
            <a:ext cx="1806882" cy="1224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>
            <a:off x="2527331" y="2843895"/>
            <a:ext cx="280287" cy="11161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0FBD82-6DA8-2435-289D-1AE6A5B85EFB}"/>
              </a:ext>
            </a:extLst>
          </p:cNvPr>
          <p:cNvSpPr/>
          <p:nvPr/>
        </p:nvSpPr>
        <p:spPr>
          <a:xfrm>
            <a:off x="6149954" y="1532767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9383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275098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812D23B5-0779-2B9D-7BD1-C8B4A1695F64}"/>
              </a:ext>
            </a:extLst>
          </p:cNvPr>
          <p:cNvSpPr/>
          <p:nvPr/>
        </p:nvSpPr>
        <p:spPr>
          <a:xfrm>
            <a:off x="11752737" y="312209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3BF451-7354-3106-4542-0BAE67B96D67}"/>
              </a:ext>
            </a:extLst>
          </p:cNvPr>
          <p:cNvSpPr txBox="1"/>
          <p:nvPr/>
        </p:nvSpPr>
        <p:spPr>
          <a:xfrm>
            <a:off x="431354" y="1153666"/>
            <a:ext cx="3118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</a:t>
            </a:r>
            <a:r>
              <a:rPr lang="ko-KR" altLang="en-US" sz="1600" b="1" dirty="0" err="1">
                <a:latin typeface="+mj-ea"/>
                <a:ea typeface="+mj-ea"/>
              </a:rPr>
              <a:t>모델별</a:t>
            </a:r>
            <a:r>
              <a:rPr lang="ko-KR" altLang="en-US" sz="1600" b="1" dirty="0">
                <a:latin typeface="+mj-ea"/>
                <a:ea typeface="+mj-ea"/>
              </a:rPr>
              <a:t> 필요 인자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4B8F1-6C9E-5C86-D80F-E8836BE7BFA1}"/>
              </a:ext>
            </a:extLst>
          </p:cNvPr>
          <p:cNvSpPr txBox="1"/>
          <p:nvPr/>
        </p:nvSpPr>
        <p:spPr>
          <a:xfrm>
            <a:off x="199703" y="1760695"/>
            <a:ext cx="724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+mj-ea"/>
                <a:ea typeface="+mj-ea"/>
              </a:rPr>
              <a:t>Tier1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434438F-9C77-8718-8767-C78BD77F92A5}"/>
              </a:ext>
            </a:extLst>
          </p:cNvPr>
          <p:cNvSpPr/>
          <p:nvPr/>
        </p:nvSpPr>
        <p:spPr>
          <a:xfrm>
            <a:off x="199703" y="21212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D8734A-DC42-1466-6E6D-8698CB446F89}"/>
              </a:ext>
            </a:extLst>
          </p:cNvPr>
          <p:cNvSpPr txBox="1"/>
          <p:nvPr/>
        </p:nvSpPr>
        <p:spPr>
          <a:xfrm>
            <a:off x="2503959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Reg1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F2EDBF-95F5-2BC8-3E08-6C59B84E5652}"/>
              </a:ext>
            </a:extLst>
          </p:cNvPr>
          <p:cNvSpPr/>
          <p:nvPr/>
        </p:nvSpPr>
        <p:spPr>
          <a:xfrm>
            <a:off x="2503959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C39CA20-CEB8-0708-8B14-E21287924FB5}"/>
              </a:ext>
            </a:extLst>
          </p:cNvPr>
          <p:cNvSpPr/>
          <p:nvPr/>
        </p:nvSpPr>
        <p:spPr>
          <a:xfrm>
            <a:off x="2503959" y="278692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C40272-2690-32FB-CFF3-CD8F6A3134CC}"/>
              </a:ext>
            </a:extLst>
          </p:cNvPr>
          <p:cNvSpPr/>
          <p:nvPr/>
        </p:nvSpPr>
        <p:spPr>
          <a:xfrm>
            <a:off x="2503959" y="245175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EAF17E4-7EF0-4D45-AB4B-40D83208CBB7}"/>
              </a:ext>
            </a:extLst>
          </p:cNvPr>
          <p:cNvSpPr/>
          <p:nvPr/>
        </p:nvSpPr>
        <p:spPr>
          <a:xfrm>
            <a:off x="2503959" y="312209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EB55619-8F64-F8E1-DB26-A2126DE301EE}"/>
              </a:ext>
            </a:extLst>
          </p:cNvPr>
          <p:cNvSpPr/>
          <p:nvPr/>
        </p:nvSpPr>
        <p:spPr>
          <a:xfrm>
            <a:off x="2503959" y="34572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2A95455-C7AD-8167-DC31-6E10B09AFC84}"/>
              </a:ext>
            </a:extLst>
          </p:cNvPr>
          <p:cNvSpPr/>
          <p:nvPr/>
        </p:nvSpPr>
        <p:spPr>
          <a:xfrm>
            <a:off x="2503959" y="379243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01EC2C-D211-A08C-DBAB-A1D54E51FB6C}"/>
              </a:ext>
            </a:extLst>
          </p:cNvPr>
          <p:cNvSpPr txBox="1"/>
          <p:nvPr/>
        </p:nvSpPr>
        <p:spPr>
          <a:xfrm>
            <a:off x="4800868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Reg2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4AFA082-09FB-D56B-C2E4-2CD6CCFF325E}"/>
              </a:ext>
            </a:extLst>
          </p:cNvPr>
          <p:cNvSpPr/>
          <p:nvPr/>
        </p:nvSpPr>
        <p:spPr>
          <a:xfrm>
            <a:off x="4800868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713347F-D4BC-BD49-B094-969EA9D853C0}"/>
              </a:ext>
            </a:extLst>
          </p:cNvPr>
          <p:cNvSpPr/>
          <p:nvPr/>
        </p:nvSpPr>
        <p:spPr>
          <a:xfrm>
            <a:off x="4800868" y="278692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4B3414A-303C-DE34-3F55-A904F506AC9B}"/>
              </a:ext>
            </a:extLst>
          </p:cNvPr>
          <p:cNvSpPr/>
          <p:nvPr/>
        </p:nvSpPr>
        <p:spPr>
          <a:xfrm>
            <a:off x="4800868" y="245175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BB5BE19-E435-7A97-A337-1250ABBBD327}"/>
              </a:ext>
            </a:extLst>
          </p:cNvPr>
          <p:cNvSpPr/>
          <p:nvPr/>
        </p:nvSpPr>
        <p:spPr>
          <a:xfrm>
            <a:off x="4800868" y="312209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E772606-E31C-6A85-78A9-01F8E1085D88}"/>
              </a:ext>
            </a:extLst>
          </p:cNvPr>
          <p:cNvSpPr/>
          <p:nvPr/>
        </p:nvSpPr>
        <p:spPr>
          <a:xfrm>
            <a:off x="4800868" y="34572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5B35F4A-726D-FAC1-888C-6B8C19675752}"/>
              </a:ext>
            </a:extLst>
          </p:cNvPr>
          <p:cNvSpPr/>
          <p:nvPr/>
        </p:nvSpPr>
        <p:spPr>
          <a:xfrm>
            <a:off x="4800868" y="379243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3F41A2F-C438-7D47-83C6-EAE3EF400629}"/>
              </a:ext>
            </a:extLst>
          </p:cNvPr>
          <p:cNvSpPr/>
          <p:nvPr/>
        </p:nvSpPr>
        <p:spPr>
          <a:xfrm>
            <a:off x="4801828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4011D6E-645E-0D34-683A-25D990F0A4EB}"/>
              </a:ext>
            </a:extLst>
          </p:cNvPr>
          <p:cNvSpPr/>
          <p:nvPr/>
        </p:nvSpPr>
        <p:spPr>
          <a:xfrm>
            <a:off x="4801828" y="4463080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3347DE9-C347-4018-E7EF-8C1153684BC1}"/>
              </a:ext>
            </a:extLst>
          </p:cNvPr>
          <p:cNvSpPr/>
          <p:nvPr/>
        </p:nvSpPr>
        <p:spPr>
          <a:xfrm>
            <a:off x="4801828" y="479824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DD3E975-7832-62FB-9405-E91D1E95D8C6}"/>
              </a:ext>
            </a:extLst>
          </p:cNvPr>
          <p:cNvSpPr/>
          <p:nvPr/>
        </p:nvSpPr>
        <p:spPr>
          <a:xfrm>
            <a:off x="4801828" y="51334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46EAC4-6600-5728-A545-7EC796FB708B}"/>
              </a:ext>
            </a:extLst>
          </p:cNvPr>
          <p:cNvSpPr txBox="1"/>
          <p:nvPr/>
        </p:nvSpPr>
        <p:spPr>
          <a:xfrm>
            <a:off x="7096817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Reg3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B7373ED-BE61-3149-A989-1C5F6DC16CEF}"/>
              </a:ext>
            </a:extLst>
          </p:cNvPr>
          <p:cNvSpPr/>
          <p:nvPr/>
        </p:nvSpPr>
        <p:spPr>
          <a:xfrm>
            <a:off x="7096817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06ABE9B-C845-DA67-F174-712796E515FE}"/>
              </a:ext>
            </a:extLst>
          </p:cNvPr>
          <p:cNvSpPr/>
          <p:nvPr/>
        </p:nvSpPr>
        <p:spPr>
          <a:xfrm>
            <a:off x="7096817" y="278692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121C307-8E1D-D2F9-BE36-E3F468622802}"/>
              </a:ext>
            </a:extLst>
          </p:cNvPr>
          <p:cNvSpPr/>
          <p:nvPr/>
        </p:nvSpPr>
        <p:spPr>
          <a:xfrm>
            <a:off x="7096817" y="245175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0F1BD32-91B1-9B9E-3D19-C3B59722C117}"/>
              </a:ext>
            </a:extLst>
          </p:cNvPr>
          <p:cNvSpPr/>
          <p:nvPr/>
        </p:nvSpPr>
        <p:spPr>
          <a:xfrm>
            <a:off x="7096817" y="312209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3FE1D11-F011-C561-64E0-DE98A61F7FB6}"/>
              </a:ext>
            </a:extLst>
          </p:cNvPr>
          <p:cNvSpPr/>
          <p:nvPr/>
        </p:nvSpPr>
        <p:spPr>
          <a:xfrm>
            <a:off x="7096817" y="34572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66B5C44-5C12-E662-6E8D-0762C312B320}"/>
              </a:ext>
            </a:extLst>
          </p:cNvPr>
          <p:cNvSpPr/>
          <p:nvPr/>
        </p:nvSpPr>
        <p:spPr>
          <a:xfrm>
            <a:off x="7096817" y="379243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D13EA7E-EE20-849A-AE59-62BE73926BF1}"/>
              </a:ext>
            </a:extLst>
          </p:cNvPr>
          <p:cNvSpPr/>
          <p:nvPr/>
        </p:nvSpPr>
        <p:spPr>
          <a:xfrm>
            <a:off x="7097777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A0136B6-7B0A-8244-353C-5B0FA6618F41}"/>
              </a:ext>
            </a:extLst>
          </p:cNvPr>
          <p:cNvSpPr/>
          <p:nvPr/>
        </p:nvSpPr>
        <p:spPr>
          <a:xfrm>
            <a:off x="7097777" y="4463080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04EE501-328E-1C07-0F4A-D210C8A2E440}"/>
              </a:ext>
            </a:extLst>
          </p:cNvPr>
          <p:cNvSpPr/>
          <p:nvPr/>
        </p:nvSpPr>
        <p:spPr>
          <a:xfrm>
            <a:off x="7097777" y="479824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ADE6337-8CDB-F18D-70E6-58CC47EB96DC}"/>
              </a:ext>
            </a:extLst>
          </p:cNvPr>
          <p:cNvSpPr/>
          <p:nvPr/>
        </p:nvSpPr>
        <p:spPr>
          <a:xfrm>
            <a:off x="7097777" y="51334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9DFC104-AB79-DF53-9638-4527DF57FC21}"/>
              </a:ext>
            </a:extLst>
          </p:cNvPr>
          <p:cNvSpPr/>
          <p:nvPr/>
        </p:nvSpPr>
        <p:spPr>
          <a:xfrm>
            <a:off x="7096817" y="546323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FA7129C-0C88-96BB-937C-9E56254380B6}"/>
              </a:ext>
            </a:extLst>
          </p:cNvPr>
          <p:cNvSpPr/>
          <p:nvPr/>
        </p:nvSpPr>
        <p:spPr>
          <a:xfrm>
            <a:off x="7096817" y="57984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F941DCC-2C6E-936B-ED8D-5167563EC22D}"/>
              </a:ext>
            </a:extLst>
          </p:cNvPr>
          <p:cNvSpPr/>
          <p:nvPr/>
        </p:nvSpPr>
        <p:spPr>
          <a:xfrm>
            <a:off x="7096817" y="613357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B4614C-B7EC-1F1A-AE6F-419055AEED11}"/>
              </a:ext>
            </a:extLst>
          </p:cNvPr>
          <p:cNvSpPr txBox="1"/>
          <p:nvPr/>
        </p:nvSpPr>
        <p:spPr>
          <a:xfrm>
            <a:off x="9391806" y="1760695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DeepL1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6E656B-DE05-DDD4-5910-CD29CB84E465}"/>
              </a:ext>
            </a:extLst>
          </p:cNvPr>
          <p:cNvSpPr/>
          <p:nvPr/>
        </p:nvSpPr>
        <p:spPr>
          <a:xfrm>
            <a:off x="9391806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0D06A33-51E6-44FE-CC10-D0FE9165E5B9}"/>
              </a:ext>
            </a:extLst>
          </p:cNvPr>
          <p:cNvSpPr/>
          <p:nvPr/>
        </p:nvSpPr>
        <p:spPr>
          <a:xfrm>
            <a:off x="9391806" y="278692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EA9D4FA-1CB8-3859-98D7-C4092A5D0B30}"/>
              </a:ext>
            </a:extLst>
          </p:cNvPr>
          <p:cNvSpPr/>
          <p:nvPr/>
        </p:nvSpPr>
        <p:spPr>
          <a:xfrm>
            <a:off x="9391806" y="245175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E525951-216A-9405-69F5-E0D1E330C02D}"/>
              </a:ext>
            </a:extLst>
          </p:cNvPr>
          <p:cNvSpPr/>
          <p:nvPr/>
        </p:nvSpPr>
        <p:spPr>
          <a:xfrm>
            <a:off x="9391806" y="312209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7F62DDD-736F-4165-9742-24B1BDBCF9E0}"/>
              </a:ext>
            </a:extLst>
          </p:cNvPr>
          <p:cNvSpPr/>
          <p:nvPr/>
        </p:nvSpPr>
        <p:spPr>
          <a:xfrm>
            <a:off x="9391806" y="34572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96C7594-9972-473C-1C60-E5278C2FA7E0}"/>
              </a:ext>
            </a:extLst>
          </p:cNvPr>
          <p:cNvSpPr/>
          <p:nvPr/>
        </p:nvSpPr>
        <p:spPr>
          <a:xfrm>
            <a:off x="9391806" y="379243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5DE753B9-5D60-3735-38F3-2BF79703D13D}"/>
              </a:ext>
            </a:extLst>
          </p:cNvPr>
          <p:cNvSpPr/>
          <p:nvPr/>
        </p:nvSpPr>
        <p:spPr>
          <a:xfrm>
            <a:off x="9392766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E839F8C-F1D0-0F21-0DB9-0E9750423595}"/>
              </a:ext>
            </a:extLst>
          </p:cNvPr>
          <p:cNvSpPr/>
          <p:nvPr/>
        </p:nvSpPr>
        <p:spPr>
          <a:xfrm>
            <a:off x="9392766" y="4463080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EAF4DBDF-00B9-C427-636C-D1AFC43B7170}"/>
              </a:ext>
            </a:extLst>
          </p:cNvPr>
          <p:cNvSpPr/>
          <p:nvPr/>
        </p:nvSpPr>
        <p:spPr>
          <a:xfrm>
            <a:off x="9392766" y="479824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340C509-73F1-8248-5D2C-E89A2CEB4BAB}"/>
              </a:ext>
            </a:extLst>
          </p:cNvPr>
          <p:cNvSpPr/>
          <p:nvPr/>
        </p:nvSpPr>
        <p:spPr>
          <a:xfrm>
            <a:off x="9392766" y="51334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E376AEE-6325-9EF4-DEC9-2D151FAAB50C}"/>
              </a:ext>
            </a:extLst>
          </p:cNvPr>
          <p:cNvSpPr/>
          <p:nvPr/>
        </p:nvSpPr>
        <p:spPr>
          <a:xfrm>
            <a:off x="9391806" y="546323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7033E9F7-A509-2E3E-251E-C39216497795}"/>
              </a:ext>
            </a:extLst>
          </p:cNvPr>
          <p:cNvSpPr/>
          <p:nvPr/>
        </p:nvSpPr>
        <p:spPr>
          <a:xfrm>
            <a:off x="9391806" y="57984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759D1F25-2640-8B51-A965-115C9BDDEB6F}"/>
              </a:ext>
            </a:extLst>
          </p:cNvPr>
          <p:cNvSpPr/>
          <p:nvPr/>
        </p:nvSpPr>
        <p:spPr>
          <a:xfrm>
            <a:off x="9391806" y="613357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CA96D23-2097-E03B-B3DF-D094C097A408}"/>
              </a:ext>
            </a:extLst>
          </p:cNvPr>
          <p:cNvSpPr/>
          <p:nvPr/>
        </p:nvSpPr>
        <p:spPr>
          <a:xfrm>
            <a:off x="9391806" y="6463398"/>
            <a:ext cx="2091112" cy="335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메탄 농도</a:t>
            </a:r>
            <a:r>
              <a:rPr lang="en-US" altLang="ko-KR" sz="1000" dirty="0"/>
              <a:t>(CH4)</a:t>
            </a:r>
            <a:endParaRPr lang="ko-KR" altLang="en-US" sz="10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C717EBA-1F8E-AFEE-B76C-1B726005073D}"/>
              </a:ext>
            </a:extLst>
          </p:cNvPr>
          <p:cNvSpPr txBox="1"/>
          <p:nvPr/>
        </p:nvSpPr>
        <p:spPr>
          <a:xfrm>
            <a:off x="11752737" y="1760695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DeepL2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3A80551-355F-C9D3-1F97-1F2F19723AC6}"/>
              </a:ext>
            </a:extLst>
          </p:cNvPr>
          <p:cNvSpPr/>
          <p:nvPr/>
        </p:nvSpPr>
        <p:spPr>
          <a:xfrm>
            <a:off x="11752737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C9E6A59-A77F-6A36-9446-C93633A735C6}"/>
              </a:ext>
            </a:extLst>
          </p:cNvPr>
          <p:cNvSpPr/>
          <p:nvPr/>
        </p:nvSpPr>
        <p:spPr>
          <a:xfrm>
            <a:off x="11752737" y="2786927"/>
            <a:ext cx="2091112" cy="3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398A1FBA-7DD7-27F6-8AE4-AB6FDAC700DE}"/>
              </a:ext>
            </a:extLst>
          </p:cNvPr>
          <p:cNvSpPr/>
          <p:nvPr/>
        </p:nvSpPr>
        <p:spPr>
          <a:xfrm>
            <a:off x="11752737" y="2451758"/>
            <a:ext cx="2091112" cy="3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7D8ADED-6848-8AEC-6A1F-2CE61DB9366B}"/>
              </a:ext>
            </a:extLst>
          </p:cNvPr>
          <p:cNvSpPr/>
          <p:nvPr/>
        </p:nvSpPr>
        <p:spPr>
          <a:xfrm>
            <a:off x="11752737" y="34572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649247C-8F23-8E7F-2DC5-096EFBE64D93}"/>
              </a:ext>
            </a:extLst>
          </p:cNvPr>
          <p:cNvSpPr/>
          <p:nvPr/>
        </p:nvSpPr>
        <p:spPr>
          <a:xfrm>
            <a:off x="11752737" y="379243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E31350-B644-9936-C5EF-9517FF2BB01D}"/>
              </a:ext>
            </a:extLst>
          </p:cNvPr>
          <p:cNvSpPr/>
          <p:nvPr/>
        </p:nvSpPr>
        <p:spPr>
          <a:xfrm>
            <a:off x="11753697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2171528E-354D-18E6-7668-4A384E51F263}"/>
              </a:ext>
            </a:extLst>
          </p:cNvPr>
          <p:cNvSpPr/>
          <p:nvPr/>
        </p:nvSpPr>
        <p:spPr>
          <a:xfrm>
            <a:off x="11753697" y="4463080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494E1B6-7C44-B179-E6F0-07DD7AB0224B}"/>
              </a:ext>
            </a:extLst>
          </p:cNvPr>
          <p:cNvSpPr/>
          <p:nvPr/>
        </p:nvSpPr>
        <p:spPr>
          <a:xfrm>
            <a:off x="11753697" y="479824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8EE0806F-F537-2F06-5481-5A8F3A22F6A1}"/>
              </a:ext>
            </a:extLst>
          </p:cNvPr>
          <p:cNvSpPr/>
          <p:nvPr/>
        </p:nvSpPr>
        <p:spPr>
          <a:xfrm>
            <a:off x="11753697" y="51334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0CEFF3F6-05BD-2827-270E-BC96D23D7782}"/>
              </a:ext>
            </a:extLst>
          </p:cNvPr>
          <p:cNvSpPr/>
          <p:nvPr/>
        </p:nvSpPr>
        <p:spPr>
          <a:xfrm>
            <a:off x="11752737" y="546323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438B7EB-FD25-87D5-7B20-6ED5A1633348}"/>
              </a:ext>
            </a:extLst>
          </p:cNvPr>
          <p:cNvSpPr/>
          <p:nvPr/>
        </p:nvSpPr>
        <p:spPr>
          <a:xfrm>
            <a:off x="11752737" y="57984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F87A614-1F53-1AB7-77FD-870DE09CBA9C}"/>
              </a:ext>
            </a:extLst>
          </p:cNvPr>
          <p:cNvSpPr/>
          <p:nvPr/>
        </p:nvSpPr>
        <p:spPr>
          <a:xfrm>
            <a:off x="11752737" y="613357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42FC6CC3-CCF4-1935-F351-0A0F4EABE218}"/>
              </a:ext>
            </a:extLst>
          </p:cNvPr>
          <p:cNvSpPr/>
          <p:nvPr/>
        </p:nvSpPr>
        <p:spPr>
          <a:xfrm>
            <a:off x="11752737" y="6463398"/>
            <a:ext cx="2091112" cy="335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메탄 농도</a:t>
            </a:r>
            <a:r>
              <a:rPr lang="en-US" altLang="ko-KR" sz="1000" dirty="0"/>
              <a:t>(CH4)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264D6A3-4F7D-37DC-6281-22D76D5FAA9D}"/>
              </a:ext>
            </a:extLst>
          </p:cNvPr>
          <p:cNvSpPr txBox="1"/>
          <p:nvPr/>
        </p:nvSpPr>
        <p:spPr>
          <a:xfrm>
            <a:off x="11752737" y="6989888"/>
            <a:ext cx="2353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dirty="0">
                <a:latin typeface="+mj-ea"/>
                <a:ea typeface="+mj-ea"/>
              </a:rPr>
              <a:t>상관관계 높은 인자 </a:t>
            </a:r>
            <a:r>
              <a:rPr lang="en-US" altLang="ko-KR" sz="1200" dirty="0">
                <a:latin typeface="+mj-ea"/>
                <a:ea typeface="+mj-ea"/>
              </a:rPr>
              <a:t>2</a:t>
            </a:r>
            <a:r>
              <a:rPr lang="ko-KR" altLang="en-US" sz="1200" dirty="0">
                <a:latin typeface="+mj-ea"/>
                <a:ea typeface="+mj-ea"/>
              </a:rPr>
              <a:t>개 사용</a:t>
            </a:r>
          </a:p>
        </p:txBody>
      </p:sp>
    </p:spTree>
    <p:extLst>
      <p:ext uri="{BB962C8B-B14F-4D97-AF65-F5344CB8AC3E}">
        <p14:creationId xmlns:p14="http://schemas.microsoft.com/office/powerpoint/2010/main" val="1035851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63BF451-7354-3106-4542-0BAE67B96D67}"/>
              </a:ext>
            </a:extLst>
          </p:cNvPr>
          <p:cNvSpPr txBox="1"/>
          <p:nvPr/>
        </p:nvSpPr>
        <p:spPr>
          <a:xfrm>
            <a:off x="431354" y="1153666"/>
            <a:ext cx="2912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</a:t>
            </a:r>
            <a:r>
              <a:rPr lang="ko-KR" altLang="en-US" sz="1600" b="1" dirty="0" err="1">
                <a:latin typeface="+mj-ea"/>
                <a:ea typeface="+mj-ea"/>
              </a:rPr>
              <a:t>모델별</a:t>
            </a:r>
            <a:r>
              <a:rPr lang="ko-KR" altLang="en-US" sz="1600" b="1" dirty="0">
                <a:latin typeface="+mj-ea"/>
                <a:ea typeface="+mj-ea"/>
              </a:rPr>
              <a:t> 적용 식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A70D07E-1AA1-D570-4B8C-85C93029B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363389"/>
              </p:ext>
            </p:extLst>
          </p:nvPr>
        </p:nvGraphicFramePr>
        <p:xfrm>
          <a:off x="575370" y="1520732"/>
          <a:ext cx="13465495" cy="619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886066711"/>
                    </a:ext>
                  </a:extLst>
                </a:gridCol>
                <a:gridCol w="7115926">
                  <a:extLst>
                    <a:ext uri="{9D8B030D-6E8A-4147-A177-3AD203B41FA5}">
                      <a16:colId xmlns:a16="http://schemas.microsoft.com/office/drawing/2014/main" val="2583932419"/>
                    </a:ext>
                  </a:extLst>
                </a:gridCol>
                <a:gridCol w="4981417">
                  <a:extLst>
                    <a:ext uri="{9D8B030D-6E8A-4147-A177-3AD203B41FA5}">
                      <a16:colId xmlns:a16="http://schemas.microsoft.com/office/drawing/2014/main" val="2310473291"/>
                    </a:ext>
                  </a:extLst>
                </a:gridCol>
              </a:tblGrid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Tier1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Tier 1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방법론에서는 가축 종류별로 기본 배출 계수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(Emission Factor)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를 사용하여 메탄 배출량을 추정</a:t>
                      </a:r>
                      <a:endParaRPr lang="en-US" altLang="ko-KR" sz="12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CH₄ 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배출량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)=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가축 개체 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×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배출 계수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배출 계수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) = 1.5kg CH₄/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분당 배출량으로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계산하려하는데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평균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환기량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값을 찾아야 해서 시간이 지체되고 있음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977306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Reg1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Ch4=(−33.5236) + (0.7715×AVERAGE_WEIGHT) − (1.1876×Temp_Out) − (0.0215×EC_P) + (0.0032×CO2)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1976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Reg2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Ch4=(−7.7604) + (0.7110×AVERAGE_WEIGHT) − (1.9613×Temp_Out) − (0.0196×EC_P) + (0.0001×CO2) − (12.1541×Ventilation rate) − (0.2185×RH_Out) + (0.2042×NH3) + (0.9259×Temp)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428003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Reg3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Ch4=(−110.9406) + (0.8775×AVERAGE_WEIGHT) − (1.8945×Temp_Out) + (0.1157×EC_P) + (0.0006×CO2) − (12.1521×Ventilation rate) − (0.2019×RH_Out) + (0.2355×NH3) + (0.9131×Temp) + (0.1316×RH) − (1.5085×Temp_P) + (14.8567×PH_P)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434038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DeepL1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885985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DeepL2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상관관계 높은 인자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개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</a:rPr>
                        <a:t>선별후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적용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/>
                        <a:t>급이량</a:t>
                      </a:r>
                      <a:r>
                        <a:rPr lang="en-US" altLang="ko-KR" sz="1200" dirty="0"/>
                        <a:t>(FEED_WEIGHT)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dirty="0"/>
                        <a:t>평균체중</a:t>
                      </a:r>
                      <a:r>
                        <a:rPr lang="en-US" altLang="ko-KR" sz="1200" dirty="0"/>
                        <a:t>(AVERAGE_WEIGHT)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649254"/>
                  </a:ext>
                </a:extLst>
              </a:tr>
              <a:tr h="88455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데이터 </a:t>
                      </a: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</a:rPr>
                        <a:t>전처리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3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864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7812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시뮬레이션 생성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 시뮬레이션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37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시뮬레이션 생성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적용 모델은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DeepL1, DeepL2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만 해당함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99564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5D6449DC-7E0B-2515-4B8F-5414335F0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18207" b="66034"/>
          <a:stretch/>
        </p:blipFill>
        <p:spPr>
          <a:xfrm>
            <a:off x="3276664" y="1098106"/>
            <a:ext cx="7355413" cy="23578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3982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탄소배출량 예측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탄소배출량 예측 시뮬레이션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예측할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36550" indent="-336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입력데이터 설정은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비교 시뮬레이션 데이터 입력설정과 동일함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B15CF9E-4634-F63E-0CE3-BA6889C488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95A81631-D1FF-28C0-4413-EECE4CFE42B4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FA295D-58A9-ACFA-D6A8-36ACB16A73FA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6701DE4D-4FB7-E347-5431-0C7045D28686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2527331" y="1979383"/>
            <a:ext cx="749333" cy="2976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5CF0EBAE-1C18-1D29-05D8-3E0055E258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10538236-5D6C-3865-A2B7-C4B69D5120DD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5A8EED6-8ED7-40A0-3E07-4E829206C7EB}"/>
              </a:ext>
            </a:extLst>
          </p:cNvPr>
          <p:cNvCxnSpPr>
            <a:cxnSpLocks/>
            <a:stCxn id="26" idx="1"/>
            <a:endCxn id="25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717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컴퓨터, 소프트웨어, 텍스트이(가) 표시된 사진&#10;&#10;자동 생성된 설명">
            <a:extLst>
              <a:ext uri="{FF2B5EF4-FFF2-40B4-BE49-F238E27FC236}">
                <a16:creationId xmlns:a16="http://schemas.microsoft.com/office/drawing/2014/main" id="{618A40FE-C2B2-01D6-A84E-FDD6E68123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9"/>
          <a:stretch/>
        </p:blipFill>
        <p:spPr>
          <a:xfrm>
            <a:off x="612703" y="973203"/>
            <a:ext cx="9399136" cy="53715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389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권한을 가진 사용자가 로그인 할 경우 아이콘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관계 공무원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시스템 관리자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Users :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Group &amp; Auth :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API : API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목록 테이블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검색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사용자 상세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8568258" y="1075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76166" y="15763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2843622" y="2077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40842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4872" b="76945"/>
          <a:stretch/>
        </p:blipFill>
        <p:spPr>
          <a:xfrm>
            <a:off x="3682750" y="1009227"/>
            <a:ext cx="6505688" cy="2445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60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기본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수정 불가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권한 있는 사용자만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45267" y="1081938"/>
            <a:ext cx="2238162" cy="864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>
            <a:off x="3083429" y="1514403"/>
            <a:ext cx="599321" cy="7174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95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23036" r="610" b="65730"/>
          <a:stretch/>
        </p:blipFill>
        <p:spPr>
          <a:xfrm>
            <a:off x="3682750" y="1009227"/>
            <a:ext cx="6505688" cy="15106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농장주소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유형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일반형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/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트윈형 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추가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1871786"/>
            <a:ext cx="2238162" cy="576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1764543"/>
            <a:ext cx="585032" cy="39527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22CCE954-D27F-6E6F-7598-AEE7AEBBF818}"/>
              </a:ext>
            </a:extLst>
          </p:cNvPr>
          <p:cNvSpPr/>
          <p:nvPr/>
        </p:nvSpPr>
        <p:spPr>
          <a:xfrm>
            <a:off x="3959746" y="3127092"/>
            <a:ext cx="1440160" cy="3288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유형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44CC894-357B-81E1-9C18-499B8F1DAC06}"/>
              </a:ext>
            </a:extLst>
          </p:cNvPr>
          <p:cNvSpPr/>
          <p:nvPr/>
        </p:nvSpPr>
        <p:spPr>
          <a:xfrm>
            <a:off x="5399906" y="3127092"/>
            <a:ext cx="4176464" cy="3288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8F416ABF-AC60-47D1-5F79-1971DFB89721}"/>
              </a:ext>
            </a:extLst>
          </p:cNvPr>
          <p:cNvSpPr/>
          <p:nvPr/>
        </p:nvSpPr>
        <p:spPr>
          <a:xfrm>
            <a:off x="5615930" y="3219519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6D5882-BFEE-0431-D5CD-1FB9AFB0568B}"/>
              </a:ext>
            </a:extLst>
          </p:cNvPr>
          <p:cNvSpPr txBox="1"/>
          <p:nvPr/>
        </p:nvSpPr>
        <p:spPr>
          <a:xfrm>
            <a:off x="5730618" y="316841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atin typeface="+mj-ea"/>
                <a:ea typeface="+mj-ea"/>
              </a:rPr>
              <a:t>일반형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BEEE4C5-0C75-5C8D-56BC-E68F639C07D1}"/>
              </a:ext>
            </a:extLst>
          </p:cNvPr>
          <p:cNvSpPr/>
          <p:nvPr/>
        </p:nvSpPr>
        <p:spPr>
          <a:xfrm>
            <a:off x="6383339" y="3219519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877838-AC74-AB62-53A2-C3798FC49BB8}"/>
              </a:ext>
            </a:extLst>
          </p:cNvPr>
          <p:cNvSpPr txBox="1"/>
          <p:nvPr/>
        </p:nvSpPr>
        <p:spPr>
          <a:xfrm>
            <a:off x="6498027" y="316841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트윈형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463361C8-C711-334C-9450-5172A60399AD}"/>
              </a:ext>
            </a:extLst>
          </p:cNvPr>
          <p:cNvSpPr/>
          <p:nvPr/>
        </p:nvSpPr>
        <p:spPr>
          <a:xfrm>
            <a:off x="6419343" y="3255522"/>
            <a:ext cx="72008" cy="7200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2C9FDE59-BEEE-E32C-958E-02C234E9EAE3}"/>
              </a:ext>
            </a:extLst>
          </p:cNvPr>
          <p:cNvCxnSpPr>
            <a:cxnSpLocks/>
            <a:stCxn id="3" idx="1"/>
          </p:cNvCxnSpPr>
          <p:nvPr/>
        </p:nvCxnSpPr>
        <p:spPr>
          <a:xfrm rot="10800000" flipH="1">
            <a:off x="3959746" y="2159818"/>
            <a:ext cx="191056" cy="1131710"/>
          </a:xfrm>
          <a:prstGeom prst="bentConnector4">
            <a:avLst>
              <a:gd name="adj1" fmla="val -119651"/>
              <a:gd name="adj2" fmla="val 57265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87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34190" b="44937"/>
          <a:stretch/>
        </p:blipFill>
        <p:spPr>
          <a:xfrm>
            <a:off x="3682750" y="1009227"/>
            <a:ext cx="6505688" cy="28067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및 축사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수정 및 삭제 가능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버튼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목록 편집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목록 삭제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 행은 자동 계산으로 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 불가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축사 추가 가능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2404417"/>
            <a:ext cx="2238162" cy="979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2412615"/>
            <a:ext cx="585032" cy="481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19073A1C-F0A6-E970-7060-C53DA49E8FB6}"/>
              </a:ext>
            </a:extLst>
          </p:cNvPr>
          <p:cNvSpPr/>
          <p:nvPr/>
        </p:nvSpPr>
        <p:spPr>
          <a:xfrm>
            <a:off x="9360346" y="1727771"/>
            <a:ext cx="50405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91477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DA84264-E0F0-9A1C-0F38-ABE3CFEFB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54738" b="18239"/>
          <a:stretch/>
        </p:blipFill>
        <p:spPr>
          <a:xfrm>
            <a:off x="3682750" y="1015596"/>
            <a:ext cx="6505688" cy="36830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44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추가된 데이터베이스 목록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하단 데이터베이스 연결 설정에 설정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데이터베이스 삭제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데이터베이스 설정 입력으로 새로운 데이터베이스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 연결 설정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연결명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IP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PORT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DB </a:t>
            </a:r>
            <a:r>
              <a:rPr lang="ko-KR" altLang="en-US" sz="1000" dirty="0">
                <a:latin typeface="+mj-ea"/>
                <a:ea typeface="+mj-ea"/>
              </a:rPr>
              <a:t>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[Test Connection] :</a:t>
            </a:r>
            <a:r>
              <a:rPr lang="ko-KR" altLang="en-US" sz="1000" dirty="0">
                <a:latin typeface="+mj-ea"/>
                <a:ea typeface="+mj-ea"/>
              </a:rPr>
              <a:t> 설정된 데이터베이스 테스트 연결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기능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연결 테스트 결과 알림 팝업</a:t>
            </a:r>
            <a:br>
              <a:rPr lang="en-US" altLang="ko-KR" sz="1000" dirty="0">
                <a:latin typeface="+mj-ea"/>
                <a:ea typeface="+mj-ea"/>
              </a:rPr>
            </a:b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3387935"/>
            <a:ext cx="2238162" cy="1148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097718" y="2857114"/>
            <a:ext cx="585032" cy="110489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3544819" y="211241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00707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1FA8CD8B-04CA-5B32-01BB-DD383DFC8D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3" t="5290" r="-7312" b="67688"/>
          <a:stretch/>
        </p:blipFill>
        <p:spPr>
          <a:xfrm>
            <a:off x="3682750" y="1009453"/>
            <a:ext cx="6909244" cy="34546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5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그룹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입력으로 그룹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클릭 시 입력상자에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우측 </a:t>
            </a: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아이콘 클릭으로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삭제 가능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포함된 사용자의 경우 기타 그룹으로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기타 그룹은 삭제할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그룹 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좌측 그룹 선택 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선택 그룹 권한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그룹의 권한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체크 박스를 통해 권한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 설정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없이 변경 </a:t>
            </a:r>
            <a:r>
              <a:rPr lang="ko-KR" altLang="en-US" sz="1000" dirty="0" err="1">
                <a:latin typeface="+mj-ea"/>
                <a:ea typeface="+mj-ea"/>
              </a:rPr>
              <a:t>설정값</a:t>
            </a:r>
            <a:r>
              <a:rPr lang="ko-KR" altLang="en-US" sz="1000" dirty="0">
                <a:latin typeface="+mj-ea"/>
                <a:ea typeface="+mj-ea"/>
              </a:rPr>
              <a:t> 초기화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저장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74738" y="148192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24729" y="1074462"/>
            <a:ext cx="2238162" cy="1253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62891" y="1701451"/>
            <a:ext cx="619859" cy="115566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7344122" y="13804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4243685-F751-BE30-E8BD-B74192AF4E84}"/>
              </a:ext>
            </a:extLst>
          </p:cNvPr>
          <p:cNvSpPr/>
          <p:nvPr/>
        </p:nvSpPr>
        <p:spPr>
          <a:xfrm>
            <a:off x="5837266" y="3960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762B218-86AA-DF0F-9E2F-0A48D1453C55}"/>
              </a:ext>
            </a:extLst>
          </p:cNvPr>
          <p:cNvSpPr/>
          <p:nvPr/>
        </p:nvSpPr>
        <p:spPr>
          <a:xfrm>
            <a:off x="7561262" y="1701450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2-1</a:t>
            </a:r>
            <a:endParaRPr lang="ko-KR" altLang="en-US" sz="9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9623B8E-1495-E648-C228-D4A98B8D22B5}"/>
              </a:ext>
            </a:extLst>
          </p:cNvPr>
          <p:cNvSpPr/>
          <p:nvPr/>
        </p:nvSpPr>
        <p:spPr>
          <a:xfrm>
            <a:off x="5837266" y="2015803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2-2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86822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컴퓨터, 소프트웨어이(가) 표시된 사진&#10;&#10;자동 생성된 설명">
            <a:extLst>
              <a:ext uri="{FF2B5EF4-FFF2-40B4-BE49-F238E27FC236}">
                <a16:creationId xmlns:a16="http://schemas.microsoft.com/office/drawing/2014/main" id="{860C5661-6D30-119D-26AC-F9E28708B5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22" b="67310"/>
          <a:stretch/>
        </p:blipFill>
        <p:spPr>
          <a:xfrm>
            <a:off x="287338" y="973660"/>
            <a:ext cx="2304256" cy="45333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53980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API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API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endParaRPr lang="en-US" altLang="ko-KR" sz="1000" strike="sngStrike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3400" lvl="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목록 페이지는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활용 예정</a:t>
            </a:r>
            <a:b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b="1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페이지로 이동함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 –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URL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전달 예정</a:t>
            </a:r>
            <a:endParaRPr lang="en-US" altLang="ko-KR" sz="1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C36DCF-BE2F-1312-69EA-18C82806C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968" y="1981398"/>
            <a:ext cx="7275919" cy="39572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1C79EAD-4201-393C-CD63-091F614A0AD7}"/>
              </a:ext>
            </a:extLst>
          </p:cNvPr>
          <p:cNvSpPr/>
          <p:nvPr/>
        </p:nvSpPr>
        <p:spPr>
          <a:xfrm>
            <a:off x="224075" y="2147906"/>
            <a:ext cx="2304256" cy="443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9035778-EDFF-B7A9-ABE8-3E034FD4F8A4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2528331" y="2369887"/>
            <a:ext cx="446637" cy="15901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AE33869-C1DE-B471-A497-69CC4E3378C1}"/>
              </a:ext>
            </a:extLst>
          </p:cNvPr>
          <p:cNvSpPr/>
          <p:nvPr/>
        </p:nvSpPr>
        <p:spPr>
          <a:xfrm rot="20318922">
            <a:off x="4048668" y="2539249"/>
            <a:ext cx="13681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예시</a:t>
            </a:r>
          </a:p>
        </p:txBody>
      </p:sp>
    </p:spTree>
    <p:extLst>
      <p:ext uri="{BB962C8B-B14F-4D97-AF65-F5344CB8AC3E}">
        <p14:creationId xmlns:p14="http://schemas.microsoft.com/office/powerpoint/2010/main" val="32177895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Profile 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Tier, Level </a:t>
            </a:r>
            <a:r>
              <a:rPr lang="ko-KR" altLang="en-US" sz="1000" dirty="0">
                <a:latin typeface="+mj-ea"/>
                <a:ea typeface="+mj-ea"/>
              </a:rPr>
              <a:t>별 영향인자 정보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Tier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Level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의 경우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1-&gt;2-&gt;3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으로 단계가 올라감에 따라 하위 항목들은 포함하여 탄소배출량을 산정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알고리즘과 딥러닝 모델 개발은 공주대에서 진행중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171AA06-8661-6DFC-18AA-3576F8D3A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807479"/>
              </p:ext>
            </p:extLst>
          </p:nvPr>
        </p:nvGraphicFramePr>
        <p:xfrm>
          <a:off x="1367458" y="3888011"/>
          <a:ext cx="8391439" cy="34957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99659">
                  <a:extLst>
                    <a:ext uri="{9D8B030D-6E8A-4147-A177-3AD203B41FA5}">
                      <a16:colId xmlns:a16="http://schemas.microsoft.com/office/drawing/2014/main" val="2243821134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991225071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4078143771"/>
                    </a:ext>
                  </a:extLst>
                </a:gridCol>
              </a:tblGrid>
              <a:tr h="26617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900" dirty="0">
                          <a:latin typeface="+mn-ea"/>
                          <a:ea typeface="+mn-ea"/>
                        </a:rPr>
                        <a:t>선정기준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latin typeface="+mn-ea"/>
                          <a:ea typeface="+mn-ea"/>
                        </a:rPr>
                        <a:t>비에너지</a:t>
                      </a:r>
                      <a:endParaRPr lang="ko-Kore-KR" altLang="en-US" sz="900" i="0" u="none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solidFill>
                            <a:srgbClr val="0171BC"/>
                          </a:solidFill>
                          <a:latin typeface="+mn-ea"/>
                          <a:ea typeface="+mn-ea"/>
                        </a:rPr>
                        <a:t>에너지</a:t>
                      </a:r>
                      <a:endParaRPr lang="ko-Kore-KR" altLang="en-US" sz="900" i="0" u="none" dirty="0">
                        <a:solidFill>
                          <a:srgbClr val="0171BC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747823"/>
                  </a:ext>
                </a:extLst>
              </a:tr>
              <a:tr h="23068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 Level 1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규모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(ex.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면적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9286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ore-KR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R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177971"/>
                  </a:ext>
                </a:extLst>
              </a:tr>
              <a:tr h="230684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2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소재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단열재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벽체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68235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생육 단계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육성돈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비육돈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사육 형태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임신돈사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분만돈사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비육돈사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자돈사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59670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섭취량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총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화석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전기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0348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종류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 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noProof="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31577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돼지 체중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193097"/>
                  </a:ext>
                </a:extLst>
              </a:tr>
              <a:tr h="230684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3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외부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풍속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기압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위도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각 장비간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난방기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냉방기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2534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외부 기상조건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위도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14330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PH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시설 장비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급이기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울타리여부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바닥재 등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33617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분뇨내 산소량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612540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메탄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(CH4)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71663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이산화탄소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(CO2)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63271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암모니아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(NH3)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269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CE049A5-63CF-24D7-97B8-4BCE8B11D5F3}"/>
              </a:ext>
            </a:extLst>
          </p:cNvPr>
          <p:cNvSpPr txBox="1"/>
          <p:nvPr/>
        </p:nvSpPr>
        <p:spPr>
          <a:xfrm>
            <a:off x="1151434" y="987019"/>
            <a:ext cx="8391439" cy="2766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배출량 예측 시 모델에 적용하는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최소한의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종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규모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더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내부환경조건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생육단계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포유자돈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육성돈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비육돈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등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사료섭취량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사료종류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돼지 체중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2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시설 소재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단열재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벽체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사육 형태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임신돈사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분만돈사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비육돈사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자돈사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총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화석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전기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환경조건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가장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기압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풍속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PH,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분뇨내 산소량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메탄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(CH4)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이산화탄소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(CO2)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암모니아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(NH3))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3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각 장비간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난방기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냉방기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외부 기상조건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위도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시설 장비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급이기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울타리여부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바닥재 등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분뇨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9587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59108-CE53-457B-9B7D-8D46F84F85C4}"/>
              </a:ext>
            </a:extLst>
          </p:cNvPr>
          <p:cNvSpPr txBox="1"/>
          <p:nvPr/>
        </p:nvSpPr>
        <p:spPr>
          <a:xfrm>
            <a:off x="863403" y="1583755"/>
            <a:ext cx="95050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600" dirty="0" err="1">
                <a:latin typeface="+mj-ea"/>
                <a:ea typeface="+mj-ea"/>
              </a:rPr>
              <a:t>입력값으로</a:t>
            </a:r>
            <a:r>
              <a:rPr lang="ko-KR" altLang="en-US" sz="1600" dirty="0">
                <a:latin typeface="+mj-ea"/>
                <a:ea typeface="+mj-ea"/>
              </a:rPr>
              <a:t> 받아서 처리하는 모양이 보여야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선형학생과 요인 선별 시 재 논의 해요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네이밍 관련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번호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일반</a:t>
            </a:r>
            <a:r>
              <a:rPr lang="en-US" altLang="ko-KR" sz="1600" dirty="0">
                <a:latin typeface="+mj-ea"/>
                <a:ea typeface="+mj-ea"/>
              </a:rPr>
              <a:t>/</a:t>
            </a:r>
            <a:r>
              <a:rPr lang="ko-KR" altLang="en-US" sz="1600" dirty="0">
                <a:latin typeface="+mj-ea"/>
                <a:ea typeface="+mj-ea"/>
              </a:rPr>
              <a:t>트윈</a:t>
            </a:r>
            <a:r>
              <a:rPr lang="en-US" altLang="ko-KR" sz="1600" dirty="0">
                <a:latin typeface="+mj-ea"/>
                <a:ea typeface="+mj-ea"/>
              </a:rPr>
              <a:t>-&lt;</a:t>
            </a:r>
            <a:r>
              <a:rPr lang="ko-KR" altLang="en-US" sz="1600" dirty="0">
                <a:latin typeface="+mj-ea"/>
                <a:ea typeface="+mj-ea"/>
              </a:rPr>
              <a:t>모델명</a:t>
            </a:r>
            <a:r>
              <a:rPr lang="en-US" altLang="ko-KR" sz="1600" dirty="0">
                <a:latin typeface="+mj-ea"/>
                <a:ea typeface="+mj-ea"/>
              </a:rPr>
              <a:t>&gt;-</a:t>
            </a:r>
            <a:r>
              <a:rPr lang="ko-KR" altLang="en-US" sz="1600" dirty="0">
                <a:latin typeface="+mj-ea"/>
                <a:ea typeface="+mj-ea"/>
              </a:rPr>
              <a:t>실행시간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자동생성 괜찮습니다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로 하시지요</a:t>
            </a:r>
            <a:endParaRPr lang="en-US" altLang="ko-KR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9803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147757</TotalTime>
  <Words>3862</Words>
  <Application>Microsoft Office PowerPoint</Application>
  <PresentationFormat>사용자 지정</PresentationFormat>
  <Paragraphs>863</Paragraphs>
  <Slides>35</Slides>
  <Notes>32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2" baseType="lpstr">
      <vt:lpstr>나눔고딕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548</cp:revision>
  <dcterms:created xsi:type="dcterms:W3CDTF">2016-06-01T05:15:44Z</dcterms:created>
  <dcterms:modified xsi:type="dcterms:W3CDTF">2024-10-10T03:30:25Z</dcterms:modified>
</cp:coreProperties>
</file>