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4"/>
  </p:notesMasterIdLst>
  <p:sldIdLst>
    <p:sldId id="256" r:id="rId2"/>
    <p:sldId id="257" r:id="rId3"/>
    <p:sldId id="258" r:id="rId4"/>
    <p:sldId id="340" r:id="rId5"/>
    <p:sldId id="259" r:id="rId6"/>
    <p:sldId id="265" r:id="rId7"/>
    <p:sldId id="331" r:id="rId8"/>
    <p:sldId id="332" r:id="rId9"/>
    <p:sldId id="318" r:id="rId10"/>
    <p:sldId id="333" r:id="rId11"/>
    <p:sldId id="334" r:id="rId12"/>
    <p:sldId id="335" r:id="rId13"/>
    <p:sldId id="336" r:id="rId14"/>
    <p:sldId id="337" r:id="rId15"/>
    <p:sldId id="285" r:id="rId16"/>
    <p:sldId id="341" r:id="rId17"/>
    <p:sldId id="338" r:id="rId18"/>
    <p:sldId id="321" r:id="rId19"/>
    <p:sldId id="322" r:id="rId20"/>
    <p:sldId id="323" r:id="rId21"/>
    <p:sldId id="330" r:id="rId22"/>
    <p:sldId id="339" r:id="rId23"/>
    <p:sldId id="324" r:id="rId24"/>
    <p:sldId id="275" r:id="rId25"/>
    <p:sldId id="325" r:id="rId26"/>
    <p:sldId id="326" r:id="rId27"/>
    <p:sldId id="327" r:id="rId28"/>
    <p:sldId id="328" r:id="rId29"/>
    <p:sldId id="329" r:id="rId30"/>
    <p:sldId id="277" r:id="rId31"/>
    <p:sldId id="279" r:id="rId32"/>
    <p:sldId id="342" r:id="rId33"/>
  </p:sldIdLst>
  <p:sldSz cx="14400213" cy="7920038"/>
  <p:notesSz cx="6858000" cy="9144000"/>
  <p:defaultTextStyle>
    <a:defPPr>
      <a:defRPr lang="ko-KR"/>
    </a:defPPr>
    <a:lvl1pPr marL="0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1pPr>
    <a:lvl2pPr marL="518373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2pPr>
    <a:lvl3pPr marL="1036747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3pPr>
    <a:lvl4pPr marL="1555120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4pPr>
    <a:lvl5pPr marL="2073493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5pPr>
    <a:lvl6pPr marL="2591867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6pPr>
    <a:lvl7pPr marL="3110240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7pPr>
    <a:lvl8pPr marL="3628614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8pPr>
    <a:lvl9pPr marL="4146987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F835C3B0-4F76-4EEC-BA46-49C807DC70C0}">
          <p14:sldIdLst>
            <p14:sldId id="256"/>
            <p14:sldId id="257"/>
          </p14:sldIdLst>
        </p14:section>
        <p14:section name="LOGIN" id="{BC4B329F-D0F1-4869-AF45-BA9226DB75F8}">
          <p14:sldIdLst>
            <p14:sldId id="258"/>
            <p14:sldId id="340"/>
          </p14:sldIdLst>
        </p14:section>
        <p14:section name="DASHBOARD" id="{B65A67ED-3ECC-44DA-A2DB-55A5CD9B99DE}">
          <p14:sldIdLst>
            <p14:sldId id="259"/>
          </p14:sldIdLst>
        </p14:section>
        <p14:section name="SIMULATION" id="{F85770CF-34F3-4A05-B101-A3079EB2302C}">
          <p14:sldIdLst>
            <p14:sldId id="265"/>
            <p14:sldId id="331"/>
            <p14:sldId id="332"/>
            <p14:sldId id="318"/>
            <p14:sldId id="333"/>
            <p14:sldId id="334"/>
            <p14:sldId id="335"/>
            <p14:sldId id="336"/>
            <p14:sldId id="337"/>
          </p14:sldIdLst>
        </p14:section>
        <p14:section name="시뮬레이션 생성" id="{9B409044-CF8A-48C8-9C0A-12EF63F915F9}">
          <p14:sldIdLst>
            <p14:sldId id="285"/>
            <p14:sldId id="341"/>
            <p14:sldId id="338"/>
            <p14:sldId id="321"/>
            <p14:sldId id="322"/>
            <p14:sldId id="323"/>
            <p14:sldId id="330"/>
            <p14:sldId id="339"/>
            <p14:sldId id="324"/>
          </p14:sldIdLst>
        </p14:section>
        <p14:section name="설정" id="{9AD552DC-77BF-4067-B063-FFA52AFC17EF}">
          <p14:sldIdLst>
            <p14:sldId id="275"/>
            <p14:sldId id="325"/>
            <p14:sldId id="326"/>
            <p14:sldId id="327"/>
            <p14:sldId id="328"/>
            <p14:sldId id="329"/>
            <p14:sldId id="277"/>
          </p14:sldIdLst>
        </p14:section>
        <p14:section name="참고" id="{822CFA94-B014-4AC9-A93B-8950DC01B764}">
          <p14:sldIdLst>
            <p14:sldId id="279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95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558234"/>
    <a:srgbClr val="F6640C"/>
    <a:srgbClr val="FCB504"/>
    <a:srgbClr val="0099CC"/>
    <a:srgbClr val="00FFFF"/>
    <a:srgbClr val="FF99FF"/>
    <a:srgbClr val="2F7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2" autoAdjust="0"/>
    <p:restoredTop sz="96336" autoAdjust="0"/>
  </p:normalViewPr>
  <p:slideViewPr>
    <p:cSldViewPr>
      <p:cViewPr varScale="1">
        <p:scale>
          <a:sx n="89" d="100"/>
          <a:sy n="89" d="100"/>
        </p:scale>
        <p:origin x="56" y="232"/>
      </p:cViewPr>
      <p:guideLst>
        <p:guide orient="horz" pos="2495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AB43A-4F17-4351-9388-F37BD2D6A71A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12738" y="685800"/>
            <a:ext cx="623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A2F2C-AD02-4ABF-95A4-3D0517FA52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31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657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4770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295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179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973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9001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063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486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8302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139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81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677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216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295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258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0109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831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19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5940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912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8411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107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599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615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5977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7654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88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523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375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9525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9525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-883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7189889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7189889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719058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10217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Document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10217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Project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-9524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7202106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Writer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7202106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System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7202799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Detail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4535810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Version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11748133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Date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1748133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Slide Num.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879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75370" y="1026781"/>
            <a:ext cx="1883336" cy="406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Revision</a:t>
            </a:r>
            <a:r>
              <a:rPr lang="en-US" altLang="ko-KR" baseline="0" dirty="0"/>
              <a:t> History</a:t>
            </a:r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645840" y="1655763"/>
            <a:ext cx="129614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Version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1943522" y="1655763"/>
            <a:ext cx="187220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Date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3814192" y="1655763"/>
            <a:ext cx="605021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Description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9864402" y="1655763"/>
            <a:ext cx="187220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Writer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11736610" y="1655763"/>
            <a:ext cx="187220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Remarks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645840" y="2016870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1943522" y="2016870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3814192" y="2016870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9864402" y="201687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11736610" y="201687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645840" y="2376910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943522" y="2376910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3814192" y="2376910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9864402" y="237691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1736610" y="237691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645840" y="2736950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 userDrawn="1"/>
        </p:nvSpPr>
        <p:spPr>
          <a:xfrm>
            <a:off x="1943522" y="2736950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 userDrawn="1"/>
        </p:nvSpPr>
        <p:spPr>
          <a:xfrm>
            <a:off x="3814192" y="2736950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 userDrawn="1"/>
        </p:nvSpPr>
        <p:spPr>
          <a:xfrm>
            <a:off x="9864402" y="273695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11736610" y="273695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직사각형 27"/>
          <p:cNvSpPr/>
          <p:nvPr userDrawn="1"/>
        </p:nvSpPr>
        <p:spPr>
          <a:xfrm>
            <a:off x="645840" y="3096990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 userDrawn="1"/>
        </p:nvSpPr>
        <p:spPr>
          <a:xfrm>
            <a:off x="1943522" y="3096990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0" name="직사각형 29"/>
          <p:cNvSpPr/>
          <p:nvPr userDrawn="1"/>
        </p:nvSpPr>
        <p:spPr>
          <a:xfrm>
            <a:off x="3814192" y="3096990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1" name="직사각형 30"/>
          <p:cNvSpPr/>
          <p:nvPr userDrawn="1"/>
        </p:nvSpPr>
        <p:spPr>
          <a:xfrm>
            <a:off x="9864402" y="309699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11736610" y="309699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45840" y="345596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1943522" y="345596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5" name="직사각형 34"/>
          <p:cNvSpPr/>
          <p:nvPr userDrawn="1"/>
        </p:nvSpPr>
        <p:spPr>
          <a:xfrm>
            <a:off x="3814192" y="3455963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9864402" y="34559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11736610" y="34559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 userDrawn="1"/>
        </p:nvSpPr>
        <p:spPr>
          <a:xfrm>
            <a:off x="645840" y="381600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 userDrawn="1"/>
        </p:nvSpPr>
        <p:spPr>
          <a:xfrm>
            <a:off x="1943522" y="381600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직사각형 39"/>
          <p:cNvSpPr/>
          <p:nvPr userDrawn="1"/>
        </p:nvSpPr>
        <p:spPr>
          <a:xfrm>
            <a:off x="3814192" y="3816003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 userDrawn="1"/>
        </p:nvSpPr>
        <p:spPr>
          <a:xfrm>
            <a:off x="9864402" y="381600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 userDrawn="1"/>
        </p:nvSpPr>
        <p:spPr>
          <a:xfrm>
            <a:off x="11736610" y="381600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3" name="직사각형 42"/>
          <p:cNvSpPr/>
          <p:nvPr userDrawn="1"/>
        </p:nvSpPr>
        <p:spPr>
          <a:xfrm>
            <a:off x="645840" y="417604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4" name="직사각형 43"/>
          <p:cNvSpPr/>
          <p:nvPr userDrawn="1"/>
        </p:nvSpPr>
        <p:spPr>
          <a:xfrm>
            <a:off x="1943522" y="417604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3814192" y="4176043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6" name="직사각형 45"/>
          <p:cNvSpPr/>
          <p:nvPr userDrawn="1"/>
        </p:nvSpPr>
        <p:spPr>
          <a:xfrm>
            <a:off x="9864402" y="417604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7" name="직사각형 46"/>
          <p:cNvSpPr/>
          <p:nvPr userDrawn="1"/>
        </p:nvSpPr>
        <p:spPr>
          <a:xfrm>
            <a:off x="11736610" y="417604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8" name="직사각형 47"/>
          <p:cNvSpPr/>
          <p:nvPr userDrawn="1"/>
        </p:nvSpPr>
        <p:spPr>
          <a:xfrm>
            <a:off x="645840" y="453608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9" name="직사각형 48"/>
          <p:cNvSpPr/>
          <p:nvPr userDrawn="1"/>
        </p:nvSpPr>
        <p:spPr>
          <a:xfrm>
            <a:off x="1943522" y="453608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0" name="직사각형 49"/>
          <p:cNvSpPr/>
          <p:nvPr userDrawn="1"/>
        </p:nvSpPr>
        <p:spPr>
          <a:xfrm>
            <a:off x="3814192" y="4536083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1" name="직사각형 50"/>
          <p:cNvSpPr/>
          <p:nvPr userDrawn="1"/>
        </p:nvSpPr>
        <p:spPr>
          <a:xfrm>
            <a:off x="9864402" y="453608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2" name="직사각형 51"/>
          <p:cNvSpPr/>
          <p:nvPr userDrawn="1"/>
        </p:nvSpPr>
        <p:spPr>
          <a:xfrm>
            <a:off x="11736610" y="453608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3" name="직사각형 52"/>
          <p:cNvSpPr/>
          <p:nvPr userDrawn="1"/>
        </p:nvSpPr>
        <p:spPr>
          <a:xfrm>
            <a:off x="644302" y="489612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4" name="직사각형 53"/>
          <p:cNvSpPr/>
          <p:nvPr userDrawn="1"/>
        </p:nvSpPr>
        <p:spPr>
          <a:xfrm>
            <a:off x="1941984" y="489612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5" name="직사각형 54"/>
          <p:cNvSpPr/>
          <p:nvPr userDrawn="1"/>
        </p:nvSpPr>
        <p:spPr>
          <a:xfrm>
            <a:off x="3811116" y="489612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9864402" y="489612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7" name="직사각형 56"/>
          <p:cNvSpPr/>
          <p:nvPr userDrawn="1"/>
        </p:nvSpPr>
        <p:spPr>
          <a:xfrm>
            <a:off x="11735072" y="489612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8" name="직사각형 57"/>
          <p:cNvSpPr/>
          <p:nvPr userDrawn="1"/>
        </p:nvSpPr>
        <p:spPr>
          <a:xfrm>
            <a:off x="644302" y="525616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9" name="직사각형 58"/>
          <p:cNvSpPr/>
          <p:nvPr userDrawn="1"/>
        </p:nvSpPr>
        <p:spPr>
          <a:xfrm>
            <a:off x="1941984" y="525616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0" name="직사각형 59"/>
          <p:cNvSpPr/>
          <p:nvPr userDrawn="1"/>
        </p:nvSpPr>
        <p:spPr>
          <a:xfrm>
            <a:off x="3811116" y="525616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1" name="직사각형 60"/>
          <p:cNvSpPr/>
          <p:nvPr userDrawn="1"/>
        </p:nvSpPr>
        <p:spPr>
          <a:xfrm>
            <a:off x="9864402" y="52561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2" name="직사각형 61"/>
          <p:cNvSpPr/>
          <p:nvPr userDrawn="1"/>
        </p:nvSpPr>
        <p:spPr>
          <a:xfrm>
            <a:off x="11735072" y="52561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 userDrawn="1"/>
        </p:nvSpPr>
        <p:spPr>
          <a:xfrm>
            <a:off x="644302" y="561620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4" name="직사각형 63"/>
          <p:cNvSpPr/>
          <p:nvPr userDrawn="1"/>
        </p:nvSpPr>
        <p:spPr>
          <a:xfrm>
            <a:off x="1941984" y="561620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5" name="직사각형 64"/>
          <p:cNvSpPr/>
          <p:nvPr userDrawn="1"/>
        </p:nvSpPr>
        <p:spPr>
          <a:xfrm>
            <a:off x="3811116" y="561620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 userDrawn="1"/>
        </p:nvSpPr>
        <p:spPr>
          <a:xfrm>
            <a:off x="9864402" y="561620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7" name="직사각형 66"/>
          <p:cNvSpPr/>
          <p:nvPr userDrawn="1"/>
        </p:nvSpPr>
        <p:spPr>
          <a:xfrm>
            <a:off x="11735072" y="561620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 userDrawn="1"/>
        </p:nvSpPr>
        <p:spPr>
          <a:xfrm>
            <a:off x="644302" y="597624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9" name="직사각형 68"/>
          <p:cNvSpPr/>
          <p:nvPr userDrawn="1"/>
        </p:nvSpPr>
        <p:spPr>
          <a:xfrm>
            <a:off x="1941984" y="597624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 userDrawn="1"/>
        </p:nvSpPr>
        <p:spPr>
          <a:xfrm>
            <a:off x="3811116" y="597624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1" name="직사각형 70"/>
          <p:cNvSpPr/>
          <p:nvPr userDrawn="1"/>
        </p:nvSpPr>
        <p:spPr>
          <a:xfrm>
            <a:off x="9864402" y="597624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 userDrawn="1"/>
        </p:nvSpPr>
        <p:spPr>
          <a:xfrm>
            <a:off x="11735072" y="597624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3" name="직사각형 72"/>
          <p:cNvSpPr/>
          <p:nvPr userDrawn="1"/>
        </p:nvSpPr>
        <p:spPr>
          <a:xfrm>
            <a:off x="644302" y="633628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4" name="직사각형 73"/>
          <p:cNvSpPr/>
          <p:nvPr userDrawn="1"/>
        </p:nvSpPr>
        <p:spPr>
          <a:xfrm>
            <a:off x="1941984" y="633628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5" name="직사각형 74"/>
          <p:cNvSpPr/>
          <p:nvPr userDrawn="1"/>
        </p:nvSpPr>
        <p:spPr>
          <a:xfrm>
            <a:off x="3811116" y="633628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6" name="직사각형 75"/>
          <p:cNvSpPr/>
          <p:nvPr userDrawn="1"/>
        </p:nvSpPr>
        <p:spPr>
          <a:xfrm>
            <a:off x="9864402" y="633628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 userDrawn="1"/>
        </p:nvSpPr>
        <p:spPr>
          <a:xfrm>
            <a:off x="11735072" y="633628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 userDrawn="1"/>
        </p:nvSpPr>
        <p:spPr>
          <a:xfrm>
            <a:off x="644302" y="669632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 userDrawn="1"/>
        </p:nvSpPr>
        <p:spPr>
          <a:xfrm>
            <a:off x="1941984" y="669632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 userDrawn="1"/>
        </p:nvSpPr>
        <p:spPr>
          <a:xfrm>
            <a:off x="3811116" y="669632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 userDrawn="1"/>
        </p:nvSpPr>
        <p:spPr>
          <a:xfrm>
            <a:off x="9864402" y="669632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 userDrawn="1"/>
        </p:nvSpPr>
        <p:spPr>
          <a:xfrm>
            <a:off x="11735072" y="669632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 userDrawn="1"/>
        </p:nvSpPr>
        <p:spPr>
          <a:xfrm>
            <a:off x="644302" y="705636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 userDrawn="1"/>
        </p:nvSpPr>
        <p:spPr>
          <a:xfrm>
            <a:off x="1941984" y="705636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 userDrawn="1"/>
        </p:nvSpPr>
        <p:spPr>
          <a:xfrm>
            <a:off x="3811116" y="705636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6" name="직사각형 85"/>
          <p:cNvSpPr/>
          <p:nvPr userDrawn="1"/>
        </p:nvSpPr>
        <p:spPr>
          <a:xfrm>
            <a:off x="9864402" y="70563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7" name="직사각형 86"/>
          <p:cNvSpPr/>
          <p:nvPr userDrawn="1"/>
        </p:nvSpPr>
        <p:spPr>
          <a:xfrm>
            <a:off x="11735072" y="70563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5B5697A-28F1-0C72-1D53-48E784637C9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 b="43627"/>
          <a:stretch/>
        </p:blipFill>
        <p:spPr bwMode="auto">
          <a:xfrm>
            <a:off x="644302" y="596830"/>
            <a:ext cx="723156" cy="42941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2561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9525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-9525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883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7189889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7189889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719058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10217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Requirement ID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10217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Project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9524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7202106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Writer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7202106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System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7202799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Sub 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4535810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Version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11748133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Date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11748133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Slide Num.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0656490" y="981496"/>
            <a:ext cx="3743722" cy="69389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10656490" y="733425"/>
            <a:ext cx="3743030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Description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569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-9525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9525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-883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7189889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7189889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719058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10217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Requirement</a:t>
            </a:r>
            <a:r>
              <a:rPr lang="en-US" altLang="ko-KR" sz="1100" baseline="0" dirty="0">
                <a:solidFill>
                  <a:schemeClr val="tx1"/>
                </a:solidFill>
                <a:latin typeface="+mn-lt"/>
              </a:rPr>
              <a:t> ID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10217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Project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-9524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7202106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Writer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7202106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System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7202799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Sub 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4535810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Version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11748133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Date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1748133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Slide Num.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10656490" y="981496"/>
            <a:ext cx="3743722" cy="69389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직사각형 23"/>
          <p:cNvSpPr/>
          <p:nvPr userDrawn="1"/>
        </p:nvSpPr>
        <p:spPr>
          <a:xfrm>
            <a:off x="10656490" y="733425"/>
            <a:ext cx="3743030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Description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직사각형 24"/>
          <p:cNvSpPr/>
          <p:nvPr userDrawn="1"/>
        </p:nvSpPr>
        <p:spPr>
          <a:xfrm>
            <a:off x="10656490" y="6304657"/>
            <a:ext cx="3743030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Note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555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87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F21B-08E5-4EE0-8472-1F0F3DBCFA5A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959D-5D21-47A3-B087-2012D5306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89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21669"/>
            <a:ext cx="3105046" cy="671186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21669"/>
            <a:ext cx="9135135" cy="671186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F21B-08E5-4EE0-8472-1F0F3DBCFA5A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959D-5D21-47A3-B087-2012D5306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38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21669"/>
            <a:ext cx="12420184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08344"/>
            <a:ext cx="12420184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340702"/>
            <a:ext cx="324004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3F21B-08E5-4EE0-8472-1F0F3DBCFA5A}" type="datetimeFigureOut">
              <a:rPr lang="ko-KR" altLang="en-US" smtClean="0"/>
              <a:t>2024-10-12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340702"/>
            <a:ext cx="4860072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340702"/>
            <a:ext cx="324004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1959D-5D21-47A3-B087-2012D5306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08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5" r:id="rId5"/>
    <p:sldLayoutId id="2147483706" r:id="rId6"/>
    <p:sldLayoutId id="2147483707" r:id="rId7"/>
  </p:sldLayoutIdLst>
  <p:txStyles>
    <p:titleStyle>
      <a:lvl1pPr algn="l" defTabSz="1056041" rtl="0" eaLnBrk="1" latinLnBrk="1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1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08E380E-CA77-44E4-1035-03799AFC0B2F}"/>
              </a:ext>
            </a:extLst>
          </p:cNvPr>
          <p:cNvGrpSpPr/>
          <p:nvPr/>
        </p:nvGrpSpPr>
        <p:grpSpPr>
          <a:xfrm>
            <a:off x="4669608" y="2307074"/>
            <a:ext cx="5061001" cy="3305890"/>
            <a:chOff x="4670403" y="2203370"/>
            <a:chExt cx="5061001" cy="3305890"/>
          </a:xfrm>
        </p:grpSpPr>
        <p:sp>
          <p:nvSpPr>
            <p:cNvPr id="9" name="TextBox 8"/>
            <p:cNvSpPr txBox="1"/>
            <p:nvPr/>
          </p:nvSpPr>
          <p:spPr>
            <a:xfrm>
              <a:off x="4670403" y="3390129"/>
              <a:ext cx="5061001" cy="97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축산시설 탄소배출량 시뮬레이터 개발</a:t>
              </a:r>
              <a:endPara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schemeClr val="bg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탄소배출량 시뮬레이터 화면 기능 설명</a:t>
              </a:r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6998674" y="4617388"/>
              <a:ext cx="404446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직사각형 10"/>
            <p:cNvSpPr/>
            <p:nvPr/>
          </p:nvSpPr>
          <p:spPr>
            <a:xfrm>
              <a:off x="6476981" y="4831574"/>
              <a:ext cx="1447833" cy="3370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2023</a:t>
              </a:r>
              <a:r>
                <a:rPr lang="ko-KR" altLang="en-US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09</a:t>
              </a:r>
              <a:r>
                <a:rPr lang="ko-KR" altLang="en-US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월 </a:t>
              </a:r>
              <a:r>
                <a:rPr lang="en-US" altLang="ko-KR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07</a:t>
              </a:r>
              <a:r>
                <a:rPr lang="ko-KR" altLang="en-US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464798" y="5172245"/>
              <a:ext cx="1472198" cy="3370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b="1" dirty="0">
                  <a:solidFill>
                    <a:schemeClr val="bg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STONE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200" b="1" dirty="0">
                  <a:solidFill>
                    <a:schemeClr val="bg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INTEGRITY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2B05818-3D17-E33E-9CC0-DD224444F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1087" y="2203370"/>
              <a:ext cx="1018038" cy="1122836"/>
            </a:xfrm>
            <a:prstGeom prst="rect">
              <a:avLst/>
            </a:prstGeom>
            <a:solidFill>
              <a:schemeClr val="tx1"/>
            </a:solidFill>
          </p:spPr>
        </p:pic>
      </p:grpSp>
      <p:pic>
        <p:nvPicPr>
          <p:cNvPr id="3" name="Picture 13">
            <a:extLst>
              <a:ext uri="{FF2B5EF4-FFF2-40B4-BE49-F238E27FC236}">
                <a16:creationId xmlns:a16="http://schemas.microsoft.com/office/drawing/2014/main" id="{0EA8B1F0-38F6-8CF5-D174-BF30C3AAA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86" y="503635"/>
            <a:ext cx="2558600" cy="28803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8204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560C31-2E96-6014-71C0-C9218BFFC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70"/>
          <a:stretch/>
        </p:blipFill>
        <p:spPr>
          <a:xfrm>
            <a:off x="2663601" y="987019"/>
            <a:ext cx="7852862" cy="61926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91991B3-A59F-6D18-8259-BF3B3E3B6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770" y="987019"/>
            <a:ext cx="2058697" cy="31566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10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결과 보기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일반형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06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결과보기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일반형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결과 정보 영역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결과 데이터 테이블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탄소배출량 데이터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[</a:t>
            </a:r>
            <a:r>
              <a:rPr lang="ko-KR" altLang="en-US" sz="1000" dirty="0">
                <a:latin typeface="+mj-ea"/>
                <a:ea typeface="+mj-ea"/>
              </a:rPr>
              <a:t>다운로드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해당 데이터 테이블 엑셀 파일 다운로드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결과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결과값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도구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모양 변경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선형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막대형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재실행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다운로드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en-US" altLang="ko-KR" sz="1000" dirty="0" err="1">
                <a:latin typeface="+mj-ea"/>
                <a:ea typeface="+mj-ea"/>
              </a:rPr>
              <a:t>png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파일 다운로드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탄소배출량 결과 총량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탄소배출량 결과 총량 정보 표시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46768ED-2E8D-60FE-4EA4-93BFF114CB64}"/>
              </a:ext>
            </a:extLst>
          </p:cNvPr>
          <p:cNvSpPr/>
          <p:nvPr/>
        </p:nvSpPr>
        <p:spPr>
          <a:xfrm>
            <a:off x="4472544" y="1251644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B143296-22EF-6599-4153-F042EC9A9F14}"/>
              </a:ext>
            </a:extLst>
          </p:cNvPr>
          <p:cNvSpPr/>
          <p:nvPr/>
        </p:nvSpPr>
        <p:spPr>
          <a:xfrm>
            <a:off x="4494446" y="2292748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01AFC70-0CE2-A297-D6CE-809CB5570C1C}"/>
              </a:ext>
            </a:extLst>
          </p:cNvPr>
          <p:cNvSpPr/>
          <p:nvPr/>
        </p:nvSpPr>
        <p:spPr>
          <a:xfrm>
            <a:off x="4471575" y="473622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B072BD4-DFA1-6FE7-BE3E-EA00DE720705}"/>
              </a:ext>
            </a:extLst>
          </p:cNvPr>
          <p:cNvSpPr/>
          <p:nvPr/>
        </p:nvSpPr>
        <p:spPr>
          <a:xfrm>
            <a:off x="192768" y="2539665"/>
            <a:ext cx="2058699" cy="1604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5E54DB0B-271A-439B-9867-EC4C095780FC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2251467" y="3342089"/>
            <a:ext cx="412134" cy="741274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D1D846FA-68AD-7DCA-A17B-47819A0852E9}"/>
              </a:ext>
            </a:extLst>
          </p:cNvPr>
          <p:cNvSpPr/>
          <p:nvPr/>
        </p:nvSpPr>
        <p:spPr>
          <a:xfrm>
            <a:off x="9711646" y="1455787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EAC227D9-0289-6884-AB71-3D8921EDC3B7}"/>
              </a:ext>
            </a:extLst>
          </p:cNvPr>
          <p:cNvSpPr/>
          <p:nvPr/>
        </p:nvSpPr>
        <p:spPr>
          <a:xfrm>
            <a:off x="9662934" y="2292748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2-1</a:t>
            </a:r>
            <a:endParaRPr lang="ko-KR" altLang="en-US" sz="7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27542" y="1571665"/>
            <a:ext cx="3744416" cy="455509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USER] </a:t>
            </a:r>
            <a:r>
              <a:rPr lang="en-US" altLang="ko-KR" sz="1000" b="1" dirty="0" smtClean="0"/>
              <a:t>SIMULATION &gt; Details</a:t>
            </a:r>
            <a:br>
              <a:rPr lang="en-US" altLang="ko-KR" sz="1000" b="1" dirty="0" smtClean="0"/>
            </a:br>
            <a:r>
              <a:rPr lang="en-US" altLang="ko-KR" sz="1000" b="1" dirty="0" smtClean="0"/>
              <a:t>- if {EC_SIMULATION.SIMUL_TYPE</a:t>
            </a:r>
            <a:r>
              <a:rPr lang="en-US" altLang="ko-KR" sz="1000" b="1" dirty="0"/>
              <a:t>} = ‘ST01’ (</a:t>
            </a:r>
            <a:r>
              <a:rPr lang="ko-KR" altLang="en-US" sz="1000" b="1" dirty="0"/>
              <a:t>일반형</a:t>
            </a:r>
            <a:r>
              <a:rPr lang="en-US" altLang="ko-KR" sz="1000" b="1" dirty="0"/>
              <a:t>)</a:t>
            </a:r>
            <a:endParaRPr lang="en-US" altLang="ko-KR" sz="1000" b="1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1.</a:t>
            </a:r>
            <a:r>
              <a:rPr lang="ko-KR" altLang="en-US" sz="1000" dirty="0" smtClean="0"/>
              <a:t>시뮬레이션 결과 </a:t>
            </a:r>
            <a:r>
              <a:rPr lang="en-US" altLang="ko-KR" sz="1000" dirty="0" smtClean="0"/>
              <a:t>(simulation result)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</a:t>
            </a:r>
            <a:r>
              <a:rPr lang="ko-KR" altLang="en-US" sz="1000" dirty="0" smtClean="0"/>
              <a:t>시뮬레이션 결과 데이터 </a:t>
            </a:r>
            <a:r>
              <a:rPr lang="en-US" altLang="ko-KR" sz="1000" dirty="0" smtClean="0"/>
              <a:t>(result data)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a) logic</a:t>
            </a:r>
          </a:p>
          <a:p>
            <a:r>
              <a:rPr lang="en-US" altLang="ko-KR" sz="1000" dirty="0"/>
              <a:t>     </a:t>
            </a:r>
            <a:r>
              <a:rPr lang="en-US" altLang="ko-KR" sz="1000" dirty="0" smtClean="0"/>
              <a:t>  DB</a:t>
            </a:r>
            <a:r>
              <a:rPr lang="en-US" altLang="ko-KR" sz="1000" dirty="0"/>
              <a:t>: </a:t>
            </a:r>
            <a:r>
              <a:rPr lang="en-US" altLang="ko-KR" sz="1000" dirty="0" smtClean="0"/>
              <a:t>EC_SIMULATION_RESULT</a:t>
            </a:r>
            <a:br>
              <a:rPr lang="en-US" altLang="ko-KR" sz="1000" dirty="0" smtClean="0"/>
            </a:br>
            <a:r>
              <a:rPr lang="en-US" altLang="ko-KR" sz="1000" dirty="0"/>
              <a:t>    </a:t>
            </a:r>
            <a:r>
              <a:rPr lang="en-US" altLang="ko-KR" sz="1000" dirty="0" smtClean="0"/>
              <a:t>   </a:t>
            </a:r>
            <a:r>
              <a:rPr lang="en-US" altLang="ko-KR" sz="1000" dirty="0"/>
              <a:t>condition: </a:t>
            </a:r>
            <a:r>
              <a:rPr lang="en-US" altLang="ko-KR" sz="1000" dirty="0" smtClean="0"/>
              <a:t>SIMUL_SEQ = {selected one}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-</a:t>
            </a:r>
            <a:r>
              <a:rPr lang="en-US" altLang="ko-KR" sz="1000" b="1" dirty="0" smtClean="0"/>
              <a:t> if {</a:t>
            </a:r>
            <a:r>
              <a:rPr lang="en-US" altLang="ko-KR" sz="1000" b="1" dirty="0"/>
              <a:t>SIMUL_TYPE</a:t>
            </a:r>
            <a:r>
              <a:rPr lang="en-US" altLang="ko-KR" sz="1000" b="1" dirty="0" smtClean="0"/>
              <a:t>}= </a:t>
            </a:r>
            <a:r>
              <a:rPr lang="en-US" altLang="ko-KR" sz="1000" b="1" dirty="0"/>
              <a:t>‘ST01</a:t>
            </a:r>
            <a:r>
              <a:rPr lang="en-US" altLang="ko-KR" sz="1000" b="1" dirty="0" smtClean="0"/>
              <a:t>’, 1 return data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</a:t>
            </a:r>
            <a:r>
              <a:rPr lang="en-US" altLang="ko-KR" sz="1000" dirty="0" smtClean="0"/>
              <a:t>b) grid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b-1) columns names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- </a:t>
            </a:r>
            <a:r>
              <a:rPr lang="en-US" altLang="ko-KR" sz="1000" dirty="0"/>
              <a:t>count: {</a:t>
            </a:r>
            <a:r>
              <a:rPr lang="en-US" altLang="ko-KR" sz="1000" dirty="0" smtClean="0"/>
              <a:t>MODEL_CNT}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- {</a:t>
            </a:r>
            <a:r>
              <a:rPr lang="en-US" altLang="ko-KR" sz="1000" dirty="0"/>
              <a:t>SYS_MODEL. MODEL_NAME} </a:t>
            </a:r>
            <a:r>
              <a:rPr lang="en-US" altLang="ko-KR" sz="1000" dirty="0" smtClean="0"/>
              <a:t>of {MODEL_NO_1</a:t>
            </a:r>
            <a:r>
              <a:rPr lang="en-US" altLang="ko-KR" sz="1000" dirty="0"/>
              <a:t>/../</a:t>
            </a:r>
            <a:r>
              <a:rPr lang="en-US" altLang="ko-KR" sz="1000" dirty="0" smtClean="0"/>
              <a:t>MODEL_NO_4}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b-2) values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 </a:t>
            </a:r>
            <a:r>
              <a:rPr lang="en-US" altLang="ko-KR" sz="1000" dirty="0"/>
              <a:t>- {RESULT_VALUE_1 /.../ </a:t>
            </a:r>
            <a:r>
              <a:rPr lang="en-US" altLang="ko-KR" sz="1000" dirty="0" smtClean="0"/>
              <a:t>RESULT_VALUE_4}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c) </a:t>
            </a:r>
            <a:r>
              <a:rPr lang="en-US" altLang="ko-KR" sz="1000" b="1" dirty="0" smtClean="0"/>
              <a:t>download button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- if clicks, download excel (with b) grid data)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- </a:t>
            </a:r>
            <a:r>
              <a:rPr lang="en-US" altLang="ko-KR" sz="1000" dirty="0"/>
              <a:t>file name: {</a:t>
            </a:r>
            <a:r>
              <a:rPr lang="en-US" altLang="ko-KR" sz="1000" dirty="0" smtClean="0"/>
              <a:t>SIMUL_NM}.xlsx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  2) </a:t>
            </a:r>
            <a:r>
              <a:rPr lang="ko-KR" altLang="en-US" sz="1000" dirty="0" smtClean="0"/>
              <a:t>시뮬레이션 결과 차트 </a:t>
            </a:r>
            <a:r>
              <a:rPr lang="en-US" altLang="ko-KR" sz="1000" dirty="0" smtClean="0"/>
              <a:t>(result chart)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en-US" altLang="ko-KR" sz="1000" dirty="0"/>
              <a:t>- use </a:t>
            </a:r>
            <a:r>
              <a:rPr lang="en-US" altLang="ko-KR" sz="1000" dirty="0" err="1" smtClean="0"/>
              <a:t>echarts</a:t>
            </a:r>
            <a:r>
              <a:rPr lang="en-US" altLang="ko-KR" sz="1000" dirty="0" smtClean="0"/>
              <a:t> of current page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graph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a-1) x-axis: simulation model names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a-2) y-axis: simulation model result value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3) Total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display model name / result value per model</a:t>
            </a:r>
          </a:p>
        </p:txBody>
      </p:sp>
    </p:spTree>
    <p:extLst>
      <p:ext uri="{BB962C8B-B14F-4D97-AF65-F5344CB8AC3E}">
        <p14:creationId xmlns:p14="http://schemas.microsoft.com/office/powerpoint/2010/main" val="260246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560C31-2E96-6014-71C0-C9218BFFC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54"/>
          <a:stretch/>
        </p:blipFill>
        <p:spPr>
          <a:xfrm>
            <a:off x="2663601" y="987019"/>
            <a:ext cx="7852862" cy="46291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91991B3-A59F-6D18-8259-BF3B3E3B6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770" y="987020"/>
            <a:ext cx="2058697" cy="31566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863341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11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결과 보기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트윈형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비교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75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결과보기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트윈형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기본 정보 영역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제목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설명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[Re-RUN] : </a:t>
            </a:r>
            <a:r>
              <a:rPr lang="ko-KR" altLang="en-US" sz="1000" dirty="0">
                <a:latin typeface="+mj-ea"/>
                <a:ea typeface="+mj-ea"/>
              </a:rPr>
              <a:t>선택한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시뮬레이션을 복제하여 새로운 시뮬레이션 생성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설정값을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유지한채 시뮬레이션 생성 페이지로 이동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 정보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시뮬레이션 설정 정보 표시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시뮬레이션 정보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적용농장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모델 정보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기간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농장 정보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선택된 농장 정보 출력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농장명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축사규모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 err="1">
                <a:latin typeface="+mj-ea"/>
                <a:ea typeface="+mj-ea"/>
              </a:rPr>
              <a:t>축종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 err="1">
                <a:latin typeface="+mj-ea"/>
                <a:ea typeface="+mj-ea"/>
              </a:rPr>
              <a:t>사육두수</a:t>
            </a:r>
            <a:r>
              <a:rPr lang="ko-KR" altLang="en-US" sz="1000" dirty="0">
                <a:latin typeface="+mj-ea"/>
                <a:ea typeface="+mj-ea"/>
              </a:rPr>
              <a:t> 정보 출력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46768ED-2E8D-60FE-4EA4-93BFF114CB64}"/>
              </a:ext>
            </a:extLst>
          </p:cNvPr>
          <p:cNvSpPr/>
          <p:nvPr/>
        </p:nvSpPr>
        <p:spPr>
          <a:xfrm>
            <a:off x="4504940" y="1573419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B143296-22EF-6599-4153-F042EC9A9F14}"/>
              </a:ext>
            </a:extLst>
          </p:cNvPr>
          <p:cNvSpPr/>
          <p:nvPr/>
        </p:nvSpPr>
        <p:spPr>
          <a:xfrm>
            <a:off x="4504940" y="282839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01AFC70-0CE2-A297-D6CE-809CB5570C1C}"/>
              </a:ext>
            </a:extLst>
          </p:cNvPr>
          <p:cNvSpPr/>
          <p:nvPr/>
        </p:nvSpPr>
        <p:spPr>
          <a:xfrm>
            <a:off x="4504940" y="439206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B072BD4-DFA1-6FE7-BE3E-EA00DE720705}"/>
              </a:ext>
            </a:extLst>
          </p:cNvPr>
          <p:cNvSpPr/>
          <p:nvPr/>
        </p:nvSpPr>
        <p:spPr>
          <a:xfrm>
            <a:off x="192768" y="987019"/>
            <a:ext cx="2058699" cy="12448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5E54DB0B-271A-439B-9867-EC4C095780FC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2251467" y="1609423"/>
            <a:ext cx="412134" cy="1692188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554C45DB-ED21-2BFE-5BB4-2BE396F7B275}"/>
              </a:ext>
            </a:extLst>
          </p:cNvPr>
          <p:cNvSpPr/>
          <p:nvPr/>
        </p:nvSpPr>
        <p:spPr>
          <a:xfrm>
            <a:off x="7200106" y="1943795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85594" y="1511747"/>
            <a:ext cx="3744416" cy="40934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USER] </a:t>
            </a:r>
            <a:r>
              <a:rPr lang="en-US" altLang="ko-KR" sz="1000" b="1" dirty="0" smtClean="0"/>
              <a:t>SIMULATION &gt; Details</a:t>
            </a:r>
            <a:br>
              <a:rPr lang="en-US" altLang="ko-KR" sz="1000" b="1" dirty="0" smtClean="0"/>
            </a:br>
            <a:r>
              <a:rPr lang="en-US" altLang="ko-KR" sz="1000" b="1" dirty="0" smtClean="0"/>
              <a:t>- if {EC_SIMULATION.SIMUL_TYPE</a:t>
            </a:r>
            <a:r>
              <a:rPr lang="en-US" altLang="ko-KR" sz="1000" b="1" dirty="0"/>
              <a:t>} = ‘</a:t>
            </a:r>
            <a:r>
              <a:rPr lang="en-US" altLang="ko-KR" sz="1000" b="1" dirty="0" smtClean="0"/>
              <a:t>ST02’ (</a:t>
            </a:r>
            <a:r>
              <a:rPr lang="ko-KR" altLang="en-US" sz="1000" b="1" dirty="0" smtClean="0"/>
              <a:t>트윈형</a:t>
            </a:r>
            <a:r>
              <a:rPr lang="en-US" altLang="ko-KR" sz="1000" b="1" dirty="0"/>
              <a:t>) AND {</a:t>
            </a:r>
            <a:r>
              <a:rPr lang="en-US" altLang="ko-KR" sz="1000" b="1" dirty="0" smtClean="0"/>
              <a:t>TWIN_SIMUL_TYPE” = ‘TS01’ (</a:t>
            </a:r>
            <a:r>
              <a:rPr lang="ko-KR" altLang="en-US" sz="1000" b="1" dirty="0" smtClean="0"/>
              <a:t>모델별 비교</a:t>
            </a:r>
            <a:r>
              <a:rPr lang="en-US" altLang="ko-KR" sz="1000" b="1" dirty="0" smtClean="0"/>
              <a:t>)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1.basic info</a:t>
            </a:r>
          </a:p>
          <a:p>
            <a:r>
              <a:rPr lang="en-US" altLang="ko-KR" sz="1000" dirty="0"/>
              <a:t>  </a:t>
            </a:r>
            <a:r>
              <a:rPr lang="en-US" altLang="ko-KR" sz="1000" dirty="0" smtClean="0"/>
              <a:t>- same with p9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2.</a:t>
            </a:r>
            <a:r>
              <a:rPr lang="ko-KR" altLang="en-US" sz="1000" dirty="0" smtClean="0"/>
              <a:t>시뮬레이션 설정 정보 </a:t>
            </a:r>
            <a:r>
              <a:rPr lang="en-US" altLang="ko-KR" sz="1000" dirty="0" smtClean="0"/>
              <a:t>(simulation setting info)</a:t>
            </a:r>
          </a:p>
          <a:p>
            <a:r>
              <a:rPr lang="en-US" altLang="ko-KR" sz="1000" dirty="0"/>
              <a:t>  1</a:t>
            </a:r>
            <a:r>
              <a:rPr lang="en-US" altLang="ko-KR" sz="1000" dirty="0" smtClean="0"/>
              <a:t>) fields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</a:t>
            </a:r>
            <a:r>
              <a:rPr lang="ko-KR" altLang="en-US" sz="1000" dirty="0" smtClean="0"/>
              <a:t>시뮬레이션 </a:t>
            </a:r>
            <a:r>
              <a:rPr lang="en-US" altLang="ko-KR" sz="1000" dirty="0"/>
              <a:t>: </a:t>
            </a:r>
            <a:r>
              <a:rPr lang="en-US" altLang="ko-KR" sz="1000" dirty="0" smtClean="0"/>
              <a:t>{</a:t>
            </a:r>
            <a:r>
              <a:rPr lang="en-US" altLang="ko-KR" sz="1000" b="1" dirty="0"/>
              <a:t>TWIN_SIMUL_TYPE</a:t>
            </a:r>
            <a:r>
              <a:rPr lang="en-US" altLang="ko-KR" sz="1000" dirty="0" smtClean="0"/>
              <a:t>(code name)} </a:t>
            </a:r>
            <a:r>
              <a:rPr lang="ko-KR" altLang="en-US" sz="1000" dirty="0" smtClean="0"/>
              <a:t>시뮬레이션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b) </a:t>
            </a:r>
            <a:r>
              <a:rPr lang="ko-KR" altLang="en-US" sz="1000" dirty="0" smtClean="0"/>
              <a:t>적용농장 </a:t>
            </a:r>
            <a:r>
              <a:rPr lang="en-US" altLang="ko-KR" sz="1000" dirty="0"/>
              <a:t>: {</a:t>
            </a:r>
            <a:r>
              <a:rPr lang="en-US" altLang="ko-KR" sz="1000" dirty="0" smtClean="0"/>
              <a:t>FARM_SEQ} </a:t>
            </a:r>
            <a:r>
              <a:rPr lang="en-US" altLang="ko-KR" sz="1000" dirty="0"/>
              <a:t>(show {EC_FARM. </a:t>
            </a:r>
            <a:r>
              <a:rPr lang="en-US" altLang="ko-KR" sz="1000" dirty="0" smtClean="0"/>
              <a:t>FARM_NM})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c) </a:t>
            </a:r>
            <a:r>
              <a:rPr lang="ko-KR" altLang="en-US" sz="1000" dirty="0" smtClean="0"/>
              <a:t>분야 </a:t>
            </a:r>
            <a:r>
              <a:rPr lang="en-US" altLang="ko-KR" sz="1000" dirty="0"/>
              <a:t>: {</a:t>
            </a:r>
            <a:r>
              <a:rPr lang="en-US" altLang="ko-KR" sz="1000" dirty="0" smtClean="0"/>
              <a:t>ENERGY_CLS} (show code name)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d) </a:t>
            </a:r>
            <a:r>
              <a:rPr lang="ko-KR" altLang="en-US" sz="1000" dirty="0" smtClean="0"/>
              <a:t>적용 모델 </a:t>
            </a:r>
            <a:r>
              <a:rPr lang="en-US" altLang="ko-KR" sz="1000" dirty="0"/>
              <a:t>: {</a:t>
            </a:r>
            <a:r>
              <a:rPr lang="en-US" altLang="ko-KR" sz="1000" dirty="0" smtClean="0"/>
              <a:t>MODEL_NOS}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split (,) and </a:t>
            </a:r>
            <a:r>
              <a:rPr lang="en-US" altLang="ko-KR" sz="1000" dirty="0"/>
              <a:t>display {SYS_MODEL. </a:t>
            </a:r>
            <a:r>
              <a:rPr lang="en-US" altLang="ko-KR" sz="1000" dirty="0" smtClean="0"/>
              <a:t>MODEL_NAME} (ex: A, B, C)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e) </a:t>
            </a:r>
            <a:r>
              <a:rPr lang="ko-KR" altLang="en-US" sz="1000" dirty="0" smtClean="0"/>
              <a:t>시뮬레이션 기간 </a:t>
            </a:r>
            <a:r>
              <a:rPr lang="en-US" altLang="ko-KR" sz="1000" dirty="0"/>
              <a:t>: </a:t>
            </a:r>
            <a:br>
              <a:rPr lang="en-US" altLang="ko-KR" sz="1000" dirty="0"/>
            </a:br>
            <a:r>
              <a:rPr lang="en-US" altLang="ko-KR" sz="1000" dirty="0"/>
              <a:t>      - {</a:t>
            </a:r>
            <a:r>
              <a:rPr lang="en-US" altLang="ko-KR" sz="1000" dirty="0" smtClean="0"/>
              <a:t>PERIOD_FR} </a:t>
            </a:r>
            <a:r>
              <a:rPr lang="en-US" altLang="ko-KR" sz="1000" dirty="0"/>
              <a:t>~ {PERIOD_TO}</a:t>
            </a:r>
            <a:br>
              <a:rPr lang="en-US" altLang="ko-KR" sz="1000" dirty="0"/>
            </a:br>
            <a:r>
              <a:rPr lang="en-US" altLang="ko-KR" sz="1000" dirty="0"/>
              <a:t>      - {</a:t>
            </a:r>
            <a:r>
              <a:rPr lang="en-US" altLang="ko-KR" sz="1000" dirty="0" smtClean="0"/>
              <a:t>PERIOD_TYPE} (show code name) – button style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3.</a:t>
            </a:r>
            <a:r>
              <a:rPr lang="ko-KR" altLang="en-US" sz="1000" dirty="0" smtClean="0"/>
              <a:t>농장 정보</a:t>
            </a:r>
            <a:r>
              <a:rPr lang="en-US" altLang="ko-KR" sz="1000" dirty="0"/>
              <a:t> </a:t>
            </a:r>
            <a:r>
              <a:rPr lang="en-US" altLang="ko-KR" sz="1000" dirty="0" smtClean="0"/>
              <a:t>(farm info)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columns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a) </a:t>
            </a:r>
            <a:r>
              <a:rPr lang="ko-KR" altLang="en-US" sz="1000" dirty="0">
                <a:latin typeface="+mj-ea"/>
              </a:rPr>
              <a:t>농장명</a:t>
            </a:r>
            <a:r>
              <a:rPr lang="en-US" altLang="ko-KR" sz="1000" dirty="0">
                <a:latin typeface="+mj-ea"/>
              </a:rPr>
              <a:t>/</a:t>
            </a:r>
            <a:r>
              <a:rPr lang="ko-KR" altLang="en-US" sz="1000" dirty="0">
                <a:latin typeface="+mj-ea"/>
              </a:rPr>
              <a:t>축사규모</a:t>
            </a:r>
            <a:r>
              <a:rPr lang="en-US" altLang="ko-KR" sz="1000" dirty="0">
                <a:latin typeface="+mj-ea"/>
              </a:rPr>
              <a:t>/</a:t>
            </a:r>
            <a:r>
              <a:rPr lang="ko-KR" altLang="en-US" sz="1000" dirty="0">
                <a:latin typeface="+mj-ea"/>
              </a:rPr>
              <a:t>축종</a:t>
            </a:r>
            <a:r>
              <a:rPr lang="en-US" altLang="ko-KR" sz="1000" dirty="0">
                <a:latin typeface="+mj-ea"/>
              </a:rPr>
              <a:t>/</a:t>
            </a:r>
            <a:r>
              <a:rPr lang="ko-KR" altLang="en-US" sz="1000" dirty="0" smtClean="0">
                <a:latin typeface="+mj-ea"/>
              </a:rPr>
              <a:t>사육두수</a:t>
            </a:r>
            <a:endParaRPr lang="en-US" altLang="ko-KR" sz="1000" dirty="0" smtClean="0">
              <a:latin typeface="+mj-ea"/>
            </a:endParaRPr>
          </a:p>
          <a:p>
            <a:r>
              <a:rPr lang="en-US" altLang="ko-KR" sz="1000" dirty="0">
                <a:latin typeface="+mj-ea"/>
              </a:rPr>
              <a:t>    - {EC_FARM. FARM_NM} / {FARM_SCALE} m2 / {</a:t>
            </a:r>
            <a:r>
              <a:rPr lang="en-US" altLang="ko-KR" sz="1000" dirty="0" smtClean="0">
                <a:latin typeface="+mj-ea"/>
              </a:rPr>
              <a:t>LIVESTOCK_TYPE} (show code name) </a:t>
            </a:r>
            <a:r>
              <a:rPr lang="en-US" altLang="ko-KR" sz="1000" dirty="0">
                <a:latin typeface="+mj-ea"/>
              </a:rPr>
              <a:t>/ {</a:t>
            </a:r>
            <a:r>
              <a:rPr lang="en-US" altLang="ko-KR" sz="1000" dirty="0" smtClean="0">
                <a:latin typeface="+mj-ea"/>
              </a:rPr>
              <a:t>LIVESTOCK_CNT} (show thousand separator)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      </a:t>
            </a:r>
          </a:p>
          <a:p>
            <a:endParaRPr lang="en-US" altLang="ko-KR" sz="1000" dirty="0" smtClean="0"/>
          </a:p>
        </p:txBody>
      </p:sp>
    </p:spTree>
    <p:extLst>
      <p:ext uri="{BB962C8B-B14F-4D97-AF65-F5344CB8AC3E}">
        <p14:creationId xmlns:p14="http://schemas.microsoft.com/office/powerpoint/2010/main" val="3710939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560C31-2E96-6014-71C0-C9218BFFC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2" b="15080"/>
          <a:stretch/>
        </p:blipFill>
        <p:spPr>
          <a:xfrm>
            <a:off x="2663601" y="987019"/>
            <a:ext cx="7852862" cy="56372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91991B3-A59F-6D18-8259-BF3B3E3B6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770" y="987020"/>
            <a:ext cx="2058697" cy="31566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12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결과 보기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트윈형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비교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06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결과보기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트윈형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결과 정보 영역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결과 데이터 테이블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탄소배출량 데이터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[</a:t>
            </a:r>
            <a:r>
              <a:rPr lang="ko-KR" altLang="en-US" sz="1000" dirty="0">
                <a:latin typeface="+mj-ea"/>
                <a:ea typeface="+mj-ea"/>
              </a:rPr>
              <a:t>다운로드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해당 데이터 테이블 엑셀 파일 다운로드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결과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결과값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도구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모양 변경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선형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막대형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재실행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다운로드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en-US" altLang="ko-KR" sz="1000" dirty="0" err="1">
                <a:latin typeface="+mj-ea"/>
                <a:ea typeface="+mj-ea"/>
              </a:rPr>
              <a:t>png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파일 다운로드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탄소배출량 결과 총량 및 평균값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탄소배출량 결과 총량 및 평균값 정보 표시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46768ED-2E8D-60FE-4EA4-93BFF114CB64}"/>
              </a:ext>
            </a:extLst>
          </p:cNvPr>
          <p:cNvSpPr/>
          <p:nvPr/>
        </p:nvSpPr>
        <p:spPr>
          <a:xfrm>
            <a:off x="4474083" y="1111372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B143296-22EF-6599-4153-F042EC9A9F14}"/>
              </a:ext>
            </a:extLst>
          </p:cNvPr>
          <p:cNvSpPr/>
          <p:nvPr/>
        </p:nvSpPr>
        <p:spPr>
          <a:xfrm>
            <a:off x="4417503" y="341685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01AFC70-0CE2-A297-D6CE-809CB5570C1C}"/>
              </a:ext>
            </a:extLst>
          </p:cNvPr>
          <p:cNvSpPr/>
          <p:nvPr/>
        </p:nvSpPr>
        <p:spPr>
          <a:xfrm>
            <a:off x="4474083" y="583222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B072BD4-DFA1-6FE7-BE3E-EA00DE720705}"/>
              </a:ext>
            </a:extLst>
          </p:cNvPr>
          <p:cNvSpPr/>
          <p:nvPr/>
        </p:nvSpPr>
        <p:spPr>
          <a:xfrm>
            <a:off x="192768" y="2187111"/>
            <a:ext cx="2058699" cy="1681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5E54DB0B-271A-439B-9867-EC4C095780FC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2251467" y="3028036"/>
            <a:ext cx="412134" cy="777631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D1D846FA-68AD-7DCA-A17B-47819A0852E9}"/>
              </a:ext>
            </a:extLst>
          </p:cNvPr>
          <p:cNvSpPr/>
          <p:nvPr/>
        </p:nvSpPr>
        <p:spPr>
          <a:xfrm>
            <a:off x="9710107" y="1246245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554C45DB-ED21-2BFE-5BB4-2BE396F7B275}"/>
              </a:ext>
            </a:extLst>
          </p:cNvPr>
          <p:cNvSpPr/>
          <p:nvPr/>
        </p:nvSpPr>
        <p:spPr>
          <a:xfrm>
            <a:off x="9710106" y="3416851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2-1</a:t>
            </a:r>
            <a:endParaRPr lang="ko-KR" altLang="en-US" sz="7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20250" y="1323651"/>
            <a:ext cx="3744416" cy="470898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USER] </a:t>
            </a:r>
            <a:r>
              <a:rPr lang="en-US" altLang="ko-KR" sz="1000" b="1" dirty="0" smtClean="0"/>
              <a:t>SIMULATION </a:t>
            </a:r>
            <a:r>
              <a:rPr lang="en-US" altLang="ko-KR" sz="1000" b="1" dirty="0"/>
              <a:t>&gt; Details</a:t>
            </a:r>
            <a:br>
              <a:rPr lang="en-US" altLang="ko-KR" sz="1000" b="1" dirty="0"/>
            </a:br>
            <a:r>
              <a:rPr lang="en-US" altLang="ko-KR" sz="1000" b="1" dirty="0"/>
              <a:t>- if {EC_SIMULATION.SIMUL_TYPE} = ‘ST02’ (</a:t>
            </a:r>
            <a:r>
              <a:rPr lang="ko-KR" altLang="en-US" sz="1000" b="1" dirty="0"/>
              <a:t>트윈형</a:t>
            </a:r>
            <a:r>
              <a:rPr lang="en-US" altLang="ko-KR" sz="1000" b="1" dirty="0"/>
              <a:t>) AND {TWIN_SIMUL_TYPE” = ‘TS01’ (</a:t>
            </a:r>
            <a:r>
              <a:rPr lang="ko-KR" altLang="en-US" sz="1000" b="1" dirty="0"/>
              <a:t>모델별 비교</a:t>
            </a:r>
            <a:r>
              <a:rPr lang="en-US" altLang="ko-KR" sz="1000" b="1" dirty="0"/>
              <a:t>)</a:t>
            </a:r>
            <a:endParaRPr lang="en-US" altLang="ko-KR" sz="1000" b="1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1.</a:t>
            </a:r>
            <a:r>
              <a:rPr lang="ko-KR" altLang="en-US" sz="1000" dirty="0" smtClean="0"/>
              <a:t>시뮬레이션 결과 </a:t>
            </a:r>
            <a:r>
              <a:rPr lang="en-US" altLang="ko-KR" sz="1000" dirty="0" smtClean="0"/>
              <a:t>(simulation result)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</a:t>
            </a:r>
            <a:r>
              <a:rPr lang="ko-KR" altLang="en-US" sz="1000" dirty="0" smtClean="0"/>
              <a:t>시뮬레이션 결과 데이터 </a:t>
            </a:r>
            <a:r>
              <a:rPr lang="en-US" altLang="ko-KR" sz="1000" dirty="0" smtClean="0"/>
              <a:t>(result data)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a) logic</a:t>
            </a:r>
          </a:p>
          <a:p>
            <a:r>
              <a:rPr lang="en-US" altLang="ko-KR" sz="1000" dirty="0"/>
              <a:t>     </a:t>
            </a:r>
            <a:r>
              <a:rPr lang="en-US" altLang="ko-KR" sz="1000" dirty="0" smtClean="0"/>
              <a:t>  DB</a:t>
            </a:r>
            <a:r>
              <a:rPr lang="en-US" altLang="ko-KR" sz="1000" dirty="0"/>
              <a:t>: </a:t>
            </a:r>
            <a:r>
              <a:rPr lang="en-US" altLang="ko-KR" sz="1000" dirty="0" smtClean="0"/>
              <a:t>EC_SIMULATION_RESULT</a:t>
            </a:r>
            <a:br>
              <a:rPr lang="en-US" altLang="ko-KR" sz="1000" dirty="0" smtClean="0"/>
            </a:br>
            <a:r>
              <a:rPr lang="en-US" altLang="ko-KR" sz="1000" dirty="0"/>
              <a:t>    </a:t>
            </a:r>
            <a:r>
              <a:rPr lang="en-US" altLang="ko-KR" sz="1000" dirty="0" smtClean="0"/>
              <a:t>   </a:t>
            </a:r>
            <a:r>
              <a:rPr lang="en-US" altLang="ko-KR" sz="1000" dirty="0"/>
              <a:t>condition: </a:t>
            </a:r>
            <a:r>
              <a:rPr lang="en-US" altLang="ko-KR" sz="1000" dirty="0" smtClean="0"/>
              <a:t>SIMUL_SEQ = {selected one}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-</a:t>
            </a:r>
            <a:r>
              <a:rPr lang="en-US" altLang="ko-KR" sz="1000" b="1" dirty="0" smtClean="0"/>
              <a:t> if {</a:t>
            </a:r>
            <a:r>
              <a:rPr lang="en-US" altLang="ko-KR" sz="1000" b="1" dirty="0"/>
              <a:t>SIMUL_TYPE</a:t>
            </a:r>
            <a:r>
              <a:rPr lang="en-US" altLang="ko-KR" sz="1000" b="1" dirty="0" smtClean="0"/>
              <a:t>}= </a:t>
            </a:r>
            <a:r>
              <a:rPr lang="en-US" altLang="ko-KR" sz="1000" b="1" dirty="0"/>
              <a:t>‘</a:t>
            </a:r>
            <a:r>
              <a:rPr lang="en-US" altLang="ko-KR" sz="1000" b="1" dirty="0" smtClean="0"/>
              <a:t>ST02’, multiple return data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</a:t>
            </a:r>
            <a:r>
              <a:rPr lang="en-US" altLang="ko-KR" sz="1000" dirty="0" smtClean="0"/>
              <a:t>b) grid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b-1) column names</a:t>
            </a:r>
          </a:p>
          <a:p>
            <a:r>
              <a:rPr lang="en-US" altLang="ko-KR" sz="1000" dirty="0"/>
              <a:t>        - </a:t>
            </a:r>
            <a:r>
              <a:rPr lang="en-US" altLang="ko-KR" sz="1000" dirty="0" smtClean="0"/>
              <a:t>DATE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</a:t>
            </a:r>
            <a:r>
              <a:rPr lang="en-US" altLang="ko-KR" sz="1000" dirty="0"/>
              <a:t>- </a:t>
            </a:r>
            <a:r>
              <a:rPr lang="en-US" altLang="ko-KR" sz="1000" dirty="0" smtClean="0"/>
              <a:t>{</a:t>
            </a:r>
            <a:r>
              <a:rPr lang="en-US" altLang="ko-KR" sz="1000" dirty="0"/>
              <a:t>SYS_MODEL. MODEL_NAME} </a:t>
            </a:r>
            <a:r>
              <a:rPr lang="en-US" altLang="ko-KR" sz="1000" dirty="0" smtClean="0"/>
              <a:t>of {MODEL_NO_1</a:t>
            </a:r>
            <a:r>
              <a:rPr lang="en-US" altLang="ko-KR" sz="1000" dirty="0"/>
              <a:t>/../</a:t>
            </a:r>
            <a:r>
              <a:rPr lang="en-US" altLang="ko-KR" sz="1000" dirty="0" smtClean="0"/>
              <a:t>MODEL_NO_4}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b-2) values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 - </a:t>
            </a:r>
            <a:r>
              <a:rPr lang="en-US" altLang="ko-KR" sz="1000" dirty="0"/>
              <a:t>{RESULT_DT</a:t>
            </a:r>
            <a:r>
              <a:rPr lang="en-US" altLang="ko-KR" sz="1000" dirty="0" smtClean="0"/>
              <a:t>}, </a:t>
            </a:r>
            <a:r>
              <a:rPr lang="en-US" altLang="ko-KR" sz="1000" dirty="0"/>
              <a:t>{RESULT_VALUE_1 /.../ </a:t>
            </a:r>
            <a:r>
              <a:rPr lang="en-US" altLang="ko-KR" sz="1000" dirty="0" smtClean="0"/>
              <a:t>RESULT_VALUE_4}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c) </a:t>
            </a:r>
            <a:r>
              <a:rPr lang="en-US" altLang="ko-KR" sz="1000" b="1" dirty="0" smtClean="0"/>
              <a:t>download button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- if clicks, download excel (with b) grid data)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- </a:t>
            </a:r>
            <a:r>
              <a:rPr lang="en-US" altLang="ko-KR" sz="1000" dirty="0"/>
              <a:t>file name: {</a:t>
            </a:r>
            <a:r>
              <a:rPr lang="en-US" altLang="ko-KR" sz="1000" dirty="0" smtClean="0"/>
              <a:t>SIMUL_NM}.xlsx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  2) </a:t>
            </a:r>
            <a:r>
              <a:rPr lang="ko-KR" altLang="en-US" sz="1000" dirty="0" smtClean="0"/>
              <a:t>시뮬레이션 결과 차트 </a:t>
            </a:r>
            <a:r>
              <a:rPr lang="en-US" altLang="ko-KR" sz="1000" dirty="0" smtClean="0"/>
              <a:t>(result chart)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en-US" altLang="ko-KR" sz="1000" dirty="0"/>
              <a:t>- use </a:t>
            </a:r>
            <a:r>
              <a:rPr lang="en-US" altLang="ko-KR" sz="1000" dirty="0" err="1" smtClean="0"/>
              <a:t>echarts</a:t>
            </a:r>
            <a:r>
              <a:rPr lang="en-US" altLang="ko-KR" sz="1000" dirty="0" smtClean="0"/>
              <a:t> of current page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graph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a-1) x-axis: simulation model names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a-2) y-axis: simulation model result value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3) Total / </a:t>
            </a:r>
            <a:r>
              <a:rPr lang="en-US" altLang="ko-KR" sz="1000" dirty="0" err="1" smtClean="0"/>
              <a:t>Avg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display model name per model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sum and </a:t>
            </a:r>
            <a:r>
              <a:rPr lang="en-US" altLang="ko-KR" sz="1000" dirty="0" err="1" smtClean="0"/>
              <a:t>avg</a:t>
            </a:r>
            <a:r>
              <a:rPr lang="en-US" altLang="ko-KR" sz="1000" dirty="0" smtClean="0"/>
              <a:t> value of model result value per model</a:t>
            </a:r>
          </a:p>
        </p:txBody>
      </p:sp>
    </p:spTree>
    <p:extLst>
      <p:ext uri="{BB962C8B-B14F-4D97-AF65-F5344CB8AC3E}">
        <p14:creationId xmlns:p14="http://schemas.microsoft.com/office/powerpoint/2010/main" val="3158992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560C31-2E96-6014-71C0-C9218BFFC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r="-42" b="61554"/>
          <a:stretch/>
        </p:blipFill>
        <p:spPr>
          <a:xfrm>
            <a:off x="2663601" y="987019"/>
            <a:ext cx="7852862" cy="46291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91991B3-A59F-6D18-8259-BF3B3E3B6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770" y="987020"/>
            <a:ext cx="2058696" cy="31566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198189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13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결과 보기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트윈형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예측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75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결과보기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트윈형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탄소배출량 예측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기본 정보 영역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제목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설명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[Re-RUN] : </a:t>
            </a:r>
            <a:r>
              <a:rPr lang="ko-KR" altLang="en-US" sz="1000" dirty="0">
                <a:latin typeface="+mj-ea"/>
                <a:ea typeface="+mj-ea"/>
              </a:rPr>
              <a:t>선택한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시뮬레이션을 복제하여 새로운 시뮬레이션 생성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설정값을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유지한채 시뮬레이션 생성 페이지로 이동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 정보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시뮬레이션 설정 정보 표시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시뮬레이션 정보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적용농장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모델 정보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기간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농장 정보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선택된 농장 정보 출력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농장명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축사규모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 err="1">
                <a:latin typeface="+mj-ea"/>
                <a:ea typeface="+mj-ea"/>
              </a:rPr>
              <a:t>축종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 err="1">
                <a:latin typeface="+mj-ea"/>
                <a:ea typeface="+mj-ea"/>
              </a:rPr>
              <a:t>사육두수</a:t>
            </a:r>
            <a:r>
              <a:rPr lang="ko-KR" altLang="en-US" sz="1000" dirty="0">
                <a:latin typeface="+mj-ea"/>
                <a:ea typeface="+mj-ea"/>
              </a:rPr>
              <a:t> 정보 출력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46768ED-2E8D-60FE-4EA4-93BFF114CB64}"/>
              </a:ext>
            </a:extLst>
          </p:cNvPr>
          <p:cNvSpPr/>
          <p:nvPr/>
        </p:nvSpPr>
        <p:spPr>
          <a:xfrm>
            <a:off x="4504940" y="1573419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B143296-22EF-6599-4153-F042EC9A9F14}"/>
              </a:ext>
            </a:extLst>
          </p:cNvPr>
          <p:cNvSpPr/>
          <p:nvPr/>
        </p:nvSpPr>
        <p:spPr>
          <a:xfrm>
            <a:off x="4504940" y="282839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01AFC70-0CE2-A297-D6CE-809CB5570C1C}"/>
              </a:ext>
            </a:extLst>
          </p:cNvPr>
          <p:cNvSpPr/>
          <p:nvPr/>
        </p:nvSpPr>
        <p:spPr>
          <a:xfrm>
            <a:off x="4504940" y="439206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B072BD4-DFA1-6FE7-BE3E-EA00DE720705}"/>
              </a:ext>
            </a:extLst>
          </p:cNvPr>
          <p:cNvSpPr/>
          <p:nvPr/>
        </p:nvSpPr>
        <p:spPr>
          <a:xfrm>
            <a:off x="192768" y="987019"/>
            <a:ext cx="2058699" cy="12448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5E54DB0B-271A-439B-9867-EC4C095780FC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2251467" y="1609423"/>
            <a:ext cx="412134" cy="1692188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D1D846FA-68AD-7DCA-A17B-47819A0852E9}"/>
              </a:ext>
            </a:extLst>
          </p:cNvPr>
          <p:cNvSpPr/>
          <p:nvPr/>
        </p:nvSpPr>
        <p:spPr>
          <a:xfrm>
            <a:off x="7200106" y="1943795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12" name="TextBox 11"/>
          <p:cNvSpPr txBox="1"/>
          <p:nvPr/>
        </p:nvSpPr>
        <p:spPr>
          <a:xfrm>
            <a:off x="10584482" y="2433962"/>
            <a:ext cx="3744416" cy="240065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USER] </a:t>
            </a:r>
            <a:r>
              <a:rPr lang="en-US" altLang="ko-KR" sz="1000" b="1" dirty="0" smtClean="0"/>
              <a:t>SIMULATION &gt; Details</a:t>
            </a:r>
            <a:br>
              <a:rPr lang="en-US" altLang="ko-KR" sz="1000" b="1" dirty="0" smtClean="0"/>
            </a:br>
            <a:r>
              <a:rPr lang="en-US" altLang="ko-KR" sz="1000" b="1" dirty="0" smtClean="0"/>
              <a:t>- if {EC_SIMULATION.SIMUL_TYPE</a:t>
            </a:r>
            <a:r>
              <a:rPr lang="en-US" altLang="ko-KR" sz="1000" b="1" dirty="0"/>
              <a:t>} = ‘</a:t>
            </a:r>
            <a:r>
              <a:rPr lang="en-US" altLang="ko-KR" sz="1000" b="1" dirty="0" smtClean="0"/>
              <a:t>ST02’ (</a:t>
            </a:r>
            <a:r>
              <a:rPr lang="ko-KR" altLang="en-US" sz="1000" b="1" dirty="0" smtClean="0"/>
              <a:t>트윈형</a:t>
            </a:r>
            <a:r>
              <a:rPr lang="en-US" altLang="ko-KR" sz="1000" b="1" dirty="0"/>
              <a:t>) AND {</a:t>
            </a:r>
            <a:r>
              <a:rPr lang="en-US" altLang="ko-KR" sz="1000" b="1" dirty="0" smtClean="0"/>
              <a:t>TWIN_SIMUL_TYPE” = ‘TS02’ (</a:t>
            </a:r>
            <a:r>
              <a:rPr lang="ko-KR" altLang="en-US" sz="1000" b="1" dirty="0" smtClean="0"/>
              <a:t>탄소배출량 예측</a:t>
            </a:r>
            <a:r>
              <a:rPr lang="en-US" altLang="ko-KR" sz="1000" b="1" dirty="0" smtClean="0"/>
              <a:t>)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1.basic info</a:t>
            </a:r>
          </a:p>
          <a:p>
            <a:r>
              <a:rPr lang="en-US" altLang="ko-KR" sz="1000" dirty="0"/>
              <a:t>  </a:t>
            </a:r>
            <a:r>
              <a:rPr lang="en-US" altLang="ko-KR" sz="1000" dirty="0" smtClean="0"/>
              <a:t>- same with p11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2.</a:t>
            </a:r>
            <a:r>
              <a:rPr lang="ko-KR" altLang="en-US" sz="1000" dirty="0" smtClean="0"/>
              <a:t>시뮬레이션 설정 정보 </a:t>
            </a:r>
            <a:r>
              <a:rPr lang="en-US" altLang="ko-KR" sz="1000" dirty="0" smtClean="0"/>
              <a:t>(simulation setting info)</a:t>
            </a:r>
          </a:p>
          <a:p>
            <a:r>
              <a:rPr lang="en-US" altLang="ko-KR" sz="1000" dirty="0"/>
              <a:t>  1</a:t>
            </a:r>
            <a:r>
              <a:rPr lang="en-US" altLang="ko-KR" sz="1000" dirty="0" smtClean="0"/>
              <a:t>) fields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</a:t>
            </a:r>
            <a:r>
              <a:rPr lang="en-US" altLang="ko-KR" sz="1000" dirty="0"/>
              <a:t>- same with p11</a:t>
            </a:r>
            <a:endParaRPr lang="en-US" altLang="ko-KR" sz="1000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3.</a:t>
            </a:r>
            <a:r>
              <a:rPr lang="ko-KR" altLang="en-US" sz="1000" dirty="0" smtClean="0"/>
              <a:t>농장 정보</a:t>
            </a:r>
            <a:r>
              <a:rPr lang="en-US" altLang="ko-KR" sz="1000" dirty="0"/>
              <a:t> </a:t>
            </a:r>
            <a:r>
              <a:rPr lang="en-US" altLang="ko-KR" sz="1000" dirty="0" smtClean="0"/>
              <a:t>(farm info)</a:t>
            </a:r>
            <a:endParaRPr lang="en-US" altLang="ko-KR" sz="1000" dirty="0"/>
          </a:p>
          <a:p>
            <a:r>
              <a:rPr lang="en-US" altLang="ko-KR" sz="1000" dirty="0"/>
              <a:t>  - same with p11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      </a:t>
            </a:r>
          </a:p>
          <a:p>
            <a:endParaRPr lang="en-US" altLang="ko-KR" sz="1000" dirty="0" smtClean="0"/>
          </a:p>
        </p:txBody>
      </p:sp>
    </p:spTree>
    <p:extLst>
      <p:ext uri="{BB962C8B-B14F-4D97-AF65-F5344CB8AC3E}">
        <p14:creationId xmlns:p14="http://schemas.microsoft.com/office/powerpoint/2010/main" val="341082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560C31-2E96-6014-71C0-C9218BFFC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00" b="14482"/>
          <a:stretch/>
        </p:blipFill>
        <p:spPr>
          <a:xfrm>
            <a:off x="2663601" y="987019"/>
            <a:ext cx="7852862" cy="56372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91991B3-A59F-6D18-8259-BF3B3E3B6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770" y="987020"/>
            <a:ext cx="2058696" cy="31566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642376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14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결과 보기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트윈형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예측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06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결과보기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트윈형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kern="1200" dirty="0">
                <a:solidFill>
                  <a:schemeClr val="dk1"/>
                </a:solidFill>
                <a:latin typeface="+mj-ea"/>
                <a:ea typeface="+mn-ea"/>
                <a:cs typeface="+mn-cs"/>
              </a:rPr>
              <a:t>탄소배출량 예측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결과 정보 영역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결과 데이터 테이블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모델 탄소배출량 데이터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[</a:t>
            </a:r>
            <a:r>
              <a:rPr lang="ko-KR" altLang="en-US" sz="1000" dirty="0">
                <a:latin typeface="+mj-ea"/>
                <a:ea typeface="+mj-ea"/>
              </a:rPr>
              <a:t>다운로드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해당 데이터 테이블 엑셀 파일 다운로드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결과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모델의 결과값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도구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모양 변경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선형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막대형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챠트</a:t>
            </a:r>
            <a:r>
              <a:rPr lang="ko-KR" altLang="en-US" sz="1000" dirty="0">
                <a:latin typeface="+mj-ea"/>
                <a:ea typeface="+mj-ea"/>
              </a:rPr>
              <a:t> 재실행</a:t>
            </a:r>
            <a:endParaRPr lang="en-US" altLang="ko-KR" sz="1000" dirty="0">
              <a:latin typeface="+mj-ea"/>
              <a:ea typeface="+mj-ea"/>
            </a:endParaRPr>
          </a:p>
          <a:p>
            <a:pPr marL="870799" lvl="2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다운로드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en-US" altLang="ko-KR" sz="1000" dirty="0" err="1">
                <a:latin typeface="+mj-ea"/>
                <a:ea typeface="+mj-ea"/>
              </a:rPr>
              <a:t>png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파일 다운로드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탄소배출량 결과 총량 및 평균값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모델 탄소배출량 결과 총량 및 평균값 정보 표시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46768ED-2E8D-60FE-4EA4-93BFF114CB64}"/>
              </a:ext>
            </a:extLst>
          </p:cNvPr>
          <p:cNvSpPr/>
          <p:nvPr/>
        </p:nvSpPr>
        <p:spPr>
          <a:xfrm>
            <a:off x="4474083" y="1111372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B143296-22EF-6599-4153-F042EC9A9F14}"/>
              </a:ext>
            </a:extLst>
          </p:cNvPr>
          <p:cNvSpPr/>
          <p:nvPr/>
        </p:nvSpPr>
        <p:spPr>
          <a:xfrm>
            <a:off x="4417503" y="341685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01AFC70-0CE2-A297-D6CE-809CB5570C1C}"/>
              </a:ext>
            </a:extLst>
          </p:cNvPr>
          <p:cNvSpPr/>
          <p:nvPr/>
        </p:nvSpPr>
        <p:spPr>
          <a:xfrm>
            <a:off x="4474083" y="583222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B072BD4-DFA1-6FE7-BE3E-EA00DE720705}"/>
              </a:ext>
            </a:extLst>
          </p:cNvPr>
          <p:cNvSpPr/>
          <p:nvPr/>
        </p:nvSpPr>
        <p:spPr>
          <a:xfrm>
            <a:off x="192768" y="2187111"/>
            <a:ext cx="2058699" cy="1681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5E54DB0B-271A-439B-9867-EC4C095780FC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2251467" y="3028036"/>
            <a:ext cx="412134" cy="777631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D1D846FA-68AD-7DCA-A17B-47819A0852E9}"/>
              </a:ext>
            </a:extLst>
          </p:cNvPr>
          <p:cNvSpPr/>
          <p:nvPr/>
        </p:nvSpPr>
        <p:spPr>
          <a:xfrm>
            <a:off x="9710107" y="1246245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554C45DB-ED21-2BFE-5BB4-2BE396F7B275}"/>
              </a:ext>
            </a:extLst>
          </p:cNvPr>
          <p:cNvSpPr/>
          <p:nvPr/>
        </p:nvSpPr>
        <p:spPr>
          <a:xfrm>
            <a:off x="9710106" y="3416851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2-1</a:t>
            </a:r>
            <a:endParaRPr lang="ko-KR" altLang="en-US" sz="7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20250" y="1323651"/>
            <a:ext cx="3744416" cy="240065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USER] </a:t>
            </a:r>
            <a:r>
              <a:rPr lang="en-US" altLang="ko-KR" sz="1000" b="1" dirty="0" smtClean="0"/>
              <a:t>SIMULATION </a:t>
            </a:r>
            <a:r>
              <a:rPr lang="en-US" altLang="ko-KR" sz="1000" b="1" dirty="0"/>
              <a:t>&gt; Details</a:t>
            </a:r>
            <a:br>
              <a:rPr lang="en-US" altLang="ko-KR" sz="1000" b="1" dirty="0"/>
            </a:br>
            <a:r>
              <a:rPr lang="en-US" altLang="ko-KR" sz="1000" b="1" dirty="0"/>
              <a:t>- if {EC_SIMULATION.SIMUL_TYPE} = ‘ST02’ (</a:t>
            </a:r>
            <a:r>
              <a:rPr lang="ko-KR" altLang="en-US" sz="1000" b="1" dirty="0"/>
              <a:t>트윈형</a:t>
            </a:r>
            <a:r>
              <a:rPr lang="en-US" altLang="ko-KR" sz="1000" b="1" dirty="0"/>
              <a:t>) AND {TWIN_SIMUL_TYPE” = ‘TS01’ (</a:t>
            </a:r>
            <a:r>
              <a:rPr lang="ko-KR" altLang="en-US" sz="1000" b="1" dirty="0"/>
              <a:t>모델별 비교</a:t>
            </a:r>
            <a:r>
              <a:rPr lang="en-US" altLang="ko-KR" sz="1000" b="1" dirty="0"/>
              <a:t>)</a:t>
            </a:r>
            <a:endParaRPr lang="en-US" altLang="ko-KR" sz="1000" b="1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1.</a:t>
            </a:r>
            <a:r>
              <a:rPr lang="ko-KR" altLang="en-US" sz="1000" dirty="0" smtClean="0"/>
              <a:t>시뮬레이션 결과 </a:t>
            </a:r>
            <a:r>
              <a:rPr lang="en-US" altLang="ko-KR" sz="1000" dirty="0" smtClean="0"/>
              <a:t>(simulation result)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</a:t>
            </a:r>
            <a:r>
              <a:rPr lang="ko-KR" altLang="en-US" sz="1000" dirty="0" smtClean="0"/>
              <a:t>시뮬레이션 결과 데이터 </a:t>
            </a:r>
            <a:r>
              <a:rPr lang="en-US" altLang="ko-KR" sz="1000" dirty="0" smtClean="0"/>
              <a:t>(result data)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- same with p12 (except 1 model is used)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c) </a:t>
            </a:r>
            <a:r>
              <a:rPr lang="en-US" altLang="ko-KR" sz="1000" b="1" dirty="0" smtClean="0"/>
              <a:t>download button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</a:t>
            </a:r>
            <a:r>
              <a:rPr lang="en-US" altLang="ko-KR" sz="1000" dirty="0"/>
              <a:t> - same with p12</a:t>
            </a:r>
            <a:endParaRPr lang="en-US" altLang="ko-KR" sz="1000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  2) </a:t>
            </a:r>
            <a:r>
              <a:rPr lang="ko-KR" altLang="en-US" sz="1000" dirty="0" smtClean="0"/>
              <a:t>시뮬레이션 결과 차트 </a:t>
            </a:r>
            <a:r>
              <a:rPr lang="en-US" altLang="ko-KR" sz="1000" dirty="0" smtClean="0"/>
              <a:t>(result chart)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en-US" altLang="ko-KR" sz="1000" dirty="0"/>
              <a:t> - same with p12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3) Total / </a:t>
            </a:r>
            <a:r>
              <a:rPr lang="en-US" altLang="ko-KR" sz="1000" dirty="0" err="1" smtClean="0"/>
              <a:t>Avg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en-US" altLang="ko-KR" sz="1000" dirty="0"/>
              <a:t> - same with p12</a:t>
            </a:r>
            <a:endParaRPr lang="en-US" altLang="ko-KR" sz="1000" dirty="0" smtClean="0"/>
          </a:p>
        </p:txBody>
      </p:sp>
    </p:spTree>
    <p:extLst>
      <p:ext uri="{BB962C8B-B14F-4D97-AF65-F5344CB8AC3E}">
        <p14:creationId xmlns:p14="http://schemas.microsoft.com/office/powerpoint/2010/main" val="1734967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4359B40-3708-D130-AF89-19BC9851F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0"/>
          <a:stretch/>
        </p:blipFill>
        <p:spPr>
          <a:xfrm>
            <a:off x="1871514" y="790718"/>
            <a:ext cx="6743841" cy="69841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417026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15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일반형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560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일반형 시뮬레이션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기본 정보 입력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제목 입력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기본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입력값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자동 생성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: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네이밍 규칙에 따름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사용자 변경 가능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설명 입력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설명 사용자 입력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: </a:t>
            </a:r>
            <a:r>
              <a:rPr lang="ko-KR" altLang="en-US" sz="1000" dirty="0" err="1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필수값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아님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유형 선택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일반형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모델 선택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모델은 복수로 추가할 수 있으며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선택한 모델에 따라 데이터 입력항목 활성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비활성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선택된 모델 목록에서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[x]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버튼으로 모델 삭제 가능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2-1. [TEST]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해당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모델에 대한 탄소배출량 예측 팝업 활성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데이터 입력</a:t>
            </a: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선택된 모델에 따라 필요 데이터 항목 활성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사용자 입력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활성된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데이터 항목은 모두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필수값으로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미 입력상태로 시뮬레이션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실행시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경고 팝업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취소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설정된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입력값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저장 하지 않고 시뮬레이션 목록 페이지로 이동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실행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설정된 값으로 시뮬레이션 실행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완료시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목록 페이지로 이동</a:t>
            </a:r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3375037" y="2663875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DBDBD69-A841-AA45-24DA-C50F8115DA7C}"/>
              </a:ext>
            </a:extLst>
          </p:cNvPr>
          <p:cNvSpPr/>
          <p:nvPr/>
        </p:nvSpPr>
        <p:spPr>
          <a:xfrm>
            <a:off x="3375037" y="385200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381350" y="1526392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CA5E2-43E1-09DE-15BE-E50AD0B5379A}"/>
              </a:ext>
            </a:extLst>
          </p:cNvPr>
          <p:cNvSpPr txBox="1"/>
          <p:nvPr/>
        </p:nvSpPr>
        <p:spPr>
          <a:xfrm>
            <a:off x="8928298" y="6665500"/>
            <a:ext cx="53285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일반 시뮬레이션의 시뮬레이션 종류 별 입력 요소를 파악해서 중복되는 입력 요소를 안고 들어가는 구조로 만들어야 함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결과 비교를 하기 위해서는 같은 값을 </a:t>
            </a:r>
            <a:r>
              <a:rPr lang="ko-KR" altLang="en-US" sz="1000" dirty="0" err="1">
                <a:solidFill>
                  <a:srgbClr val="FF0000"/>
                </a:solidFill>
                <a:latin typeface="+mj-ea"/>
                <a:ea typeface="+mj-ea"/>
              </a:rPr>
              <a:t>입력값으로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 받아서 처리하는 모양이 보여야 함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네이밍 관련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536575" lvl="1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번호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.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일반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트윈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-&lt;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모델명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&gt;-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실행시간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자동생성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  <a:sym typeface="Wingdings" panose="05000000000000000000" pitchFamily="2" charset="2"/>
            </a:endParaRPr>
          </a:p>
          <a:p>
            <a:pPr marL="536575" lvl="1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적용모델명은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EOC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지우고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, Tier-1, Reg-1, Reg-2, Reg-3, DeepL-1, DeeL-2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6F9D403-AB58-DB58-8C05-FF553DBEAD05}"/>
              </a:ext>
            </a:extLst>
          </p:cNvPr>
          <p:cNvSpPr/>
          <p:nvPr/>
        </p:nvSpPr>
        <p:spPr>
          <a:xfrm>
            <a:off x="6836265" y="3167931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2-1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200613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4359B40-3708-D130-AF89-19BC9851F3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0"/>
          <a:stretch/>
        </p:blipFill>
        <p:spPr>
          <a:xfrm>
            <a:off x="175176" y="847685"/>
            <a:ext cx="4465413" cy="46245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16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일반형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167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일반형 시뮬레이션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모델 실행 테스트</a:t>
            </a:r>
            <a:endParaRPr lang="en-US" altLang="ko-KR" sz="1000" dirty="0">
              <a:latin typeface="+mj-ea"/>
              <a:ea typeface="+mj-ea"/>
            </a:endParaRPr>
          </a:p>
          <a:p>
            <a:pPr marL="452438" lvl="1" indent="-271463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</a:t>
            </a:r>
            <a:r>
              <a:rPr lang="ko-KR" altLang="en-US" sz="1000" dirty="0">
                <a:latin typeface="+mj-ea"/>
                <a:ea typeface="+mj-ea"/>
              </a:rPr>
              <a:t>선택된 모델에 따른 </a:t>
            </a:r>
            <a:r>
              <a:rPr lang="ko-KR" altLang="en-US" sz="1000" dirty="0" err="1">
                <a:latin typeface="+mj-ea"/>
                <a:ea typeface="+mj-ea"/>
              </a:rPr>
              <a:t>데이터입력항목</a:t>
            </a:r>
            <a:r>
              <a:rPr lang="ko-KR" altLang="en-US" sz="1000" dirty="0">
                <a:latin typeface="+mj-ea"/>
                <a:ea typeface="+mj-ea"/>
              </a:rPr>
              <a:t> 표출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해당 항목의 데이터 사용자 입력</a:t>
            </a:r>
            <a:endParaRPr lang="en-US" altLang="ko-KR" sz="1000" dirty="0">
              <a:latin typeface="+mj-ea"/>
              <a:ea typeface="+mj-ea"/>
            </a:endParaRPr>
          </a:p>
          <a:p>
            <a:pPr marL="452438" lvl="1" indent="-271463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1-2. [RUN]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:</a:t>
            </a:r>
            <a:r>
              <a:rPr lang="ko-KR" altLang="en-US" sz="1000" dirty="0">
                <a:latin typeface="+mj-ea"/>
                <a:ea typeface="+mj-ea"/>
              </a:rPr>
              <a:t> 데이터 입력 후 해당 모델의 탄소배출량 계산 수행</a:t>
            </a:r>
            <a:endParaRPr lang="en-US" altLang="ko-KR" sz="1000" dirty="0">
              <a:latin typeface="+mj-ea"/>
              <a:ea typeface="+mj-ea"/>
            </a:endParaRPr>
          </a:p>
          <a:p>
            <a:pPr marL="452438" lvl="1" indent="-271463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1-3. </a:t>
            </a:r>
            <a:r>
              <a:rPr lang="ko-KR" altLang="en-US" sz="1000" dirty="0">
                <a:latin typeface="+mj-ea"/>
                <a:ea typeface="+mj-ea"/>
              </a:rPr>
              <a:t>탄소배출량 계산 결과 표시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0DFB58C-1CB5-4CC7-C9E6-8B38A9C67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7" t="26603" r="10433" b="38579"/>
          <a:stretch/>
        </p:blipFill>
        <p:spPr>
          <a:xfrm>
            <a:off x="5183882" y="844973"/>
            <a:ext cx="4320480" cy="69685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8B319BC-F863-6A60-D201-AFD4746FA8E3}"/>
              </a:ext>
            </a:extLst>
          </p:cNvPr>
          <p:cNvSpPr/>
          <p:nvPr/>
        </p:nvSpPr>
        <p:spPr>
          <a:xfrm>
            <a:off x="3108200" y="2517585"/>
            <a:ext cx="394661" cy="178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99417CB2-ADAD-C175-A860-6134B65CF1AB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3502861" y="2606851"/>
            <a:ext cx="1681021" cy="1722381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78CBAE3D-4380-721B-E852-AFABA9A4818C}"/>
              </a:ext>
            </a:extLst>
          </p:cNvPr>
          <p:cNvSpPr/>
          <p:nvPr/>
        </p:nvSpPr>
        <p:spPr>
          <a:xfrm>
            <a:off x="5075870" y="92652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397D2BC3-5BB0-9E26-2C74-2CE458544DDC}"/>
              </a:ext>
            </a:extLst>
          </p:cNvPr>
          <p:cNvSpPr/>
          <p:nvPr/>
        </p:nvSpPr>
        <p:spPr>
          <a:xfrm>
            <a:off x="5079564" y="1871787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EED91D43-6EEB-F820-10CB-082944683083}"/>
              </a:ext>
            </a:extLst>
          </p:cNvPr>
          <p:cNvSpPr/>
          <p:nvPr/>
        </p:nvSpPr>
        <p:spPr>
          <a:xfrm>
            <a:off x="7920186" y="6358746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1-2</a:t>
            </a:r>
            <a:endParaRPr lang="ko-KR" altLang="en-US" sz="700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811F03E6-B8E2-51E7-5F08-FDBE6335955A}"/>
              </a:ext>
            </a:extLst>
          </p:cNvPr>
          <p:cNvSpPr/>
          <p:nvPr/>
        </p:nvSpPr>
        <p:spPr>
          <a:xfrm>
            <a:off x="5117634" y="6831209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1-3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3537663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4359B40-3708-D130-AF89-19BC9851F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0"/>
          <a:stretch/>
        </p:blipFill>
        <p:spPr>
          <a:xfrm>
            <a:off x="1871514" y="790718"/>
            <a:ext cx="6743841" cy="69841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17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비교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421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 시뮬레이션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기본 정보 입력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제목 입력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기본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입력값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자동 생성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: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네이밍 규칙에 따름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사용자 변경 가능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설명 입력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설명 사용자 입력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: </a:t>
            </a:r>
            <a:r>
              <a:rPr lang="ko-KR" altLang="en-US" sz="1000" dirty="0" err="1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필수값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아님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유형 선택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트윈형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&gt;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모델별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비교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탄소배출량 예측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농장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모델 선택 추가 및 삭제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기간 설정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입력 데이터 설정</a:t>
            </a: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데이터베이스 연결하여 데이터 가져오기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파일 선택으로 데이터 가져오기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다음 슬라이드에서 상세 설명함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3396952" y="2694114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DBDBD69-A841-AA45-24DA-C50F8115DA7C}"/>
              </a:ext>
            </a:extLst>
          </p:cNvPr>
          <p:cNvSpPr/>
          <p:nvPr/>
        </p:nvSpPr>
        <p:spPr>
          <a:xfrm>
            <a:off x="3381350" y="4481464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426321" y="1639402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84787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24AABF6C-2572-0C2A-4ACA-C0280972AD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1" t="17878" b="64566"/>
          <a:stretch/>
        </p:blipFill>
        <p:spPr>
          <a:xfrm>
            <a:off x="3190369" y="1019042"/>
            <a:ext cx="7355413" cy="25809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4359B40-3708-D130-AF89-19BC9851F3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0"/>
          <a:stretch/>
        </p:blipFill>
        <p:spPr>
          <a:xfrm>
            <a:off x="143322" y="987020"/>
            <a:ext cx="2384009" cy="24689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18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비교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98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 시뮬레이션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유형 선택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트윈형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&gt;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모델별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비교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탄소배출량 예측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농장 선택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농장 목록 팝업 활성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목록에 농장을 선택하여 시뮬레이션 적용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 선택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에너지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비에너지 선택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비에너지 분야만 선택함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.</a:t>
            </a: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적용 모델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비교할 모델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추가 시 하단에 추가된 모델 정보 표시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[x]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버튼으로 추가된 모델 삭제 가능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기간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시작일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종료일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표시할 간격 선택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5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분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시간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일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월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년</a:t>
            </a:r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082357" y="118240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8ACA1A5-22FD-7326-0E92-6081DA725206}"/>
              </a:ext>
            </a:extLst>
          </p:cNvPr>
          <p:cNvSpPr/>
          <p:nvPr/>
        </p:nvSpPr>
        <p:spPr>
          <a:xfrm>
            <a:off x="720449" y="1654930"/>
            <a:ext cx="1806882" cy="6489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14AA383F-408F-993F-09EF-ABFD439501C4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527331" y="1979383"/>
            <a:ext cx="668379" cy="387284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 descr="텍스트, 스크린샷, 소프트웨어, 디스플레이이(가) 표시된 사진&#10;&#10;자동 생성된 설명">
            <a:extLst>
              <a:ext uri="{FF2B5EF4-FFF2-40B4-BE49-F238E27FC236}">
                <a16:creationId xmlns:a16="http://schemas.microsoft.com/office/drawing/2014/main" id="{E94E12F4-7873-C77D-92D3-2E5F6A96E0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7273" r="25019" b="64542"/>
          <a:stretch/>
        </p:blipFill>
        <p:spPr>
          <a:xfrm>
            <a:off x="5513125" y="3714292"/>
            <a:ext cx="4952292" cy="295232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F82F673C-43C9-509A-3C1B-8CB1080FE6A1}"/>
              </a:ext>
            </a:extLst>
          </p:cNvPr>
          <p:cNvSpPr/>
          <p:nvPr/>
        </p:nvSpPr>
        <p:spPr>
          <a:xfrm>
            <a:off x="4784083" y="1654930"/>
            <a:ext cx="795636" cy="387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0684E692-FE4F-C710-E714-5B89FA579FB2}"/>
              </a:ext>
            </a:extLst>
          </p:cNvPr>
          <p:cNvCxnSpPr>
            <a:cxnSpLocks/>
            <a:stCxn id="14" idx="1"/>
            <a:endCxn id="13" idx="1"/>
          </p:cNvCxnSpPr>
          <p:nvPr/>
        </p:nvCxnSpPr>
        <p:spPr>
          <a:xfrm rot="10800000" flipH="1" flipV="1">
            <a:off x="4784083" y="1848572"/>
            <a:ext cx="729042" cy="3341883"/>
          </a:xfrm>
          <a:prstGeom prst="bentConnector3">
            <a:avLst>
              <a:gd name="adj1" fmla="val -31356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546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97CCCD8-CE7C-C39A-88B7-649E44A9B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6" t="33839" b="32460"/>
          <a:stretch/>
        </p:blipFill>
        <p:spPr>
          <a:xfrm>
            <a:off x="3160692" y="1019042"/>
            <a:ext cx="7360499" cy="51732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19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비교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5834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 시뮬레이션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입력 데이터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가져오기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직접입력은 일반형일 경우에만 활성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가져오기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데이터베이스 연결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데이터베이스 선택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설정에 등록된 데이터베이스 선택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테이블 선택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선택한 데이터베이스의 테이블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연결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모델에 필요한 입력데이터 항목 출력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Tier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에 따른 입력데이터 항목 목록 출력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컬럼 선택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해당 항목에 필요한 데이터를 위해 위에서 선택한 테이블 컬럼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미리보기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컬럼 정보가 선택 되었을 경우 해당 데이터를 테이블로 출력함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데이터 </a:t>
            </a:r>
            <a:r>
              <a:rPr lang="ko-KR" altLang="en-US" sz="1000" dirty="0" err="1">
                <a:latin typeface="+mj-ea"/>
                <a:ea typeface="+mj-ea"/>
              </a:rPr>
              <a:t>전처리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입력데이터를 모두 설정한 경우 필요시 데이터 </a:t>
            </a:r>
            <a:r>
              <a:rPr lang="ko-KR" altLang="en-US" sz="1000" dirty="0" err="1">
                <a:latin typeface="+mj-ea"/>
                <a:ea typeface="+mj-ea"/>
              </a:rPr>
              <a:t>전처리</a:t>
            </a:r>
            <a:r>
              <a:rPr lang="ko-KR" altLang="en-US" sz="1000" dirty="0">
                <a:latin typeface="+mj-ea"/>
                <a:ea typeface="+mj-ea"/>
              </a:rPr>
              <a:t> 과정 수행 가능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결측치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입력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이상값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제거 등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…</a:t>
            </a: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파일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내려받기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입력된 데이터를 엑셀 파일로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내려받기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취소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실행 없이 목록 페이지로 이동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실행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설정된 상태로 시뮬레이션 실행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시뮬레이션이 완료될 때까지 진행중으로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상태값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변경</a:t>
            </a:r>
            <a:endParaRPr lang="ko-KR" altLang="en-US" sz="1000" dirty="0">
              <a:latin typeface="+mj-ea"/>
              <a:ea typeface="+mj-ea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EDFB87D8-9E1A-A188-A61B-93D885500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0"/>
          <a:stretch/>
        </p:blipFill>
        <p:spPr>
          <a:xfrm>
            <a:off x="143322" y="987020"/>
            <a:ext cx="2384009" cy="24689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타원 20">
            <a:extLst>
              <a:ext uri="{FF2B5EF4-FFF2-40B4-BE49-F238E27FC236}">
                <a16:creationId xmlns:a16="http://schemas.microsoft.com/office/drawing/2014/main" id="{F203BFEF-8D27-74B9-2C1D-A24ED96835D0}"/>
              </a:ext>
            </a:extLst>
          </p:cNvPr>
          <p:cNvSpPr/>
          <p:nvPr/>
        </p:nvSpPr>
        <p:spPr>
          <a:xfrm>
            <a:off x="2944668" y="911030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15E41E5-CE7B-D708-572B-8738D93D24F8}"/>
              </a:ext>
            </a:extLst>
          </p:cNvPr>
          <p:cNvSpPr/>
          <p:nvPr/>
        </p:nvSpPr>
        <p:spPr>
          <a:xfrm>
            <a:off x="720449" y="2268690"/>
            <a:ext cx="1806882" cy="1149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5953B40B-650C-148C-E984-529C213AABB6}"/>
              </a:ext>
            </a:extLst>
          </p:cNvPr>
          <p:cNvCxnSpPr>
            <a:cxnSpLocks/>
            <a:stCxn id="22" idx="3"/>
            <a:endCxn id="3" idx="1"/>
          </p:cNvCxnSpPr>
          <p:nvPr/>
        </p:nvCxnSpPr>
        <p:spPr>
          <a:xfrm>
            <a:off x="2527331" y="2843478"/>
            <a:ext cx="633361" cy="762177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5E4D1B9-075B-95F3-60EF-0C49EC7D398C}"/>
              </a:ext>
            </a:extLst>
          </p:cNvPr>
          <p:cNvSpPr/>
          <p:nvPr/>
        </p:nvSpPr>
        <p:spPr>
          <a:xfrm>
            <a:off x="5205351" y="1759301"/>
            <a:ext cx="962720" cy="1448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308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642580"/>
              </p:ext>
            </p:extLst>
          </p:nvPr>
        </p:nvGraphicFramePr>
        <p:xfrm>
          <a:off x="647378" y="2015803"/>
          <a:ext cx="1296144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V0.1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2023.08.15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최초작성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스톤인테그리티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 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최초작성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V1.0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전체 변경 및 재구성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재구성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V1.1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2023.09.20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시뮬레이션 부분 재구성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재구성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V1.5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2024.09.01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산술식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b="0" dirty="0" err="1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회기식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딥러닝 부분 보완 및 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UI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재구성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V1.6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2024.09.07</a:t>
                      </a:r>
                      <a:endParaRPr lang="ko-KR" altLang="en-US" sz="1000" b="0" kern="1200" dirty="0">
                        <a:solidFill>
                          <a:sysClr val="windowText" lastClr="00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요청사항 협의 결과 반영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V1.7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2024.09.12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요청사항 협의 결과 반영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103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DE42617-47B3-D7A4-CFBA-7E9AF8C00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8" t="34053" b="32460"/>
          <a:stretch/>
        </p:blipFill>
        <p:spPr>
          <a:xfrm>
            <a:off x="3190369" y="1008082"/>
            <a:ext cx="7333232" cy="49681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4359B40-3708-D130-AF89-19BC9851F3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0"/>
          <a:stretch/>
        </p:blipFill>
        <p:spPr>
          <a:xfrm>
            <a:off x="143322" y="987020"/>
            <a:ext cx="2384009" cy="24689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비교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583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 시뮬레이션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입력 데이터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가져오기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데이터 파일 불러오기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파일 선택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윈도우 탐색기를 실행하여 데이터파일</a:t>
            </a:r>
            <a:r>
              <a:rPr lang="en-US" altLang="ko-KR" sz="1000" dirty="0">
                <a:latin typeface="+mj-ea"/>
                <a:ea typeface="+mj-ea"/>
              </a:rPr>
              <a:t>(.csv) </a:t>
            </a:r>
            <a:r>
              <a:rPr lang="ko-KR" altLang="en-US" sz="1000" dirty="0">
                <a:latin typeface="+mj-ea"/>
                <a:ea typeface="+mj-ea"/>
              </a:rPr>
              <a:t>파일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연결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모델에 필요한 입력데이터 항목 출력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Tier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에 따른 입력데이터 항목 목록 출력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컬럼 선택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해당 항목에 필요한 데이터를 위해 위에서 선택한 데이터 파일 컬럼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미리보기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컬럼 정보가 선택 되었을 경우 해당 데이터를 테이블로 출력함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데이터 </a:t>
            </a:r>
            <a:r>
              <a:rPr lang="ko-KR" altLang="en-US" sz="1000" dirty="0" err="1">
                <a:latin typeface="+mj-ea"/>
                <a:ea typeface="+mj-ea"/>
              </a:rPr>
              <a:t>전처리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입력데이터를 모두 설정한 경우 필요시 데이터 </a:t>
            </a:r>
            <a:r>
              <a:rPr lang="ko-KR" altLang="en-US" sz="1000" dirty="0" err="1">
                <a:latin typeface="+mj-ea"/>
                <a:ea typeface="+mj-ea"/>
              </a:rPr>
              <a:t>전처리</a:t>
            </a:r>
            <a:r>
              <a:rPr lang="ko-KR" altLang="en-US" sz="1000" dirty="0">
                <a:latin typeface="+mj-ea"/>
                <a:ea typeface="+mj-ea"/>
              </a:rPr>
              <a:t> 과정 수행 가능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결측치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입력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이상값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제거 등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…</a:t>
            </a: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파일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내려받기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입력된 데이터를 엑셀 파일로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내려받기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취소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실행 없이 목록 페이지로 이동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실행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: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설정된 상태로 시뮬레이션 실행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시뮬레이션이 완료될 때까지 진행중으로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상태값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변경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시뮬레이션 </a:t>
            </a:r>
            <a:r>
              <a:rPr lang="ko-KR" altLang="en-US" sz="1000" dirty="0" err="1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완료시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시뮬레이션 목록 업데이트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082357" y="118240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8ACA1A5-22FD-7326-0E92-6081DA725206}"/>
              </a:ext>
            </a:extLst>
          </p:cNvPr>
          <p:cNvSpPr/>
          <p:nvPr/>
        </p:nvSpPr>
        <p:spPr>
          <a:xfrm>
            <a:off x="720449" y="2231826"/>
            <a:ext cx="1806882" cy="12241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14AA383F-408F-993F-09EF-ABFD439501C4}"/>
              </a:ext>
            </a:extLst>
          </p:cNvPr>
          <p:cNvCxnSpPr>
            <a:cxnSpLocks/>
            <a:stCxn id="5" idx="3"/>
            <a:endCxn id="3" idx="1"/>
          </p:cNvCxnSpPr>
          <p:nvPr/>
        </p:nvCxnSpPr>
        <p:spPr>
          <a:xfrm>
            <a:off x="2527331" y="2843895"/>
            <a:ext cx="663038" cy="648268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030FBD82-6DA8-2435-289D-1AE6A5B85EFB}"/>
              </a:ext>
            </a:extLst>
          </p:cNvPr>
          <p:cNvSpPr/>
          <p:nvPr/>
        </p:nvSpPr>
        <p:spPr>
          <a:xfrm>
            <a:off x="6346520" y="1583755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09383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275098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21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모델별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필요 데이터 항목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6987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1000" b="0" dirty="0" err="1">
                <a:solidFill>
                  <a:schemeClr val="tx1"/>
                </a:solidFill>
                <a:latin typeface="+mj-ea"/>
                <a:ea typeface="+mj-ea"/>
              </a:rPr>
              <a:t>모델별</a:t>
            </a:r>
            <a:r>
              <a:rPr lang="ko-KR" altLang="en-US" sz="1000" b="0" dirty="0">
                <a:solidFill>
                  <a:schemeClr val="tx1"/>
                </a:solidFill>
                <a:latin typeface="+mj-ea"/>
                <a:ea typeface="+mj-ea"/>
              </a:rPr>
              <a:t> 필요 데이터</a:t>
            </a:r>
            <a:r>
              <a:rPr lang="en-US" altLang="ko-KR" sz="1000" b="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1000" b="0" dirty="0">
                <a:solidFill>
                  <a:schemeClr val="tx1"/>
                </a:solidFill>
                <a:latin typeface="+mj-ea"/>
                <a:ea typeface="+mj-ea"/>
              </a:rPr>
              <a:t>영향인자</a:t>
            </a:r>
            <a:r>
              <a:rPr lang="en-US" altLang="ko-KR" sz="1000" b="0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lang="ko-KR" altLang="en-US" sz="1000" b="0" dirty="0">
                <a:solidFill>
                  <a:schemeClr val="tx1"/>
                </a:solidFill>
                <a:latin typeface="+mj-ea"/>
                <a:ea typeface="+mj-ea"/>
              </a:rPr>
              <a:t> 항목</a:t>
            </a:r>
            <a:endParaRPr lang="en-US" altLang="ko-KR" sz="1000" b="0" dirty="0">
              <a:solidFill>
                <a:schemeClr val="tx1"/>
              </a:solidFill>
              <a:latin typeface="+mj-ea"/>
              <a:ea typeface="+mj-ea"/>
            </a:endParaRPr>
          </a:p>
          <a:p>
            <a:pPr latinLnBrk="1">
              <a:lnSpc>
                <a:spcPct val="150000"/>
              </a:lnSpc>
            </a:pPr>
            <a:endParaRPr lang="en-US" altLang="ko-KR" sz="1000" dirty="0">
              <a:latin typeface="+mj-ea"/>
              <a:ea typeface="+mj-ea"/>
            </a:endParaRPr>
          </a:p>
          <a:p>
            <a:pPr marL="228600" indent="-228600" latinLnBrk="1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b="0" dirty="0">
                <a:solidFill>
                  <a:schemeClr val="tx1"/>
                </a:solidFill>
                <a:latin typeface="+mj-ea"/>
                <a:ea typeface="+mj-ea"/>
              </a:rPr>
              <a:t>Tier1</a:t>
            </a: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평균체중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en-US" altLang="ko-KR" sz="1000" b="0" dirty="0">
                <a:solidFill>
                  <a:schemeClr val="tx1"/>
                </a:solidFill>
                <a:latin typeface="+mj-ea"/>
                <a:ea typeface="+mj-ea"/>
              </a:rPr>
              <a:t>AVERAGE_WEIGHT</a:t>
            </a: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0" dirty="0">
                <a:solidFill>
                  <a:schemeClr val="tx1"/>
                </a:solidFill>
                <a:latin typeface="+mj-ea"/>
                <a:ea typeface="+mj-ea"/>
              </a:rPr>
              <a:t>외부 온도 </a:t>
            </a:r>
            <a:r>
              <a:rPr lang="en-US" altLang="ko-KR" sz="1000" b="0" dirty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en-US" altLang="ko-KR" sz="1000" b="0" dirty="0" err="1">
                <a:solidFill>
                  <a:schemeClr val="tx1"/>
                </a:solidFill>
                <a:latin typeface="+mj-ea"/>
                <a:ea typeface="+mj-ea"/>
              </a:rPr>
              <a:t>Temp_Out</a:t>
            </a:r>
            <a:endParaRPr lang="en-US" altLang="ko-KR" sz="1000" b="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0" dirty="0">
                <a:solidFill>
                  <a:schemeClr val="tx1"/>
                </a:solidFill>
                <a:latin typeface="+mj-ea"/>
                <a:ea typeface="+mj-ea"/>
              </a:rPr>
              <a:t>분뇨 </a:t>
            </a:r>
            <a:r>
              <a:rPr lang="en-US" altLang="ko-KR" sz="1000" b="0" dirty="0">
                <a:solidFill>
                  <a:schemeClr val="tx1"/>
                </a:solidFill>
                <a:latin typeface="+mj-ea"/>
                <a:ea typeface="+mj-ea"/>
              </a:rPr>
              <a:t>EC : EC_P</a:t>
            </a: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내부 이산화탄소 농도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en-US" altLang="ko-KR" sz="1000" b="0" dirty="0">
                <a:solidFill>
                  <a:schemeClr val="tx1"/>
                </a:solidFill>
                <a:latin typeface="+mj-ea"/>
                <a:ea typeface="+mj-ea"/>
              </a:rPr>
              <a:t>CO2</a:t>
            </a:r>
          </a:p>
          <a:p>
            <a:pPr marL="228600" indent="-228600" latinLnBrk="1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dirty="0">
                <a:latin typeface="+mj-ea"/>
                <a:ea typeface="+mj-ea"/>
              </a:rPr>
              <a:t>Tier2</a:t>
            </a: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평균체중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en-US" altLang="ko-KR" sz="1000" b="0" dirty="0">
                <a:solidFill>
                  <a:schemeClr val="tx1"/>
                </a:solidFill>
                <a:latin typeface="+mj-ea"/>
                <a:ea typeface="+mj-ea"/>
              </a:rPr>
              <a:t>AVERAGE_WEIGHT</a:t>
            </a: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0" dirty="0">
                <a:solidFill>
                  <a:schemeClr val="tx1"/>
                </a:solidFill>
                <a:latin typeface="+mj-ea"/>
                <a:ea typeface="+mj-ea"/>
              </a:rPr>
              <a:t>외부 온도 </a:t>
            </a:r>
            <a:r>
              <a:rPr lang="en-US" altLang="ko-KR" sz="1000" b="0" dirty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en-US" altLang="ko-KR" sz="1000" b="0" dirty="0" err="1">
                <a:solidFill>
                  <a:schemeClr val="tx1"/>
                </a:solidFill>
                <a:latin typeface="+mj-ea"/>
                <a:ea typeface="+mj-ea"/>
              </a:rPr>
              <a:t>Temp_Out</a:t>
            </a:r>
            <a:endParaRPr lang="en-US" altLang="ko-KR" sz="1000" b="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0" dirty="0">
                <a:solidFill>
                  <a:schemeClr val="tx1"/>
                </a:solidFill>
                <a:latin typeface="+mj-ea"/>
                <a:ea typeface="+mj-ea"/>
              </a:rPr>
              <a:t>분뇨 </a:t>
            </a:r>
            <a:r>
              <a:rPr lang="en-US" altLang="ko-KR" sz="1000" b="0" dirty="0">
                <a:solidFill>
                  <a:schemeClr val="tx1"/>
                </a:solidFill>
                <a:latin typeface="+mj-ea"/>
                <a:ea typeface="+mj-ea"/>
              </a:rPr>
              <a:t>EC : EC_P</a:t>
            </a: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내부 이산화탄소 농도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en-US" altLang="ko-KR" sz="1000" b="0" dirty="0">
                <a:solidFill>
                  <a:schemeClr val="tx1"/>
                </a:solidFill>
                <a:latin typeface="+mj-ea"/>
                <a:ea typeface="+mj-ea"/>
              </a:rPr>
              <a:t>CO2</a:t>
            </a: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n-ea"/>
              </a:rPr>
              <a:t>환기율</a:t>
            </a:r>
            <a:r>
              <a:rPr lang="ko-KR" altLang="en-US" sz="1000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: </a:t>
            </a:r>
            <a:r>
              <a:rPr lang="en" altLang="ko-KR" sz="1000" dirty="0">
                <a:latin typeface="+mn-ea"/>
              </a:rPr>
              <a:t>Ventilation rate</a:t>
            </a: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n-ea"/>
              </a:rPr>
              <a:t>외부 습도 </a:t>
            </a:r>
            <a:r>
              <a:rPr lang="en-US" altLang="ko-KR" sz="1000" dirty="0">
                <a:latin typeface="+mn-ea"/>
              </a:rPr>
              <a:t>: </a:t>
            </a:r>
            <a:r>
              <a:rPr lang="en" altLang="ko-KR" sz="1000" dirty="0">
                <a:latin typeface="+mn-ea"/>
              </a:rPr>
              <a:t>RH_Out</a:t>
            </a: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n-ea"/>
              </a:rPr>
              <a:t>내부 암모니아 농도 </a:t>
            </a:r>
            <a:r>
              <a:rPr lang="en-US" altLang="ko-KR" sz="1000" dirty="0">
                <a:latin typeface="+mn-ea"/>
              </a:rPr>
              <a:t>: </a:t>
            </a:r>
            <a:r>
              <a:rPr lang="en" altLang="ko-KR" sz="1000" dirty="0">
                <a:latin typeface="+mn-ea"/>
              </a:rPr>
              <a:t>NH3</a:t>
            </a: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n-ea"/>
              </a:rPr>
              <a:t>내부 온도 </a:t>
            </a:r>
            <a:r>
              <a:rPr lang="en-US" altLang="ko-KR" sz="1000" dirty="0">
                <a:latin typeface="+mn-ea"/>
              </a:rPr>
              <a:t>: </a:t>
            </a:r>
            <a:r>
              <a:rPr lang="en" altLang="ko-KR" sz="1000" dirty="0">
                <a:latin typeface="+mn-ea"/>
              </a:rPr>
              <a:t>Temp</a:t>
            </a:r>
            <a:endParaRPr lang="en-US" altLang="ko-KR" sz="1000" dirty="0">
              <a:latin typeface="+mj-ea"/>
              <a:ea typeface="+mj-ea"/>
            </a:endParaRPr>
          </a:p>
          <a:p>
            <a:pPr marL="228600" indent="-228600" latinLnBrk="1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b="0" dirty="0">
                <a:solidFill>
                  <a:schemeClr val="tx1"/>
                </a:solidFill>
                <a:latin typeface="+mj-ea"/>
                <a:ea typeface="+mj-ea"/>
              </a:rPr>
              <a:t>Tier3</a:t>
            </a: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평균체중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en-US" altLang="ko-KR" sz="1000" b="0" dirty="0">
                <a:solidFill>
                  <a:schemeClr val="tx1"/>
                </a:solidFill>
                <a:latin typeface="+mj-ea"/>
                <a:ea typeface="+mj-ea"/>
              </a:rPr>
              <a:t>AVERAGE_WEIGHT</a:t>
            </a: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0" dirty="0">
                <a:solidFill>
                  <a:schemeClr val="tx1"/>
                </a:solidFill>
                <a:latin typeface="+mj-ea"/>
                <a:ea typeface="+mj-ea"/>
              </a:rPr>
              <a:t>외부 온도 </a:t>
            </a:r>
            <a:r>
              <a:rPr lang="en-US" altLang="ko-KR" sz="1000" b="0" dirty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en-US" altLang="ko-KR" sz="1000" b="0" dirty="0" err="1">
                <a:solidFill>
                  <a:schemeClr val="tx1"/>
                </a:solidFill>
                <a:latin typeface="+mj-ea"/>
                <a:ea typeface="+mj-ea"/>
              </a:rPr>
              <a:t>Temp_Out</a:t>
            </a:r>
            <a:endParaRPr lang="en-US" altLang="ko-KR" sz="1000" b="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0" dirty="0">
                <a:solidFill>
                  <a:schemeClr val="tx1"/>
                </a:solidFill>
                <a:latin typeface="+mj-ea"/>
                <a:ea typeface="+mj-ea"/>
              </a:rPr>
              <a:t>분뇨 </a:t>
            </a:r>
            <a:r>
              <a:rPr lang="en-US" altLang="ko-KR" sz="1000" b="0" dirty="0">
                <a:solidFill>
                  <a:schemeClr val="tx1"/>
                </a:solidFill>
                <a:latin typeface="+mj-ea"/>
                <a:ea typeface="+mj-ea"/>
              </a:rPr>
              <a:t>EC : EC_P</a:t>
            </a: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내부 이산화탄소 농도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en-US" altLang="ko-KR" sz="1000" b="0" dirty="0">
                <a:solidFill>
                  <a:schemeClr val="tx1"/>
                </a:solidFill>
                <a:latin typeface="+mj-ea"/>
                <a:ea typeface="+mj-ea"/>
              </a:rPr>
              <a:t>CO2</a:t>
            </a: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n-ea"/>
              </a:rPr>
              <a:t>환기율</a:t>
            </a:r>
            <a:r>
              <a:rPr lang="ko-KR" altLang="en-US" sz="1000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: </a:t>
            </a:r>
            <a:r>
              <a:rPr lang="en" altLang="ko-KR" sz="1000" dirty="0">
                <a:latin typeface="+mn-ea"/>
              </a:rPr>
              <a:t>Ventilation rate</a:t>
            </a: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n-ea"/>
              </a:rPr>
              <a:t>외부 습도 </a:t>
            </a:r>
            <a:r>
              <a:rPr lang="en-US" altLang="ko-KR" sz="1000" dirty="0">
                <a:latin typeface="+mn-ea"/>
              </a:rPr>
              <a:t>: </a:t>
            </a:r>
            <a:r>
              <a:rPr lang="en" altLang="ko-KR" sz="1000" dirty="0">
                <a:latin typeface="+mn-ea"/>
              </a:rPr>
              <a:t>RH_Out</a:t>
            </a: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n-ea"/>
              </a:rPr>
              <a:t>내부 암모니아 농도 </a:t>
            </a:r>
            <a:r>
              <a:rPr lang="en-US" altLang="ko-KR" sz="1000" dirty="0">
                <a:latin typeface="+mn-ea"/>
              </a:rPr>
              <a:t>: </a:t>
            </a:r>
            <a:r>
              <a:rPr lang="en" altLang="ko-KR" sz="1000" dirty="0">
                <a:latin typeface="+mn-ea"/>
              </a:rPr>
              <a:t>NH3</a:t>
            </a: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n-ea"/>
              </a:rPr>
              <a:t>내부 온도 </a:t>
            </a:r>
            <a:r>
              <a:rPr lang="en-US" altLang="ko-KR" sz="1000" dirty="0">
                <a:latin typeface="+mn-ea"/>
              </a:rPr>
              <a:t>: </a:t>
            </a:r>
            <a:r>
              <a:rPr lang="en" altLang="ko-KR" sz="1000" dirty="0">
                <a:latin typeface="+mn-ea"/>
              </a:rPr>
              <a:t>Temp</a:t>
            </a: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n-ea"/>
              </a:rPr>
              <a:t>내부 습도 </a:t>
            </a:r>
            <a:r>
              <a:rPr lang="en-US" altLang="ko-KR" sz="1000" dirty="0">
                <a:latin typeface="+mn-ea"/>
              </a:rPr>
              <a:t>: </a:t>
            </a:r>
            <a:r>
              <a:rPr lang="en" altLang="ko-KR" sz="1000" dirty="0">
                <a:latin typeface="+mn-ea"/>
              </a:rPr>
              <a:t>RH</a:t>
            </a: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n-ea"/>
              </a:rPr>
              <a:t>분뇨 온도 </a:t>
            </a:r>
            <a:r>
              <a:rPr lang="en-US" altLang="ko-KR" sz="1000" dirty="0">
                <a:latin typeface="+mn-ea"/>
              </a:rPr>
              <a:t>: </a:t>
            </a:r>
            <a:r>
              <a:rPr lang="en" altLang="ko-KR" sz="1000" dirty="0">
                <a:latin typeface="+mn-ea"/>
              </a:rPr>
              <a:t>Temp_P </a:t>
            </a:r>
          </a:p>
          <a:p>
            <a:pPr marL="746973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n-ea"/>
              </a:rPr>
              <a:t>분뇨 </a:t>
            </a:r>
            <a:r>
              <a:rPr lang="en-US" altLang="ko-KR" sz="1000" dirty="0">
                <a:latin typeface="+mn-ea"/>
              </a:rPr>
              <a:t>pH : </a:t>
            </a:r>
            <a:r>
              <a:rPr lang="en" altLang="ko-KR" sz="1000" dirty="0">
                <a:latin typeface="+mn-ea"/>
              </a:rPr>
              <a:t>PH_P</a:t>
            </a:r>
            <a:endParaRPr lang="en-US" altLang="ko-KR" sz="1000" dirty="0">
              <a:latin typeface="+mj-ea"/>
              <a:ea typeface="+mj-ea"/>
            </a:endParaRPr>
          </a:p>
          <a:p>
            <a:pPr marL="228600" indent="-228600" latinLnBrk="1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dirty="0" err="1">
                <a:latin typeface="+mj-ea"/>
                <a:ea typeface="+mj-ea"/>
              </a:rPr>
              <a:t>DeepLearning</a:t>
            </a:r>
            <a:endParaRPr lang="en-US" altLang="ko-KR" sz="1000" b="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EF1D24-6E15-0EE2-7D11-AB869A2E6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" y="987019"/>
            <a:ext cx="10212044" cy="37444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B824D4-74B3-1D85-6248-E2D6224EF69C}"/>
              </a:ext>
            </a:extLst>
          </p:cNvPr>
          <p:cNvSpPr txBox="1"/>
          <p:nvPr/>
        </p:nvSpPr>
        <p:spPr>
          <a:xfrm>
            <a:off x="287338" y="4170534"/>
            <a:ext cx="4063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ko-KR" altLang="en-US" sz="1200" b="1" dirty="0" err="1">
                <a:solidFill>
                  <a:srgbClr val="FF0000"/>
                </a:solidFill>
                <a:latin typeface="+mj-ea"/>
                <a:ea typeface="+mj-ea"/>
              </a:rPr>
              <a:t>모델별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 필요 데이터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영향인자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항목 협의 및 정의 필요</a:t>
            </a:r>
          </a:p>
        </p:txBody>
      </p:sp>
    </p:spTree>
    <p:extLst>
      <p:ext uri="{BB962C8B-B14F-4D97-AF65-F5344CB8AC3E}">
        <p14:creationId xmlns:p14="http://schemas.microsoft.com/office/powerpoint/2010/main" val="1035851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4359B40-3708-D130-AF89-19BC9851F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32465"/>
          <a:stretch/>
        </p:blipFill>
        <p:spPr>
          <a:xfrm>
            <a:off x="1871514" y="790718"/>
            <a:ext cx="6743841" cy="69841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578124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22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시뮬레이션 생성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–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예측 시뮬레이션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4217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o-KR" altLang="en-US" sz="1000" b="0" dirty="0">
                <a:solidFill>
                  <a:schemeClr val="tx1"/>
                </a:solidFill>
                <a:latin typeface="+mj-ea"/>
                <a:ea typeface="+mj-ea"/>
              </a:rPr>
              <a:t>시뮬레이션 생성 </a:t>
            </a:r>
            <a:r>
              <a:rPr lang="en-US" altLang="ko-KR" sz="1000" b="0" dirty="0">
                <a:solidFill>
                  <a:schemeClr val="tx1"/>
                </a:solidFill>
                <a:latin typeface="+mj-ea"/>
                <a:ea typeface="+mj-ea"/>
              </a:rPr>
              <a:t>– </a:t>
            </a:r>
            <a:r>
              <a:rPr lang="ko-KR" altLang="en-US" sz="1000" b="0" dirty="0">
                <a:solidFill>
                  <a:schemeClr val="tx1"/>
                </a:solidFill>
                <a:latin typeface="+mj-ea"/>
                <a:ea typeface="+mj-ea"/>
              </a:rPr>
              <a:t>탄소배출량 예측 시뮬레이션</a:t>
            </a:r>
            <a:endParaRPr lang="en-US" altLang="ko-KR" sz="1000" b="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기본 정보 입력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제목 입력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기본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입력값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자동 생성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: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네이밍 규칙에 따름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사용자 변경 가능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설명 입력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설명 사용자 입력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: </a:t>
            </a:r>
            <a:r>
              <a:rPr lang="ko-KR" altLang="en-US" sz="1000" dirty="0" err="1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필수값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아님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유형 선택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트윈형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&gt;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모델별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비교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탄소배출량 예측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농장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모델 선택 추가 및 삭제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기간 설정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입력 데이터 설정</a:t>
            </a: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데이터베이스 연결하여 데이터 가져오기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데이터 파일 선택으로 데이터 가져오기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다음 슬라이드에서 상세 설명함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  <a:endParaRPr lang="ko-KR" altLang="en-US" sz="1000" dirty="0">
              <a:latin typeface="+mj-ea"/>
              <a:ea typeface="+mj-ea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3396952" y="2694114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DBDBD69-A841-AA45-24DA-C50F8115DA7C}"/>
              </a:ext>
            </a:extLst>
          </p:cNvPr>
          <p:cNvSpPr/>
          <p:nvPr/>
        </p:nvSpPr>
        <p:spPr>
          <a:xfrm>
            <a:off x="3381350" y="4481464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426321" y="1639402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499564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5D6449DC-7E0B-2515-4B8F-5414335F0F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0" t="18207" b="66034"/>
          <a:stretch/>
        </p:blipFill>
        <p:spPr>
          <a:xfrm>
            <a:off x="3276664" y="1098106"/>
            <a:ext cx="7355413" cy="235785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93982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23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생성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탄소배출량 예측 시뮬레이션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986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생성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b="0" dirty="0">
                <a:solidFill>
                  <a:schemeClr val="tx1"/>
                </a:solidFill>
                <a:latin typeface="+mj-ea"/>
                <a:ea typeface="+mj-ea"/>
              </a:rPr>
              <a:t>탄소배출량 예측 시뮬레이션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탄소배출량 예측 시뮬레이션 선택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농장 선택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농장 목록 팝업 활성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목록에 농장을 선택하여 시뮬레이션 적용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 선택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에너지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비에너지 선택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비에너지 분야만 선택함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.</a:t>
            </a: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적용 모델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예측할 모델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기간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시작일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종료일 선택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표시할 간격 선택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5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분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시간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일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월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년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36550" indent="-3365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입력데이터 설정은 </a:t>
            </a:r>
            <a:r>
              <a:rPr lang="ko-KR" altLang="en-US" sz="1000" dirty="0" err="1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모델별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비교 시뮬레이션 데이터 입력설정과 동일함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9B15CF9E-4634-F63E-0CE3-BA6889C488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0"/>
          <a:stretch/>
        </p:blipFill>
        <p:spPr>
          <a:xfrm>
            <a:off x="143322" y="987020"/>
            <a:ext cx="2384009" cy="24689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2" name="타원 21">
            <a:extLst>
              <a:ext uri="{FF2B5EF4-FFF2-40B4-BE49-F238E27FC236}">
                <a16:creationId xmlns:a16="http://schemas.microsoft.com/office/drawing/2014/main" id="{95A81631-D1FF-28C0-4413-EECE4CFE42B4}"/>
              </a:ext>
            </a:extLst>
          </p:cNvPr>
          <p:cNvSpPr/>
          <p:nvPr/>
        </p:nvSpPr>
        <p:spPr>
          <a:xfrm>
            <a:off x="3082357" y="118240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AFA295D-58A9-ACFA-D6A8-36ACB16A73FA}"/>
              </a:ext>
            </a:extLst>
          </p:cNvPr>
          <p:cNvSpPr/>
          <p:nvPr/>
        </p:nvSpPr>
        <p:spPr>
          <a:xfrm>
            <a:off x="720449" y="1654930"/>
            <a:ext cx="1806882" cy="6489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6701DE4D-4FB7-E347-5431-0C7045D28686}"/>
              </a:ext>
            </a:extLst>
          </p:cNvPr>
          <p:cNvCxnSpPr>
            <a:cxnSpLocks/>
            <a:stCxn id="23" idx="3"/>
            <a:endCxn id="28" idx="1"/>
          </p:cNvCxnSpPr>
          <p:nvPr/>
        </p:nvCxnSpPr>
        <p:spPr>
          <a:xfrm>
            <a:off x="2527331" y="1979383"/>
            <a:ext cx="749333" cy="297652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 descr="텍스트, 스크린샷, 소프트웨어, 디스플레이이(가) 표시된 사진&#10;&#10;자동 생성된 설명">
            <a:extLst>
              <a:ext uri="{FF2B5EF4-FFF2-40B4-BE49-F238E27FC236}">
                <a16:creationId xmlns:a16="http://schemas.microsoft.com/office/drawing/2014/main" id="{5CF0EBAE-1C18-1D29-05D8-3E0055E258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7273" r="25019" b="64542"/>
          <a:stretch/>
        </p:blipFill>
        <p:spPr>
          <a:xfrm>
            <a:off x="5513125" y="3714292"/>
            <a:ext cx="4952292" cy="2952328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10538236-5D6C-3865-A2B7-C4B69D5120DD}"/>
              </a:ext>
            </a:extLst>
          </p:cNvPr>
          <p:cNvSpPr/>
          <p:nvPr/>
        </p:nvSpPr>
        <p:spPr>
          <a:xfrm>
            <a:off x="4784083" y="1654930"/>
            <a:ext cx="795636" cy="387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27" name="연결선: 꺾임 26">
            <a:extLst>
              <a:ext uri="{FF2B5EF4-FFF2-40B4-BE49-F238E27FC236}">
                <a16:creationId xmlns:a16="http://schemas.microsoft.com/office/drawing/2014/main" id="{25A8EED6-8ED7-40A0-3E07-4E829206C7EB}"/>
              </a:ext>
            </a:extLst>
          </p:cNvPr>
          <p:cNvCxnSpPr>
            <a:cxnSpLocks/>
            <a:stCxn id="26" idx="1"/>
            <a:endCxn id="25" idx="1"/>
          </p:cNvCxnSpPr>
          <p:nvPr/>
        </p:nvCxnSpPr>
        <p:spPr>
          <a:xfrm rot="10800000" flipH="1" flipV="1">
            <a:off x="4784083" y="1848572"/>
            <a:ext cx="729042" cy="3341883"/>
          </a:xfrm>
          <a:prstGeom prst="bentConnector3">
            <a:avLst>
              <a:gd name="adj1" fmla="val -31356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717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, 컴퓨터, 소프트웨어, 텍스트이(가) 표시된 사진&#10;&#10;자동 생성된 설명">
            <a:extLst>
              <a:ext uri="{FF2B5EF4-FFF2-40B4-BE49-F238E27FC236}">
                <a16:creationId xmlns:a16="http://schemas.microsoft.com/office/drawing/2014/main" id="{618A40FE-C2B2-01D6-A84E-FDD6E68123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29"/>
          <a:stretch/>
        </p:blipFill>
        <p:spPr>
          <a:xfrm>
            <a:off x="612703" y="973203"/>
            <a:ext cx="9399136" cy="53715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563894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24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관리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52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시스템 관리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사용자 관리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시스템 관리 아이콘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권한을 가진 사용자가 로그인 할 경우 아이콘 활성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관계 공무원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시스템 관리자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시스템 관리 메뉴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Users : </a:t>
            </a:r>
            <a:r>
              <a:rPr lang="ko-KR" altLang="en-US" sz="1000" dirty="0">
                <a:latin typeface="+mj-ea"/>
                <a:ea typeface="+mj-ea"/>
              </a:rPr>
              <a:t>사용자 관리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Group &amp; Auth : </a:t>
            </a:r>
            <a:r>
              <a:rPr lang="ko-KR" altLang="en-US" sz="1000" dirty="0">
                <a:latin typeface="+mj-ea"/>
                <a:ea typeface="+mj-ea"/>
              </a:rPr>
              <a:t>그룹 및 권한 관리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API : API</a:t>
            </a:r>
            <a:r>
              <a:rPr lang="ko-KR" altLang="en-US" sz="1000" dirty="0">
                <a:latin typeface="+mj-ea"/>
                <a:ea typeface="+mj-ea"/>
              </a:rPr>
              <a:t> 정보 출력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사용자 목록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사용자 목록 테이블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사용자 검색 기능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페이지네이션</a:t>
            </a:r>
            <a:r>
              <a:rPr lang="ko-KR" altLang="en-US" sz="1000" dirty="0">
                <a:latin typeface="+mj-ea"/>
                <a:ea typeface="+mj-ea"/>
              </a:rPr>
              <a:t> 기능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목록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사용자 상세 정보 페이지로 이동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사용자 정보는 통합 플랫폼에서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API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로 제공할 예정</a:t>
            </a: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8568258" y="1075464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376166" y="1576323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DBDBD69-A841-AA45-24DA-C50F8115DA7C}"/>
              </a:ext>
            </a:extLst>
          </p:cNvPr>
          <p:cNvSpPr/>
          <p:nvPr/>
        </p:nvSpPr>
        <p:spPr>
          <a:xfrm>
            <a:off x="2843622" y="207730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40842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스크린샷, 텍스트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CEBF1DD5-DE64-F12F-A443-6E4B354A1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1" t="4872" b="76945"/>
          <a:stretch/>
        </p:blipFill>
        <p:spPr>
          <a:xfrm>
            <a:off x="3682750" y="1009227"/>
            <a:ext cx="6505688" cy="2445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C6DA8DA-65C6-696B-F518-3283DA5ED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322" y="870104"/>
            <a:ext cx="2954396" cy="45300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25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관리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2601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시스템 관리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사용자 관리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사용자 기본 정보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아이디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이름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이메일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연락처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유형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권한 있는 사용자만 수정 가능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정보 입력 및 수정 가능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사용자 정보는 통합 플랫폼에서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API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로 제공할 예정</a:t>
            </a: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551481" y="136396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A0BEE26-B02D-CC9D-1649-74B7CB0C3000}"/>
              </a:ext>
            </a:extLst>
          </p:cNvPr>
          <p:cNvSpPr/>
          <p:nvPr/>
        </p:nvSpPr>
        <p:spPr>
          <a:xfrm>
            <a:off x="845267" y="1081938"/>
            <a:ext cx="2238162" cy="8649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2DE43BAF-87AF-877C-9790-B5868C5D6388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3083429" y="1514403"/>
            <a:ext cx="599321" cy="717424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695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스크린샷, 텍스트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CEBF1DD5-DE64-F12F-A443-6E4B354A1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23036" r="610" b="65730"/>
          <a:stretch/>
        </p:blipFill>
        <p:spPr>
          <a:xfrm>
            <a:off x="3682750" y="1009227"/>
            <a:ext cx="6505688" cy="15106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C6DA8DA-65C6-696B-F518-3283DA5ED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322" y="870104"/>
            <a:ext cx="2954396" cy="45300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26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관리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214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시스템 관리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사용자 관리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사용자 농장 정보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농장명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농장주소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연락처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정보 입력 및 수정 가능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사용자 정보는 통합 플랫폼에서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API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로 제공할 예정</a:t>
            </a: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551481" y="136396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A0BEE26-B02D-CC9D-1649-74B7CB0C3000}"/>
              </a:ext>
            </a:extLst>
          </p:cNvPr>
          <p:cNvSpPr/>
          <p:nvPr/>
        </p:nvSpPr>
        <p:spPr>
          <a:xfrm>
            <a:off x="859556" y="1871786"/>
            <a:ext cx="2238162" cy="576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2DE43BAF-87AF-877C-9790-B5868C5D6388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3097718" y="1764543"/>
            <a:ext cx="585032" cy="395276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42391" y="2519859"/>
            <a:ext cx="378007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USER] </a:t>
            </a:r>
            <a:r>
              <a:rPr lang="en-US" altLang="ko-KR" sz="1000" b="1" dirty="0" smtClean="0"/>
              <a:t>USERS &gt; FARM INFO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1.DB change</a:t>
            </a:r>
          </a:p>
          <a:p>
            <a:r>
              <a:rPr lang="en-US" altLang="ko-KR" sz="1000" dirty="0"/>
              <a:t>  </a:t>
            </a:r>
            <a:r>
              <a:rPr lang="en-US" altLang="ko-KR" sz="1000" b="1" dirty="0" smtClean="0"/>
              <a:t>EOCO2_FARM -&gt; EC_FARM</a:t>
            </a:r>
            <a:r>
              <a:rPr lang="en-US" altLang="ko-KR" sz="1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4587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스크린샷, 텍스트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CEBF1DD5-DE64-F12F-A443-6E4B354A1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1" t="34190" b="44937"/>
          <a:stretch/>
        </p:blipFill>
        <p:spPr>
          <a:xfrm>
            <a:off x="3682750" y="1009227"/>
            <a:ext cx="6505688" cy="28067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C6DA8DA-65C6-696B-F518-3283DA5ED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322" y="870104"/>
            <a:ext cx="2954396" cy="45300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27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관리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283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시스템 관리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사용자 관리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사용자 농장 정보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농장 및 축사 정보 표출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정보 수정 및 삭제 가능</a:t>
            </a:r>
            <a:endParaRPr lang="en-US" altLang="ko-KR" sz="1000" dirty="0">
              <a:latin typeface="+mj-ea"/>
              <a:ea typeface="+mj-ea"/>
            </a:endParaRPr>
          </a:p>
          <a:p>
            <a:pPr marL="1061299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편집</a:t>
            </a:r>
            <a:r>
              <a:rPr lang="en-US" altLang="ko-KR" sz="1000" dirty="0">
                <a:latin typeface="+mj-ea"/>
                <a:ea typeface="+mj-ea"/>
              </a:rPr>
              <a:t>] </a:t>
            </a:r>
            <a:r>
              <a:rPr lang="ko-KR" altLang="en-US" sz="1000" dirty="0">
                <a:latin typeface="+mj-ea"/>
                <a:ea typeface="+mj-ea"/>
              </a:rPr>
              <a:t>버튼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해당 목록 편집 모드로 전환</a:t>
            </a:r>
            <a:endParaRPr lang="en-US" altLang="ko-KR" sz="1000" dirty="0">
              <a:latin typeface="+mj-ea"/>
              <a:ea typeface="+mj-ea"/>
            </a:endParaRPr>
          </a:p>
          <a:p>
            <a:pPr marL="1061299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삭제</a:t>
            </a:r>
            <a:r>
              <a:rPr lang="en-US" altLang="ko-KR" sz="1000" dirty="0">
                <a:latin typeface="+mj-ea"/>
                <a:ea typeface="+mj-ea"/>
              </a:rPr>
              <a:t>] </a:t>
            </a:r>
            <a:r>
              <a:rPr lang="ko-KR" altLang="en-US" sz="1000" dirty="0">
                <a:latin typeface="+mj-ea"/>
                <a:ea typeface="+mj-ea"/>
              </a:rPr>
              <a:t>해당 목록 삭제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전체 행은 자동 계산으로 삭제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,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수정 불가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추가하기</a:t>
            </a:r>
            <a:r>
              <a:rPr lang="en-US" altLang="ko-KR" sz="1000" dirty="0">
                <a:latin typeface="+mj-ea"/>
                <a:ea typeface="+mj-ea"/>
              </a:rPr>
              <a:t>] </a:t>
            </a:r>
            <a:r>
              <a:rPr lang="ko-KR" altLang="en-US" sz="1000" dirty="0">
                <a:latin typeface="+mj-ea"/>
                <a:ea typeface="+mj-ea"/>
              </a:rPr>
              <a:t>목록 하단에 축사 추가 가능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사용자 정보는 통합 플랫폼에서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API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로 제공할 예정</a:t>
            </a: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551481" y="136396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A0BEE26-B02D-CC9D-1649-74B7CB0C3000}"/>
              </a:ext>
            </a:extLst>
          </p:cNvPr>
          <p:cNvSpPr/>
          <p:nvPr/>
        </p:nvSpPr>
        <p:spPr>
          <a:xfrm>
            <a:off x="859556" y="2404417"/>
            <a:ext cx="2238162" cy="9795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2DE43BAF-87AF-877C-9790-B5868C5D6388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3097718" y="2412615"/>
            <a:ext cx="585032" cy="481571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19073A1C-F0A6-E970-7060-C53DA49E8FB6}"/>
              </a:ext>
            </a:extLst>
          </p:cNvPr>
          <p:cNvSpPr/>
          <p:nvPr/>
        </p:nvSpPr>
        <p:spPr>
          <a:xfrm>
            <a:off x="9360346" y="1727771"/>
            <a:ext cx="504056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0224442" y="1079699"/>
            <a:ext cx="3780073" cy="809452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USER] </a:t>
            </a:r>
            <a:r>
              <a:rPr lang="en-US" altLang="ko-KR" sz="1000" b="1" dirty="0" smtClean="0"/>
              <a:t>USERS &gt; LIVESTOCK INFO</a:t>
            </a:r>
          </a:p>
          <a:p>
            <a:endParaRPr lang="en-US" altLang="ko-KR" sz="1000" dirty="0"/>
          </a:p>
          <a:p>
            <a:r>
              <a:rPr lang="en-US" altLang="ko-KR" sz="1000" b="1" dirty="0" smtClean="0"/>
              <a:t>0.display logic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  1) </a:t>
            </a:r>
            <a:r>
              <a:rPr lang="en-US" altLang="ko-KR" sz="1000" b="1" dirty="0" smtClean="0"/>
              <a:t>if login user has </a:t>
            </a:r>
            <a:r>
              <a:rPr lang="en-US" altLang="ko-KR" sz="1000" b="1" dirty="0"/>
              <a:t>FARM (SYS_USER.FARM_SEQ is NOT NULL</a:t>
            </a:r>
            <a:r>
              <a:rPr lang="en-US" altLang="ko-KR" sz="1000" b="1" dirty="0" smtClean="0"/>
              <a:t>)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    - </a:t>
            </a:r>
            <a:r>
              <a:rPr lang="en-US" altLang="ko-KR" sz="1000" b="1" dirty="0"/>
              <a:t>display LIVESTOCK </a:t>
            </a:r>
            <a:r>
              <a:rPr lang="en-US" altLang="ko-KR" sz="1000" b="1" dirty="0" smtClean="0"/>
              <a:t>area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 else, hide it</a:t>
            </a:r>
            <a:endParaRPr lang="en-US" altLang="ko-KR" sz="1000" dirty="0"/>
          </a:p>
          <a:p>
            <a:endParaRPr lang="en-US" altLang="ko-KR" sz="1000" dirty="0"/>
          </a:p>
          <a:p>
            <a:r>
              <a:rPr lang="en-US" altLang="ko-KR" sz="1000" dirty="0"/>
              <a:t>1.Grid</a:t>
            </a:r>
          </a:p>
          <a:p>
            <a:r>
              <a:rPr lang="en-US" altLang="ko-KR" sz="1000" dirty="0"/>
              <a:t>     - </a:t>
            </a:r>
            <a:r>
              <a:rPr lang="en-US" altLang="ko-KR" sz="1000" b="1" dirty="0"/>
              <a:t>if USER is selected, display </a:t>
            </a:r>
            <a:r>
              <a:rPr lang="en-US" altLang="ko-KR" sz="1000" b="1" dirty="0" smtClean="0"/>
              <a:t>HOUSE </a:t>
            </a:r>
            <a:r>
              <a:rPr lang="en-US" altLang="ko-KR" sz="1000" b="1" dirty="0"/>
              <a:t>list of the USER’s FARM</a:t>
            </a:r>
            <a:endParaRPr lang="en-US" altLang="ko-KR" sz="1000" dirty="0" smtClean="0"/>
          </a:p>
          <a:p>
            <a:r>
              <a:rPr lang="en-US" altLang="ko-KR" sz="1000" dirty="0" smtClean="0"/>
              <a:t>    1) 1</a:t>
            </a:r>
            <a:r>
              <a:rPr lang="en-US" altLang="ko-KR" sz="1000" baseline="30000" dirty="0" smtClean="0"/>
              <a:t>st</a:t>
            </a:r>
            <a:r>
              <a:rPr lang="en-US" altLang="ko-KR" sz="1000" dirty="0" smtClean="0"/>
              <a:t> row (fixed row) (show FARM’s info)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</a:t>
            </a:r>
            <a:r>
              <a:rPr lang="ko-KR" altLang="en-US" sz="1000" dirty="0" smtClean="0"/>
              <a:t>구분 </a:t>
            </a:r>
            <a:r>
              <a:rPr lang="en-US" altLang="ko-KR" sz="1000" dirty="0" smtClean="0"/>
              <a:t>: ‘</a:t>
            </a:r>
            <a:r>
              <a:rPr lang="ko-KR" altLang="en-US" sz="1000" dirty="0" smtClean="0"/>
              <a:t>전체</a:t>
            </a:r>
            <a:r>
              <a:rPr lang="en-US" altLang="ko-KR" sz="1000" dirty="0" smtClean="0"/>
              <a:t>‘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</a:t>
            </a:r>
            <a:r>
              <a:rPr lang="ko-KR" altLang="en-US" sz="1000" dirty="0" smtClean="0"/>
              <a:t>축사규모 </a:t>
            </a:r>
            <a:r>
              <a:rPr lang="en-US" altLang="ko-KR" sz="1000" dirty="0"/>
              <a:t>: {</a:t>
            </a:r>
            <a:r>
              <a:rPr lang="en-US" altLang="ko-KR" sz="1000" b="1" dirty="0" smtClean="0"/>
              <a:t>EC_FARM</a:t>
            </a:r>
            <a:r>
              <a:rPr lang="en-US" altLang="ko-KR" sz="1000" dirty="0"/>
              <a:t>. </a:t>
            </a:r>
            <a:r>
              <a:rPr lang="en-US" altLang="ko-KR" sz="1000" dirty="0" smtClean="0"/>
              <a:t>FARM_SCALE} m2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</a:t>
            </a:r>
            <a:r>
              <a:rPr lang="ko-KR" altLang="en-US" sz="1000" dirty="0" smtClean="0"/>
              <a:t>축종 </a:t>
            </a:r>
            <a:r>
              <a:rPr lang="en-US" altLang="ko-KR" sz="1000" dirty="0"/>
              <a:t>: </a:t>
            </a:r>
            <a:r>
              <a:rPr lang="en-US" altLang="ko-KR" sz="1000" dirty="0" smtClean="0"/>
              <a:t>{EC_FARM. FARM_LIVESTOCK} (show code name)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</a:t>
            </a:r>
            <a:r>
              <a:rPr lang="ko-KR" altLang="en-US" sz="1000" dirty="0" smtClean="0"/>
              <a:t>사육두수 </a:t>
            </a:r>
            <a:r>
              <a:rPr lang="en-US" altLang="ko-KR" sz="1000" dirty="0"/>
              <a:t>: {</a:t>
            </a:r>
            <a:r>
              <a:rPr lang="en-US" altLang="ko-KR" sz="1000" dirty="0" smtClean="0"/>
              <a:t>FARM_LIVESTOCK_CNT} (apply thousand unit(,))</a:t>
            </a:r>
          </a:p>
          <a:p>
            <a:r>
              <a:rPr lang="en-US" altLang="ko-KR" sz="1000" dirty="0" smtClean="0"/>
              <a:t>   2) logic</a:t>
            </a:r>
          </a:p>
          <a:p>
            <a:r>
              <a:rPr lang="en-US" altLang="ko-KR" sz="1000" dirty="0"/>
              <a:t>      DB: </a:t>
            </a:r>
            <a:r>
              <a:rPr lang="en-US" altLang="ko-KR" sz="1000" b="1" dirty="0" smtClean="0"/>
              <a:t>EC_FARM_HOUSE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/>
              <a:t>      condition: </a:t>
            </a:r>
            <a:r>
              <a:rPr lang="en-US" altLang="ko-KR" sz="1000" dirty="0" smtClean="0"/>
              <a:t>FARM_SEQ = {selected one}</a:t>
            </a:r>
          </a:p>
          <a:p>
            <a:r>
              <a:rPr lang="en-US" altLang="ko-KR" sz="1000" dirty="0"/>
              <a:t>      sort: </a:t>
            </a:r>
            <a:r>
              <a:rPr lang="en-US" altLang="ko-KR" sz="1000" dirty="0" smtClean="0"/>
              <a:t>INS_DT DESC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en-US" altLang="ko-KR" sz="1000" dirty="0"/>
              <a:t>3</a:t>
            </a:r>
            <a:r>
              <a:rPr lang="en-US" altLang="ko-KR" sz="1000" dirty="0" smtClean="0"/>
              <a:t>) columns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a) </a:t>
            </a:r>
            <a:r>
              <a:rPr lang="ko-KR" altLang="en-US" sz="1000" dirty="0" smtClean="0"/>
              <a:t>구분 </a:t>
            </a:r>
            <a:r>
              <a:rPr lang="en-US" altLang="ko-KR" sz="1000" dirty="0"/>
              <a:t>: </a:t>
            </a:r>
            <a:r>
              <a:rPr lang="en-US" altLang="ko-KR" sz="1000" dirty="0" smtClean="0"/>
              <a:t>{</a:t>
            </a:r>
            <a:r>
              <a:rPr lang="en-US" altLang="ko-KR" sz="1000" b="1" dirty="0" smtClean="0"/>
              <a:t>EC_FARM_HOUSE</a:t>
            </a:r>
            <a:r>
              <a:rPr lang="en-US" altLang="ko-KR" sz="1000" dirty="0"/>
              <a:t>. </a:t>
            </a:r>
            <a:r>
              <a:rPr lang="en-US" altLang="ko-KR" sz="1000" dirty="0" smtClean="0"/>
              <a:t>TITLE}</a:t>
            </a:r>
            <a:endParaRPr lang="en-US" altLang="ko-KR" sz="1000" dirty="0"/>
          </a:p>
          <a:p>
            <a:r>
              <a:rPr lang="en-US" altLang="ko-KR" sz="1000" dirty="0"/>
              <a:t>     </a:t>
            </a:r>
            <a:r>
              <a:rPr lang="en-US" altLang="ko-KR" sz="1000" dirty="0" smtClean="0"/>
              <a:t>b) </a:t>
            </a:r>
            <a:r>
              <a:rPr lang="ko-KR" altLang="en-US" sz="1000" dirty="0" smtClean="0"/>
              <a:t>축사규모 </a:t>
            </a:r>
            <a:r>
              <a:rPr lang="en-US" altLang="ko-KR" sz="1000" dirty="0"/>
              <a:t>: </a:t>
            </a:r>
            <a:r>
              <a:rPr lang="en-US" altLang="ko-KR" sz="1000" dirty="0" smtClean="0"/>
              <a:t>{SCALE</a:t>
            </a:r>
            <a:r>
              <a:rPr lang="en-US" altLang="ko-KR" sz="1000" dirty="0"/>
              <a:t>} m2</a:t>
            </a:r>
          </a:p>
          <a:p>
            <a:r>
              <a:rPr lang="en-US" altLang="ko-KR" sz="1000" dirty="0"/>
              <a:t>     </a:t>
            </a:r>
            <a:r>
              <a:rPr lang="en-US" altLang="ko-KR" sz="1000" dirty="0" smtClean="0"/>
              <a:t>c) </a:t>
            </a:r>
            <a:r>
              <a:rPr lang="ko-KR" altLang="en-US" sz="1000" dirty="0" smtClean="0"/>
              <a:t>축종 </a:t>
            </a:r>
            <a:r>
              <a:rPr lang="en-US" altLang="ko-KR" sz="1000" dirty="0"/>
              <a:t>: {LIVESTOCK_TYPE} (show code name)</a:t>
            </a:r>
          </a:p>
          <a:p>
            <a:r>
              <a:rPr lang="en-US" altLang="ko-KR" sz="1000" dirty="0"/>
              <a:t>     </a:t>
            </a:r>
            <a:r>
              <a:rPr lang="en-US" altLang="ko-KR" sz="1000" dirty="0" smtClean="0"/>
              <a:t>d) </a:t>
            </a:r>
            <a:r>
              <a:rPr lang="ko-KR" altLang="en-US" sz="1000" dirty="0" smtClean="0"/>
              <a:t>사육두수 </a:t>
            </a:r>
            <a:r>
              <a:rPr lang="en-US" altLang="ko-KR" sz="1000" dirty="0"/>
              <a:t>: </a:t>
            </a:r>
            <a:r>
              <a:rPr lang="en-US" altLang="ko-KR" sz="1000" dirty="0" smtClean="0"/>
              <a:t>{LIVESTOCK_CNT</a:t>
            </a:r>
            <a:r>
              <a:rPr lang="en-US" altLang="ko-KR" sz="1000" dirty="0"/>
              <a:t>} (apply thousand unit(,))</a:t>
            </a:r>
            <a:endParaRPr lang="en-US" altLang="ko-KR" sz="1000" dirty="0" smtClean="0"/>
          </a:p>
          <a:p>
            <a:r>
              <a:rPr lang="en-US" altLang="ko-KR" sz="1000" dirty="0" smtClean="0"/>
              <a:t>     e) </a:t>
            </a:r>
            <a:r>
              <a:rPr lang="ko-KR" altLang="en-US" sz="1000" dirty="0" smtClean="0"/>
              <a:t>관리 </a:t>
            </a:r>
            <a:r>
              <a:rPr lang="en-US" altLang="ko-KR" sz="1000" dirty="0" smtClean="0"/>
              <a:t>: </a:t>
            </a:r>
            <a:r>
              <a:rPr lang="en-US" altLang="ko-KR" sz="1000" b="1" dirty="0" smtClean="0"/>
              <a:t>Edit/Delete button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</a:t>
            </a:r>
            <a:r>
              <a:rPr lang="en-US" altLang="ko-KR" sz="1000" b="1" dirty="0" smtClean="0"/>
              <a:t>- if Edit button clicks, display row fields with editable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   + </a:t>
            </a:r>
            <a:r>
              <a:rPr lang="ko-KR" altLang="en-US" sz="1000" b="1" dirty="0" smtClean="0"/>
              <a:t>축종 </a:t>
            </a:r>
            <a:r>
              <a:rPr lang="en-US" altLang="ko-KR" sz="1000" b="1" dirty="0" smtClean="0"/>
              <a:t>: show </a:t>
            </a:r>
            <a:r>
              <a:rPr lang="en-US" altLang="ko-KR" sz="1000" b="1" dirty="0" err="1" smtClean="0"/>
              <a:t>selectbox</a:t>
            </a:r>
            <a:r>
              <a:rPr lang="en-US" altLang="ko-KR" sz="1000" b="1" dirty="0" smtClean="0"/>
              <a:t> </a:t>
            </a:r>
            <a:r>
              <a:rPr lang="en-US" altLang="ko-KR" sz="1000" b="1" dirty="0"/>
              <a:t>with </a:t>
            </a:r>
            <a:r>
              <a:rPr lang="en-US" altLang="ko-KR" sz="1000" b="1" dirty="0" smtClean="0"/>
              <a:t>FARM_LIVESTOCK code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 - if Delete button clicks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         + show common delete confirm msg.(“</a:t>
            </a:r>
            <a:r>
              <a:rPr lang="ko-KR" altLang="en-US" sz="1000" dirty="0" smtClean="0"/>
              <a:t>삭제하시겠습니까</a:t>
            </a:r>
            <a:r>
              <a:rPr lang="en-US" altLang="ko-KR" sz="1000" dirty="0" smtClean="0"/>
              <a:t>?”)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+ if YES, do the process and reload Grid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[process]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DELETE </a:t>
            </a:r>
            <a:r>
              <a:rPr lang="en-US" altLang="ko-KR" sz="1000" b="1" dirty="0" smtClean="0"/>
              <a:t>EC_FARM_HOUSE</a:t>
            </a:r>
            <a:endParaRPr lang="en-US" altLang="ko-KR" sz="1000" dirty="0"/>
          </a:p>
          <a:p>
            <a:r>
              <a:rPr lang="en-US" altLang="ko-KR" sz="1000" dirty="0" smtClean="0"/>
              <a:t>  3) </a:t>
            </a:r>
            <a:r>
              <a:rPr lang="ko-KR" altLang="en-US" sz="1000" dirty="0" smtClean="0"/>
              <a:t>추가하기 </a:t>
            </a:r>
            <a:r>
              <a:rPr lang="en-US" altLang="ko-KR" sz="1000" dirty="0" smtClean="0"/>
              <a:t>(Add) button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if clicks, add new row with editable fields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fields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a-1) </a:t>
            </a:r>
            <a:r>
              <a:rPr lang="ko-KR" altLang="en-US" sz="1000" dirty="0"/>
              <a:t>구분</a:t>
            </a:r>
            <a:r>
              <a:rPr lang="en-US" altLang="ko-KR" sz="1000" dirty="0" smtClean="0"/>
              <a:t> : {</a:t>
            </a:r>
            <a:r>
              <a:rPr lang="en-US" altLang="ko-KR" sz="1000" dirty="0"/>
              <a:t>TITLE</a:t>
            </a:r>
            <a:r>
              <a:rPr lang="en-US" altLang="ko-KR" sz="1000" dirty="0" smtClean="0"/>
              <a:t>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- validate: required, max length(100 bytes)</a:t>
            </a:r>
            <a:endParaRPr lang="en-US" altLang="ko-KR" sz="1000" dirty="0"/>
          </a:p>
          <a:p>
            <a:r>
              <a:rPr lang="en-US" altLang="ko-KR" sz="1000" dirty="0"/>
              <a:t>      </a:t>
            </a:r>
            <a:r>
              <a:rPr lang="en-US" altLang="ko-KR" sz="1000" dirty="0" smtClean="0"/>
              <a:t>a-2) </a:t>
            </a:r>
            <a:r>
              <a:rPr lang="ko-KR" altLang="en-US" sz="1000" dirty="0"/>
              <a:t>축사규모</a:t>
            </a:r>
            <a:r>
              <a:rPr lang="en-US" altLang="ko-KR" sz="1000" dirty="0" smtClean="0"/>
              <a:t>  : </a:t>
            </a:r>
            <a:r>
              <a:rPr lang="en-US" altLang="ko-KR" sz="1000" dirty="0"/>
              <a:t>{SCALE}</a:t>
            </a:r>
          </a:p>
          <a:p>
            <a:r>
              <a:rPr lang="en-US" altLang="ko-KR" sz="1000" dirty="0"/>
              <a:t>        - validate: required, </a:t>
            </a:r>
            <a:r>
              <a:rPr lang="en-US" altLang="ko-KR" sz="1000" dirty="0" smtClean="0"/>
              <a:t>number(decimal point)</a:t>
            </a:r>
            <a:endParaRPr lang="en-US" altLang="ko-KR" sz="1000" dirty="0"/>
          </a:p>
          <a:p>
            <a:r>
              <a:rPr lang="en-US" altLang="ko-KR" sz="1000" dirty="0"/>
              <a:t>      </a:t>
            </a:r>
            <a:r>
              <a:rPr lang="en-US" altLang="ko-KR" sz="1000" dirty="0" smtClean="0"/>
              <a:t>a-3) </a:t>
            </a:r>
            <a:r>
              <a:rPr lang="ko-KR" altLang="en-US" sz="1000" dirty="0"/>
              <a:t>축종</a:t>
            </a:r>
            <a:r>
              <a:rPr lang="en-US" altLang="ko-KR" sz="1000" dirty="0" smtClean="0"/>
              <a:t> : </a:t>
            </a:r>
            <a:r>
              <a:rPr lang="en-US" altLang="ko-KR" sz="1000" dirty="0"/>
              <a:t>{LIVESTOCK_TYPE</a:t>
            </a:r>
            <a:r>
              <a:rPr lang="en-US" altLang="ko-KR" sz="1000" dirty="0" smtClean="0"/>
              <a:t>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- </a:t>
            </a:r>
            <a:r>
              <a:rPr lang="en-US" altLang="ko-KR" sz="1000" dirty="0" err="1" smtClean="0"/>
              <a:t>selectbox</a:t>
            </a:r>
            <a:r>
              <a:rPr lang="en-US" altLang="ko-KR" sz="1000" dirty="0" smtClean="0"/>
              <a:t> options: </a:t>
            </a:r>
            <a:r>
              <a:rPr lang="en-US" altLang="ko-KR" sz="1000" b="1" dirty="0"/>
              <a:t>FARM_LIVESTOCK code</a:t>
            </a:r>
            <a:endParaRPr lang="en-US" altLang="ko-KR" sz="1000" dirty="0"/>
          </a:p>
          <a:p>
            <a:r>
              <a:rPr lang="en-US" altLang="ko-KR" sz="1000" dirty="0"/>
              <a:t>        - validate: </a:t>
            </a:r>
            <a:r>
              <a:rPr lang="en-US" altLang="ko-KR" sz="1000" dirty="0" smtClean="0"/>
              <a:t>required</a:t>
            </a:r>
            <a:endParaRPr lang="en-US" altLang="ko-KR" sz="1000" dirty="0"/>
          </a:p>
          <a:p>
            <a:r>
              <a:rPr lang="en-US" altLang="ko-KR" sz="1000" dirty="0"/>
              <a:t>      </a:t>
            </a:r>
            <a:r>
              <a:rPr lang="en-US" altLang="ko-KR" sz="1000" dirty="0" smtClean="0"/>
              <a:t>a-4) </a:t>
            </a:r>
            <a:r>
              <a:rPr lang="ko-KR" altLang="en-US" sz="1000" dirty="0"/>
              <a:t>사육두수</a:t>
            </a:r>
            <a:r>
              <a:rPr lang="en-US" altLang="ko-KR" sz="1000" dirty="0" smtClean="0"/>
              <a:t> : </a:t>
            </a:r>
            <a:r>
              <a:rPr lang="en-US" altLang="ko-KR" sz="1000" dirty="0"/>
              <a:t>{LIVESTOCK_CNT}</a:t>
            </a:r>
          </a:p>
          <a:p>
            <a:r>
              <a:rPr lang="en-US" altLang="ko-KR" sz="1000" dirty="0"/>
              <a:t>        - validate: required, </a:t>
            </a:r>
            <a:r>
              <a:rPr lang="en-US" altLang="ko-KR" sz="1000" dirty="0" smtClean="0"/>
              <a:t>number, min(&gt;0)</a:t>
            </a:r>
          </a:p>
          <a:p>
            <a:endParaRPr lang="en-US" altLang="ko-KR" sz="1000" dirty="0"/>
          </a:p>
          <a:p>
            <a:r>
              <a:rPr lang="en-US" altLang="ko-KR" sz="1000" dirty="0"/>
              <a:t>   </a:t>
            </a:r>
            <a:r>
              <a:rPr lang="en-US" altLang="ko-KR" sz="1000" dirty="0" smtClean="0"/>
              <a:t>4) buttons</a:t>
            </a:r>
          </a:p>
          <a:p>
            <a:r>
              <a:rPr lang="en-US" altLang="ko-KR" sz="1000" dirty="0" smtClean="0"/>
              <a:t>      b-1) </a:t>
            </a:r>
            <a:r>
              <a:rPr lang="ko-KR" altLang="en-US" sz="1000" dirty="0" smtClean="0"/>
              <a:t>취소 </a:t>
            </a:r>
            <a:r>
              <a:rPr lang="en-US" altLang="ko-KR" sz="1000" dirty="0" smtClean="0"/>
              <a:t>(cancel): reload Grid without Save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b-2) </a:t>
            </a:r>
            <a:r>
              <a:rPr lang="ko-KR" altLang="en-US" sz="1000" dirty="0" smtClean="0"/>
              <a:t>저장 </a:t>
            </a:r>
            <a:r>
              <a:rPr lang="en-US" altLang="ko-KR" sz="1000" dirty="0" smtClean="0"/>
              <a:t>(save)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- if clicks, </a:t>
            </a:r>
            <a:r>
              <a:rPr lang="en-US" altLang="ko-KR" sz="1000" dirty="0"/>
              <a:t>show common save confirm msg.(“</a:t>
            </a:r>
            <a:r>
              <a:rPr lang="ko-KR" altLang="en-US" sz="1000" dirty="0"/>
              <a:t>저장하시겠습니까</a:t>
            </a:r>
            <a:r>
              <a:rPr lang="en-US" altLang="ko-KR" sz="1000" dirty="0"/>
              <a:t>?”)</a:t>
            </a:r>
          </a:p>
          <a:p>
            <a:r>
              <a:rPr lang="en-US" altLang="ko-KR" sz="1000" dirty="0"/>
              <a:t>        - if YES, do </a:t>
            </a:r>
            <a:r>
              <a:rPr lang="en-US" altLang="ko-KR" sz="1000" dirty="0" smtClean="0"/>
              <a:t>the process and reload Grid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[process]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UPDATE/INSERT </a:t>
            </a:r>
            <a:r>
              <a:rPr lang="en-US" altLang="ko-KR" sz="1000" b="1" dirty="0" smtClean="0"/>
              <a:t>EC_FARM_HOUSE</a:t>
            </a:r>
            <a:endParaRPr lang="en-US" altLang="ko-KR" sz="1000" dirty="0" smtClean="0"/>
          </a:p>
        </p:txBody>
      </p:sp>
    </p:spTree>
    <p:extLst>
      <p:ext uri="{BB962C8B-B14F-4D97-AF65-F5344CB8AC3E}">
        <p14:creationId xmlns:p14="http://schemas.microsoft.com/office/powerpoint/2010/main" val="2591477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EDA84264-E0F0-9A1C-0F38-ABE3CFEFB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t="54738" b="18239"/>
          <a:stretch/>
        </p:blipFill>
        <p:spPr>
          <a:xfrm>
            <a:off x="3682750" y="1015596"/>
            <a:ext cx="6505688" cy="36830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C6DA8DA-65C6-696B-F518-3283DA5ED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322" y="870104"/>
            <a:ext cx="2954396" cy="45300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28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관리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444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시스템 관리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사용자 관리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데이터베이스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추가된 데이터베이스 목록</a:t>
            </a:r>
            <a:endParaRPr lang="en-US" altLang="ko-KR" sz="1000" dirty="0">
              <a:latin typeface="+mj-ea"/>
              <a:ea typeface="+mj-ea"/>
            </a:endParaRPr>
          </a:p>
          <a:p>
            <a:pPr marL="1061299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편집</a:t>
            </a:r>
            <a:r>
              <a:rPr lang="en-US" altLang="ko-KR" sz="1000" dirty="0">
                <a:latin typeface="+mj-ea"/>
                <a:ea typeface="+mj-ea"/>
              </a:rPr>
              <a:t>] </a:t>
            </a:r>
            <a:r>
              <a:rPr lang="ko-KR" altLang="en-US" sz="1000" dirty="0">
                <a:latin typeface="+mj-ea"/>
                <a:ea typeface="+mj-ea"/>
              </a:rPr>
              <a:t>목록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하단 데이터베이스 연결 설정에 설정 정보 표출</a:t>
            </a:r>
            <a:endParaRPr lang="en-US" altLang="ko-KR" sz="1000" dirty="0">
              <a:latin typeface="+mj-ea"/>
              <a:ea typeface="+mj-ea"/>
            </a:endParaRPr>
          </a:p>
          <a:p>
            <a:pPr marL="1061299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삭제</a:t>
            </a:r>
            <a:r>
              <a:rPr lang="en-US" altLang="ko-KR" sz="1000" dirty="0">
                <a:latin typeface="+mj-ea"/>
                <a:ea typeface="+mj-ea"/>
              </a:rPr>
              <a:t>] </a:t>
            </a:r>
            <a:r>
              <a:rPr lang="ko-KR" altLang="en-US" sz="1000" dirty="0">
                <a:latin typeface="+mj-ea"/>
                <a:ea typeface="+mj-ea"/>
              </a:rPr>
              <a:t>해당 데이터베이스 삭제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추가하기</a:t>
            </a:r>
            <a:r>
              <a:rPr lang="en-US" altLang="ko-KR" sz="1000" dirty="0">
                <a:latin typeface="+mj-ea"/>
                <a:ea typeface="+mj-ea"/>
              </a:rPr>
              <a:t>] </a:t>
            </a:r>
            <a:r>
              <a:rPr lang="ko-KR" altLang="en-US" sz="1000" dirty="0">
                <a:latin typeface="+mj-ea"/>
                <a:ea typeface="+mj-ea"/>
              </a:rPr>
              <a:t>목록 하단에 데이터베이스 설정 입력으로 새로운 데이터베이스 추가 가능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데이터베이스 연결 설정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연결명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IP </a:t>
            </a:r>
            <a:r>
              <a:rPr lang="ko-KR" altLang="en-US" sz="1000" dirty="0">
                <a:latin typeface="+mj-ea"/>
                <a:ea typeface="+mj-ea"/>
              </a:rPr>
              <a:t>정보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PORT </a:t>
            </a:r>
            <a:r>
              <a:rPr lang="ko-KR" altLang="en-US" sz="1000" dirty="0">
                <a:latin typeface="+mj-ea"/>
                <a:ea typeface="+mj-ea"/>
              </a:rPr>
              <a:t>정보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DB </a:t>
            </a:r>
            <a:r>
              <a:rPr lang="ko-KR" altLang="en-US" sz="1000" dirty="0">
                <a:latin typeface="+mj-ea"/>
                <a:ea typeface="+mj-ea"/>
              </a:rPr>
              <a:t>명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사용자명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비밀번호 입력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[Test Connection] :</a:t>
            </a:r>
            <a:r>
              <a:rPr lang="ko-KR" altLang="en-US" sz="1000" dirty="0">
                <a:latin typeface="+mj-ea"/>
                <a:ea typeface="+mj-ea"/>
              </a:rPr>
              <a:t> 설정된 데이터베이스 테스트 연결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기능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연결 테스트 결과 알림 팝업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551481" y="136396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A0BEE26-B02D-CC9D-1649-74B7CB0C3000}"/>
              </a:ext>
            </a:extLst>
          </p:cNvPr>
          <p:cNvSpPr/>
          <p:nvPr/>
        </p:nvSpPr>
        <p:spPr>
          <a:xfrm>
            <a:off x="859556" y="3387935"/>
            <a:ext cx="2238162" cy="1148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2DE43BAF-87AF-877C-9790-B5868C5D6388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3097718" y="2857114"/>
            <a:ext cx="585032" cy="1104895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타원 2">
            <a:extLst>
              <a:ext uri="{FF2B5EF4-FFF2-40B4-BE49-F238E27FC236}">
                <a16:creationId xmlns:a16="http://schemas.microsoft.com/office/drawing/2014/main" id="{6190560D-0E6E-FCF3-D357-61CD4F7FDA62}"/>
              </a:ext>
            </a:extLst>
          </p:cNvPr>
          <p:cNvSpPr/>
          <p:nvPr/>
        </p:nvSpPr>
        <p:spPr>
          <a:xfrm>
            <a:off x="3544819" y="2112416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40466" y="1015596"/>
            <a:ext cx="3780073" cy="1040284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USER] </a:t>
            </a:r>
            <a:r>
              <a:rPr lang="en-US" altLang="ko-KR" sz="1000" b="1" dirty="0" smtClean="0"/>
              <a:t>USERS &gt; DATABASE</a:t>
            </a:r>
          </a:p>
          <a:p>
            <a:endParaRPr lang="en-US" altLang="ko-KR" sz="1000" dirty="0"/>
          </a:p>
          <a:p>
            <a:r>
              <a:rPr lang="en-US" altLang="ko-KR" sz="1000" b="1" dirty="0" smtClean="0"/>
              <a:t>0.display logic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  1) </a:t>
            </a:r>
            <a:r>
              <a:rPr lang="en-US" altLang="ko-KR" sz="1000" b="1" dirty="0" smtClean="0"/>
              <a:t>if login user has </a:t>
            </a:r>
            <a:r>
              <a:rPr lang="en-US" altLang="ko-KR" sz="1000" b="1" dirty="0"/>
              <a:t>FARM (SYS_USER.FARM_SEQ is NOT NULL) AND</a:t>
            </a:r>
            <a:br>
              <a:rPr lang="en-US" altLang="ko-KR" sz="1000" b="1" dirty="0"/>
            </a:br>
            <a:r>
              <a:rPr lang="en-US" altLang="ko-KR" sz="1000" b="1" dirty="0"/>
              <a:t>          the </a:t>
            </a:r>
            <a:r>
              <a:rPr lang="en-US" altLang="ko-KR" sz="1000" b="1" dirty="0" smtClean="0"/>
              <a:t>EC_FARM.FARM_TYPE = ‘T’ (</a:t>
            </a:r>
            <a:r>
              <a:rPr lang="ko-KR" altLang="en-US" sz="1000" b="1" dirty="0" smtClean="0"/>
              <a:t>트윈형</a:t>
            </a:r>
            <a:r>
              <a:rPr lang="en-US" altLang="ko-KR" sz="1000" b="1" dirty="0" smtClean="0"/>
              <a:t>)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    - display DATABASE area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 else, hide it</a:t>
            </a:r>
          </a:p>
          <a:p>
            <a:r>
              <a:rPr lang="en-US" altLang="ko-KR" sz="1000" dirty="0" smtClean="0"/>
              <a:t>      - when display, display </a:t>
            </a:r>
            <a:r>
              <a:rPr lang="en-US" altLang="ko-KR" sz="1000" dirty="0"/>
              <a:t>under </a:t>
            </a:r>
            <a:r>
              <a:rPr lang="en-US" altLang="ko-KR" sz="1000" dirty="0" smtClean="0"/>
              <a:t>LIVESTOCK </a:t>
            </a:r>
            <a:r>
              <a:rPr lang="en-US" altLang="ko-KR" sz="1000" dirty="0"/>
              <a:t>INFO area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1.DATABASE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Grid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- </a:t>
            </a:r>
            <a:r>
              <a:rPr lang="en-US" altLang="ko-KR" sz="1000" b="1" dirty="0" smtClean="0"/>
              <a:t>if USER is selected, display DATABASE list of the USER’s FARM</a:t>
            </a:r>
            <a:endParaRPr lang="en-US" altLang="ko-KR" sz="1000" dirty="0" smtClean="0"/>
          </a:p>
          <a:p>
            <a:r>
              <a:rPr lang="en-US" altLang="ko-KR" sz="1000" dirty="0" smtClean="0"/>
              <a:t>    a) logic</a:t>
            </a:r>
          </a:p>
          <a:p>
            <a:r>
              <a:rPr lang="en-US" altLang="ko-KR" sz="1000" dirty="0"/>
              <a:t>      DB: </a:t>
            </a:r>
            <a:r>
              <a:rPr lang="en-US" altLang="ko-KR" sz="1000" b="1" dirty="0" smtClean="0"/>
              <a:t>EC_FARM_DB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/>
              <a:t>      condition: </a:t>
            </a:r>
            <a:r>
              <a:rPr lang="en-US" altLang="ko-KR" sz="1000" dirty="0" smtClean="0"/>
              <a:t>FARM_SEQ = {selected one}</a:t>
            </a:r>
          </a:p>
          <a:p>
            <a:r>
              <a:rPr lang="en-US" altLang="ko-KR" sz="1000" dirty="0"/>
              <a:t>      sort: </a:t>
            </a:r>
            <a:r>
              <a:rPr lang="en-US" altLang="ko-KR" sz="1000" dirty="0" smtClean="0"/>
              <a:t>INS_DT DESC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b) columns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b-1) # : logic no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b-2) TITLE </a:t>
            </a:r>
            <a:r>
              <a:rPr lang="en-US" altLang="ko-KR" sz="1000" dirty="0"/>
              <a:t>: {</a:t>
            </a:r>
            <a:r>
              <a:rPr lang="en-US" altLang="ko-KR" sz="1000" dirty="0" smtClean="0"/>
              <a:t>TITLE}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b-3) </a:t>
            </a:r>
            <a:r>
              <a:rPr lang="en-US" altLang="ko-KR" sz="1000" dirty="0"/>
              <a:t>DATABASE : {</a:t>
            </a:r>
            <a:r>
              <a:rPr lang="en-US" altLang="ko-KR" sz="1000" dirty="0" smtClean="0"/>
              <a:t>DATABASE}</a:t>
            </a:r>
            <a:br>
              <a:rPr lang="en-US" altLang="ko-KR" sz="1000" dirty="0" smtClean="0"/>
            </a:br>
            <a:r>
              <a:rPr lang="en-US" altLang="ko-KR" sz="1000" dirty="0" smtClean="0"/>
              <a:t>      b-4) </a:t>
            </a:r>
            <a:r>
              <a:rPr lang="en-US" altLang="ko-KR" sz="1000" dirty="0"/>
              <a:t>IP : {</a:t>
            </a:r>
            <a:r>
              <a:rPr lang="en-US" altLang="ko-KR" sz="1000" dirty="0" smtClean="0"/>
              <a:t>IP}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b-5) PORT : {PORT}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b-6) </a:t>
            </a:r>
            <a:r>
              <a:rPr lang="ko-KR" altLang="en-US" sz="1000" dirty="0" smtClean="0"/>
              <a:t>관리 </a:t>
            </a:r>
            <a:r>
              <a:rPr lang="en-US" altLang="ko-KR" sz="1000" dirty="0" smtClean="0"/>
              <a:t>: </a:t>
            </a:r>
            <a:r>
              <a:rPr lang="en-US" altLang="ko-KR" sz="1000" b="1" dirty="0" smtClean="0"/>
              <a:t>Edit/Delete button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</a:t>
            </a:r>
            <a:r>
              <a:rPr lang="en-US" altLang="ko-KR" sz="1000" b="1" dirty="0" smtClean="0"/>
              <a:t>- if Edit button clicks, </a:t>
            </a:r>
            <a:r>
              <a:rPr lang="en-US" altLang="ko-KR" sz="1000" b="1" dirty="0"/>
              <a:t>display No 2 area </a:t>
            </a:r>
            <a:r>
              <a:rPr lang="en-US" altLang="ko-KR" sz="1000" b="1" dirty="0" smtClean="0"/>
              <a:t>with editable fields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 - if Delete button clicks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         + show common delete confirm msg.(“</a:t>
            </a:r>
            <a:r>
              <a:rPr lang="ko-KR" altLang="en-US" sz="1000" dirty="0" smtClean="0"/>
              <a:t>삭제하시겠습니까</a:t>
            </a:r>
            <a:r>
              <a:rPr lang="en-US" altLang="ko-KR" sz="1000" dirty="0" smtClean="0"/>
              <a:t>?”)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+ if YES, do the process and reload Grid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[process]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DELETE EC_FARM_DB</a:t>
            </a:r>
          </a:p>
          <a:p>
            <a:r>
              <a:rPr lang="en-US" altLang="ko-KR" sz="1000" dirty="0" smtClean="0"/>
              <a:t>    c)</a:t>
            </a:r>
            <a:r>
              <a:rPr lang="en-US" altLang="ko-KR" sz="1000" b="1" dirty="0" smtClean="0"/>
              <a:t> if row clicks on Grid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</a:t>
            </a:r>
            <a:r>
              <a:rPr lang="en-US" altLang="ko-KR" sz="1000" dirty="0"/>
              <a:t>display No 2 area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all field are </a:t>
            </a:r>
            <a:r>
              <a:rPr lang="en-US" altLang="ko-KR" sz="1000" dirty="0" err="1" smtClean="0"/>
              <a:t>readonly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hide </a:t>
            </a:r>
            <a:r>
              <a:rPr lang="ko-KR" altLang="en-US" sz="1000" dirty="0" smtClean="0"/>
              <a:t>취소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저장 </a:t>
            </a:r>
            <a:r>
              <a:rPr lang="en-US" altLang="ko-KR" sz="1000" dirty="0" smtClean="0"/>
              <a:t>button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  2) Test Connection button</a:t>
            </a:r>
            <a:br>
              <a:rPr lang="en-US" altLang="ko-KR" sz="1000" dirty="0" smtClean="0"/>
            </a:br>
            <a:r>
              <a:rPr lang="en-US" altLang="ko-KR" sz="1000" dirty="0" smtClean="0"/>
              <a:t>    a) if </a:t>
            </a:r>
            <a:r>
              <a:rPr lang="en-US" altLang="ko-KR" sz="1000" b="1" dirty="0"/>
              <a:t>row clicks on </a:t>
            </a:r>
            <a:r>
              <a:rPr lang="en-US" altLang="ko-KR" sz="1000" b="1" dirty="0" smtClean="0"/>
              <a:t>Grid (</a:t>
            </a:r>
            <a:r>
              <a:rPr lang="en-US" altLang="ko-KR" sz="1000" b="1" dirty="0" err="1" smtClean="0"/>
              <a:t>db</a:t>
            </a:r>
            <a:r>
              <a:rPr lang="en-US" altLang="ko-KR" sz="1000" b="1" dirty="0" smtClean="0"/>
              <a:t> is selected)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- check if DB can be connected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- if success, alert msg.(“DATABASE </a:t>
            </a:r>
            <a:r>
              <a:rPr lang="ko-KR" altLang="en-US" sz="1000" b="1" dirty="0" smtClean="0"/>
              <a:t>연결이 성공하였습니다</a:t>
            </a:r>
            <a:r>
              <a:rPr lang="en-US" altLang="ko-KR" sz="1000" b="1" dirty="0" smtClean="0"/>
              <a:t>.”)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- if fail, alert msg.(“</a:t>
            </a:r>
            <a:r>
              <a:rPr lang="en-US" altLang="ko-KR" sz="1000" b="1" dirty="0"/>
              <a:t>DATABASE </a:t>
            </a:r>
            <a:r>
              <a:rPr lang="ko-KR" altLang="en-US" sz="1000" b="1" dirty="0"/>
              <a:t>연결이 </a:t>
            </a:r>
            <a:r>
              <a:rPr lang="ko-KR" altLang="en-US" sz="1000" b="1" dirty="0" smtClean="0"/>
              <a:t>실패하였습니다</a:t>
            </a:r>
            <a:r>
              <a:rPr lang="en-US" altLang="ko-KR" sz="1000" b="1" dirty="0" smtClean="0"/>
              <a:t>.({error </a:t>
            </a:r>
            <a:r>
              <a:rPr lang="en-US" altLang="ko-KR" sz="1000" b="1" dirty="0" err="1" smtClean="0"/>
              <a:t>msg</a:t>
            </a:r>
            <a:r>
              <a:rPr lang="en-US" altLang="ko-KR" sz="1000" b="1" dirty="0" smtClean="0"/>
              <a:t>})”);</a:t>
            </a:r>
            <a:endParaRPr lang="en-US" altLang="ko-KR" sz="1000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  3) </a:t>
            </a:r>
            <a:r>
              <a:rPr lang="ko-KR" altLang="en-US" sz="1000" dirty="0" smtClean="0"/>
              <a:t>추가하기 </a:t>
            </a:r>
            <a:r>
              <a:rPr lang="en-US" altLang="ko-KR" sz="1000" dirty="0" smtClean="0"/>
              <a:t>(Add) button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if clicks, display No 2 area and clear fields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fields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a-1) TITLE : {</a:t>
            </a:r>
            <a:r>
              <a:rPr lang="en-US" altLang="ko-KR" sz="1000" dirty="0"/>
              <a:t>TITLE</a:t>
            </a:r>
            <a:r>
              <a:rPr lang="en-US" altLang="ko-KR" sz="1000" dirty="0" smtClean="0"/>
              <a:t>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- validate: required, max length(100 bytes)</a:t>
            </a:r>
            <a:endParaRPr lang="en-US" altLang="ko-KR" sz="1000" dirty="0"/>
          </a:p>
          <a:p>
            <a:r>
              <a:rPr lang="en-US" altLang="ko-KR" sz="1000" dirty="0"/>
              <a:t>      </a:t>
            </a:r>
            <a:r>
              <a:rPr lang="en-US" altLang="ko-KR" sz="1000" dirty="0" smtClean="0"/>
              <a:t>a-2) IP  : {</a:t>
            </a:r>
            <a:r>
              <a:rPr lang="en-US" altLang="ko-KR" sz="1000" dirty="0"/>
              <a:t>IP</a:t>
            </a:r>
            <a:r>
              <a:rPr lang="en-US" altLang="ko-KR" sz="1000" dirty="0" smtClean="0"/>
              <a:t>}</a:t>
            </a:r>
            <a:endParaRPr lang="en-US" altLang="ko-KR" sz="1000" dirty="0"/>
          </a:p>
          <a:p>
            <a:r>
              <a:rPr lang="en-US" altLang="ko-KR" sz="1000" dirty="0"/>
              <a:t>        - validate: required, max </a:t>
            </a:r>
            <a:r>
              <a:rPr lang="en-US" altLang="ko-KR" sz="1000" dirty="0" smtClean="0"/>
              <a:t>length(50 </a:t>
            </a:r>
            <a:r>
              <a:rPr lang="en-US" altLang="ko-KR" sz="1000" dirty="0"/>
              <a:t>bytes)</a:t>
            </a:r>
          </a:p>
          <a:p>
            <a:r>
              <a:rPr lang="en-US" altLang="ko-KR" sz="1000" dirty="0"/>
              <a:t>      </a:t>
            </a:r>
            <a:r>
              <a:rPr lang="en-US" altLang="ko-KR" sz="1000" dirty="0" smtClean="0"/>
              <a:t>a-3) PORT : {</a:t>
            </a:r>
            <a:r>
              <a:rPr lang="en-US" altLang="ko-KR" sz="1000" dirty="0"/>
              <a:t>PORT</a:t>
            </a:r>
            <a:r>
              <a:rPr lang="en-US" altLang="ko-KR" sz="1000" dirty="0" smtClean="0"/>
              <a:t>}</a:t>
            </a:r>
            <a:endParaRPr lang="en-US" altLang="ko-KR" sz="1000" dirty="0"/>
          </a:p>
          <a:p>
            <a:r>
              <a:rPr lang="en-US" altLang="ko-KR" sz="1000" dirty="0"/>
              <a:t>        - validate: required, </a:t>
            </a:r>
            <a:r>
              <a:rPr lang="en-US" altLang="ko-KR" sz="1000" dirty="0" smtClean="0"/>
              <a:t>number(&gt; 0)</a:t>
            </a:r>
            <a:endParaRPr lang="en-US" altLang="ko-KR" sz="1000" dirty="0"/>
          </a:p>
          <a:p>
            <a:r>
              <a:rPr lang="en-US" altLang="ko-KR" sz="1000" dirty="0"/>
              <a:t>      </a:t>
            </a:r>
            <a:r>
              <a:rPr lang="en-US" altLang="ko-KR" sz="1000" dirty="0" smtClean="0"/>
              <a:t>a-4) DATABASE : {</a:t>
            </a:r>
            <a:r>
              <a:rPr lang="en-US" altLang="ko-KR" sz="1000" dirty="0"/>
              <a:t>DATABASE</a:t>
            </a:r>
            <a:r>
              <a:rPr lang="en-US" altLang="ko-KR" sz="1000" dirty="0" smtClean="0"/>
              <a:t>}</a:t>
            </a:r>
            <a:endParaRPr lang="en-US" altLang="ko-KR" sz="1000" dirty="0"/>
          </a:p>
          <a:p>
            <a:r>
              <a:rPr lang="en-US" altLang="ko-KR" sz="1000" dirty="0"/>
              <a:t>        - validate: required, max length(50 bytes)</a:t>
            </a:r>
          </a:p>
          <a:p>
            <a:r>
              <a:rPr lang="en-US" altLang="ko-KR" sz="1000" dirty="0"/>
              <a:t>      </a:t>
            </a:r>
            <a:r>
              <a:rPr lang="en-US" altLang="ko-KR" sz="1000" dirty="0" smtClean="0"/>
              <a:t>a-5) USERNAME : {</a:t>
            </a:r>
            <a:r>
              <a:rPr lang="en-US" altLang="ko-KR" sz="1000" dirty="0"/>
              <a:t>USERNAME</a:t>
            </a:r>
            <a:r>
              <a:rPr lang="en-US" altLang="ko-KR" sz="1000" dirty="0" smtClean="0"/>
              <a:t>}</a:t>
            </a:r>
            <a:endParaRPr lang="en-US" altLang="ko-KR" sz="1000" dirty="0"/>
          </a:p>
          <a:p>
            <a:r>
              <a:rPr lang="en-US" altLang="ko-KR" sz="1000" dirty="0"/>
              <a:t>        - validate: required, max length(50 bytes)</a:t>
            </a:r>
          </a:p>
          <a:p>
            <a:r>
              <a:rPr lang="en-US" altLang="ko-KR" sz="1000" dirty="0"/>
              <a:t>      </a:t>
            </a:r>
            <a:r>
              <a:rPr lang="en-US" altLang="ko-KR" sz="1000" dirty="0" smtClean="0"/>
              <a:t>a-6) PASSWORD : {</a:t>
            </a:r>
            <a:r>
              <a:rPr lang="en-US" altLang="ko-KR" sz="1000" dirty="0"/>
              <a:t>PASSWORD</a:t>
            </a:r>
            <a:r>
              <a:rPr lang="en-US" altLang="ko-KR" sz="1000" dirty="0" smtClean="0"/>
              <a:t>}</a:t>
            </a:r>
            <a:endParaRPr lang="en-US" altLang="ko-KR" sz="1000" dirty="0"/>
          </a:p>
          <a:p>
            <a:r>
              <a:rPr lang="en-US" altLang="ko-KR" sz="1000" dirty="0"/>
              <a:t>        - validate: required, max length(50 bytes</a:t>
            </a:r>
            <a:r>
              <a:rPr lang="en-US" altLang="ko-KR" sz="1000" dirty="0" smtClean="0"/>
              <a:t>)</a:t>
            </a:r>
            <a:br>
              <a:rPr lang="en-US" altLang="ko-KR" sz="1000" dirty="0" smtClean="0"/>
            </a:br>
            <a:r>
              <a:rPr lang="en-US" altLang="ko-KR" sz="1000" dirty="0" smtClean="0"/>
              <a:t>        - show password style</a:t>
            </a:r>
          </a:p>
          <a:p>
            <a:r>
              <a:rPr lang="en-US" altLang="ko-KR" sz="1000" dirty="0" smtClean="0"/>
              <a:t>    b) buttons</a:t>
            </a:r>
          </a:p>
          <a:p>
            <a:r>
              <a:rPr lang="en-US" altLang="ko-KR" sz="1000" dirty="0" smtClean="0"/>
              <a:t>      b-1) </a:t>
            </a:r>
            <a:r>
              <a:rPr lang="ko-KR" altLang="en-US" sz="1000" dirty="0" smtClean="0"/>
              <a:t>취소 </a:t>
            </a:r>
            <a:r>
              <a:rPr lang="en-US" altLang="ko-KR" sz="1000" dirty="0" smtClean="0"/>
              <a:t>(cancel): clear fields without save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b-2) </a:t>
            </a:r>
            <a:r>
              <a:rPr lang="ko-KR" altLang="en-US" sz="1000" dirty="0" smtClean="0"/>
              <a:t>저장 </a:t>
            </a:r>
            <a:r>
              <a:rPr lang="en-US" altLang="ko-KR" sz="1000" dirty="0" smtClean="0"/>
              <a:t>(save)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- if clicks, show common save confirm msg.(“</a:t>
            </a:r>
            <a:r>
              <a:rPr lang="ko-KR" altLang="en-US" sz="1000" dirty="0" smtClean="0"/>
              <a:t>저장하시겠습니까</a:t>
            </a:r>
            <a:r>
              <a:rPr lang="en-US" altLang="ko-KR" sz="1000" dirty="0" smtClean="0"/>
              <a:t>?”)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- if YES, do the process and reload Grid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[process]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UPDATE/INSERT EC_FARM_DB</a:t>
            </a:r>
          </a:p>
        </p:txBody>
      </p:sp>
    </p:spTree>
    <p:extLst>
      <p:ext uri="{BB962C8B-B14F-4D97-AF65-F5344CB8AC3E}">
        <p14:creationId xmlns:p14="http://schemas.microsoft.com/office/powerpoint/2010/main" val="600707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1FA8CD8B-04CA-5B32-01BB-DD383DFC8D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t="5290" r="-7312" b="67688"/>
          <a:stretch/>
        </p:blipFill>
        <p:spPr>
          <a:xfrm>
            <a:off x="3682750" y="1009453"/>
            <a:ext cx="6909244" cy="34546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C6DA8DA-65C6-696B-F518-3283DA5ED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322" y="870104"/>
            <a:ext cx="2954395" cy="45300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29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관리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986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시스템 관리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그룹 및 권한 관리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그룹 설정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그룹명</a:t>
            </a:r>
            <a:r>
              <a:rPr lang="ko-KR" altLang="en-US" sz="1000" dirty="0">
                <a:latin typeface="+mj-ea"/>
                <a:ea typeface="+mj-ea"/>
              </a:rPr>
              <a:t> 입력으로 그룹 추가 가능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하단 </a:t>
            </a:r>
            <a:r>
              <a:rPr lang="ko-KR" altLang="en-US" sz="1000" dirty="0" err="1">
                <a:latin typeface="+mj-ea"/>
                <a:ea typeface="+mj-ea"/>
              </a:rPr>
              <a:t>그룹명</a:t>
            </a:r>
            <a:r>
              <a:rPr lang="ko-KR" altLang="en-US" sz="1000" dirty="0">
                <a:latin typeface="+mj-ea"/>
                <a:ea typeface="+mj-ea"/>
              </a:rPr>
              <a:t> 클릭 시 입력상자에 </a:t>
            </a:r>
            <a:r>
              <a:rPr lang="ko-KR" altLang="en-US" sz="1000" dirty="0" err="1">
                <a:latin typeface="+mj-ea"/>
                <a:ea typeface="+mj-ea"/>
              </a:rPr>
              <a:t>그룹명</a:t>
            </a:r>
            <a:r>
              <a:rPr lang="ko-KR" altLang="en-US" sz="1000" dirty="0">
                <a:latin typeface="+mj-ea"/>
                <a:ea typeface="+mj-ea"/>
              </a:rPr>
              <a:t> 수정 가능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하단 </a:t>
            </a:r>
            <a:r>
              <a:rPr lang="ko-KR" altLang="en-US" sz="1000" dirty="0" err="1">
                <a:latin typeface="+mj-ea"/>
                <a:ea typeface="+mj-ea"/>
              </a:rPr>
              <a:t>그룹명</a:t>
            </a:r>
            <a:r>
              <a:rPr lang="ko-KR" altLang="en-US" sz="1000" dirty="0">
                <a:latin typeface="+mj-ea"/>
                <a:ea typeface="+mj-ea"/>
              </a:rPr>
              <a:t> 우측 </a:t>
            </a: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삭제</a:t>
            </a:r>
            <a:r>
              <a:rPr lang="en-US" altLang="ko-KR" sz="1000" dirty="0">
                <a:latin typeface="+mj-ea"/>
                <a:ea typeface="+mj-ea"/>
              </a:rPr>
              <a:t>] </a:t>
            </a:r>
            <a:r>
              <a:rPr lang="ko-KR" altLang="en-US" sz="1000" dirty="0">
                <a:latin typeface="+mj-ea"/>
                <a:ea typeface="+mj-ea"/>
              </a:rPr>
              <a:t>아이콘 클릭으로 </a:t>
            </a:r>
            <a:r>
              <a:rPr lang="ko-KR" altLang="en-US" sz="1000" dirty="0" err="1">
                <a:latin typeface="+mj-ea"/>
                <a:ea typeface="+mj-ea"/>
              </a:rPr>
              <a:t>그룹명</a:t>
            </a:r>
            <a:r>
              <a:rPr lang="ko-KR" altLang="en-US" sz="1000" dirty="0">
                <a:latin typeface="+mj-ea"/>
                <a:ea typeface="+mj-ea"/>
              </a:rPr>
              <a:t> 삭제 가능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포함된 사용자의 경우 기타 그룹으로 이동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기타 그룹은 삭제할 수 없음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권한 설정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그룹 권한 설정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dirty="0">
                <a:latin typeface="+mj-ea"/>
                <a:ea typeface="+mj-ea"/>
              </a:rPr>
              <a:t>좌측 그룹 선택 시 </a:t>
            </a:r>
            <a:r>
              <a:rPr lang="ko-KR" altLang="en-US" sz="1000" dirty="0" err="1">
                <a:latin typeface="+mj-ea"/>
                <a:ea typeface="+mj-ea"/>
              </a:rPr>
              <a:t>그룹명</a:t>
            </a:r>
            <a:r>
              <a:rPr lang="ko-KR" altLang="en-US" sz="1000" dirty="0">
                <a:latin typeface="+mj-ea"/>
                <a:ea typeface="+mj-ea"/>
              </a:rPr>
              <a:t>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2-2. </a:t>
            </a:r>
            <a:r>
              <a:rPr lang="ko-KR" altLang="en-US" sz="1000" dirty="0">
                <a:latin typeface="+mj-ea"/>
                <a:ea typeface="+mj-ea"/>
              </a:rPr>
              <a:t>선택 그룹 권한 정보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그룹의 권한 목록 표시</a:t>
            </a:r>
            <a:endParaRPr lang="en-US" altLang="ko-KR" sz="1000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체크 박스를 통해 권한 활성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비활성 설정 가능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버튼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취소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권한 변경 없이 변경 </a:t>
            </a:r>
            <a:r>
              <a:rPr lang="ko-KR" altLang="en-US" sz="1000" dirty="0" err="1">
                <a:latin typeface="+mj-ea"/>
                <a:ea typeface="+mj-ea"/>
              </a:rPr>
              <a:t>설정값</a:t>
            </a:r>
            <a:r>
              <a:rPr lang="ko-KR" altLang="en-US" sz="1000" dirty="0">
                <a:latin typeface="+mj-ea"/>
                <a:ea typeface="+mj-ea"/>
              </a:rPr>
              <a:t> 초기화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[</a:t>
            </a:r>
            <a:r>
              <a:rPr lang="ko-KR" altLang="en-US" sz="1000" dirty="0">
                <a:latin typeface="+mj-ea"/>
                <a:ea typeface="+mj-ea"/>
              </a:rPr>
              <a:t>저장</a:t>
            </a:r>
            <a:r>
              <a:rPr lang="en-US" altLang="ko-KR" sz="1000" dirty="0">
                <a:latin typeface="+mj-ea"/>
                <a:ea typeface="+mj-ea"/>
              </a:rPr>
              <a:t>] : </a:t>
            </a:r>
            <a:r>
              <a:rPr lang="ko-KR" altLang="en-US" sz="1000" dirty="0">
                <a:latin typeface="+mj-ea"/>
                <a:ea typeface="+mj-ea"/>
              </a:rPr>
              <a:t>권한 변경 저장</a:t>
            </a:r>
            <a:endParaRPr lang="en-US" altLang="ko-KR" sz="1000" dirty="0">
              <a:latin typeface="+mj-ea"/>
              <a:ea typeface="+mj-ea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574738" y="1481929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A0BEE26-B02D-CC9D-1649-74B7CB0C3000}"/>
              </a:ext>
            </a:extLst>
          </p:cNvPr>
          <p:cNvSpPr/>
          <p:nvPr/>
        </p:nvSpPr>
        <p:spPr>
          <a:xfrm>
            <a:off x="824729" y="1074462"/>
            <a:ext cx="2238162" cy="12539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2DE43BAF-87AF-877C-9790-B5868C5D638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062891" y="1701451"/>
            <a:ext cx="619859" cy="1155663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타원 2">
            <a:extLst>
              <a:ext uri="{FF2B5EF4-FFF2-40B4-BE49-F238E27FC236}">
                <a16:creationId xmlns:a16="http://schemas.microsoft.com/office/drawing/2014/main" id="{6190560D-0E6E-FCF3-D357-61CD4F7FDA62}"/>
              </a:ext>
            </a:extLst>
          </p:cNvPr>
          <p:cNvSpPr/>
          <p:nvPr/>
        </p:nvSpPr>
        <p:spPr>
          <a:xfrm>
            <a:off x="7344122" y="138046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F4243685-F751-BE30-E8BD-B74192AF4E84}"/>
              </a:ext>
            </a:extLst>
          </p:cNvPr>
          <p:cNvSpPr/>
          <p:nvPr/>
        </p:nvSpPr>
        <p:spPr>
          <a:xfrm>
            <a:off x="5837266" y="3960019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5762B218-86AA-DF0F-9E2F-0A48D1453C55}"/>
              </a:ext>
            </a:extLst>
          </p:cNvPr>
          <p:cNvSpPr/>
          <p:nvPr/>
        </p:nvSpPr>
        <p:spPr>
          <a:xfrm>
            <a:off x="7561262" y="1701450"/>
            <a:ext cx="360040" cy="18688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2-1</a:t>
            </a:r>
            <a:endParaRPr lang="ko-KR" altLang="en-US" sz="900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9623B8E-1495-E648-C228-D4A98B8D22B5}"/>
              </a:ext>
            </a:extLst>
          </p:cNvPr>
          <p:cNvSpPr/>
          <p:nvPr/>
        </p:nvSpPr>
        <p:spPr>
          <a:xfrm>
            <a:off x="5837266" y="2015803"/>
            <a:ext cx="360040" cy="18688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2-2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108682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E62A749A-9295-1366-57EE-0889C3CC1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95" y="864096"/>
            <a:ext cx="9433048" cy="7001090"/>
          </a:xfrm>
          <a:prstGeom prst="rect">
            <a:avLst/>
          </a:prstGeom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684186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LOGIN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144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회원로그인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dirty="0">
                <a:latin typeface="+mj-ea"/>
                <a:ea typeface="+mj-ea"/>
              </a:rPr>
              <a:t>ID</a:t>
            </a:r>
            <a:r>
              <a:rPr lang="ko-KR" altLang="en-US" sz="1000" dirty="0">
                <a:latin typeface="+mj-ea"/>
                <a:ea typeface="+mj-ea"/>
              </a:rPr>
              <a:t> 입력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아이디 입력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비밀번호 입력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비밀번호 입력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latin typeface="+mj-ea"/>
                <a:ea typeface="+mj-ea"/>
              </a:rPr>
              <a:t>ID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or </a:t>
            </a:r>
            <a:r>
              <a:rPr lang="ko-KR" altLang="en-US" sz="1000" dirty="0">
                <a:latin typeface="+mj-ea"/>
                <a:ea typeface="+mj-ea"/>
              </a:rPr>
              <a:t>비밀번호가 일치하지 않을 경우 안내 문구 출력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2461930" y="3680115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2461930" y="4824115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765AC3FA-D2EF-61FA-94C0-97261F750F09}"/>
              </a:ext>
            </a:extLst>
          </p:cNvPr>
          <p:cNvSpPr/>
          <p:nvPr/>
        </p:nvSpPr>
        <p:spPr>
          <a:xfrm>
            <a:off x="4679826" y="619226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5333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컴퓨터, 소프트웨어이(가) 표시된 사진&#10;&#10;자동 생성된 설명">
            <a:extLst>
              <a:ext uri="{FF2B5EF4-FFF2-40B4-BE49-F238E27FC236}">
                <a16:creationId xmlns:a16="http://schemas.microsoft.com/office/drawing/2014/main" id="{860C5661-6D30-119D-26AC-F9E28708B5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22" b="67310"/>
          <a:stretch/>
        </p:blipFill>
        <p:spPr>
          <a:xfrm>
            <a:off x="287338" y="973660"/>
            <a:ext cx="2304256" cy="4533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539804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30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시스템 관리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API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144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시스템 관리 </a:t>
            </a:r>
            <a:r>
              <a:rPr lang="en-US" altLang="ko-KR" sz="1000" dirty="0">
                <a:latin typeface="+mj-ea"/>
                <a:ea typeface="+mj-ea"/>
              </a:rPr>
              <a:t>– API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endParaRPr lang="en-US" altLang="ko-KR" sz="1000" strike="sngStrike" dirty="0">
              <a:latin typeface="+mj-ea"/>
              <a:ea typeface="+mj-ea"/>
            </a:endParaRPr>
          </a:p>
          <a:p>
            <a:pPr marL="542925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+mj-ea"/>
              <a:ea typeface="+mj-ea"/>
            </a:endParaRPr>
          </a:p>
          <a:p>
            <a:pPr marL="533400" lvl="2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API 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목록 페이지는 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Swagger 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활용 예정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ko-KR" altLang="en-US" sz="1000" b="1" dirty="0" err="1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클릭시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Swagger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페이지로 이동함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. – 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페이지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URL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 전달 예정</a:t>
            </a:r>
            <a:endParaRPr lang="en-US" altLang="ko-KR" sz="1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2C36DCF-BE2F-1312-69EA-18C82806C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968" y="1981398"/>
            <a:ext cx="7275919" cy="39572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1C79EAD-4201-393C-CD63-091F614A0AD7}"/>
              </a:ext>
            </a:extLst>
          </p:cNvPr>
          <p:cNvSpPr/>
          <p:nvPr/>
        </p:nvSpPr>
        <p:spPr>
          <a:xfrm>
            <a:off x="224075" y="2147906"/>
            <a:ext cx="2304256" cy="4439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49035778-EDFF-B7A9-ABE8-3E034FD4F8A4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2528331" y="2369887"/>
            <a:ext cx="446637" cy="1590132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6AE33869-C1DE-B471-A497-69CC4E3378C1}"/>
              </a:ext>
            </a:extLst>
          </p:cNvPr>
          <p:cNvSpPr/>
          <p:nvPr/>
        </p:nvSpPr>
        <p:spPr>
          <a:xfrm rot="20318922">
            <a:off x="4048668" y="2539249"/>
            <a:ext cx="1368152" cy="43204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예시</a:t>
            </a:r>
          </a:p>
        </p:txBody>
      </p:sp>
    </p:spTree>
    <p:extLst>
      <p:ext uri="{BB962C8B-B14F-4D97-AF65-F5344CB8AC3E}">
        <p14:creationId xmlns:p14="http://schemas.microsoft.com/office/powerpoint/2010/main" val="3217789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31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Profile 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사용자 정보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121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Tier, Level </a:t>
            </a:r>
            <a:r>
              <a:rPr lang="ko-KR" altLang="en-US" sz="1000" dirty="0">
                <a:latin typeface="+mj-ea"/>
                <a:ea typeface="+mj-ea"/>
              </a:rPr>
              <a:t>별 영향인자 정보</a:t>
            </a:r>
            <a:endParaRPr lang="en-US" altLang="ko-KR" sz="1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Tier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와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Level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의 경우 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1-&gt;2-&gt;3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으로 단계가 올라감에 따라 하위 항목들은 포함하여 탄소배출량을 산정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알고리즘과 딥러닝 모델 개발은 공주대에서 진행중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3171AA06-8661-6DFC-18AA-3576F8D3A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807479"/>
              </p:ext>
            </p:extLst>
          </p:nvPr>
        </p:nvGraphicFramePr>
        <p:xfrm>
          <a:off x="1367458" y="3888011"/>
          <a:ext cx="8391439" cy="349575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99659">
                  <a:extLst>
                    <a:ext uri="{9D8B030D-6E8A-4147-A177-3AD203B41FA5}">
                      <a16:colId xmlns:a16="http://schemas.microsoft.com/office/drawing/2014/main" val="2243821134"/>
                    </a:ext>
                  </a:extLst>
                </a:gridCol>
                <a:gridCol w="3645890">
                  <a:extLst>
                    <a:ext uri="{9D8B030D-6E8A-4147-A177-3AD203B41FA5}">
                      <a16:colId xmlns:a16="http://schemas.microsoft.com/office/drawing/2014/main" val="991225071"/>
                    </a:ext>
                  </a:extLst>
                </a:gridCol>
                <a:gridCol w="3645890">
                  <a:extLst>
                    <a:ext uri="{9D8B030D-6E8A-4147-A177-3AD203B41FA5}">
                      <a16:colId xmlns:a16="http://schemas.microsoft.com/office/drawing/2014/main" val="4078143771"/>
                    </a:ext>
                  </a:extLst>
                </a:gridCol>
              </a:tblGrid>
              <a:tr h="266174">
                <a:tc>
                  <a:txBody>
                    <a:bodyPr/>
                    <a:lstStyle/>
                    <a:p>
                      <a:pPr algn="ctr"/>
                      <a:r>
                        <a:rPr lang="ko-Kore-KR" altLang="en-US" sz="900" dirty="0">
                          <a:latin typeface="+mn-ea"/>
                          <a:ea typeface="+mn-ea"/>
                        </a:rPr>
                        <a:t>선정기준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i="0" u="none" dirty="0">
                          <a:latin typeface="+mn-ea"/>
                          <a:ea typeface="+mn-ea"/>
                        </a:rPr>
                        <a:t>비에너지</a:t>
                      </a:r>
                      <a:endParaRPr lang="ko-Kore-KR" altLang="en-US" sz="900" i="0" u="none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i="0" u="none" dirty="0">
                          <a:solidFill>
                            <a:srgbClr val="0171BC"/>
                          </a:solidFill>
                          <a:latin typeface="+mn-ea"/>
                          <a:ea typeface="+mn-ea"/>
                        </a:rPr>
                        <a:t>에너지</a:t>
                      </a:r>
                      <a:endParaRPr lang="ko-Kore-KR" altLang="en-US" sz="900" i="0" u="none" dirty="0">
                        <a:solidFill>
                          <a:srgbClr val="0171BC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47823"/>
                  </a:ext>
                </a:extLst>
              </a:tr>
              <a:tr h="23068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</a:rPr>
                        <a:t>Tier, Level 1</a:t>
                      </a:r>
                      <a:endParaRPr lang="ko-Kore-KR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종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시설 규모 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(ex.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면적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192863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개체수</a:t>
                      </a:r>
                      <a:endParaRPr lang="en-US" altLang="ko-Kore-KR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개체수</a:t>
                      </a:r>
                      <a:endParaRPr lang="en-US" altLang="ko-KR" sz="700" i="0" u="none" kern="1200" dirty="0">
                        <a:solidFill>
                          <a:srgbClr val="0171BC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177971"/>
                  </a:ext>
                </a:extLst>
              </a:tr>
              <a:tr h="230684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</a:rPr>
                        <a:t>Tier,</a:t>
                      </a:r>
                      <a:r>
                        <a:rPr lang="ko-KR" altLang="en-US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</a:rPr>
                        <a:t> </a:t>
                      </a:r>
                      <a:r>
                        <a:rPr lang="en-US" altLang="ko-KR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</a:rPr>
                        <a:t>Level 2</a:t>
                      </a:r>
                      <a:endParaRPr lang="ko-Kore-KR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내부 환경조건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(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습도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환기량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시설 소재 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단열재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벽체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rgbClr val="0171BC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68235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생육 단계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(</a:t>
                      </a:r>
                      <a:r>
                        <a:rPr lang="ko-KR" altLang="en-US" sz="700" i="0" u="none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이유자돈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포유자돈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육성돈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비육돈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등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사육 형태 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i="0" u="none" kern="1200" dirty="0" err="1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임신돈사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분만돈사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비육돈사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자돈사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rgbClr val="0171BC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596707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사료 섭취량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총 에너지 사용량 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화석 에너지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전기 에너지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rgbClr val="0171BC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703484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사료 종류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내부 환경조건 </a:t>
                      </a:r>
                      <a:r>
                        <a:rPr lang="en-US" altLang="ko-KR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  <a:r>
                        <a:rPr lang="en-US" altLang="ko-KR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습도</a:t>
                      </a:r>
                      <a:r>
                        <a:rPr lang="en-US" altLang="ko-KR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noProof="0" dirty="0" err="1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환기량</a:t>
                      </a:r>
                      <a:r>
                        <a:rPr lang="en-US" altLang="ko-KR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315771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돼지 체중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i="0" u="none" kern="1200" noProof="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1193097"/>
                  </a:ext>
                </a:extLst>
              </a:tr>
              <a:tr h="230684">
                <a:tc rowSpan="7">
                  <a:txBody>
                    <a:bodyPr/>
                    <a:lstStyle/>
                    <a:p>
                      <a:pPr algn="ctr"/>
                      <a:r>
                        <a:rPr lang="en-US" altLang="ko-KR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</a:rPr>
                        <a:t>Tier,</a:t>
                      </a:r>
                      <a:r>
                        <a:rPr lang="ko-KR" altLang="en-US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</a:rPr>
                        <a:t> </a:t>
                      </a:r>
                      <a:r>
                        <a:rPr lang="en-US" altLang="ko-KR" sz="9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</a:rPr>
                        <a:t>Level 3</a:t>
                      </a:r>
                      <a:endParaRPr lang="ko-Kore-KR" altLang="en-US" sz="9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외부 환경조건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(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습도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풍속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기압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위도 등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각 장비간 에너지 사용량 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난방기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냉방기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 err="1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환기팬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rgbClr val="0171BC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25344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분뇨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외부 기상조건 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습도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위도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rgbClr val="0171BC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143304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분뇨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PH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내부 시설 장비 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급이기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울타리여부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바닥재 등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700" i="0" u="none" kern="1200" dirty="0">
                        <a:solidFill>
                          <a:srgbClr val="0171BC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336177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분뇨내 산소량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분뇨</a:t>
                      </a: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612540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메탄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(CH4)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716633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이산화탄소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(CO2)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632711"/>
                  </a:ext>
                </a:extLst>
              </a:tr>
              <a:tr h="230684">
                <a:tc vMerge="1">
                  <a:txBody>
                    <a:bodyPr/>
                    <a:lstStyle/>
                    <a:p>
                      <a:pPr algn="ctr"/>
                      <a:endParaRPr lang="ko-Kore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암모니아</a:t>
                      </a:r>
                      <a:r>
                        <a:rPr lang="en-US" altLang="ko-KR" sz="700" i="0" u="non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(NH3)</a:t>
                      </a:r>
                      <a:endParaRPr lang="ko-Kore-KR" altLang="en-US" sz="700" i="0" u="none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i="0" u="none" kern="1200" dirty="0">
                          <a:solidFill>
                            <a:srgbClr val="0171BC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8269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CE049A5-63CF-24D7-97B8-4BCE8B11D5F3}"/>
              </a:ext>
            </a:extLst>
          </p:cNvPr>
          <p:cNvSpPr txBox="1"/>
          <p:nvPr/>
        </p:nvSpPr>
        <p:spPr>
          <a:xfrm>
            <a:off x="1151434" y="987019"/>
            <a:ext cx="8391439" cy="2766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Tier, Level 1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방법은 배출량 예측 시 모델에 적용하는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최소한의 영향인자를 고려한 인공지능 모델이다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고려하는 영향인자 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종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개체수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  <a:b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고려하는 영향인자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: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규모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개체수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Tier, Level 2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방법은 더 정확한 탄소배출량 예측을 위한 방법으로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Level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보다는 더 많은 영향인자를 고려한 인공지능 모델이다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고려하는 영향인자 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Tier, Level 2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기준 영향인자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내부환경조건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온도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습도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환기량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생육단계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이유자돈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포유자돈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육성돈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비육돈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등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사료섭취량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사료종류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돼지 체중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  <a:b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고려하는 영향인자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: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Tier, </a:t>
            </a:r>
            <a:r>
              <a:rPr lang="en-US" altLang="ko-KR" sz="900" b="1" dirty="0">
                <a:solidFill>
                  <a:schemeClr val="accent1"/>
                </a:solidFill>
                <a:latin typeface="+mn-ea"/>
              </a:rPr>
              <a:t>Level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 2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기준 영향인자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시설 소재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단열재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벽체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사육 형태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 err="1">
                <a:solidFill>
                  <a:srgbClr val="0070C0"/>
                </a:solidFill>
                <a:latin typeface="+mn-ea"/>
              </a:rPr>
              <a:t>임신돈사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rgbClr val="0070C0"/>
                </a:solidFill>
                <a:latin typeface="+mn-ea"/>
              </a:rPr>
              <a:t>분만돈사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rgbClr val="0070C0"/>
                </a:solidFill>
                <a:latin typeface="+mn-ea"/>
              </a:rPr>
              <a:t>비육돈사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rgbClr val="0070C0"/>
                </a:solidFill>
                <a:latin typeface="+mn-ea"/>
              </a:rPr>
              <a:t>자돈사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총 에너지 사용량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화석 에너지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전기 에너지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내부 환경조건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온도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습도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rgbClr val="0070C0"/>
                </a:solidFill>
                <a:latin typeface="+mn-ea"/>
              </a:rPr>
              <a:t>환기량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Tier, Level 3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방법은 가장 정확한 탄소배출량 예측을 위한 방법으로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Level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보다는 더 많은 영향인자를 고려한 인공지능 모델이다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/>
            </a:r>
            <a:b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고려하는 영향인자 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Tier, Level 3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기준 영향인자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외부환경조건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온도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습도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기압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풍속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분뇨 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PH,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분뇨 온도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분뇨내 산소량</a:t>
            </a:r>
            <a:r>
              <a:rPr lang="en-US" altLang="ko-Kore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메탄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(CH4)</a:t>
            </a:r>
            <a:r>
              <a:rPr lang="en-US" altLang="ko-Kore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이산화탄소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(CO2)</a:t>
            </a:r>
            <a:r>
              <a:rPr lang="en-US" altLang="ko-Kore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암모니아</a:t>
            </a:r>
            <a: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(NH3))</a:t>
            </a:r>
            <a:br>
              <a:rPr lang="en-US" altLang="ko-K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고려하는 영향인자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: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Tier, </a:t>
            </a:r>
            <a:r>
              <a:rPr lang="en-US" altLang="ko-KR" sz="900" b="1" dirty="0">
                <a:solidFill>
                  <a:schemeClr val="accent1"/>
                </a:solidFill>
                <a:latin typeface="+mn-ea"/>
              </a:rPr>
              <a:t>Level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 3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기준 영향인자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각 장비간 에너지 사용량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난방기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냉방기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900" b="1" dirty="0" err="1">
                <a:solidFill>
                  <a:srgbClr val="0070C0"/>
                </a:solidFill>
                <a:latin typeface="+mn-ea"/>
              </a:rPr>
              <a:t>환기팬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외부 기상조건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온도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습도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위도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내부 시설 장비 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급이기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울타리여부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바닥재 등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),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 분뇨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900" b="1" dirty="0">
                <a:solidFill>
                  <a:srgbClr val="0070C0"/>
                </a:solidFill>
                <a:latin typeface="+mn-ea"/>
              </a:rPr>
              <a:t>온도</a:t>
            </a:r>
            <a:r>
              <a:rPr lang="en-US" altLang="ko-KR" sz="900" b="1" dirty="0">
                <a:solidFill>
                  <a:srgbClr val="0070C0"/>
                </a:solidFill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9587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759108-CE53-457B-9B7D-8D46F84F85C4}"/>
              </a:ext>
            </a:extLst>
          </p:cNvPr>
          <p:cNvSpPr txBox="1"/>
          <p:nvPr/>
        </p:nvSpPr>
        <p:spPr>
          <a:xfrm>
            <a:off x="863403" y="1583755"/>
            <a:ext cx="9505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j-ea"/>
                <a:ea typeface="+mj-ea"/>
              </a:rPr>
              <a:t>일반 시뮬레이션의 시뮬레이션 종류 별 입력 요소를 파악해서 중복되는 입력 요소를 안고 들어가는 구조로 만들어야 함</a:t>
            </a:r>
            <a:endParaRPr lang="en-US" altLang="ko-KR" sz="1600" dirty="0">
              <a:latin typeface="+mj-ea"/>
              <a:ea typeface="+mj-ea"/>
            </a:endParaRPr>
          </a:p>
          <a:p>
            <a:pPr marL="804123" lvl="1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j-ea"/>
                <a:ea typeface="+mj-ea"/>
              </a:rPr>
              <a:t>결과 비교를 하기 위해서는 같은 값을 </a:t>
            </a:r>
            <a:r>
              <a:rPr lang="ko-KR" altLang="en-US" sz="1600" dirty="0" err="1">
                <a:latin typeface="+mj-ea"/>
                <a:ea typeface="+mj-ea"/>
              </a:rPr>
              <a:t>입력값으로</a:t>
            </a:r>
            <a:r>
              <a:rPr lang="ko-KR" altLang="en-US" sz="1600" dirty="0">
                <a:latin typeface="+mj-ea"/>
                <a:ea typeface="+mj-ea"/>
              </a:rPr>
              <a:t> 받아서 처리하는 모양이 보여야 함</a:t>
            </a:r>
            <a:endParaRPr lang="en-US" altLang="ko-KR" sz="1600" dirty="0">
              <a:latin typeface="+mj-ea"/>
              <a:ea typeface="+mj-ea"/>
            </a:endParaRPr>
          </a:p>
          <a:p>
            <a:pPr marL="804123" lvl="1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j-ea"/>
                <a:ea typeface="+mj-ea"/>
              </a:rPr>
              <a:t>선형학생과 요인 선별 시 재 논의 해요</a:t>
            </a:r>
            <a:r>
              <a:rPr lang="en-US" altLang="ko-KR" sz="1600" dirty="0">
                <a:latin typeface="+mj-ea"/>
                <a:ea typeface="+mj-e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j-ea"/>
                <a:ea typeface="+mj-ea"/>
              </a:rPr>
              <a:t>네이밍 관련</a:t>
            </a:r>
            <a:endParaRPr lang="en-US" altLang="ko-KR" sz="1600" dirty="0">
              <a:latin typeface="+mj-ea"/>
              <a:ea typeface="+mj-ea"/>
            </a:endParaRPr>
          </a:p>
          <a:p>
            <a:pPr marL="804123" lvl="1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j-ea"/>
                <a:ea typeface="+mj-ea"/>
              </a:rPr>
              <a:t>번호</a:t>
            </a:r>
            <a:r>
              <a:rPr lang="en-US" altLang="ko-KR" sz="1600" dirty="0">
                <a:latin typeface="+mj-ea"/>
                <a:ea typeface="+mj-ea"/>
              </a:rPr>
              <a:t>.</a:t>
            </a:r>
            <a:r>
              <a:rPr lang="ko-KR" altLang="en-US" sz="1600" dirty="0">
                <a:latin typeface="+mj-ea"/>
                <a:ea typeface="+mj-ea"/>
              </a:rPr>
              <a:t>일반</a:t>
            </a:r>
            <a:r>
              <a:rPr lang="en-US" altLang="ko-KR" sz="1600" dirty="0">
                <a:latin typeface="+mj-ea"/>
                <a:ea typeface="+mj-ea"/>
              </a:rPr>
              <a:t>/</a:t>
            </a:r>
            <a:r>
              <a:rPr lang="ko-KR" altLang="en-US" sz="1600" dirty="0">
                <a:latin typeface="+mj-ea"/>
                <a:ea typeface="+mj-ea"/>
              </a:rPr>
              <a:t>트윈</a:t>
            </a:r>
            <a:r>
              <a:rPr lang="en-US" altLang="ko-KR" sz="1600" dirty="0">
                <a:latin typeface="+mj-ea"/>
                <a:ea typeface="+mj-ea"/>
              </a:rPr>
              <a:t>-&lt;</a:t>
            </a:r>
            <a:r>
              <a:rPr lang="ko-KR" altLang="en-US" sz="1600" dirty="0">
                <a:latin typeface="+mj-ea"/>
                <a:ea typeface="+mj-ea"/>
              </a:rPr>
              <a:t>모델명</a:t>
            </a:r>
            <a:r>
              <a:rPr lang="en-US" altLang="ko-KR" sz="1600" dirty="0">
                <a:latin typeface="+mj-ea"/>
                <a:ea typeface="+mj-ea"/>
              </a:rPr>
              <a:t>&gt;-</a:t>
            </a:r>
            <a:r>
              <a:rPr lang="ko-KR" altLang="en-US" sz="1600" dirty="0">
                <a:latin typeface="+mj-ea"/>
                <a:ea typeface="+mj-ea"/>
              </a:rPr>
              <a:t>실행시간 </a:t>
            </a:r>
            <a:r>
              <a:rPr lang="en-US" altLang="ko-KR" sz="1600" dirty="0"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600" dirty="0">
                <a:latin typeface="+mj-ea"/>
                <a:ea typeface="+mj-ea"/>
                <a:sym typeface="Wingdings" panose="05000000000000000000" pitchFamily="2" charset="2"/>
              </a:rPr>
              <a:t>자동생성 괜찮습니다</a:t>
            </a:r>
            <a:r>
              <a:rPr lang="en-US" altLang="ko-KR" sz="1600" dirty="0">
                <a:latin typeface="+mj-ea"/>
                <a:ea typeface="+mj-ea"/>
                <a:sym typeface="Wingdings" panose="05000000000000000000" pitchFamily="2" charset="2"/>
              </a:rPr>
              <a:t>.</a:t>
            </a:r>
          </a:p>
          <a:p>
            <a:pPr marL="804123" lvl="1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j-ea"/>
                <a:ea typeface="+mj-ea"/>
                <a:sym typeface="Wingdings" panose="05000000000000000000" pitchFamily="2" charset="2"/>
              </a:rPr>
              <a:t>적용모델명은 </a:t>
            </a:r>
            <a:r>
              <a:rPr lang="en-US" altLang="ko-KR" sz="1600" dirty="0">
                <a:latin typeface="+mj-ea"/>
                <a:ea typeface="+mj-ea"/>
                <a:sym typeface="Wingdings" panose="05000000000000000000" pitchFamily="2" charset="2"/>
              </a:rPr>
              <a:t>EOC </a:t>
            </a:r>
            <a:r>
              <a:rPr lang="ko-KR" altLang="en-US" sz="1600" dirty="0">
                <a:latin typeface="+mj-ea"/>
                <a:ea typeface="+mj-ea"/>
                <a:sym typeface="Wingdings" panose="05000000000000000000" pitchFamily="2" charset="2"/>
              </a:rPr>
              <a:t>지우고</a:t>
            </a:r>
            <a:r>
              <a:rPr lang="en-US" altLang="ko-KR" sz="1600" dirty="0">
                <a:latin typeface="+mj-ea"/>
                <a:ea typeface="+mj-ea"/>
                <a:sym typeface="Wingdings" panose="05000000000000000000" pitchFamily="2" charset="2"/>
              </a:rPr>
              <a:t>, Tier-1, Reg-1, Reg-2, Reg-3, DeepL-1, DeeL-2</a:t>
            </a:r>
            <a:r>
              <a:rPr lang="ko-KR" altLang="en-US" sz="1600" dirty="0">
                <a:latin typeface="+mj-ea"/>
                <a:ea typeface="+mj-ea"/>
                <a:sym typeface="Wingdings" panose="05000000000000000000" pitchFamily="2" charset="2"/>
              </a:rPr>
              <a:t>로 하시지요</a:t>
            </a:r>
            <a:endParaRPr lang="en-US" altLang="ko-KR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9803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2A749A-9295-1366-57EE-0889C3CC1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395" y="864096"/>
            <a:ext cx="9433047" cy="7001090"/>
          </a:xfrm>
          <a:prstGeom prst="rect">
            <a:avLst/>
          </a:prstGeom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LOGIN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167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회원로그인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dirty="0">
                <a:latin typeface="+mj-ea"/>
                <a:ea typeface="+mj-ea"/>
              </a:rPr>
              <a:t>ID</a:t>
            </a:r>
            <a:r>
              <a:rPr lang="ko-KR" altLang="en-US" sz="1000" dirty="0">
                <a:latin typeface="+mj-ea"/>
                <a:ea typeface="+mj-ea"/>
              </a:rPr>
              <a:t> 입력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아이디 입력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비밀번호 입력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비밀번호 입력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000" dirty="0">
                <a:latin typeface="+mj-ea"/>
                <a:ea typeface="+mj-ea"/>
              </a:rPr>
              <a:t>ID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or </a:t>
            </a:r>
            <a:r>
              <a:rPr lang="ko-KR" altLang="en-US" sz="1000" dirty="0">
                <a:latin typeface="+mj-ea"/>
                <a:ea typeface="+mj-ea"/>
              </a:rPr>
              <a:t>비밀번호가 일치하지 않을 경우 안내 문구 출력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“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아이디나 비밀번호가 맞지 않습니다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. </a:t>
            </a: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다시 확인해 주세요</a:t>
            </a: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.”</a:t>
            </a: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2461930" y="3680115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2461930" y="4824115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765AC3FA-D2EF-61FA-94C0-97261F750F09}"/>
              </a:ext>
            </a:extLst>
          </p:cNvPr>
          <p:cNvSpPr/>
          <p:nvPr/>
        </p:nvSpPr>
        <p:spPr>
          <a:xfrm>
            <a:off x="4679826" y="619226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45371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7169CFB6-824C-EBAD-FBEA-692E1219E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97471" y="1053678"/>
            <a:ext cx="9804869" cy="65365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391509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5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대시보드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283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대시보드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트윈 농가의 딥러닝 모델 결과에 따른 금일 탄소배출량 정보 표시 영역</a:t>
            </a:r>
            <a:endParaRPr lang="en-US" altLang="ko-KR" sz="1000" dirty="0">
              <a:latin typeface="+mj-ea"/>
              <a:ea typeface="+mj-ea"/>
            </a:endParaRPr>
          </a:p>
          <a:p>
            <a:pPr marL="699348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실시간 탄소배출량</a:t>
            </a:r>
            <a:endParaRPr lang="en-US" altLang="ko-KR" sz="1000" dirty="0">
              <a:latin typeface="+mj-ea"/>
              <a:ea typeface="+mj-ea"/>
            </a:endParaRPr>
          </a:p>
          <a:p>
            <a:pPr marL="699348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</a:rPr>
              <a:t>1</a:t>
            </a:r>
            <a:r>
              <a:rPr lang="ko-KR" altLang="en-US" sz="1000" dirty="0">
                <a:latin typeface="+mj-ea"/>
                <a:ea typeface="+mj-ea"/>
              </a:rPr>
              <a:t>일 탄소배출량 예측 그래프 표시</a:t>
            </a:r>
            <a:endParaRPr lang="en-US" altLang="ko-KR" sz="1000" dirty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</a:t>
            </a:r>
            <a:r>
              <a:rPr lang="ko-KR" altLang="en-US" sz="1000" dirty="0">
                <a:latin typeface="+mj-ea"/>
                <a:ea typeface="+mj-ea"/>
              </a:rPr>
              <a:t>축사 선택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현재는 </a:t>
            </a:r>
            <a:r>
              <a:rPr lang="ko-KR" altLang="en-US" sz="1000" dirty="0" err="1">
                <a:latin typeface="+mj-ea"/>
                <a:ea typeface="+mj-ea"/>
              </a:rPr>
              <a:t>공주대축사</a:t>
            </a:r>
            <a:r>
              <a:rPr lang="ko-KR" altLang="en-US" sz="1000" dirty="0">
                <a:latin typeface="+mj-ea"/>
                <a:ea typeface="+mj-ea"/>
              </a:rPr>
              <a:t> 만 표시됨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1-2. </a:t>
            </a:r>
            <a:r>
              <a:rPr lang="ko-KR" altLang="en-US" sz="1000" dirty="0">
                <a:latin typeface="+mj-ea"/>
                <a:ea typeface="+mj-ea"/>
              </a:rPr>
              <a:t>모델 선택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en-US" altLang="ko-KR" sz="1000" dirty="0" err="1">
                <a:latin typeface="+mj-ea"/>
                <a:ea typeface="+mj-ea"/>
              </a:rPr>
              <a:t>DeepLearning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모델 선택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트윈농가의 일별 탄소배출량 현황 정보 표시 영역</a:t>
            </a:r>
            <a:endParaRPr lang="en-US" altLang="ko-KR" sz="1000" dirty="0">
              <a:latin typeface="+mj-ea"/>
              <a:ea typeface="+mj-ea"/>
            </a:endParaRPr>
          </a:p>
          <a:p>
            <a:pPr marL="699348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최근 </a:t>
            </a:r>
            <a:r>
              <a:rPr lang="en-US" altLang="ko-KR" sz="1000" dirty="0">
                <a:latin typeface="+mj-ea"/>
                <a:ea typeface="+mj-ea"/>
              </a:rPr>
              <a:t>30</a:t>
            </a:r>
            <a:r>
              <a:rPr lang="ko-KR" altLang="en-US" sz="1000" dirty="0">
                <a:latin typeface="+mj-ea"/>
                <a:ea typeface="+mj-ea"/>
              </a:rPr>
              <a:t>일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최근 </a:t>
            </a:r>
            <a:r>
              <a:rPr lang="en-US" altLang="ko-KR" sz="1000" dirty="0">
                <a:latin typeface="+mj-ea"/>
                <a:ea typeface="+mj-ea"/>
              </a:rPr>
              <a:t>3</a:t>
            </a:r>
            <a:r>
              <a:rPr lang="ko-KR" altLang="en-US" sz="1000" dirty="0">
                <a:latin typeface="+mj-ea"/>
                <a:ea typeface="+mj-ea"/>
              </a:rPr>
              <a:t>개월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최근 </a:t>
            </a:r>
            <a:r>
              <a:rPr lang="en-US" altLang="ko-KR" sz="1000" dirty="0">
                <a:latin typeface="+mj-ea"/>
                <a:ea typeface="+mj-ea"/>
              </a:rPr>
              <a:t>1</a:t>
            </a:r>
            <a:r>
              <a:rPr lang="ko-KR" altLang="en-US" sz="1000" dirty="0">
                <a:latin typeface="+mj-ea"/>
                <a:ea typeface="+mj-ea"/>
              </a:rPr>
              <a:t>년 탄소배출량 통계 선택</a:t>
            </a:r>
            <a:endParaRPr lang="en-US" altLang="ko-KR" sz="1000" dirty="0">
              <a:latin typeface="+mj-ea"/>
              <a:ea typeface="+mj-ea"/>
            </a:endParaRPr>
          </a:p>
          <a:p>
            <a:pPr marL="699348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일별 탄소배출량 합계 막대그래프 표시</a:t>
            </a:r>
            <a:endParaRPr lang="en-US" altLang="ko-KR" sz="1000" dirty="0">
              <a:latin typeface="+mj-ea"/>
              <a:ea typeface="+mj-ea"/>
            </a:endParaRPr>
          </a:p>
          <a:p>
            <a:pPr marL="699348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선택에 따른 누적 배출량 및 일 평균 배출량 표시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13BC633-6866-AA02-DB7E-87536280B529}"/>
              </a:ext>
            </a:extLst>
          </p:cNvPr>
          <p:cNvSpPr/>
          <p:nvPr/>
        </p:nvSpPr>
        <p:spPr>
          <a:xfrm>
            <a:off x="707290" y="1724033"/>
            <a:ext cx="9445143" cy="31720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765AC3FA-D2EF-61FA-94C0-97261F750F09}"/>
              </a:ext>
            </a:extLst>
          </p:cNvPr>
          <p:cNvSpPr/>
          <p:nvPr/>
        </p:nvSpPr>
        <p:spPr>
          <a:xfrm>
            <a:off x="422203" y="1661307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220A69B-BA86-8FB2-1043-B844E2E7C6E3}"/>
              </a:ext>
            </a:extLst>
          </p:cNvPr>
          <p:cNvSpPr/>
          <p:nvPr/>
        </p:nvSpPr>
        <p:spPr>
          <a:xfrm>
            <a:off x="707290" y="4896123"/>
            <a:ext cx="9445143" cy="24551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CA4941C4-22BB-69BA-4D12-3393A820837C}"/>
              </a:ext>
            </a:extLst>
          </p:cNvPr>
          <p:cNvSpPr/>
          <p:nvPr/>
        </p:nvSpPr>
        <p:spPr>
          <a:xfrm>
            <a:off x="422203" y="487962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875C591-BC98-6385-4424-D540607AC5ED}"/>
              </a:ext>
            </a:extLst>
          </p:cNvPr>
          <p:cNvSpPr/>
          <p:nvPr/>
        </p:nvSpPr>
        <p:spPr>
          <a:xfrm>
            <a:off x="1943522" y="1642882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6E9DF235-FFDD-D34F-14FF-03AB538C840F}"/>
              </a:ext>
            </a:extLst>
          </p:cNvPr>
          <p:cNvSpPr/>
          <p:nvPr/>
        </p:nvSpPr>
        <p:spPr>
          <a:xfrm>
            <a:off x="3354013" y="1639446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1-2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34954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6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목록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294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- </a:t>
            </a:r>
            <a:r>
              <a:rPr lang="ko-KR" altLang="en-US" sz="1000" dirty="0">
                <a:latin typeface="+mj-ea"/>
                <a:ea typeface="+mj-ea"/>
              </a:rPr>
              <a:t>목록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목록 영역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이전 등록된 시뮬레이션 목록 표출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일련번호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제목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상태아이콘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삭제버튼 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목록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해당 시뮬레이션 상세 내용 표시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2.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상세 영역에 해당 시뮬레이션 내용 표시함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상세내용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목록에서 선택한 시뮬레이션 상세 결과 내용 표시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유형별 상세 설명은 다음 슬라이드에서 설명함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목록 상세 검색 확장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이전 등록된 시뮬레이션을 검색하기 위한 확장 모드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02144C1-073D-9BA5-71E4-1C540CAA1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418" y="803348"/>
            <a:ext cx="4520583" cy="69315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771972" y="1000013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2087538" y="987019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65FFEB7-24F0-CF64-EE1C-112ADFF5DD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954" y="803349"/>
            <a:ext cx="4520583" cy="69315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1DBDBD69-A841-AA45-24DA-C50F8115DA7C}"/>
              </a:ext>
            </a:extLst>
          </p:cNvPr>
          <p:cNvSpPr/>
          <p:nvPr/>
        </p:nvSpPr>
        <p:spPr>
          <a:xfrm>
            <a:off x="5723942" y="971736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7207770" y="4464075"/>
            <a:ext cx="3780073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USER] </a:t>
            </a:r>
            <a:r>
              <a:rPr lang="en-US" altLang="ko-KR" sz="1000" b="1" dirty="0" smtClean="0"/>
              <a:t>SIMULATION</a:t>
            </a:r>
          </a:p>
          <a:p>
            <a:endParaRPr lang="en-US" altLang="ko-KR" sz="1000" b="1" dirty="0"/>
          </a:p>
          <a:p>
            <a:r>
              <a:rPr lang="en-US" altLang="ko-KR" sz="1000" b="1" dirty="0" smtClean="0"/>
              <a:t>1.simulation list area</a:t>
            </a:r>
          </a:p>
          <a:p>
            <a:endParaRPr lang="en-US" altLang="ko-KR" sz="1000" b="1" dirty="0"/>
          </a:p>
          <a:p>
            <a:r>
              <a:rPr lang="en-US" altLang="ko-KR" sz="1000" b="1" dirty="0" smtClean="0"/>
              <a:t>2.simulation details area</a:t>
            </a:r>
          </a:p>
          <a:p>
            <a:endParaRPr lang="en-US" altLang="ko-KR" sz="1000" b="1" dirty="0"/>
          </a:p>
          <a:p>
            <a:r>
              <a:rPr lang="en-US" altLang="ko-KR" sz="1000" b="1" dirty="0" smtClean="0"/>
              <a:t>3.simulation advanced search</a:t>
            </a:r>
          </a:p>
          <a:p>
            <a:endParaRPr lang="en-US" altLang="ko-KR" sz="1000" dirty="0" smtClean="0"/>
          </a:p>
        </p:txBody>
      </p:sp>
    </p:spTree>
    <p:extLst>
      <p:ext uri="{BB962C8B-B14F-4D97-AF65-F5344CB8AC3E}">
        <p14:creationId xmlns:p14="http://schemas.microsoft.com/office/powerpoint/2010/main" val="408723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7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목록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52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- </a:t>
            </a:r>
            <a:r>
              <a:rPr lang="ko-KR" altLang="en-US" sz="1000" dirty="0">
                <a:latin typeface="+mj-ea"/>
                <a:ea typeface="+mj-ea"/>
              </a:rPr>
              <a:t>목록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dirty="0">
                <a:latin typeface="+mj-ea"/>
                <a:ea typeface="+mj-ea"/>
              </a:rPr>
              <a:t>[NEW SIMULATION]</a:t>
            </a: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신규 시뮬레이션 생성 버튼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시뮬레이션 생성 모드로 전환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검색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제목 키워드를 입력하여 시뮬레이션 검색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2-1. </a:t>
            </a:r>
            <a:r>
              <a:rPr lang="ko-KR" altLang="en-US" sz="1000" dirty="0">
                <a:latin typeface="+mj-ea"/>
                <a:ea typeface="+mj-ea"/>
              </a:rPr>
              <a:t>상세검색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시뮬레이션 검색 모드로 확장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목록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일련번호 </a:t>
            </a:r>
            <a:r>
              <a:rPr lang="en-US" altLang="ko-KR" sz="1000" dirty="0">
                <a:latin typeface="+mj-ea"/>
                <a:ea typeface="+mj-ea"/>
              </a:rPr>
              <a:t>/ </a:t>
            </a:r>
            <a:r>
              <a:rPr lang="ko-KR" altLang="en-US" sz="1000" dirty="0">
                <a:latin typeface="+mj-ea"/>
                <a:ea typeface="+mj-ea"/>
              </a:rPr>
              <a:t>제목 표시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목록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클릭시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오른쪽 영역에 시뮬레이션 결과 상세 내용 표시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상태 아이콘 표시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완료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진행중 아이콘 표시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5242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[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삭제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]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버튼으로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클릭시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해당 시뮬레이션 삭제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/>
            </a:r>
            <a:b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결과 데이터 포함 삭제</a:t>
            </a:r>
            <a:endParaRPr lang="ko-KR" altLang="en-US" sz="1000" dirty="0">
              <a:latin typeface="+mj-ea"/>
              <a:ea typeface="+mj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02144C1-073D-9BA5-71E4-1C540CAA1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338" y="822323"/>
            <a:ext cx="2448271" cy="37540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FF20273-5F16-A2B3-52A7-352F97E5A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06"/>
          <a:stretch/>
        </p:blipFill>
        <p:spPr>
          <a:xfrm>
            <a:off x="3292418" y="1661603"/>
            <a:ext cx="7076040" cy="60428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076394" y="207093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3107391" y="2480259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DBDBD69-A841-AA45-24DA-C50F8115DA7C}"/>
              </a:ext>
            </a:extLst>
          </p:cNvPr>
          <p:cNvSpPr/>
          <p:nvPr/>
        </p:nvSpPr>
        <p:spPr>
          <a:xfrm>
            <a:off x="3074464" y="2965635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30872AC-C994-2FA3-ACE9-5E881E160CBC}"/>
              </a:ext>
            </a:extLst>
          </p:cNvPr>
          <p:cNvSpPr/>
          <p:nvPr/>
        </p:nvSpPr>
        <p:spPr>
          <a:xfrm>
            <a:off x="287337" y="822323"/>
            <a:ext cx="2448271" cy="20575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755278CC-2BF9-5204-4E68-6FF86CF82585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2735608" y="1851111"/>
            <a:ext cx="556810" cy="2831908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40C0FA1-CC51-2256-139C-4A61CAD9E791}"/>
              </a:ext>
            </a:extLst>
          </p:cNvPr>
          <p:cNvSpPr/>
          <p:nvPr/>
        </p:nvSpPr>
        <p:spPr>
          <a:xfrm>
            <a:off x="4699082" y="2983841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2-1</a:t>
            </a:r>
            <a:endParaRPr lang="ko-KR" altLang="en-US" sz="700" dirty="0"/>
          </a:p>
        </p:txBody>
      </p:sp>
      <p:sp>
        <p:nvSpPr>
          <p:cNvPr id="13" name="TextBox 12"/>
          <p:cNvSpPr txBox="1"/>
          <p:nvPr/>
        </p:nvSpPr>
        <p:spPr>
          <a:xfrm>
            <a:off x="10224442" y="2070931"/>
            <a:ext cx="3657242" cy="470898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USER] </a:t>
            </a:r>
            <a:r>
              <a:rPr lang="en-US" altLang="ko-KR" sz="1000" b="1" dirty="0" smtClean="0"/>
              <a:t>SIMULATION &gt; List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1.NEW SIMULATION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- if clicks, move to the Add page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2.Search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</a:t>
            </a:r>
            <a:r>
              <a:rPr lang="en-US" altLang="ko-KR" sz="1000" dirty="0" err="1" smtClean="0"/>
              <a:t>inputbox</a:t>
            </a:r>
            <a:r>
              <a:rPr lang="en-US" altLang="ko-KR" sz="1000" dirty="0"/>
              <a:t> : {EC_SIMULATION. </a:t>
            </a:r>
            <a:r>
              <a:rPr lang="en-US" altLang="ko-KR" sz="1000" dirty="0" smtClean="0"/>
              <a:t>SIMUL_NM} LIKE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if enter key press or search button clicks, do search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</a:t>
            </a:r>
            <a:r>
              <a:rPr lang="ko-KR" altLang="en-US" sz="1000" dirty="0" smtClean="0"/>
              <a:t>상세검색 </a:t>
            </a:r>
            <a:r>
              <a:rPr lang="en-US" altLang="ko-KR" sz="1000" dirty="0" smtClean="0"/>
              <a:t>(advanced search)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if clicks, show </a:t>
            </a:r>
            <a:r>
              <a:rPr lang="en-US" altLang="ko-KR" sz="1000" b="1" dirty="0" smtClean="0"/>
              <a:t>advanced search mode (p8)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3.List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logic</a:t>
            </a:r>
          </a:p>
          <a:p>
            <a:r>
              <a:rPr lang="en-US" altLang="ko-KR" sz="1000" dirty="0"/>
              <a:t>     DB: </a:t>
            </a:r>
            <a:r>
              <a:rPr lang="en-US" altLang="ko-KR" sz="1000" dirty="0" smtClean="0"/>
              <a:t>EC_SIMULATION</a:t>
            </a:r>
            <a:br>
              <a:rPr lang="en-US" altLang="ko-KR" sz="1000" dirty="0" smtClean="0"/>
            </a:br>
            <a:r>
              <a:rPr lang="en-US" altLang="ko-KR" sz="1000" dirty="0"/>
              <a:t>     sort: </a:t>
            </a:r>
            <a:r>
              <a:rPr lang="en-US" altLang="ko-KR" sz="1000" dirty="0" smtClean="0"/>
              <a:t>INS_DT DESC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total count: </a:t>
            </a:r>
            <a:r>
              <a:rPr lang="ko-KR" altLang="en-US" sz="1000" dirty="0" smtClean="0"/>
              <a:t>총 </a:t>
            </a:r>
            <a:r>
              <a:rPr lang="en-US" altLang="ko-KR" sz="1000" dirty="0" smtClean="0"/>
              <a:t>{</a:t>
            </a:r>
            <a:r>
              <a:rPr lang="en-US" altLang="ko-KR" sz="1000" dirty="0" err="1" smtClean="0"/>
              <a:t>totalCount</a:t>
            </a:r>
            <a:r>
              <a:rPr lang="en-US" altLang="ko-KR" sz="1000" dirty="0" smtClean="0"/>
              <a:t>} </a:t>
            </a:r>
            <a:r>
              <a:rPr lang="ko-KR" altLang="en-US" sz="1000" dirty="0" smtClean="0"/>
              <a:t>건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3) Grid</a:t>
            </a:r>
          </a:p>
          <a:p>
            <a:r>
              <a:rPr lang="en-US" altLang="ko-KR" sz="1000" dirty="0"/>
              <a:t>     a) {</a:t>
            </a:r>
            <a:r>
              <a:rPr lang="en-US" altLang="ko-KR" sz="1000" dirty="0" smtClean="0"/>
              <a:t>SIMUL_NM}</a:t>
            </a:r>
          </a:p>
          <a:p>
            <a:r>
              <a:rPr lang="en-US" altLang="ko-KR" sz="1000" dirty="0"/>
              <a:t>     b) {</a:t>
            </a:r>
            <a:r>
              <a:rPr lang="en-US" altLang="ko-KR" sz="1000" dirty="0" smtClean="0"/>
              <a:t>SIMUL_STATUS} : show icon by value (SS01/SS02: progress/complete)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c) Delete button</a:t>
            </a:r>
            <a:br>
              <a:rPr lang="en-US" altLang="ko-KR" sz="1000" dirty="0" smtClean="0"/>
            </a:b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en-US" altLang="ko-KR" sz="1000" b="1" dirty="0" smtClean="0"/>
              <a:t>- if row clicks, display the simulation details on right area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- 1</a:t>
            </a:r>
            <a:r>
              <a:rPr lang="en-US" altLang="ko-KR" sz="1000" b="1" baseline="30000" dirty="0" smtClean="0"/>
              <a:t>st</a:t>
            </a:r>
            <a:r>
              <a:rPr lang="en-US" altLang="ko-KR" sz="1000" b="1" dirty="0" smtClean="0"/>
              <a:t> row is selected by default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4.Delete button</a:t>
            </a:r>
          </a:p>
          <a:p>
            <a:r>
              <a:rPr lang="en-US" altLang="ko-KR" sz="1000" dirty="0" smtClean="0"/>
              <a:t>  - if clicks, show delete confirm msg.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- if YES, do the process and alert delete complete </a:t>
            </a:r>
            <a:r>
              <a:rPr lang="en-US" altLang="ko-KR" sz="1000" dirty="0" err="1" smtClean="0"/>
              <a:t>msg</a:t>
            </a:r>
            <a:r>
              <a:rPr lang="en-US" altLang="ko-KR" sz="1000" dirty="0" smtClean="0"/>
              <a:t> and reload the list</a:t>
            </a:r>
          </a:p>
          <a:p>
            <a:endParaRPr lang="en-US" altLang="ko-KR" sz="1000" dirty="0" smtClean="0"/>
          </a:p>
        </p:txBody>
      </p:sp>
    </p:spTree>
    <p:extLst>
      <p:ext uri="{BB962C8B-B14F-4D97-AF65-F5344CB8AC3E}">
        <p14:creationId xmlns:p14="http://schemas.microsoft.com/office/powerpoint/2010/main" val="66405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F104224-3535-4D40-FD63-A141AB203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" b="39635"/>
          <a:stretch/>
        </p:blipFill>
        <p:spPr>
          <a:xfrm>
            <a:off x="3298470" y="968613"/>
            <a:ext cx="7214004" cy="66956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8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목록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525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상세검색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검색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상세검색 </a:t>
            </a:r>
            <a:r>
              <a:rPr lang="ko-KR" altLang="en-US" sz="1000" dirty="0" err="1">
                <a:latin typeface="+mj-ea"/>
                <a:ea typeface="+mj-ea"/>
              </a:rPr>
              <a:t>클릭시</a:t>
            </a:r>
            <a:r>
              <a:rPr lang="ko-KR" altLang="en-US" sz="1000" dirty="0">
                <a:latin typeface="+mj-ea"/>
                <a:ea typeface="+mj-ea"/>
              </a:rPr>
              <a:t> 시뮬레이션 목록 확장 모드로 전환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266700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</a:t>
            </a:r>
            <a:r>
              <a:rPr lang="ko-KR" altLang="en-US" sz="1000" dirty="0">
                <a:latin typeface="+mj-ea"/>
                <a:ea typeface="+mj-ea"/>
              </a:rPr>
              <a:t>유형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전체 </a:t>
            </a:r>
            <a:r>
              <a:rPr lang="en-US" altLang="ko-KR" sz="1000" dirty="0">
                <a:latin typeface="+mj-ea"/>
                <a:ea typeface="+mj-ea"/>
              </a:rPr>
              <a:t>/ </a:t>
            </a:r>
            <a:r>
              <a:rPr lang="ko-KR" altLang="en-US" sz="1000" dirty="0">
                <a:latin typeface="+mj-ea"/>
                <a:ea typeface="+mj-ea"/>
              </a:rPr>
              <a:t>일반형 </a:t>
            </a:r>
            <a:r>
              <a:rPr lang="en-US" altLang="ko-KR" sz="1000" dirty="0">
                <a:latin typeface="+mj-ea"/>
                <a:ea typeface="+mj-ea"/>
              </a:rPr>
              <a:t>/ </a:t>
            </a:r>
            <a:r>
              <a:rPr lang="ko-KR" altLang="en-US" sz="1000" dirty="0">
                <a:latin typeface="+mj-ea"/>
                <a:ea typeface="+mj-ea"/>
              </a:rPr>
              <a:t>트윈형 선택</a:t>
            </a:r>
            <a:endParaRPr lang="en-US" altLang="ko-KR" sz="1000" dirty="0">
              <a:latin typeface="+mj-ea"/>
              <a:ea typeface="+mj-ea"/>
            </a:endParaRPr>
          </a:p>
          <a:p>
            <a:pPr marL="447675" lvl="1" indent="-266700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1-2. </a:t>
            </a:r>
            <a:r>
              <a:rPr lang="ko-KR" altLang="en-US" sz="1000" dirty="0">
                <a:latin typeface="+mj-ea"/>
                <a:ea typeface="+mj-ea"/>
              </a:rPr>
              <a:t>기능 선택</a:t>
            </a:r>
            <a:r>
              <a:rPr lang="en-US" altLang="ko-KR" sz="1000" dirty="0">
                <a:latin typeface="+mj-ea"/>
                <a:ea typeface="+mj-ea"/>
              </a:rPr>
              <a:t> : </a:t>
            </a:r>
            <a:r>
              <a:rPr lang="ko-KR" altLang="en-US" sz="1000" dirty="0">
                <a:latin typeface="+mj-ea"/>
                <a:ea typeface="+mj-ea"/>
              </a:rPr>
              <a:t>전체 </a:t>
            </a:r>
            <a:r>
              <a:rPr lang="en-US" altLang="ko-KR" sz="1000" dirty="0">
                <a:latin typeface="+mj-ea"/>
                <a:ea typeface="+mj-ea"/>
              </a:rPr>
              <a:t>/ </a:t>
            </a:r>
            <a:r>
              <a:rPr lang="ko-KR" altLang="en-US" sz="1000" dirty="0" err="1">
                <a:latin typeface="+mj-ea"/>
                <a:ea typeface="+mj-ea"/>
              </a:rPr>
              <a:t>모델별</a:t>
            </a:r>
            <a:r>
              <a:rPr lang="ko-KR" altLang="en-US" sz="1000" dirty="0">
                <a:latin typeface="+mj-ea"/>
                <a:ea typeface="+mj-ea"/>
              </a:rPr>
              <a:t> 비교 </a:t>
            </a:r>
            <a:r>
              <a:rPr lang="en-US" altLang="ko-KR" sz="1000" dirty="0">
                <a:latin typeface="+mj-ea"/>
                <a:ea typeface="+mj-ea"/>
              </a:rPr>
              <a:t>/ </a:t>
            </a:r>
            <a:r>
              <a:rPr lang="ko-KR" altLang="en-US" sz="1000" dirty="0">
                <a:latin typeface="+mj-ea"/>
                <a:ea typeface="+mj-ea"/>
              </a:rPr>
              <a:t>탄소배출량 예측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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일반형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선택시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비활성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447675" lvl="1" indent="-266700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1-3.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시뮬레이션 검색 기간 설정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447675" lvl="1" indent="-266700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1-4. 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제목 키워드 입력으로 시뮬레이션 검색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447675" lvl="1" indent="-2667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해당 설정에 따라 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2.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번 목록 영역에 해당 시뮬레이션 목록 표출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목록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5242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일련번호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유형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기능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제목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등록일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상태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/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관리 표출</a:t>
            </a:r>
            <a:endParaRPr lang="en-US" altLang="ko-KR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 marL="352425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목록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클릭시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확장모드는 축소되며 해당 시뮬레이션 결과 상세 내용 표시함</a:t>
            </a: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.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err="1">
                <a:latin typeface="+mj-ea"/>
                <a:ea typeface="+mj-ea"/>
              </a:rPr>
              <a:t>페이지네이션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: </a:t>
            </a:r>
            <a:r>
              <a:rPr lang="ko-KR" altLang="en-US" sz="1000" dirty="0">
                <a:latin typeface="+mj-ea"/>
                <a:ea typeface="+mj-ea"/>
              </a:rPr>
              <a:t>목록이 많을 경우 </a:t>
            </a:r>
            <a:r>
              <a:rPr lang="ko-KR" altLang="en-US" sz="1000" dirty="0" err="1">
                <a:latin typeface="+mj-ea"/>
                <a:ea typeface="+mj-ea"/>
              </a:rPr>
              <a:t>페이지네이션</a:t>
            </a:r>
            <a:r>
              <a:rPr lang="ko-KR" altLang="en-US" sz="1000" dirty="0">
                <a:latin typeface="+mj-ea"/>
                <a:ea typeface="+mj-ea"/>
              </a:rPr>
              <a:t> 기능 수행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02144C1-073D-9BA5-71E4-1C540CAA1D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338" y="822324"/>
            <a:ext cx="2448271" cy="37540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0" name="타원 39">
            <a:extLst>
              <a:ext uri="{FF2B5EF4-FFF2-40B4-BE49-F238E27FC236}">
                <a16:creationId xmlns:a16="http://schemas.microsoft.com/office/drawing/2014/main" id="{084AFFD4-97A8-F3DA-7786-D500F01EBE76}"/>
              </a:ext>
            </a:extLst>
          </p:cNvPr>
          <p:cNvSpPr/>
          <p:nvPr/>
        </p:nvSpPr>
        <p:spPr>
          <a:xfrm>
            <a:off x="3008366" y="1428315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0F54425E-A97C-4A24-16CF-52370D3C6075}"/>
              </a:ext>
            </a:extLst>
          </p:cNvPr>
          <p:cNvSpPr/>
          <p:nvPr/>
        </p:nvSpPr>
        <p:spPr>
          <a:xfrm>
            <a:off x="3114534" y="3102223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DBDBD69-A841-AA45-24DA-C50F8115DA7C}"/>
              </a:ext>
            </a:extLst>
          </p:cNvPr>
          <p:cNvSpPr/>
          <p:nvPr/>
        </p:nvSpPr>
        <p:spPr>
          <a:xfrm>
            <a:off x="4751834" y="568821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30872AC-C994-2FA3-ACE9-5E881E160CBC}"/>
              </a:ext>
            </a:extLst>
          </p:cNvPr>
          <p:cNvSpPr/>
          <p:nvPr/>
        </p:nvSpPr>
        <p:spPr>
          <a:xfrm>
            <a:off x="287338" y="822323"/>
            <a:ext cx="1728192" cy="16975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755278CC-2BF9-5204-4E68-6FF86CF82585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2015530" y="1671091"/>
            <a:ext cx="1282940" cy="2645340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40C0FA1-CC51-2256-139C-4A61CAD9E791}"/>
              </a:ext>
            </a:extLst>
          </p:cNvPr>
          <p:cNvSpPr/>
          <p:nvPr/>
        </p:nvSpPr>
        <p:spPr>
          <a:xfrm>
            <a:off x="3123769" y="1713710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0D4DEC9-1AB7-7235-614E-2C9110983021}"/>
              </a:ext>
            </a:extLst>
          </p:cNvPr>
          <p:cNvSpPr/>
          <p:nvPr/>
        </p:nvSpPr>
        <p:spPr>
          <a:xfrm>
            <a:off x="3123769" y="2016200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1-2</a:t>
            </a:r>
            <a:endParaRPr lang="ko-KR" altLang="en-US" sz="700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6EED97C4-AAEC-F48A-7864-D43E5225DE7A}"/>
              </a:ext>
            </a:extLst>
          </p:cNvPr>
          <p:cNvSpPr/>
          <p:nvPr/>
        </p:nvSpPr>
        <p:spPr>
          <a:xfrm>
            <a:off x="3123769" y="2346303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1-3</a:t>
            </a:r>
            <a:endParaRPr lang="ko-KR" altLang="en-US" sz="700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E77DEEC5-F2BD-DA2E-5C82-F9833D03C0FF}"/>
              </a:ext>
            </a:extLst>
          </p:cNvPr>
          <p:cNvSpPr/>
          <p:nvPr/>
        </p:nvSpPr>
        <p:spPr>
          <a:xfrm>
            <a:off x="3123769" y="2702087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1-4</a:t>
            </a:r>
            <a:endParaRPr lang="ko-KR" altLang="en-US" sz="700" dirty="0"/>
          </a:p>
        </p:txBody>
      </p:sp>
      <p:sp>
        <p:nvSpPr>
          <p:cNvPr id="18" name="TextBox 17"/>
          <p:cNvSpPr txBox="1"/>
          <p:nvPr/>
        </p:nvSpPr>
        <p:spPr>
          <a:xfrm>
            <a:off x="10586554" y="2339956"/>
            <a:ext cx="3657242" cy="378565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USER] </a:t>
            </a:r>
            <a:r>
              <a:rPr lang="en-US" altLang="ko-KR" sz="1000" b="1" dirty="0" smtClean="0"/>
              <a:t>SIMULATION &gt; List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1.Simulation Advanced search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</a:t>
            </a:r>
            <a:r>
              <a:rPr lang="ko-KR" altLang="en-US" sz="1000" dirty="0" smtClean="0"/>
              <a:t>유형 </a:t>
            </a:r>
            <a:r>
              <a:rPr lang="en-US" altLang="ko-KR" sz="1000" dirty="0"/>
              <a:t>: {</a:t>
            </a:r>
            <a:r>
              <a:rPr lang="en-US" altLang="ko-KR" sz="1000" dirty="0" smtClean="0"/>
              <a:t>SIMUL_TYPE}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options: </a:t>
            </a:r>
            <a:r>
              <a:rPr lang="ko-KR" altLang="en-US" sz="1000" dirty="0" smtClean="0"/>
              <a:t>전체</a:t>
            </a:r>
            <a:r>
              <a:rPr lang="en-US" altLang="ko-KR" sz="1000" dirty="0" smtClean="0"/>
              <a:t>(all), show ST codes</a:t>
            </a:r>
            <a:br>
              <a:rPr lang="en-US" altLang="ko-KR" sz="1000" dirty="0" smtClean="0"/>
            </a:br>
            <a:r>
              <a:rPr lang="en-US" altLang="ko-KR" sz="1000" dirty="0" smtClean="0"/>
              <a:t>    - if </a:t>
            </a:r>
            <a:r>
              <a:rPr lang="ko-KR" altLang="en-US" sz="1000" dirty="0" smtClean="0"/>
              <a:t>일반형</a:t>
            </a:r>
            <a:r>
              <a:rPr lang="en-US" altLang="ko-KR" sz="1000" dirty="0" smtClean="0"/>
              <a:t>(ST01) is selected, disable 2) </a:t>
            </a:r>
            <a:r>
              <a:rPr lang="ko-KR" altLang="en-US" sz="1000" dirty="0" smtClean="0"/>
              <a:t>기능 </a:t>
            </a:r>
            <a:r>
              <a:rPr lang="en-US" altLang="ko-KR" sz="1000" dirty="0" smtClean="0"/>
              <a:t>field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</a:t>
            </a:r>
            <a:r>
              <a:rPr lang="ko-KR" altLang="en-US" sz="1000" dirty="0" smtClean="0"/>
              <a:t>기능 </a:t>
            </a:r>
            <a:r>
              <a:rPr lang="en-US" altLang="ko-KR" sz="1000" dirty="0"/>
              <a:t>: {</a:t>
            </a:r>
            <a:r>
              <a:rPr lang="en-US" altLang="ko-KR" sz="1000" dirty="0" smtClean="0"/>
              <a:t>TWIN_SIMUL_TYPE}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</a:t>
            </a:r>
            <a:r>
              <a:rPr lang="en-US" altLang="ko-KR" sz="1000" dirty="0" err="1" smtClean="0"/>
              <a:t>selectbox</a:t>
            </a:r>
            <a:r>
              <a:rPr lang="en-US" altLang="ko-KR" sz="1000" dirty="0" smtClean="0"/>
              <a:t> options: </a:t>
            </a:r>
            <a:r>
              <a:rPr lang="ko-KR" altLang="en-US" sz="1000" dirty="0" smtClean="0"/>
              <a:t>전체</a:t>
            </a:r>
            <a:r>
              <a:rPr lang="en-US" altLang="ko-KR" sz="1000" dirty="0" smtClean="0"/>
              <a:t>(all), show TS codes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3) </a:t>
            </a:r>
            <a:r>
              <a:rPr lang="ko-KR" altLang="en-US" sz="1000" dirty="0" smtClean="0"/>
              <a:t>기간 </a:t>
            </a:r>
            <a:r>
              <a:rPr lang="en-US" altLang="ko-KR" sz="1000" dirty="0"/>
              <a:t>: {PERIOD_FR} ~ {</a:t>
            </a:r>
            <a:r>
              <a:rPr lang="en-US" altLang="ko-KR" sz="1000" dirty="0" smtClean="0"/>
              <a:t>PERIOD_TO}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</a:t>
            </a:r>
            <a:r>
              <a:rPr lang="en-US" altLang="ko-KR" sz="1000" dirty="0" err="1" smtClean="0"/>
              <a:t>inputbox</a:t>
            </a:r>
            <a:r>
              <a:rPr lang="en-US" altLang="ko-KR" sz="1000" dirty="0" smtClean="0"/>
              <a:t> &amp; </a:t>
            </a:r>
            <a:r>
              <a:rPr lang="en-US" altLang="ko-KR" sz="1000" dirty="0" err="1" smtClean="0"/>
              <a:t>datapicker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4) </a:t>
            </a:r>
            <a:r>
              <a:rPr lang="ko-KR" altLang="en-US" sz="1000" dirty="0" smtClean="0"/>
              <a:t>검색어 </a:t>
            </a:r>
            <a:r>
              <a:rPr lang="en-US" altLang="ko-KR" sz="1000" dirty="0"/>
              <a:t>: {</a:t>
            </a:r>
            <a:r>
              <a:rPr lang="en-US" altLang="ko-KR" sz="1000" dirty="0" smtClean="0"/>
              <a:t>SIMUL_NM} LIKE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2.Grid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1) columns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a) # : logical no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b) </a:t>
            </a:r>
            <a:r>
              <a:rPr lang="ko-KR" altLang="en-US" sz="1000" dirty="0" smtClean="0"/>
              <a:t>유형 </a:t>
            </a:r>
            <a:r>
              <a:rPr lang="en-US" altLang="ko-KR" sz="1000" dirty="0"/>
              <a:t>: {</a:t>
            </a:r>
            <a:r>
              <a:rPr lang="en-US" altLang="ko-KR" sz="1000" dirty="0" smtClean="0"/>
              <a:t>SIMUL_TYPE} (show code name)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c) </a:t>
            </a:r>
            <a:r>
              <a:rPr lang="ko-KR" altLang="en-US" sz="1000" dirty="0" smtClean="0"/>
              <a:t>기능 </a:t>
            </a:r>
            <a:r>
              <a:rPr lang="en-US" altLang="ko-KR" sz="1000" dirty="0"/>
              <a:t>: {TWIN_SIMUL_TYPE} (show code name</a:t>
            </a:r>
            <a:r>
              <a:rPr lang="en-US" altLang="ko-KR" sz="1000" dirty="0" smtClean="0"/>
              <a:t>)</a:t>
            </a:r>
            <a:br>
              <a:rPr lang="en-US" altLang="ko-KR" sz="1000" dirty="0" smtClean="0"/>
            </a:br>
            <a:r>
              <a:rPr lang="en-US" altLang="ko-KR" sz="1000" dirty="0" smtClean="0"/>
              <a:t>       - if NULL, show ‘-’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d) </a:t>
            </a:r>
            <a:r>
              <a:rPr lang="ko-KR" altLang="en-US" sz="1000" dirty="0" smtClean="0"/>
              <a:t>제목 </a:t>
            </a:r>
            <a:r>
              <a:rPr lang="en-US" altLang="ko-KR" sz="1000" dirty="0"/>
              <a:t>: {</a:t>
            </a:r>
            <a:r>
              <a:rPr lang="en-US" altLang="ko-KR" sz="1000" dirty="0" smtClean="0"/>
              <a:t>SIMUL_NM}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e) </a:t>
            </a:r>
            <a:r>
              <a:rPr lang="ko-KR" altLang="en-US" sz="1000" dirty="0" smtClean="0"/>
              <a:t>등록일 </a:t>
            </a:r>
            <a:r>
              <a:rPr lang="en-US" altLang="ko-KR" sz="1000" dirty="0"/>
              <a:t>: {</a:t>
            </a:r>
            <a:r>
              <a:rPr lang="en-US" altLang="ko-KR" sz="1000" dirty="0" smtClean="0"/>
              <a:t>INS_DT}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f) </a:t>
            </a:r>
            <a:r>
              <a:rPr lang="ko-KR" altLang="en-US" sz="1000" dirty="0" smtClean="0"/>
              <a:t>상태 </a:t>
            </a:r>
            <a:r>
              <a:rPr lang="en-US" altLang="ko-KR" sz="1000" dirty="0"/>
              <a:t>: {</a:t>
            </a:r>
            <a:r>
              <a:rPr lang="en-US" altLang="ko-KR" sz="1000" dirty="0" smtClean="0"/>
              <a:t>SIMUL_STATUS} (show code name_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g) </a:t>
            </a:r>
            <a:r>
              <a:rPr lang="ko-KR" altLang="en-US" sz="1000" dirty="0" smtClean="0"/>
              <a:t>관리 </a:t>
            </a:r>
            <a:r>
              <a:rPr lang="en-US" altLang="ko-KR" sz="1000" dirty="0" smtClean="0"/>
              <a:t>: Delete button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pagination</a:t>
            </a:r>
          </a:p>
          <a:p>
            <a:endParaRPr lang="en-US" altLang="ko-KR" sz="1000" dirty="0" smtClean="0"/>
          </a:p>
        </p:txBody>
      </p:sp>
    </p:spTree>
    <p:extLst>
      <p:ext uri="{BB962C8B-B14F-4D97-AF65-F5344CB8AC3E}">
        <p14:creationId xmlns:p14="http://schemas.microsoft.com/office/powerpoint/2010/main" val="374603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8560C31-2E96-6014-71C0-C9218BFFC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" b="48592"/>
          <a:stretch/>
        </p:blipFill>
        <p:spPr>
          <a:xfrm>
            <a:off x="2663601" y="987019"/>
            <a:ext cx="7852862" cy="61926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91991B3-A59F-6D18-8259-BF3B3E3B6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770" y="987019"/>
            <a:ext cx="2058697" cy="31566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468847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윤용근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2023.09.07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탄소배출량 시뮬레이터 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9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시뮬레이션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–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결과 보기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일반형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D882B03-7A59-1404-DCE9-C8A7CC95E8E4}"/>
              </a:ext>
            </a:extLst>
          </p:cNvPr>
          <p:cNvSpPr txBox="1"/>
          <p:nvPr/>
        </p:nvSpPr>
        <p:spPr>
          <a:xfrm>
            <a:off x="10656490" y="987019"/>
            <a:ext cx="3743722" cy="3294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+mj-ea"/>
                <a:ea typeface="+mj-ea"/>
              </a:rPr>
              <a:t>시뮬레이션 </a:t>
            </a:r>
            <a:r>
              <a:rPr lang="en-US" altLang="ko-KR" sz="1000" dirty="0">
                <a:latin typeface="+mj-ea"/>
                <a:ea typeface="+mj-ea"/>
              </a:rPr>
              <a:t>– </a:t>
            </a:r>
            <a:r>
              <a:rPr lang="ko-KR" altLang="en-US" sz="1000" dirty="0">
                <a:latin typeface="+mj-ea"/>
                <a:ea typeface="+mj-ea"/>
              </a:rPr>
              <a:t>결과보기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일반형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기본 정보 영역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제목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설명 표시</a:t>
            </a:r>
            <a:endParaRPr lang="en-US" altLang="ko-KR" sz="1000" dirty="0">
              <a:latin typeface="+mj-ea"/>
              <a:ea typeface="+mj-ea"/>
            </a:endParaRPr>
          </a:p>
          <a:p>
            <a:pPr marL="180975" lvl="1">
              <a:lnSpc>
                <a:spcPct val="150000"/>
              </a:lnSpc>
            </a:pPr>
            <a:r>
              <a:rPr lang="en-US" altLang="ko-KR" sz="1000" dirty="0">
                <a:latin typeface="+mj-ea"/>
                <a:ea typeface="+mj-ea"/>
              </a:rPr>
              <a:t>1-1. [Re-RUN] : </a:t>
            </a:r>
            <a:r>
              <a:rPr lang="ko-KR" altLang="en-US" sz="1000" dirty="0">
                <a:latin typeface="+mj-ea"/>
                <a:ea typeface="+mj-ea"/>
              </a:rPr>
              <a:t>선택한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시뮬레이션을 복제하여 새로운 시뮬레이션 생성</a:t>
            </a:r>
            <a:r>
              <a:rPr lang="en-US" altLang="ko-KR" sz="1000" dirty="0">
                <a:latin typeface="+mj-ea"/>
                <a:ea typeface="+mj-ea"/>
              </a:rPr>
              <a:t/>
            </a:r>
            <a:br>
              <a:rPr lang="en-US" altLang="ko-KR" sz="1000" dirty="0">
                <a:latin typeface="+mj-ea"/>
                <a:ea typeface="+mj-ea"/>
              </a:rPr>
            </a:br>
            <a:r>
              <a:rPr lang="en-US" altLang="ko-KR" sz="1000" dirty="0">
                <a:latin typeface="+mj-ea"/>
                <a:ea typeface="+mj-ea"/>
                <a:sym typeface="Wingdings" panose="05000000000000000000" pitchFamily="2" charset="2"/>
              </a:rPr>
              <a:t> </a:t>
            </a:r>
            <a:r>
              <a:rPr lang="ko-KR" altLang="en-US" sz="1000" dirty="0" err="1">
                <a:latin typeface="+mj-ea"/>
                <a:ea typeface="+mj-ea"/>
                <a:sym typeface="Wingdings" panose="05000000000000000000" pitchFamily="2" charset="2"/>
              </a:rPr>
              <a:t>설정값을</a:t>
            </a:r>
            <a:r>
              <a:rPr lang="ko-KR" altLang="en-US" sz="1000" dirty="0">
                <a:latin typeface="+mj-ea"/>
                <a:ea typeface="+mj-ea"/>
                <a:sym typeface="Wingdings" panose="05000000000000000000" pitchFamily="2" charset="2"/>
              </a:rPr>
              <a:t> 유지한채 시뮬레이션 생성 페이지로 이동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설정 정보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시뮬레이션 설정 정보 표시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선택한 시뮬레이션 정보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분야</a:t>
            </a:r>
            <a:endParaRPr lang="en-US" altLang="ko-KR" sz="1000" dirty="0">
              <a:latin typeface="+mj-ea"/>
              <a:ea typeface="+mj-ea"/>
            </a:endParaRPr>
          </a:p>
          <a:p>
            <a:pPr marL="880324" lvl="2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적용 모델 정보</a:t>
            </a:r>
            <a:endParaRPr lang="en-US" altLang="ko-KR" sz="1000" dirty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>
                <a:latin typeface="+mj-ea"/>
                <a:ea typeface="+mj-ea"/>
              </a:rPr>
              <a:t>시뮬레이션 입력 데이터 정보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시뮬레이션 생성시 입력된 데이터 정보 표시</a:t>
            </a:r>
            <a:endParaRPr lang="en-US" altLang="ko-KR" sz="1000" dirty="0">
              <a:latin typeface="+mj-ea"/>
              <a:ea typeface="+mj-ea"/>
            </a:endParaRPr>
          </a:p>
          <a:p>
            <a:pPr marL="361950" lvl="1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+mj-ea"/>
                <a:ea typeface="+mj-ea"/>
              </a:rPr>
              <a:t>입력된 데이터 항목과 데이터 </a:t>
            </a:r>
            <a:r>
              <a:rPr lang="ko-KR" altLang="en-US" sz="1000" dirty="0" err="1">
                <a:latin typeface="+mj-ea"/>
                <a:ea typeface="+mj-ea"/>
              </a:rPr>
              <a:t>입력값</a:t>
            </a:r>
            <a:r>
              <a:rPr lang="ko-KR" altLang="en-US" sz="1000" dirty="0">
                <a:latin typeface="+mj-ea"/>
                <a:ea typeface="+mj-ea"/>
              </a:rPr>
              <a:t> 정보 표시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46768ED-2E8D-60FE-4EA4-93BFF114CB64}"/>
              </a:ext>
            </a:extLst>
          </p:cNvPr>
          <p:cNvSpPr/>
          <p:nvPr/>
        </p:nvSpPr>
        <p:spPr>
          <a:xfrm>
            <a:off x="4504940" y="1573419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1</a:t>
            </a:r>
            <a:endParaRPr lang="ko-KR" altLang="en-US" sz="1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B143296-22EF-6599-4153-F042EC9A9F14}"/>
              </a:ext>
            </a:extLst>
          </p:cNvPr>
          <p:cNvSpPr/>
          <p:nvPr/>
        </p:nvSpPr>
        <p:spPr>
          <a:xfrm>
            <a:off x="4504940" y="2828391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2</a:t>
            </a:r>
            <a:endParaRPr lang="ko-KR" altLang="en-US" sz="1000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01AFC70-0CE2-A297-D6CE-809CB5570C1C}"/>
              </a:ext>
            </a:extLst>
          </p:cNvPr>
          <p:cNvSpPr/>
          <p:nvPr/>
        </p:nvSpPr>
        <p:spPr>
          <a:xfrm>
            <a:off x="4488742" y="3924490"/>
            <a:ext cx="216024" cy="2160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/>
              <a:t>3</a:t>
            </a:r>
            <a:endParaRPr lang="ko-KR" altLang="en-US" sz="10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B072BD4-DFA1-6FE7-BE3E-EA00DE720705}"/>
              </a:ext>
            </a:extLst>
          </p:cNvPr>
          <p:cNvSpPr/>
          <p:nvPr/>
        </p:nvSpPr>
        <p:spPr>
          <a:xfrm>
            <a:off x="192768" y="987019"/>
            <a:ext cx="2058699" cy="1604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5E54DB0B-271A-439B-9867-EC4C095780FC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2251467" y="1789443"/>
            <a:ext cx="412134" cy="2293920"/>
          </a:xfrm>
          <a:prstGeom prst="bentConnector3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D1D846FA-68AD-7DCA-A17B-47819A0852E9}"/>
              </a:ext>
            </a:extLst>
          </p:cNvPr>
          <p:cNvSpPr/>
          <p:nvPr/>
        </p:nvSpPr>
        <p:spPr>
          <a:xfrm>
            <a:off x="7025846" y="1916366"/>
            <a:ext cx="348519" cy="16230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/>
              <a:t>1-1</a:t>
            </a:r>
            <a:endParaRPr lang="ko-KR" altLang="en-US" sz="7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55796" y="1348200"/>
            <a:ext cx="3744416" cy="655564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</a:t>
            </a:r>
            <a:r>
              <a:rPr lang="en-US" altLang="ko-KR" sz="1000" b="1" dirty="0"/>
              <a:t>USER] </a:t>
            </a:r>
            <a:r>
              <a:rPr lang="en-US" altLang="ko-KR" sz="1000" b="1" dirty="0" smtClean="0"/>
              <a:t>SIMULATION &gt; Details</a:t>
            </a:r>
            <a:br>
              <a:rPr lang="en-US" altLang="ko-KR" sz="1000" b="1" dirty="0" smtClean="0"/>
            </a:br>
            <a:r>
              <a:rPr lang="en-US" altLang="ko-KR" sz="1000" b="1" dirty="0" smtClean="0"/>
              <a:t>- if {EC_SIMULATION.SIMUL_TYPE</a:t>
            </a:r>
            <a:r>
              <a:rPr lang="en-US" altLang="ko-KR" sz="1000" b="1" dirty="0"/>
              <a:t>} = ‘ST01’ (</a:t>
            </a:r>
            <a:r>
              <a:rPr lang="ko-KR" altLang="en-US" sz="1000" b="1" dirty="0"/>
              <a:t>일반형</a:t>
            </a:r>
            <a:r>
              <a:rPr lang="en-US" altLang="ko-KR" sz="1000" b="1" dirty="0"/>
              <a:t>)</a:t>
            </a:r>
            <a:endParaRPr lang="en-US" altLang="ko-KR" sz="1000" b="1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1.basic info</a:t>
            </a:r>
          </a:p>
          <a:p>
            <a:r>
              <a:rPr lang="en-US" altLang="ko-KR" sz="1000" dirty="0"/>
              <a:t>  1) {EC_SIMULATION. </a:t>
            </a:r>
            <a:r>
              <a:rPr lang="en-US" altLang="ko-KR" sz="1000" dirty="0" smtClean="0"/>
              <a:t>SIMUL_NM}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a) Re-Run button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- move to Simulation Add page (but selected simulation data is copied)</a:t>
            </a:r>
          </a:p>
          <a:p>
            <a:r>
              <a:rPr lang="en-US" altLang="ko-KR" sz="1000" dirty="0"/>
              <a:t>  2) {</a:t>
            </a:r>
            <a:r>
              <a:rPr lang="en-US" altLang="ko-KR" sz="1000" dirty="0" smtClean="0"/>
              <a:t>SIMUL_CONT}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- </a:t>
            </a:r>
            <a:r>
              <a:rPr lang="en-US" altLang="ko-KR" sz="1000" dirty="0" err="1" smtClean="0"/>
              <a:t>textarea</a:t>
            </a:r>
            <a:r>
              <a:rPr lang="en-US" altLang="ko-KR" sz="1000" dirty="0" smtClean="0"/>
              <a:t> (</a:t>
            </a:r>
            <a:r>
              <a:rPr lang="en-US" altLang="ko-KR" sz="1000" dirty="0" err="1" smtClean="0"/>
              <a:t>readonly</a:t>
            </a:r>
            <a:r>
              <a:rPr lang="en-US" altLang="ko-KR" sz="1000" dirty="0" smtClean="0"/>
              <a:t>)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2.</a:t>
            </a:r>
            <a:r>
              <a:rPr lang="ko-KR" altLang="en-US" sz="1000" dirty="0" smtClean="0"/>
              <a:t>시뮬레이션 설정 정보 </a:t>
            </a:r>
            <a:r>
              <a:rPr lang="en-US" altLang="ko-KR" sz="1000" dirty="0" smtClean="0"/>
              <a:t>(simulation setting info)</a:t>
            </a:r>
          </a:p>
          <a:p>
            <a:r>
              <a:rPr lang="en-US" altLang="ko-KR" sz="1000" dirty="0"/>
              <a:t>  1</a:t>
            </a:r>
            <a:r>
              <a:rPr lang="en-US" altLang="ko-KR" sz="1000" dirty="0" smtClean="0"/>
              <a:t>) fields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</a:t>
            </a:r>
            <a:r>
              <a:rPr lang="ko-KR" altLang="en-US" sz="1000" dirty="0" smtClean="0"/>
              <a:t>시뮬레이션 </a:t>
            </a:r>
            <a:r>
              <a:rPr lang="en-US" altLang="ko-KR" sz="1000" dirty="0"/>
              <a:t>: {</a:t>
            </a:r>
            <a:r>
              <a:rPr lang="en-US" altLang="ko-KR" sz="1000" dirty="0" smtClean="0"/>
              <a:t>SIMUL_TYPE(code name)} </a:t>
            </a:r>
            <a:r>
              <a:rPr lang="ko-KR" altLang="en-US" sz="1000" dirty="0" smtClean="0"/>
              <a:t>시뮬레이션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b) </a:t>
            </a:r>
            <a:r>
              <a:rPr lang="ko-KR" altLang="en-US" sz="1000" dirty="0" smtClean="0"/>
              <a:t>분야 </a:t>
            </a:r>
            <a:r>
              <a:rPr lang="en-US" altLang="ko-KR" sz="1000" dirty="0"/>
              <a:t>: {</a:t>
            </a:r>
            <a:r>
              <a:rPr lang="en-US" altLang="ko-KR" sz="1000" dirty="0" smtClean="0"/>
              <a:t>ENERGY_CLS} (show code name)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c) </a:t>
            </a:r>
            <a:r>
              <a:rPr lang="ko-KR" altLang="en-US" sz="1000" dirty="0" smtClean="0"/>
              <a:t>적용 모델 </a:t>
            </a:r>
            <a:r>
              <a:rPr lang="en-US" altLang="ko-KR" sz="1000" dirty="0"/>
              <a:t>: {</a:t>
            </a:r>
            <a:r>
              <a:rPr lang="en-US" altLang="ko-KR" sz="1000" dirty="0" smtClean="0"/>
              <a:t>MODEL_NOS}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 split (,) and </a:t>
            </a:r>
            <a:r>
              <a:rPr lang="en-US" altLang="ko-KR" sz="1000" dirty="0"/>
              <a:t>display {SYS_MODEL. </a:t>
            </a:r>
            <a:r>
              <a:rPr lang="en-US" altLang="ko-KR" sz="1000" dirty="0" smtClean="0"/>
              <a:t>MODEL_NAME} (ex: A, B, C) 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3.</a:t>
            </a:r>
            <a:r>
              <a:rPr lang="ko-KR" altLang="en-US" sz="1000" dirty="0" smtClean="0"/>
              <a:t>시뮬레이션 입력 데이터 정보 </a:t>
            </a:r>
            <a:r>
              <a:rPr lang="en-US" altLang="ko-KR" sz="1000" dirty="0" smtClean="0"/>
              <a:t>(simulation input data)</a:t>
            </a:r>
          </a:p>
          <a:p>
            <a:r>
              <a:rPr lang="en-US" altLang="ko-KR" sz="1000" dirty="0" smtClean="0"/>
              <a:t> </a:t>
            </a:r>
            <a:r>
              <a:rPr lang="en-US" altLang="ko-KR" sz="1000" strike="sngStrike" dirty="0" smtClean="0">
                <a:solidFill>
                  <a:srgbClr val="FF0000"/>
                </a:solidFill>
              </a:rPr>
              <a:t> </a:t>
            </a:r>
            <a:r>
              <a:rPr lang="en-US" altLang="ko-KR" sz="1000" strike="sngStrik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Level {No}</a:t>
            </a:r>
          </a:p>
          <a:p>
            <a:r>
              <a:rPr lang="en-US" altLang="ko-KR" sz="1000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000" strike="sngStrik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a) logic</a:t>
            </a:r>
          </a:p>
          <a:p>
            <a:r>
              <a:rPr lang="en-US" altLang="ko-KR" sz="1000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DB: </a:t>
            </a:r>
            <a:r>
              <a:rPr lang="en-US" altLang="ko-KR" sz="1000" strike="sngStrik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SYS_MODEL</a:t>
            </a:r>
            <a:br>
              <a:rPr lang="en-US" altLang="ko-KR" sz="1000" strike="sngStrik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000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condition: </a:t>
            </a:r>
            <a:r>
              <a:rPr lang="en-US" altLang="ko-KR" sz="1000" strike="sngStrik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MODEL_NO IN {MODEL_NOS}</a:t>
            </a:r>
          </a:p>
          <a:p>
            <a:r>
              <a:rPr lang="en-US" altLang="ko-KR" sz="1000" strike="sng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select: </a:t>
            </a:r>
            <a:r>
              <a:rPr lang="en-US" altLang="ko-KR" sz="1000" strike="sngStrik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MAX(FACTOR_LEVEL)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2) </a:t>
            </a:r>
            <a:r>
              <a:rPr lang="en-US" altLang="ko-KR" sz="1000" b="1" dirty="0" smtClean="0"/>
              <a:t>factor list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a) logic</a:t>
            </a:r>
          </a:p>
          <a:p>
            <a:r>
              <a:rPr lang="en-US" altLang="ko-KR" sz="1000" dirty="0"/>
              <a:t>      DB: </a:t>
            </a:r>
            <a:r>
              <a:rPr lang="en-US" altLang="ko-KR" sz="1000" dirty="0" smtClean="0"/>
              <a:t>SYS_MODEL_FACTOR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       condition: MODEL_NO IN {MODEL_NOS</a:t>
            </a:r>
            <a:r>
              <a:rPr lang="en-US" altLang="ko-KR" sz="1000" dirty="0" smtClean="0"/>
              <a:t>}</a:t>
            </a:r>
          </a:p>
          <a:p>
            <a:r>
              <a:rPr lang="en-US" altLang="ko-KR" sz="1000" dirty="0"/>
              <a:t>       sort: </a:t>
            </a:r>
            <a:r>
              <a:rPr lang="en-US" altLang="ko-KR" sz="1000" dirty="0" smtClean="0"/>
              <a:t>SORT_SEQ ASC</a:t>
            </a:r>
          </a:p>
          <a:p>
            <a:r>
              <a:rPr lang="en-US" altLang="ko-KR" sz="1000" dirty="0"/>
              <a:t>       group by </a:t>
            </a:r>
            <a:r>
              <a:rPr lang="en-US" altLang="ko-KR" sz="1000" dirty="0" smtClean="0"/>
              <a:t>FACTOR_NO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b) columns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b-1) </a:t>
            </a:r>
            <a:r>
              <a:rPr lang="ko-KR" altLang="en-US" sz="1000" dirty="0" smtClean="0"/>
              <a:t>데이터 항목</a:t>
            </a:r>
            <a:r>
              <a:rPr lang="en-US" altLang="ko-KR" sz="1000" dirty="0"/>
              <a:t>: {SYS_FACTOR.FACTOR_NAME</a:t>
            </a:r>
            <a:r>
              <a:rPr lang="en-US" altLang="ko-KR" sz="1000" dirty="0" smtClean="0"/>
              <a:t>}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b-2) </a:t>
            </a:r>
            <a:r>
              <a:rPr lang="ko-KR" altLang="en-US" sz="1000" dirty="0" smtClean="0"/>
              <a:t>입력값</a:t>
            </a:r>
            <a:r>
              <a:rPr lang="en-US" altLang="ko-KR" sz="1000" dirty="0" smtClean="0"/>
              <a:t>: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a) logic</a:t>
            </a:r>
            <a:br>
              <a:rPr lang="en-US" altLang="ko-KR" sz="1000" dirty="0" smtClean="0"/>
            </a:br>
            <a:r>
              <a:rPr lang="en-US" altLang="ko-KR" sz="1000" dirty="0" smtClean="0"/>
              <a:t>          </a:t>
            </a:r>
            <a:r>
              <a:rPr lang="en-US" altLang="ko-KR" sz="1000" dirty="0"/>
              <a:t>- get </a:t>
            </a:r>
            <a:r>
              <a:rPr lang="en-US" altLang="ko-KR" sz="1000" b="1" dirty="0" smtClean="0"/>
              <a:t>{EC_SIMULATION_INPUT</a:t>
            </a:r>
            <a:r>
              <a:rPr lang="en-US" altLang="ko-KR" sz="1000" b="1" dirty="0"/>
              <a:t>. </a:t>
            </a:r>
            <a:r>
              <a:rPr lang="en-US" altLang="ko-KR" sz="1000" b="1" dirty="0" smtClean="0"/>
              <a:t>INPUT_DATA} (JSON – 1 </a:t>
            </a:r>
            <a:r>
              <a:rPr lang="en-US" altLang="ko-KR" sz="1000" b="1" dirty="0"/>
              <a:t>row</a:t>
            </a:r>
            <a:r>
              <a:rPr lang="en-US" altLang="ko-KR" sz="1000" b="1" dirty="0" smtClean="0"/>
              <a:t>)</a:t>
            </a:r>
            <a:r>
              <a:rPr lang="en-US" altLang="ko-KR" sz="1000" dirty="0" smtClean="0"/>
              <a:t> of selected simulation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            (ex: {“</a:t>
            </a:r>
            <a:r>
              <a:rPr lang="en-US" altLang="ko-KR" sz="1000" dirty="0" smtClean="0"/>
              <a:t>average_weight</a:t>
            </a:r>
            <a:r>
              <a:rPr lang="en-US" altLang="ko-KR" sz="1000" dirty="0"/>
              <a:t>”,50}, </a:t>
            </a:r>
            <a:r>
              <a:rPr lang="en-US" altLang="ko-KR" sz="1000" dirty="0" smtClean="0"/>
              <a:t>{“</a:t>
            </a:r>
            <a:r>
              <a:rPr lang="en-US" altLang="ko-KR" sz="1000" dirty="0" err="1" smtClean="0"/>
              <a:t>temp_out</a:t>
            </a:r>
            <a:r>
              <a:rPr lang="en-US" altLang="ko-KR" sz="1000" dirty="0" smtClean="0"/>
              <a:t>”: 25})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 - match key of {INPUT_DATA} </a:t>
            </a:r>
            <a:r>
              <a:rPr lang="en-US" altLang="ko-KR" sz="1000" dirty="0"/>
              <a:t>with {</a:t>
            </a:r>
            <a:r>
              <a:rPr lang="en-US" altLang="ko-KR" sz="1000" dirty="0" smtClean="0"/>
              <a:t>SYS_FACTOR.FACTOR_COLUMN} of b-1)</a:t>
            </a:r>
            <a:br>
              <a:rPr lang="en-US" altLang="ko-KR" sz="1000" dirty="0" smtClean="0"/>
            </a:br>
            <a:r>
              <a:rPr lang="en-US" altLang="ko-KR" sz="1000" dirty="0" smtClean="0"/>
              <a:t>          - display value of matched key from </a:t>
            </a:r>
            <a:r>
              <a:rPr lang="en-US" altLang="ko-KR" sz="1000" dirty="0"/>
              <a:t>{INPUT_DATA} 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      </a:t>
            </a:r>
          </a:p>
          <a:p>
            <a:endParaRPr lang="en-US" altLang="ko-KR" sz="1000" dirty="0" smtClean="0"/>
          </a:p>
        </p:txBody>
      </p:sp>
    </p:spTree>
    <p:extLst>
      <p:ext uri="{BB962C8B-B14F-4D97-AF65-F5344CB8AC3E}">
        <p14:creationId xmlns:p14="http://schemas.microsoft.com/office/powerpoint/2010/main" val="1179433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sz="1000"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>
              <a:lumMod val="75000"/>
            </a:schemeClr>
          </a:solidFill>
          <a:prstDash val="sys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200" dirty="0" smtClean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118360</TotalTime>
  <Words>5476</Words>
  <Application>Microsoft Office PowerPoint</Application>
  <PresentationFormat>Custom</PresentationFormat>
  <Paragraphs>1029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나눔고딕</vt:lpstr>
      <vt:lpstr>맑은 고딕</vt:lpstr>
      <vt:lpstr>Arial</vt:lpstr>
      <vt:lpstr>Calibri</vt:lpstr>
      <vt:lpstr>Calibri Light</vt:lpstr>
      <vt:lpstr>Wingdings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윤용근</dc:creator>
  <cp:lastModifiedBy>gram</cp:lastModifiedBy>
  <cp:revision>564</cp:revision>
  <dcterms:created xsi:type="dcterms:W3CDTF">2016-06-01T05:15:44Z</dcterms:created>
  <dcterms:modified xsi:type="dcterms:W3CDTF">2024-10-12T07:21:56Z</dcterms:modified>
</cp:coreProperties>
</file>