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8" r:id="rId4"/>
    <p:sldId id="340" r:id="rId5"/>
    <p:sldId id="259" r:id="rId6"/>
    <p:sldId id="265" r:id="rId7"/>
    <p:sldId id="331" r:id="rId8"/>
    <p:sldId id="332" r:id="rId9"/>
    <p:sldId id="318" r:id="rId10"/>
    <p:sldId id="333" r:id="rId11"/>
    <p:sldId id="334" r:id="rId12"/>
    <p:sldId id="335" r:id="rId13"/>
    <p:sldId id="336" r:id="rId14"/>
    <p:sldId id="337" r:id="rId15"/>
    <p:sldId id="285" r:id="rId16"/>
    <p:sldId id="343" r:id="rId17"/>
    <p:sldId id="341" r:id="rId18"/>
    <p:sldId id="338" r:id="rId19"/>
    <p:sldId id="321" r:id="rId20"/>
    <p:sldId id="322" r:id="rId21"/>
    <p:sldId id="344" r:id="rId22"/>
    <p:sldId id="323" r:id="rId23"/>
    <p:sldId id="330" r:id="rId24"/>
    <p:sldId id="345" r:id="rId25"/>
    <p:sldId id="339" r:id="rId26"/>
    <p:sldId id="324" r:id="rId27"/>
    <p:sldId id="275" r:id="rId28"/>
    <p:sldId id="325" r:id="rId29"/>
    <p:sldId id="326" r:id="rId30"/>
    <p:sldId id="327" r:id="rId31"/>
    <p:sldId id="328" r:id="rId32"/>
    <p:sldId id="329" r:id="rId33"/>
    <p:sldId id="277" r:id="rId34"/>
    <p:sldId id="279" r:id="rId35"/>
    <p:sldId id="342" r:id="rId36"/>
  </p:sldIdLst>
  <p:sldSz cx="14400213" cy="7920038"/>
  <p:notesSz cx="6858000" cy="9144000"/>
  <p:defaultTextStyle>
    <a:defPPr>
      <a:defRPr lang="ko-KR"/>
    </a:defPPr>
    <a:lvl1pPr marL="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835C3B0-4F76-4EEC-BA46-49C807DC70C0}">
          <p14:sldIdLst>
            <p14:sldId id="256"/>
            <p14:sldId id="257"/>
          </p14:sldIdLst>
        </p14:section>
        <p14:section name="LOGIN" id="{BC4B329F-D0F1-4869-AF45-BA9226DB75F8}">
          <p14:sldIdLst>
            <p14:sldId id="258"/>
            <p14:sldId id="340"/>
          </p14:sldIdLst>
        </p14:section>
        <p14:section name="DASHBOARD" id="{B65A67ED-3ECC-44DA-A2DB-55A5CD9B99DE}">
          <p14:sldIdLst>
            <p14:sldId id="259"/>
          </p14:sldIdLst>
        </p14:section>
        <p14:section name="SIMULATION" id="{F85770CF-34F3-4A05-B101-A3079EB2302C}">
          <p14:sldIdLst>
            <p14:sldId id="265"/>
            <p14:sldId id="331"/>
            <p14:sldId id="332"/>
            <p14:sldId id="318"/>
            <p14:sldId id="333"/>
            <p14:sldId id="334"/>
            <p14:sldId id="335"/>
            <p14:sldId id="336"/>
            <p14:sldId id="337"/>
          </p14:sldIdLst>
        </p14:section>
        <p14:section name="시뮬레이션 생성" id="{9B409044-CF8A-48C8-9C0A-12EF63F915F9}">
          <p14:sldIdLst>
            <p14:sldId id="285"/>
            <p14:sldId id="343"/>
            <p14:sldId id="341"/>
            <p14:sldId id="338"/>
            <p14:sldId id="321"/>
            <p14:sldId id="322"/>
            <p14:sldId id="344"/>
            <p14:sldId id="323"/>
            <p14:sldId id="330"/>
            <p14:sldId id="345"/>
            <p14:sldId id="339"/>
            <p14:sldId id="324"/>
          </p14:sldIdLst>
        </p14:section>
        <p14:section name="설정" id="{9AD552DC-77BF-4067-B063-FFA52AFC17EF}">
          <p14:sldIdLst>
            <p14:sldId id="275"/>
            <p14:sldId id="325"/>
            <p14:sldId id="326"/>
            <p14:sldId id="327"/>
            <p14:sldId id="328"/>
            <p14:sldId id="329"/>
            <p14:sldId id="277"/>
          </p14:sldIdLst>
        </p14:section>
        <p14:section name="참고" id="{822CFA94-B014-4AC9-A93B-8950DC01B764}">
          <p14:sldIdLst>
            <p14:sldId id="279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58234"/>
    <a:srgbClr val="F6640C"/>
    <a:srgbClr val="FCB504"/>
    <a:srgbClr val="0099CC"/>
    <a:srgbClr val="00FFFF"/>
    <a:srgbClr val="FF99FF"/>
    <a:srgbClr val="2F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3" autoAdjust="0"/>
    <p:restoredTop sz="96336" autoAdjust="0"/>
  </p:normalViewPr>
  <p:slideViewPr>
    <p:cSldViewPr>
      <p:cViewPr>
        <p:scale>
          <a:sx n="100" d="100"/>
          <a:sy n="100" d="100"/>
        </p:scale>
        <p:origin x="-40" y="-444"/>
      </p:cViewPr>
      <p:guideLst>
        <p:guide orient="horz" pos="249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B43A-4F17-4351-9388-F37BD2D6A71A}" type="datetimeFigureOut">
              <a:rPr lang="ko-KR" altLang="en-US" smtClean="0"/>
              <a:t>2024-10-18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685800"/>
            <a:ext cx="623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A2F2C-AD02-4ABF-95A4-3D0517FA5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3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65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77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295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179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97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511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00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063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486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302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08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77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139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812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605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216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95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258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109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831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19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59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996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912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41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10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61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97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65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8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2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75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Document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Detail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7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5370" y="1026781"/>
            <a:ext cx="1883336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Revision</a:t>
            </a:r>
            <a:r>
              <a:rPr lang="en-US" altLang="ko-KR" baseline="0" dirty="0"/>
              <a:t> History</a:t>
            </a:r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645840" y="1655763"/>
            <a:ext cx="129614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194352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3814192" y="1655763"/>
            <a:ext cx="605021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986440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11736610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Remarks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645840" y="201687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943522" y="201687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3814192" y="201687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9864402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1736610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645840" y="237691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943522" y="237691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814192" y="237691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9864402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36610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645840" y="273695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943522" y="273695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3814192" y="273695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9864402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11736610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645840" y="309699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 userDrawn="1"/>
        </p:nvSpPr>
        <p:spPr>
          <a:xfrm>
            <a:off x="1943522" y="309699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3814192" y="309699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 userDrawn="1"/>
        </p:nvSpPr>
        <p:spPr>
          <a:xfrm>
            <a:off x="9864402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11736610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45840" y="34559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1943522" y="34559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 userDrawn="1"/>
        </p:nvSpPr>
        <p:spPr>
          <a:xfrm>
            <a:off x="3814192" y="345596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9864402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11736610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 userDrawn="1"/>
        </p:nvSpPr>
        <p:spPr>
          <a:xfrm>
            <a:off x="645840" y="38160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 userDrawn="1"/>
        </p:nvSpPr>
        <p:spPr>
          <a:xfrm>
            <a:off x="1943522" y="38160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 userDrawn="1"/>
        </p:nvSpPr>
        <p:spPr>
          <a:xfrm>
            <a:off x="3814192" y="381600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 userDrawn="1"/>
        </p:nvSpPr>
        <p:spPr>
          <a:xfrm>
            <a:off x="9864402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 userDrawn="1"/>
        </p:nvSpPr>
        <p:spPr>
          <a:xfrm>
            <a:off x="11736610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 userDrawn="1"/>
        </p:nvSpPr>
        <p:spPr>
          <a:xfrm>
            <a:off x="645840" y="41760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 userDrawn="1"/>
        </p:nvSpPr>
        <p:spPr>
          <a:xfrm>
            <a:off x="1943522" y="41760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3814192" y="417604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 userDrawn="1"/>
        </p:nvSpPr>
        <p:spPr>
          <a:xfrm>
            <a:off x="9864402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 userDrawn="1"/>
        </p:nvSpPr>
        <p:spPr>
          <a:xfrm>
            <a:off x="11736610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 userDrawn="1"/>
        </p:nvSpPr>
        <p:spPr>
          <a:xfrm>
            <a:off x="645840" y="45360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 userDrawn="1"/>
        </p:nvSpPr>
        <p:spPr>
          <a:xfrm>
            <a:off x="1943522" y="45360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 userDrawn="1"/>
        </p:nvSpPr>
        <p:spPr>
          <a:xfrm>
            <a:off x="3814192" y="453608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 userDrawn="1"/>
        </p:nvSpPr>
        <p:spPr>
          <a:xfrm>
            <a:off x="9864402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 userDrawn="1"/>
        </p:nvSpPr>
        <p:spPr>
          <a:xfrm>
            <a:off x="11736610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 userDrawn="1"/>
        </p:nvSpPr>
        <p:spPr>
          <a:xfrm>
            <a:off x="644302" y="48961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 userDrawn="1"/>
        </p:nvSpPr>
        <p:spPr>
          <a:xfrm>
            <a:off x="1941984" y="48961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 userDrawn="1"/>
        </p:nvSpPr>
        <p:spPr>
          <a:xfrm>
            <a:off x="3811116" y="48961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9864402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 userDrawn="1"/>
        </p:nvSpPr>
        <p:spPr>
          <a:xfrm>
            <a:off x="11735072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 userDrawn="1"/>
        </p:nvSpPr>
        <p:spPr>
          <a:xfrm>
            <a:off x="644302" y="52561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 userDrawn="1"/>
        </p:nvSpPr>
        <p:spPr>
          <a:xfrm>
            <a:off x="1941984" y="52561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 userDrawn="1"/>
        </p:nvSpPr>
        <p:spPr>
          <a:xfrm>
            <a:off x="3811116" y="52561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1" name="직사각형 60"/>
          <p:cNvSpPr/>
          <p:nvPr userDrawn="1"/>
        </p:nvSpPr>
        <p:spPr>
          <a:xfrm>
            <a:off x="9864402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 userDrawn="1"/>
        </p:nvSpPr>
        <p:spPr>
          <a:xfrm>
            <a:off x="11735072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 userDrawn="1"/>
        </p:nvSpPr>
        <p:spPr>
          <a:xfrm>
            <a:off x="644302" y="56162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 userDrawn="1"/>
        </p:nvSpPr>
        <p:spPr>
          <a:xfrm>
            <a:off x="1941984" y="56162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 userDrawn="1"/>
        </p:nvSpPr>
        <p:spPr>
          <a:xfrm>
            <a:off x="3811116" y="561620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 userDrawn="1"/>
        </p:nvSpPr>
        <p:spPr>
          <a:xfrm>
            <a:off x="9864402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 userDrawn="1"/>
        </p:nvSpPr>
        <p:spPr>
          <a:xfrm>
            <a:off x="11735072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 userDrawn="1"/>
        </p:nvSpPr>
        <p:spPr>
          <a:xfrm>
            <a:off x="644302" y="59762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9" name="직사각형 68"/>
          <p:cNvSpPr/>
          <p:nvPr userDrawn="1"/>
        </p:nvSpPr>
        <p:spPr>
          <a:xfrm>
            <a:off x="1941984" y="59762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 userDrawn="1"/>
        </p:nvSpPr>
        <p:spPr>
          <a:xfrm>
            <a:off x="3811116" y="597624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 userDrawn="1"/>
        </p:nvSpPr>
        <p:spPr>
          <a:xfrm>
            <a:off x="9864402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 userDrawn="1"/>
        </p:nvSpPr>
        <p:spPr>
          <a:xfrm>
            <a:off x="11735072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 userDrawn="1"/>
        </p:nvSpPr>
        <p:spPr>
          <a:xfrm>
            <a:off x="644302" y="63362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4" name="직사각형 73"/>
          <p:cNvSpPr/>
          <p:nvPr userDrawn="1"/>
        </p:nvSpPr>
        <p:spPr>
          <a:xfrm>
            <a:off x="1941984" y="63362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 userDrawn="1"/>
        </p:nvSpPr>
        <p:spPr>
          <a:xfrm>
            <a:off x="3811116" y="633628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 userDrawn="1"/>
        </p:nvSpPr>
        <p:spPr>
          <a:xfrm>
            <a:off x="9864402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 userDrawn="1"/>
        </p:nvSpPr>
        <p:spPr>
          <a:xfrm>
            <a:off x="11735072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 userDrawn="1"/>
        </p:nvSpPr>
        <p:spPr>
          <a:xfrm>
            <a:off x="644302" y="66963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 userDrawn="1"/>
        </p:nvSpPr>
        <p:spPr>
          <a:xfrm>
            <a:off x="1941984" y="66963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 userDrawn="1"/>
        </p:nvSpPr>
        <p:spPr>
          <a:xfrm>
            <a:off x="3811116" y="66963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 userDrawn="1"/>
        </p:nvSpPr>
        <p:spPr>
          <a:xfrm>
            <a:off x="9864402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 userDrawn="1"/>
        </p:nvSpPr>
        <p:spPr>
          <a:xfrm>
            <a:off x="11735072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 userDrawn="1"/>
        </p:nvSpPr>
        <p:spPr>
          <a:xfrm>
            <a:off x="644302" y="70563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 userDrawn="1"/>
        </p:nvSpPr>
        <p:spPr>
          <a:xfrm>
            <a:off x="1941984" y="70563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 userDrawn="1"/>
        </p:nvSpPr>
        <p:spPr>
          <a:xfrm>
            <a:off x="3811116" y="70563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 userDrawn="1"/>
        </p:nvSpPr>
        <p:spPr>
          <a:xfrm>
            <a:off x="9864402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 userDrawn="1"/>
        </p:nvSpPr>
        <p:spPr>
          <a:xfrm>
            <a:off x="11735072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B5697A-28F1-0C72-1D53-48E784637C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43627"/>
          <a:stretch/>
        </p:blipFill>
        <p:spPr bwMode="auto">
          <a:xfrm>
            <a:off x="644302" y="596830"/>
            <a:ext cx="723156" cy="42941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2561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Sub 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6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</a:t>
            </a:r>
            <a:r>
              <a:rPr lang="en-US" altLang="ko-KR" sz="1100" baseline="0" dirty="0">
                <a:solidFill>
                  <a:schemeClr val="tx1"/>
                </a:solidFill>
                <a:latin typeface="+mn-lt"/>
              </a:rPr>
              <a:t>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Sub 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10656490" y="6304657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Note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55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2024-10-18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89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21669"/>
            <a:ext cx="3105046" cy="67118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21669"/>
            <a:ext cx="9135135" cy="67118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2024-10-18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8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21669"/>
            <a:ext cx="12420184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08344"/>
            <a:ext cx="12420184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F21B-08E5-4EE0-8472-1F0F3DBCFA5A}" type="datetimeFigureOut">
              <a:rPr lang="ko-KR" altLang="en-US" smtClean="0"/>
              <a:t>2024-10-18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340702"/>
            <a:ext cx="4860072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5" r:id="rId5"/>
    <p:sldLayoutId id="2147483706" r:id="rId6"/>
    <p:sldLayoutId id="2147483707" r:id="rId7"/>
  </p:sldLayoutIdLst>
  <p:txStyles>
    <p:titleStyle>
      <a:lvl1pPr algn="l" defTabSz="1056041" rtl="0" eaLnBrk="1" latinLnBrk="1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1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08E380E-CA77-44E4-1035-03799AFC0B2F}"/>
              </a:ext>
            </a:extLst>
          </p:cNvPr>
          <p:cNvGrpSpPr/>
          <p:nvPr/>
        </p:nvGrpSpPr>
        <p:grpSpPr>
          <a:xfrm>
            <a:off x="4669608" y="2307074"/>
            <a:ext cx="5061001" cy="3305890"/>
            <a:chOff x="4670403" y="2203370"/>
            <a:chExt cx="5061001" cy="3305890"/>
          </a:xfrm>
        </p:grpSpPr>
        <p:sp>
          <p:nvSpPr>
            <p:cNvPr id="9" name="TextBox 8"/>
            <p:cNvSpPr txBox="1"/>
            <p:nvPr/>
          </p:nvSpPr>
          <p:spPr>
            <a:xfrm>
              <a:off x="4670403" y="3390129"/>
              <a:ext cx="5061001" cy="97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축산시설 탄소배출량 시뮬레이터 개발</a:t>
              </a:r>
              <a:endPara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탄소배출량 시뮬레이터 화면 기능 설명</a:t>
              </a: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6998674" y="4617388"/>
              <a:ext cx="40444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6476981" y="4831574"/>
              <a:ext cx="1447833" cy="337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2023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09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07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464798" y="5172245"/>
              <a:ext cx="1472198" cy="337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STONE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INTEGRITY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2B05818-3D17-E33E-9CC0-DD224444F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087" y="2203370"/>
              <a:ext cx="1018038" cy="1122836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3" name="Picture 13">
            <a:extLst>
              <a:ext uri="{FF2B5EF4-FFF2-40B4-BE49-F238E27FC236}">
                <a16:creationId xmlns:a16="http://schemas.microsoft.com/office/drawing/2014/main" id="{0EA8B1F0-38F6-8CF5-D174-BF30C3AA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6" y="503635"/>
            <a:ext cx="2558600" cy="28803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204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0"/>
          <a:stretch/>
        </p:blipFill>
        <p:spPr>
          <a:xfrm>
            <a:off x="2663601" y="987019"/>
            <a:ext cx="7852862" cy="61926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19"/>
            <a:ext cx="2058697" cy="31566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일반형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결과 데이터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데이터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</a:t>
            </a:r>
            <a:r>
              <a:rPr lang="ko-KR" altLang="en-US" sz="1000" dirty="0">
                <a:latin typeface="+mj-ea"/>
                <a:ea typeface="+mj-ea"/>
              </a:rPr>
              <a:t>다운로드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데이터 테이블 엑셀 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결과값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도구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모양 변경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선형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막대형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재실행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다운로드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png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탄소배출량 결과 총량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결과 총량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472544" y="125164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494446" y="2292748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71575" y="47362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2539665"/>
            <a:ext cx="2058699" cy="1604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3342089"/>
            <a:ext cx="412134" cy="741274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9711646" y="145578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AC227D9-0289-6884-AB71-3D8921EDC3B7}"/>
              </a:ext>
            </a:extLst>
          </p:cNvPr>
          <p:cNvSpPr/>
          <p:nvPr/>
        </p:nvSpPr>
        <p:spPr>
          <a:xfrm>
            <a:off x="9662934" y="2292748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260246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54"/>
          <a:stretch/>
        </p:blipFill>
        <p:spPr>
          <a:xfrm>
            <a:off x="2663601" y="987019"/>
            <a:ext cx="7852862" cy="4629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7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63341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설명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[Re-RUN] : </a:t>
            </a:r>
            <a:r>
              <a:rPr lang="ko-KR" altLang="en-US" sz="1000" dirty="0">
                <a:latin typeface="+mj-ea"/>
                <a:ea typeface="+mj-ea"/>
              </a:rPr>
              <a:t>선택한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시뮬레이션을 복제하여 새로운 시뮬레이션 생성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설정값을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유지한채 시뮬레이션 생성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설정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적용농장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농장 정보 출력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농장명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축사규모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축종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사육두수</a:t>
            </a:r>
            <a:r>
              <a:rPr lang="ko-KR" altLang="en-US" sz="1000" dirty="0">
                <a:latin typeface="+mj-ea"/>
                <a:ea typeface="+mj-ea"/>
              </a:rPr>
              <a:t> 정보 출력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504940" y="15734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504940" y="282839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504940" y="43920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987019"/>
            <a:ext cx="2058699" cy="1244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1609423"/>
            <a:ext cx="412134" cy="1692188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54C45DB-ED21-2BFE-5BB4-2BE396F7B275}"/>
              </a:ext>
            </a:extLst>
          </p:cNvPr>
          <p:cNvSpPr/>
          <p:nvPr/>
        </p:nvSpPr>
        <p:spPr>
          <a:xfrm>
            <a:off x="7200106" y="194379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71093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2" b="15080"/>
          <a:stretch/>
        </p:blipFill>
        <p:spPr>
          <a:xfrm>
            <a:off x="2663601" y="987019"/>
            <a:ext cx="7852862" cy="56372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7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결과 데이터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데이터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</a:t>
            </a:r>
            <a:r>
              <a:rPr lang="ko-KR" altLang="en-US" sz="1000" dirty="0">
                <a:latin typeface="+mj-ea"/>
                <a:ea typeface="+mj-ea"/>
              </a:rPr>
              <a:t>다운로드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데이터 테이블 엑셀 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결과값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도구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모양 변경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선형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막대형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재실행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다운로드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png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탄소배출량 결과 총량 및 평균값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결과 총량 및 평균값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474083" y="111137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417503" y="341685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74083" y="58322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2187111"/>
            <a:ext cx="2058699" cy="1681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3028036"/>
            <a:ext cx="412134" cy="777631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9710107" y="124624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54C45DB-ED21-2BFE-5BB4-2BE396F7B275}"/>
              </a:ext>
            </a:extLst>
          </p:cNvPr>
          <p:cNvSpPr/>
          <p:nvPr/>
        </p:nvSpPr>
        <p:spPr>
          <a:xfrm>
            <a:off x="9710106" y="341685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15899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-42" b="61554"/>
          <a:stretch/>
        </p:blipFill>
        <p:spPr>
          <a:xfrm>
            <a:off x="2663601" y="987019"/>
            <a:ext cx="7852862" cy="4629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6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98189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예측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탄소배출량 예측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설명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[Re-RUN] : </a:t>
            </a:r>
            <a:r>
              <a:rPr lang="ko-KR" altLang="en-US" sz="1000" dirty="0">
                <a:latin typeface="+mj-ea"/>
                <a:ea typeface="+mj-ea"/>
              </a:rPr>
              <a:t>선택한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시뮬레이션을 복제하여 새로운 시뮬레이션 생성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설정값을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유지한채 시뮬레이션 생성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설정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적용농장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농장 정보 출력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농장명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축사규모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축종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사육두수</a:t>
            </a:r>
            <a:r>
              <a:rPr lang="ko-KR" altLang="en-US" sz="1000" dirty="0">
                <a:latin typeface="+mj-ea"/>
                <a:ea typeface="+mj-ea"/>
              </a:rPr>
              <a:t> 정보 출력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504940" y="15734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504940" y="282839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504940" y="43920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987019"/>
            <a:ext cx="2058699" cy="1244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1609423"/>
            <a:ext cx="412134" cy="1692188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7200106" y="194379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41082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0" b="14482"/>
          <a:stretch/>
        </p:blipFill>
        <p:spPr>
          <a:xfrm>
            <a:off x="2663601" y="987019"/>
            <a:ext cx="7852862" cy="56372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6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4237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예측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kern="1200" dirty="0">
                <a:solidFill>
                  <a:schemeClr val="dk1"/>
                </a:solidFill>
                <a:latin typeface="+mj-ea"/>
                <a:ea typeface="+mn-ea"/>
                <a:cs typeface="+mn-cs"/>
              </a:rPr>
              <a:t>탄소배출량 예측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결과 데이터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모델 탄소배출량 데이터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</a:t>
            </a:r>
            <a:r>
              <a:rPr lang="ko-KR" altLang="en-US" sz="1000" dirty="0">
                <a:latin typeface="+mj-ea"/>
                <a:ea typeface="+mj-ea"/>
              </a:rPr>
              <a:t>다운로드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데이터 테이블 엑셀 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모델의 결과값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도구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모양 변경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선형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막대형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재실행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다운로드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png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탄소배출량 결과 총량 및 평균값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모델 탄소배출량 결과 총량 및 평균값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474083" y="111137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417503" y="341685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74083" y="58322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2187111"/>
            <a:ext cx="2058699" cy="1681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3028036"/>
            <a:ext cx="412134" cy="777631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9710107" y="124624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54C45DB-ED21-2BFE-5BB4-2BE396F7B275}"/>
              </a:ext>
            </a:extLst>
          </p:cNvPr>
          <p:cNvSpPr/>
          <p:nvPr/>
        </p:nvSpPr>
        <p:spPr>
          <a:xfrm>
            <a:off x="9710106" y="341685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173496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871514" y="790718"/>
            <a:ext cx="6743841" cy="6984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1702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514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일반형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제목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기본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자동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네이밍 규칙에 따름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사용자 변경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설명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설명 사용자 입력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필수값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아님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일반형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모델은 복수로 추가할 수 있으며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선택한 모델에 따라 데이터 입력항목 활성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비활성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선택된 모델 목록에서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버튼으로 모델 삭제 가능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2-1. [TEST]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모델에 대한 탄소배출량 예측 팝업 활성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데이터 입력</a:t>
            </a: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3-1.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필요 데이터 인자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3-2. </a:t>
            </a:r>
            <a:r>
              <a:rPr lang="ko-KR" altLang="en-US" sz="1000" dirty="0">
                <a:latin typeface="+mj-ea"/>
                <a:ea typeface="+mj-ea"/>
              </a:rPr>
              <a:t>데이터 입력</a:t>
            </a:r>
            <a:endParaRPr lang="en-US" altLang="ko-KR" sz="1000" dirty="0">
              <a:latin typeface="+mj-ea"/>
              <a:ea typeface="+mj-ea"/>
            </a:endParaRPr>
          </a:p>
          <a:p>
            <a:pPr marL="630238" lvl="2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모델에 따라 필요 데이터 항목 활성</a:t>
            </a:r>
            <a:endParaRPr lang="en-US" altLang="ko-KR" sz="1000" dirty="0">
              <a:latin typeface="+mj-ea"/>
              <a:ea typeface="+mj-ea"/>
            </a:endParaRPr>
          </a:p>
          <a:p>
            <a:pPr marL="630238" lvl="2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사용자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활성된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데이터 항목은 모두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필수값으로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미 입력상태로 시뮬레이션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실행시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경고 팝업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375037" y="266387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375037" y="38520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381350" y="152639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CA5E2-43E1-09DE-15BE-E50AD0B5379A}"/>
              </a:ext>
            </a:extLst>
          </p:cNvPr>
          <p:cNvSpPr txBox="1"/>
          <p:nvPr/>
        </p:nvSpPr>
        <p:spPr>
          <a:xfrm>
            <a:off x="9071621" y="6264275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일반 시뮬레이션의 시뮬레이션 종류 별 입력 요소를 파악해서 중복되는 입력 요소를 안고 들어가는 구조로 만들어야 함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결과 비교를 하기 위해서는 같은 값을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</a:rPr>
              <a:t>입력값으로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 받아서 처리하는 모양이 보여야 함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네이밍 관련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536575" lvl="1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번호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일반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트윈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-&lt;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모델명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&gt;-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실행시간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자동생성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marL="536575" lvl="1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적용모델명은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EOC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지우고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, Tier-1, Reg-1, Reg-2, Reg-3, DeepL-1, DeeL-2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6F9D403-AB58-DB58-8C05-FF553DBEAD05}"/>
              </a:ext>
            </a:extLst>
          </p:cNvPr>
          <p:cNvSpPr/>
          <p:nvPr/>
        </p:nvSpPr>
        <p:spPr>
          <a:xfrm>
            <a:off x="6836265" y="316793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4B13C03-7700-9970-CC88-8E9944E665D8}"/>
              </a:ext>
            </a:extLst>
          </p:cNvPr>
          <p:cNvSpPr/>
          <p:nvPr/>
        </p:nvSpPr>
        <p:spPr>
          <a:xfrm>
            <a:off x="3375037" y="439206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3-1</a:t>
            </a:r>
            <a:endParaRPr lang="ko-KR" altLang="en-US" sz="7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E74A1E6-6F46-8170-0CA9-C697FB06921E}"/>
              </a:ext>
            </a:extLst>
          </p:cNvPr>
          <p:cNvSpPr/>
          <p:nvPr/>
        </p:nvSpPr>
        <p:spPr>
          <a:xfrm>
            <a:off x="6487746" y="4310916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3-2</a:t>
            </a:r>
            <a:endParaRPr lang="ko-KR" alt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89039" y="1080378"/>
            <a:ext cx="3744416" cy="1009507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r>
              <a:rPr lang="en-US" altLang="ko-KR" sz="1000" b="1" dirty="0" smtClean="0"/>
              <a:t>- when </a:t>
            </a:r>
            <a:r>
              <a:rPr lang="ko-KR" altLang="en-US" sz="1000" b="1" dirty="0" smtClean="0"/>
              <a:t>시뮬레이션 유형</a:t>
            </a:r>
            <a:r>
              <a:rPr lang="en-US" altLang="ko-KR" sz="1000" b="1" dirty="0" smtClean="0"/>
              <a:t>(SIMUL_TYPE) is selected with </a:t>
            </a:r>
            <a:r>
              <a:rPr lang="ko-KR" altLang="en-US" sz="1000" b="1" dirty="0" smtClean="0"/>
              <a:t>일반형</a:t>
            </a:r>
            <a:r>
              <a:rPr lang="en-US" altLang="ko-KR" sz="1000" b="1" dirty="0" smtClean="0"/>
              <a:t>(ST01)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1.basic info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{</a:t>
            </a:r>
            <a:r>
              <a:rPr lang="en-US" altLang="ko-KR" sz="1000" dirty="0"/>
              <a:t>EC_SIMULATION. </a:t>
            </a:r>
            <a:r>
              <a:rPr lang="en-US" altLang="ko-KR" sz="1000" dirty="0" smtClean="0"/>
              <a:t>SIMUL_NM}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validate: required, max length(256 bytes)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</a:t>
            </a:r>
            <a:r>
              <a:rPr lang="en-US" altLang="ko-KR" sz="1000" b="1" dirty="0" smtClean="0"/>
              <a:t>default naming rule: refer to p16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- placeholder: “</a:t>
            </a:r>
            <a:r>
              <a:rPr lang="ko-KR" altLang="en-US" sz="1000" b="1" dirty="0" smtClean="0"/>
              <a:t>시뮬레이션 이름</a:t>
            </a:r>
            <a:r>
              <a:rPr lang="en-US" altLang="ko-KR" sz="1000" b="1" dirty="0" smtClean="0"/>
              <a:t>“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b) </a:t>
            </a:r>
            <a:r>
              <a:rPr lang="ko-KR" altLang="en-US" sz="1000" b="1" dirty="0" smtClean="0"/>
              <a:t>자동생성 </a:t>
            </a:r>
            <a:r>
              <a:rPr lang="en-US" altLang="ko-KR" sz="1000" b="1" dirty="0" smtClean="0"/>
              <a:t>(auto)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- checkbox: checked (default)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- if checked, disable </a:t>
            </a:r>
            <a:r>
              <a:rPr lang="en-US" altLang="ko-KR" sz="1000" b="1" dirty="0" err="1" smtClean="0"/>
              <a:t>inputbox</a:t>
            </a:r>
            <a:endParaRPr lang="en-US" altLang="ko-KR" sz="1000" b="1" dirty="0" smtClean="0"/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   if not, enable </a:t>
            </a:r>
            <a:r>
              <a:rPr lang="en-US" altLang="ko-KR" sz="1000" b="1" dirty="0" err="1" smtClean="0"/>
              <a:t>inputbox</a:t>
            </a:r>
            <a:endParaRPr lang="en-US" altLang="ko-KR" sz="1000" b="1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en-US" altLang="ko-KR" sz="1000" dirty="0" err="1" smtClean="0"/>
              <a:t>textarea</a:t>
            </a:r>
            <a:r>
              <a:rPr lang="en-US" altLang="ko-KR" sz="1000" dirty="0"/>
              <a:t> : {</a:t>
            </a:r>
            <a:r>
              <a:rPr lang="en-US" altLang="ko-KR" sz="1000" dirty="0" smtClean="0"/>
              <a:t>SIMUL_CONT}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placeholder: “</a:t>
            </a:r>
            <a:r>
              <a:rPr lang="ko-KR" altLang="en-US" sz="1000" dirty="0" smtClean="0"/>
              <a:t>간단한 설명을 입력하세요</a:t>
            </a:r>
            <a:r>
              <a:rPr lang="en-US" altLang="ko-KR" sz="1000" dirty="0" smtClean="0"/>
              <a:t>“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validate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max length(1024 </a:t>
            </a:r>
            <a:r>
              <a:rPr lang="en-US" altLang="ko-KR" sz="1000" dirty="0"/>
              <a:t>bytes</a:t>
            </a:r>
            <a:r>
              <a:rPr lang="en-US" altLang="ko-KR" sz="1000" dirty="0" smtClean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2.</a:t>
            </a:r>
            <a:r>
              <a:rPr lang="ko-KR" altLang="en-US" sz="1000" dirty="0" smtClean="0"/>
              <a:t>시뮬레이션 설정 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시뮬레이션 설정 정보를 설정합니다</a:t>
            </a:r>
            <a:r>
              <a:rPr lang="en-US" altLang="ko-KR" sz="1000" dirty="0" smtClean="0"/>
              <a:t>.)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시뮬레이션 유형 </a:t>
            </a:r>
            <a:r>
              <a:rPr lang="en-US" altLang="ko-KR" sz="1000" dirty="0" smtClean="0"/>
              <a:t>: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en-US" altLang="ko-KR" sz="1000" dirty="0"/>
              <a:t>radio options: {</a:t>
            </a:r>
            <a:r>
              <a:rPr lang="en-US" altLang="ko-KR" sz="1000" dirty="0" smtClean="0"/>
              <a:t>SIMUL_TYPE} (show ST codes) – default: ST01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</a:t>
            </a:r>
            <a:r>
              <a:rPr lang="en-US" altLang="ko-KR" sz="1000" dirty="0" err="1" smtClean="0"/>
              <a:t>selectbox</a:t>
            </a:r>
            <a:r>
              <a:rPr lang="en-US" altLang="ko-KR" sz="1000" dirty="0"/>
              <a:t> : {</a:t>
            </a:r>
            <a:r>
              <a:rPr lang="en-US" altLang="ko-KR" sz="1000" dirty="0" smtClean="0"/>
              <a:t>TWIN_SIMUL_TYPE}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if </a:t>
            </a:r>
            <a:r>
              <a:rPr lang="ko-KR" altLang="en-US" sz="1000" dirty="0" smtClean="0"/>
              <a:t>트윈형</a:t>
            </a:r>
            <a:r>
              <a:rPr lang="en-US" altLang="ko-KR" sz="1000" dirty="0" smtClean="0"/>
              <a:t>(ST02) is checked, enable (if not, disable)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options: show TS codes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분야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ENERGY_CLS}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options: EC codes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</a:t>
            </a:r>
            <a:r>
              <a:rPr lang="ko-KR" altLang="en-US" sz="1000" dirty="0" smtClean="0"/>
              <a:t>적용 모델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MODEL_NOS}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en-US" altLang="ko-KR" sz="1000" dirty="0" err="1" smtClean="0"/>
              <a:t>selectbox</a:t>
            </a:r>
            <a:r>
              <a:rPr lang="en-US" altLang="ko-KR" sz="1000" dirty="0"/>
              <a:t> options</a:t>
            </a:r>
            <a:br>
              <a:rPr lang="en-US" altLang="ko-KR" sz="1000" dirty="0"/>
            </a:br>
            <a:r>
              <a:rPr lang="en-US" altLang="ko-KR" sz="1000" dirty="0"/>
              <a:t>      - DB(SYS_MODEL).{</a:t>
            </a:r>
            <a:r>
              <a:rPr lang="en-US" altLang="ko-KR" sz="1000" dirty="0" smtClean="0"/>
              <a:t>MODEL_NAME}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sort: MODEL_NO ASC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b) </a:t>
            </a:r>
            <a:r>
              <a:rPr lang="ko-KR" altLang="en-US" sz="1000" dirty="0" smtClean="0"/>
              <a:t>추가 </a:t>
            </a:r>
            <a:r>
              <a:rPr lang="en-US" altLang="ko-KR" sz="1000" dirty="0" smtClean="0"/>
              <a:t>(Add)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if clicks, add selected MODEL with x button (button style)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if x button clicks, remove the MODEL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c) TEST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</a:t>
            </a:r>
            <a:r>
              <a:rPr lang="en-US" altLang="ko-KR" sz="1000" b="1" dirty="0" smtClean="0"/>
              <a:t> </a:t>
            </a:r>
            <a:r>
              <a:rPr lang="en-US" altLang="ko-KR" sz="1000" b="1" dirty="0"/>
              <a:t>if </a:t>
            </a:r>
            <a:r>
              <a:rPr lang="ko-KR" altLang="en-US" sz="1000" b="1" dirty="0"/>
              <a:t>시뮬레이션 </a:t>
            </a:r>
            <a:r>
              <a:rPr lang="ko-KR" altLang="en-US" sz="1000" b="1" dirty="0" smtClean="0"/>
              <a:t>유형 </a:t>
            </a:r>
            <a:r>
              <a:rPr lang="en-US" altLang="ko-KR" sz="1000" b="1" dirty="0" smtClean="0"/>
              <a:t>{</a:t>
            </a:r>
            <a:r>
              <a:rPr lang="en-US" altLang="ko-KR" sz="1000" b="1" dirty="0"/>
              <a:t>SIMUL_TYPE} </a:t>
            </a:r>
            <a:r>
              <a:rPr lang="en-US" altLang="ko-KR" sz="1000" b="1" dirty="0" smtClean="0"/>
              <a:t>is selected with </a:t>
            </a:r>
            <a:r>
              <a:rPr lang="ko-KR" altLang="en-US" sz="1000" b="1" dirty="0" smtClean="0"/>
              <a:t>일반형</a:t>
            </a:r>
            <a:r>
              <a:rPr lang="en-US" altLang="ko-KR" sz="1000" b="1" dirty="0" smtClean="0"/>
              <a:t>(ST01), show it (if not, hide)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if clicks, open Simulation Test modal (p17)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3.</a:t>
            </a:r>
            <a:r>
              <a:rPr lang="ko-KR" altLang="en-US" sz="1000" dirty="0"/>
              <a:t>데이터 입력 </a:t>
            </a:r>
            <a:r>
              <a:rPr lang="en-US" altLang="ko-KR" sz="1000" dirty="0"/>
              <a:t>(</a:t>
            </a:r>
            <a:r>
              <a:rPr lang="ko-KR" altLang="en-US" sz="1000" dirty="0" smtClean="0"/>
              <a:t>시뮬레이션에 사용할 데이터 정보를 입력합니다</a:t>
            </a:r>
            <a:r>
              <a:rPr lang="en-US" altLang="ko-KR" sz="1000" dirty="0" smtClean="0"/>
              <a:t>.)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데이터 가져오기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INPUT_TYPE}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</a:t>
            </a:r>
            <a:r>
              <a:rPr lang="ko-KR" altLang="en-US" sz="1000" dirty="0" smtClean="0"/>
              <a:t>직접입력 </a:t>
            </a:r>
            <a:r>
              <a:rPr lang="en-US" altLang="ko-KR" sz="1000" dirty="0" smtClean="0"/>
              <a:t>(direct input) : ‘IT01’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b) </a:t>
            </a:r>
            <a:r>
              <a:rPr lang="ko-KR" altLang="en-US" sz="1000" dirty="0" smtClean="0"/>
              <a:t>데이터베이스 연결 </a:t>
            </a:r>
            <a:r>
              <a:rPr lang="en-US" altLang="ko-KR" sz="1000" dirty="0" smtClean="0"/>
              <a:t>(connect DB): ‘IT02’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 if </a:t>
            </a:r>
            <a:r>
              <a:rPr lang="en-US" altLang="ko-KR" sz="1000" b="1" dirty="0" smtClean="0"/>
              <a:t>{</a:t>
            </a:r>
            <a:r>
              <a:rPr lang="en-US" altLang="ko-KR" sz="1000" b="1" dirty="0"/>
              <a:t>SIMUL_TYPE} is selected with 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/>
              <a:t>(</a:t>
            </a:r>
            <a:r>
              <a:rPr lang="en-US" altLang="ko-KR" sz="1000" b="1" dirty="0" smtClean="0"/>
              <a:t>ST02), enable (if not, disable)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c) </a:t>
            </a:r>
            <a:r>
              <a:rPr lang="ko-KR" altLang="en-US" sz="1000" dirty="0" smtClean="0"/>
              <a:t>데이터 파일 불러오기 </a:t>
            </a:r>
            <a:r>
              <a:rPr lang="en-US" altLang="ko-KR" sz="1000" dirty="0" smtClean="0"/>
              <a:t>(import file): ‘IT03’</a:t>
            </a:r>
            <a:endParaRPr lang="en-US" altLang="ko-KR" sz="1000" dirty="0"/>
          </a:p>
          <a:p>
            <a:r>
              <a:rPr lang="en-US" altLang="ko-KR" sz="1000" dirty="0"/>
              <a:t>       - if </a:t>
            </a:r>
            <a:r>
              <a:rPr lang="en-US" altLang="ko-KR" sz="1000" b="1" dirty="0"/>
              <a:t>{SIMUL_TYPE} is selected with </a:t>
            </a:r>
            <a:r>
              <a:rPr lang="ko-KR" altLang="en-US" sz="1000" b="1" dirty="0"/>
              <a:t>트윈형</a:t>
            </a:r>
            <a:r>
              <a:rPr lang="en-US" altLang="ko-KR" sz="1000" b="1" dirty="0"/>
              <a:t>(ST02), enable (if not, disable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  2) </a:t>
            </a:r>
            <a:r>
              <a:rPr lang="ko-KR" altLang="en-US" sz="1000" dirty="0" smtClean="0"/>
              <a:t>시뮬레이션 모델별 필요 데이터 인자 </a:t>
            </a:r>
            <a:r>
              <a:rPr lang="en-US" altLang="ko-KR" sz="1000" dirty="0" smtClean="0"/>
              <a:t>(model data factor)</a:t>
            </a:r>
          </a:p>
          <a:p>
            <a:r>
              <a:rPr lang="en-US" altLang="ko-KR" sz="1000" dirty="0" smtClean="0"/>
              <a:t>    1)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a) logic</a:t>
            </a:r>
          </a:p>
          <a:p>
            <a:r>
              <a:rPr lang="en-US" altLang="ko-KR" sz="1000" dirty="0"/>
              <a:t>         DB: </a:t>
            </a:r>
            <a:r>
              <a:rPr lang="en-US" altLang="ko-KR" sz="1000" dirty="0" smtClean="0"/>
              <a:t>SYS_MODEL_FACTOR</a:t>
            </a:r>
            <a:br>
              <a:rPr lang="en-US" altLang="ko-KR" sz="1000" dirty="0" smtClean="0"/>
            </a:br>
            <a:r>
              <a:rPr lang="en-US" altLang="ko-KR" sz="1000" dirty="0"/>
              <a:t>         conditions: MODEL_NO IN {MODEL_NOS} (ex: ‘M10’,’ </a:t>
            </a:r>
            <a:r>
              <a:rPr lang="en-US" altLang="ko-KR" sz="1000" dirty="0" smtClean="0"/>
              <a:t>M20’)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sort: FACTOR_NO ASC</a:t>
            </a:r>
          </a:p>
          <a:p>
            <a:r>
              <a:rPr lang="en-US" altLang="ko-KR" sz="1000" dirty="0"/>
              <a:t>         group by: </a:t>
            </a:r>
            <a:r>
              <a:rPr lang="en-US" altLang="ko-KR" sz="1000" dirty="0" smtClean="0"/>
              <a:t>FACTOR_NO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b) columns</a:t>
            </a:r>
          </a:p>
          <a:p>
            <a:r>
              <a:rPr lang="en-US" altLang="ko-KR" sz="1000" dirty="0"/>
              <a:t>        b-1) {</a:t>
            </a:r>
            <a:r>
              <a:rPr lang="en-US" altLang="ko-KR" sz="1000" dirty="0" smtClean="0"/>
              <a:t>SYS_MODEL.MODEL_NAME}</a:t>
            </a:r>
            <a:br>
              <a:rPr lang="en-US" altLang="ko-KR" sz="1000" dirty="0" smtClean="0"/>
            </a:br>
            <a:r>
              <a:rPr lang="en-US" altLang="ko-KR" sz="1000" dirty="0" smtClean="0"/>
              <a:t>          - show MIN(FACTOR_NO)’s </a:t>
            </a:r>
          </a:p>
          <a:p>
            <a:r>
              <a:rPr lang="en-US" altLang="ko-KR" sz="1000" dirty="0"/>
              <a:t>        b-2) {SYS_FACTOR. </a:t>
            </a:r>
            <a:r>
              <a:rPr lang="en-US" altLang="ko-KR" sz="1000" dirty="0" smtClean="0"/>
              <a:t>FACTOR_NAME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</a:t>
            </a:r>
            <a:r>
              <a:rPr lang="ko-KR" altLang="en-US" sz="1000" dirty="0" smtClean="0"/>
              <a:t>데이터 입력 </a:t>
            </a:r>
            <a:r>
              <a:rPr lang="en-US" altLang="ko-KR" sz="1000" dirty="0" smtClean="0"/>
              <a:t>(input data)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List columns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 FACTOR list is same with 1</a:t>
            </a:r>
            <a:r>
              <a:rPr lang="en-US" altLang="ko-KR" sz="1000" dirty="0"/>
              <a:t>) Grid FACTOR_COLUMN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a-1</a:t>
            </a:r>
            <a:r>
              <a:rPr lang="en-US" altLang="ko-KR" sz="1000" dirty="0"/>
              <a:t>) {FACTOR_NAME} ({</a:t>
            </a:r>
            <a:r>
              <a:rPr lang="en-US" altLang="ko-KR" sz="1000" dirty="0" smtClean="0"/>
              <a:t>FACTOR_COLUMN})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a-2) </a:t>
            </a:r>
            <a:r>
              <a:rPr lang="en-US" altLang="ko-KR" sz="1000" dirty="0" err="1" smtClean="0"/>
              <a:t>inputbox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- validate: required, number(decimal point)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5649" y="5472187"/>
            <a:ext cx="3587598" cy="40934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r>
              <a:rPr lang="en-US" altLang="ko-KR" sz="1000" b="1" dirty="0" smtClean="0"/>
              <a:t>- when </a:t>
            </a:r>
            <a:r>
              <a:rPr lang="ko-KR" altLang="en-US" sz="1000" b="1" dirty="0" smtClean="0"/>
              <a:t>시뮬레이션 유형</a:t>
            </a:r>
            <a:r>
              <a:rPr lang="en-US" altLang="ko-KR" sz="1000" b="1" dirty="0" smtClean="0"/>
              <a:t>(SIMUL_TYPE) is selected with </a:t>
            </a:r>
            <a:r>
              <a:rPr lang="ko-KR" altLang="en-US" sz="1000" b="1" dirty="0" smtClean="0"/>
              <a:t>일반형</a:t>
            </a:r>
            <a:r>
              <a:rPr lang="en-US" altLang="ko-KR" sz="1000" b="1" dirty="0" smtClean="0"/>
              <a:t>(ST01)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4.Buttons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취소 </a:t>
            </a:r>
            <a:r>
              <a:rPr lang="en-US" altLang="ko-KR" sz="1000" dirty="0" smtClean="0"/>
              <a:t>(cancel)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clicks, show confirm msg.(“</a:t>
            </a:r>
            <a:r>
              <a:rPr lang="ko-KR" altLang="en-US" sz="1000" dirty="0" smtClean="0"/>
              <a:t>시뮬레이션 생성을 취소하시겠습니까</a:t>
            </a:r>
            <a:r>
              <a:rPr lang="en-US" altLang="ko-KR" sz="1000" dirty="0" smtClean="0"/>
              <a:t>?”)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YES, move to Simulation List without save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  2)  </a:t>
            </a:r>
            <a:r>
              <a:rPr lang="ko-KR" altLang="en-US" sz="1000" dirty="0" smtClean="0"/>
              <a:t>시뮬레이션 실행 </a:t>
            </a:r>
            <a:r>
              <a:rPr lang="en-US" altLang="ko-KR" sz="1000" dirty="0" smtClean="0"/>
              <a:t>(execute simulation)</a:t>
            </a:r>
            <a:endParaRPr lang="en-US" altLang="ko-KR" sz="1000" dirty="0"/>
          </a:p>
          <a:p>
            <a:r>
              <a:rPr lang="en-US" altLang="ko-KR" sz="1000" dirty="0"/>
              <a:t>    - if clicks, show confirm msg.(“</a:t>
            </a:r>
            <a:r>
              <a:rPr lang="ko-KR" altLang="en-US" sz="1000" dirty="0" smtClean="0"/>
              <a:t>시뮬레이션을 실행하시겠습니까</a:t>
            </a:r>
            <a:r>
              <a:rPr lang="en-US" altLang="ko-KR" sz="1000" dirty="0"/>
              <a:t>?”)</a:t>
            </a:r>
          </a:p>
          <a:p>
            <a:r>
              <a:rPr lang="en-US" altLang="ko-KR" sz="1000" dirty="0"/>
              <a:t>    - if YES</a:t>
            </a:r>
            <a:r>
              <a:rPr lang="en-US" altLang="ko-KR" sz="1000" dirty="0" smtClean="0"/>
              <a:t>, do the process and move to </a:t>
            </a:r>
            <a:r>
              <a:rPr lang="en-US" altLang="ko-KR" sz="1000" dirty="0"/>
              <a:t>Simulation </a:t>
            </a:r>
            <a:r>
              <a:rPr lang="en-US" altLang="ko-KR" sz="1000" dirty="0" smtClean="0"/>
              <a:t>List (reload)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process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a-1) </a:t>
            </a:r>
            <a:r>
              <a:rPr lang="en-US" altLang="ko-KR" sz="1000" dirty="0"/>
              <a:t>INSERT EC_SIMULATION</a:t>
            </a:r>
            <a:br>
              <a:rPr lang="en-US" altLang="ko-KR" sz="1000" dirty="0"/>
            </a:br>
            <a:r>
              <a:rPr lang="en-US" altLang="ko-KR" sz="1000" dirty="0"/>
              <a:t>        - </a:t>
            </a:r>
            <a:r>
              <a:rPr lang="en-US" altLang="ko-KR" sz="1000" b="1" dirty="0" smtClean="0"/>
              <a:t>SIMUL_STATUS=‘SS01’ (</a:t>
            </a:r>
            <a:r>
              <a:rPr lang="ko-KR" altLang="en-US" sz="1000" b="1" dirty="0" smtClean="0"/>
              <a:t>진행중</a:t>
            </a:r>
            <a:r>
              <a:rPr lang="en-US" altLang="ko-KR" sz="1000" b="1" dirty="0" smtClean="0"/>
              <a:t>: progress)</a:t>
            </a:r>
          </a:p>
          <a:p>
            <a:r>
              <a:rPr lang="en-US" altLang="ko-KR" sz="1000" dirty="0"/>
              <a:t>      a-2) INSERT </a:t>
            </a:r>
            <a:r>
              <a:rPr lang="en-US" altLang="ko-KR" sz="1000" dirty="0" smtClean="0"/>
              <a:t>EC_SIMULATION_INPUT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   -</a:t>
            </a:r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</a:rPr>
              <a:t>INPUT_SEQ : 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seq</a:t>
            </a:r>
            <a:r>
              <a:rPr lang="en-US" altLang="ko-KR" sz="1000" dirty="0" smtClean="0">
                <a:solidFill>
                  <a:srgbClr val="FF0000"/>
                </a:solidFill>
              </a:rPr>
              <a:t> no (1) </a:t>
            </a:r>
            <a:r>
              <a:rPr lang="en-US" altLang="ko-KR" sz="1000" dirty="0">
                <a:solidFill>
                  <a:srgbClr val="FF0000"/>
                </a:solidFill>
              </a:rPr>
              <a:t>of the SIMUL_SEQ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   - </a:t>
            </a:r>
            <a:r>
              <a:rPr lang="en-US" altLang="ko-KR" sz="1000" dirty="0" smtClean="0"/>
              <a:t>FILE_YN=‘N’</a:t>
            </a:r>
            <a:br>
              <a:rPr lang="en-US" altLang="ko-KR" sz="1000" dirty="0" smtClean="0"/>
            </a:br>
            <a:r>
              <a:rPr lang="en-US" altLang="ko-KR" sz="1000" dirty="0" smtClean="0"/>
              <a:t>       -</a:t>
            </a:r>
            <a:r>
              <a:rPr lang="en-US" altLang="ko-KR" sz="1000" dirty="0" smtClean="0">
                <a:solidFill>
                  <a:srgbClr val="FF0000"/>
                </a:solidFill>
              </a:rPr>
              <a:t> INPUT_DT: current 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datetime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 - INPUT_DATA</a:t>
            </a:r>
            <a:r>
              <a:rPr lang="en-US" altLang="ko-KR" sz="1000" dirty="0"/>
              <a:t>: input data (JSON) </a:t>
            </a:r>
            <a:r>
              <a:rPr lang="en-US" altLang="ko-KR" sz="1000" dirty="0" smtClean="0"/>
              <a:t>({“{FACTOR_COLUMN}”: {input value}})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a-3) run SIMULATION with background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</a:t>
            </a:r>
            <a:r>
              <a:rPr lang="en-US" altLang="ko-KR" sz="1000" b="1" dirty="0" smtClean="0"/>
              <a:t>refer to attach Simulation_logic.txt</a:t>
            </a:r>
          </a:p>
        </p:txBody>
      </p:sp>
    </p:spTree>
    <p:extLst>
      <p:ext uri="{BB962C8B-B14F-4D97-AF65-F5344CB8AC3E}">
        <p14:creationId xmlns:p14="http://schemas.microsoft.com/office/powerpoint/2010/main" val="200613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2375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제목 생성 규칙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A9B5D0-3BEF-BF16-BBB8-0F6AE6065B1C}"/>
              </a:ext>
            </a:extLst>
          </p:cNvPr>
          <p:cNvSpPr txBox="1"/>
          <p:nvPr/>
        </p:nvSpPr>
        <p:spPr>
          <a:xfrm>
            <a:off x="3815730" y="4320059"/>
            <a:ext cx="8145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+mj-ea"/>
                <a:ea typeface="+mj-ea"/>
              </a:rPr>
              <a:t>No. Ge-Tier1-YYYYMMDDhhmmss</a:t>
            </a:r>
            <a:endParaRPr lang="ko-KR" altLang="en-US" sz="4000" dirty="0">
              <a:latin typeface="+mj-ea"/>
              <a:ea typeface="+mj-ea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EF4EEBD-F968-C572-B725-5BA1BBE9A869}"/>
              </a:ext>
            </a:extLst>
          </p:cNvPr>
          <p:cNvCxnSpPr/>
          <p:nvPr/>
        </p:nvCxnSpPr>
        <p:spPr>
          <a:xfrm>
            <a:off x="3815730" y="5027945"/>
            <a:ext cx="90423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9AA88D-1CCE-FC77-C907-B4EEFD0C184B}"/>
              </a:ext>
            </a:extLst>
          </p:cNvPr>
          <p:cNvSpPr txBox="1"/>
          <p:nvPr/>
        </p:nvSpPr>
        <p:spPr>
          <a:xfrm>
            <a:off x="3015511" y="597624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latin typeface="+mj-ea"/>
                <a:ea typeface="+mj-ea"/>
              </a:rPr>
              <a:t>일련번호</a:t>
            </a:r>
            <a:endParaRPr lang="ko-KR" altLang="en-US" sz="1200" dirty="0">
              <a:latin typeface="+mj-ea"/>
              <a:ea typeface="+mj-ea"/>
            </a:endParaRP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EEC09985-462B-1851-775C-5B28DDA2CFC4}"/>
              </a:ext>
            </a:extLst>
          </p:cNvPr>
          <p:cNvCxnSpPr>
            <a:endCxn id="9" idx="0"/>
          </p:cNvCxnSpPr>
          <p:nvPr/>
        </p:nvCxnSpPr>
        <p:spPr>
          <a:xfrm rot="5400000">
            <a:off x="3367586" y="5075981"/>
            <a:ext cx="948298" cy="852227"/>
          </a:xfrm>
          <a:prstGeom prst="bentConnector3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8D45FA68-DA8C-0F22-335B-E7FB19BDDB88}"/>
              </a:ext>
            </a:extLst>
          </p:cNvPr>
          <p:cNvCxnSpPr>
            <a:cxnSpLocks/>
          </p:cNvCxnSpPr>
          <p:nvPr/>
        </p:nvCxnSpPr>
        <p:spPr>
          <a:xfrm>
            <a:off x="4935991" y="5027945"/>
            <a:ext cx="617606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D36C7D8-63D2-9A60-4BF1-228DB5797D92}"/>
              </a:ext>
            </a:extLst>
          </p:cNvPr>
          <p:cNvSpPr txBox="1"/>
          <p:nvPr/>
        </p:nvSpPr>
        <p:spPr>
          <a:xfrm>
            <a:off x="4586601" y="5976243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시뮬레이션 유형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2F25228-8DA5-F527-2F33-5D5483662C08}"/>
              </a:ext>
            </a:extLst>
          </p:cNvPr>
          <p:cNvCxnSpPr>
            <a:endCxn id="17" idx="0"/>
          </p:cNvCxnSpPr>
          <p:nvPr/>
        </p:nvCxnSpPr>
        <p:spPr>
          <a:xfrm>
            <a:off x="5244794" y="5027944"/>
            <a:ext cx="0" cy="94829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357711-31CA-39CC-EA62-A3EC71CF0880}"/>
              </a:ext>
            </a:extLst>
          </p:cNvPr>
          <p:cNvSpPr txBox="1"/>
          <p:nvPr/>
        </p:nvSpPr>
        <p:spPr>
          <a:xfrm>
            <a:off x="4586601" y="6311892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j-ea"/>
                <a:ea typeface="+mj-ea"/>
              </a:rPr>
              <a:t>일반형 </a:t>
            </a:r>
            <a:r>
              <a:rPr lang="en-US" altLang="ko-KR" sz="1200" dirty="0">
                <a:latin typeface="+mj-ea"/>
                <a:ea typeface="+mj-ea"/>
              </a:rPr>
              <a:t>: 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j-ea"/>
                <a:ea typeface="+mj-ea"/>
              </a:rPr>
              <a:t>트윈형 </a:t>
            </a:r>
            <a:r>
              <a:rPr lang="en-US" altLang="ko-KR" sz="1200" dirty="0">
                <a:latin typeface="+mj-ea"/>
                <a:ea typeface="+mj-ea"/>
              </a:rPr>
              <a:t>: Tw</a:t>
            </a:r>
            <a:endParaRPr lang="ko-KR" altLang="en-US" sz="1200" dirty="0">
              <a:latin typeface="+mj-ea"/>
              <a:ea typeface="+mj-ea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7005625-B000-FCA3-215E-52870A08CBEA}"/>
              </a:ext>
            </a:extLst>
          </p:cNvPr>
          <p:cNvCxnSpPr>
            <a:cxnSpLocks/>
          </p:cNvCxnSpPr>
          <p:nvPr/>
        </p:nvCxnSpPr>
        <p:spPr>
          <a:xfrm>
            <a:off x="5737878" y="4248051"/>
            <a:ext cx="998313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7AD326-6A46-BB43-A88E-FBF1C5A4F7F1}"/>
              </a:ext>
            </a:extLst>
          </p:cNvPr>
          <p:cNvSpPr txBox="1"/>
          <p:nvPr/>
        </p:nvSpPr>
        <p:spPr>
          <a:xfrm>
            <a:off x="6952215" y="1864670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적용 모델명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4C513-8C20-55F3-7B57-6871C4D01C0A}"/>
              </a:ext>
            </a:extLst>
          </p:cNvPr>
          <p:cNvSpPr txBox="1"/>
          <p:nvPr/>
        </p:nvSpPr>
        <p:spPr>
          <a:xfrm>
            <a:off x="6952215" y="2178402"/>
            <a:ext cx="2856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Tier1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Reg1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Reg2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Reg3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DeepL1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DeepL2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Multi : </a:t>
            </a:r>
            <a:r>
              <a:rPr lang="ko-KR" altLang="en-US" sz="1200" dirty="0">
                <a:latin typeface="+mj-ea"/>
                <a:ea typeface="+mj-ea"/>
              </a:rPr>
              <a:t>모델이 </a:t>
            </a:r>
            <a:r>
              <a:rPr lang="en-US" altLang="ko-KR" sz="1200" dirty="0">
                <a:latin typeface="+mj-ea"/>
                <a:ea typeface="+mj-ea"/>
              </a:rPr>
              <a:t>2</a:t>
            </a:r>
            <a:r>
              <a:rPr lang="ko-KR" altLang="en-US" sz="1200" dirty="0">
                <a:latin typeface="+mj-ea"/>
                <a:ea typeface="+mj-ea"/>
              </a:rPr>
              <a:t>개 이상 적용될 경우</a:t>
            </a:r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4EE9757E-3485-B524-89B3-0259DA6C9629}"/>
              </a:ext>
            </a:extLst>
          </p:cNvPr>
          <p:cNvCxnSpPr>
            <a:cxnSpLocks/>
            <a:endCxn id="23" idx="1"/>
          </p:cNvCxnSpPr>
          <p:nvPr/>
        </p:nvCxnSpPr>
        <p:spPr>
          <a:xfrm rot="5400000" flipH="1" flipV="1">
            <a:off x="5453580" y="2771333"/>
            <a:ext cx="2266798" cy="730472"/>
          </a:xfrm>
          <a:prstGeom prst="bentConnector2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B19466D3-1436-0A20-133B-B58500B55DBC}"/>
              </a:ext>
            </a:extLst>
          </p:cNvPr>
          <p:cNvCxnSpPr>
            <a:cxnSpLocks/>
          </p:cNvCxnSpPr>
          <p:nvPr/>
        </p:nvCxnSpPr>
        <p:spPr>
          <a:xfrm>
            <a:off x="7150972" y="5016055"/>
            <a:ext cx="469778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D3267AF-073F-8F39-5586-737B0AB3CC02}"/>
              </a:ext>
            </a:extLst>
          </p:cNvPr>
          <p:cNvSpPr txBox="1"/>
          <p:nvPr/>
        </p:nvSpPr>
        <p:spPr>
          <a:xfrm>
            <a:off x="7302631" y="5969273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시뮬레이션 생성일시</a:t>
            </a:r>
          </a:p>
        </p:txBody>
      </p: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95BF2A16-DFD1-82D4-D547-BAE592247B34}"/>
              </a:ext>
            </a:extLst>
          </p:cNvPr>
          <p:cNvCxnSpPr>
            <a:cxnSpLocks/>
            <a:endCxn id="30" idx="0"/>
          </p:cNvCxnSpPr>
          <p:nvPr/>
        </p:nvCxnSpPr>
        <p:spPr>
          <a:xfrm rot="16200000" flipH="1">
            <a:off x="7314954" y="5169513"/>
            <a:ext cx="941327" cy="65819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B13AB3-CD08-54F6-D496-52CBE5EBE40C}"/>
              </a:ext>
            </a:extLst>
          </p:cNvPr>
          <p:cNvSpPr txBox="1"/>
          <p:nvPr/>
        </p:nvSpPr>
        <p:spPr>
          <a:xfrm>
            <a:off x="431354" y="1153666"/>
            <a:ext cx="4578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600" b="1" dirty="0">
                <a:latin typeface="+mj-ea"/>
                <a:ea typeface="+mj-ea"/>
              </a:rPr>
              <a:t> 시뮬레이션 제목 자동생성 규칙 </a:t>
            </a:r>
            <a:r>
              <a:rPr lang="en-US" altLang="ko-KR" sz="1600" b="1" dirty="0">
                <a:latin typeface="+mj-ea"/>
                <a:ea typeface="+mj-ea"/>
              </a:rPr>
              <a:t>- </a:t>
            </a:r>
            <a:r>
              <a:rPr lang="ko-KR" altLang="en-US" sz="1600" b="1" dirty="0" err="1">
                <a:latin typeface="+mj-ea"/>
                <a:ea typeface="+mj-ea"/>
              </a:rPr>
              <a:t>네이밍규칙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56490" y="1007691"/>
            <a:ext cx="374441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r>
              <a:rPr lang="en-US" altLang="ko-KR" sz="1000" b="1" dirty="0" smtClean="0"/>
              <a:t>- when </a:t>
            </a:r>
            <a:r>
              <a:rPr lang="ko-KR" altLang="en-US" sz="1000" b="1" dirty="0" smtClean="0"/>
              <a:t>시뮬레이션 유형</a:t>
            </a:r>
            <a:r>
              <a:rPr lang="en-US" altLang="ko-KR" sz="1000" b="1" dirty="0" smtClean="0"/>
              <a:t>(SIMUL_TYPE) is selected with </a:t>
            </a:r>
            <a:r>
              <a:rPr lang="ko-KR" altLang="en-US" sz="1000" b="1" dirty="0" smtClean="0"/>
              <a:t>일반형</a:t>
            </a:r>
            <a:r>
              <a:rPr lang="en-US" altLang="ko-KR" sz="1000" b="1" dirty="0" smtClean="0"/>
              <a:t>(ST01)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1.SIMULATION naming rule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en-US" altLang="ko-KR" sz="1000" dirty="0"/>
              <a:t>format: {</a:t>
            </a:r>
            <a:r>
              <a:rPr lang="en-US" altLang="ko-KR" sz="1000" dirty="0" smtClean="0"/>
              <a:t>SIMUL_SEQ}.{type}-{model name}-</a:t>
            </a:r>
            <a:r>
              <a:rPr lang="en-US" altLang="ko-KR" sz="1000" dirty="0" err="1" smtClean="0"/>
              <a:t>yyyymmddhhmmss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{type} </a:t>
            </a:r>
          </a:p>
          <a:p>
            <a:r>
              <a:rPr lang="en-US" altLang="ko-KR" sz="1000" dirty="0"/>
              <a:t>     </a:t>
            </a:r>
            <a:r>
              <a:rPr lang="en-US" altLang="ko-KR" sz="1000" dirty="0" smtClean="0"/>
              <a:t>  - </a:t>
            </a:r>
            <a:r>
              <a:rPr lang="en-US" altLang="ko-KR" sz="1000" dirty="0"/>
              <a:t>if </a:t>
            </a:r>
            <a:r>
              <a:rPr lang="en-US" altLang="ko-KR" sz="1000" dirty="0" smtClean="0"/>
              <a:t>SIMUL_TYPE=‘ST01’, ‘Ge’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 if ‘ST02’, ‘Tw’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b) {model name}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- if selected MODEL is multiple, ‘Multi’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- if one</a:t>
            </a:r>
            <a:r>
              <a:rPr lang="en-US" altLang="ko-KR" sz="1000" dirty="0"/>
              <a:t>, {</a:t>
            </a:r>
            <a:r>
              <a:rPr lang="en-US" altLang="ko-KR" sz="1000" dirty="0" smtClean="0"/>
              <a:t>MODEL_NAME}</a:t>
            </a:r>
          </a:p>
          <a:p>
            <a:r>
              <a:rPr lang="en-US" altLang="ko-KR" sz="1000" dirty="0" smtClean="0"/>
              <a:t>      c) </a:t>
            </a:r>
            <a:r>
              <a:rPr lang="en-US" altLang="ko-KR" sz="1000" dirty="0" err="1" smtClean="0"/>
              <a:t>yyyymmddhhmmss</a:t>
            </a:r>
            <a:r>
              <a:rPr lang="en-US" altLang="ko-KR" sz="1000" dirty="0" smtClean="0"/>
              <a:t>: created </a:t>
            </a:r>
            <a:r>
              <a:rPr lang="en-US" altLang="ko-KR" sz="1000" dirty="0" err="1" smtClean="0"/>
              <a:t>datetime</a:t>
            </a:r>
            <a:endParaRPr lang="en-US" altLang="ko-KR" sz="1000" dirty="0" smtClean="0"/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42694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32420"/>
          <a:stretch/>
        </p:blipFill>
        <p:spPr>
          <a:xfrm>
            <a:off x="175176" y="847685"/>
            <a:ext cx="4465413" cy="46245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일반형 시뮬레이션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모델 실행 테스트 팝업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선택된 모델에 따른 </a:t>
            </a:r>
            <a:r>
              <a:rPr lang="ko-KR" altLang="en-US" sz="1000" dirty="0" err="1">
                <a:latin typeface="+mj-ea"/>
                <a:ea typeface="+mj-ea"/>
              </a:rPr>
              <a:t>데이터입력항목</a:t>
            </a:r>
            <a:r>
              <a:rPr lang="ko-KR" altLang="en-US" sz="1000" dirty="0">
                <a:latin typeface="+mj-ea"/>
                <a:ea typeface="+mj-ea"/>
              </a:rPr>
              <a:t> 표출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항목의 데이터 사용자 입력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[RUN]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데이터 입력 후 해당 모델의 탄소배출량 계산 수행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1-3. </a:t>
            </a:r>
            <a:r>
              <a:rPr lang="ko-KR" altLang="en-US" sz="1000" dirty="0">
                <a:latin typeface="+mj-ea"/>
                <a:ea typeface="+mj-ea"/>
              </a:rPr>
              <a:t>탄소배출량 계산 결과 표시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0DFB58C-1CB5-4CC7-C9E6-8B38A9C67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7" t="26472" r="2467" b="38765"/>
          <a:stretch/>
        </p:blipFill>
        <p:spPr>
          <a:xfrm>
            <a:off x="5194944" y="952548"/>
            <a:ext cx="4559863" cy="63918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8B319BC-F863-6A60-D201-AFD4746FA8E3}"/>
              </a:ext>
            </a:extLst>
          </p:cNvPr>
          <p:cNvSpPr/>
          <p:nvPr/>
        </p:nvSpPr>
        <p:spPr>
          <a:xfrm>
            <a:off x="3108200" y="2517585"/>
            <a:ext cx="394661" cy="178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9417CB2-ADAD-C175-A860-6134B65CF1AB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502861" y="2606851"/>
            <a:ext cx="1692083" cy="154162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78CBAE3D-4380-721B-E852-AFABA9A4818C}"/>
              </a:ext>
            </a:extLst>
          </p:cNvPr>
          <p:cNvSpPr/>
          <p:nvPr/>
        </p:nvSpPr>
        <p:spPr>
          <a:xfrm>
            <a:off x="5075870" y="9265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97D2BC3-5BB0-9E26-2C74-2CE458544DDC}"/>
              </a:ext>
            </a:extLst>
          </p:cNvPr>
          <p:cNvSpPr/>
          <p:nvPr/>
        </p:nvSpPr>
        <p:spPr>
          <a:xfrm>
            <a:off x="5079564" y="187178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ED91D43-6EEB-F820-10CB-082944683083}"/>
              </a:ext>
            </a:extLst>
          </p:cNvPr>
          <p:cNvSpPr/>
          <p:nvPr/>
        </p:nvSpPr>
        <p:spPr>
          <a:xfrm>
            <a:off x="8352234" y="619226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11F03E6-B8E2-51E7-5F08-FDBE6335955A}"/>
              </a:ext>
            </a:extLst>
          </p:cNvPr>
          <p:cNvSpPr/>
          <p:nvPr/>
        </p:nvSpPr>
        <p:spPr>
          <a:xfrm>
            <a:off x="5117634" y="655230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1-3</a:t>
            </a:r>
            <a:endParaRPr lang="ko-KR" alt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12474" y="2794254"/>
            <a:ext cx="3744416" cy="270843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0.title : “</a:t>
            </a:r>
            <a:r>
              <a:rPr lang="ko-KR" altLang="en-US" sz="1000" dirty="0" smtClean="0"/>
              <a:t>모델 실행 테스트</a:t>
            </a:r>
            <a:r>
              <a:rPr lang="en-US" altLang="ko-KR" sz="1000" dirty="0" smtClean="0"/>
              <a:t>“ (Simulation Test)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시뮬레이션 모델별 필요 데이터 인자 </a:t>
            </a:r>
            <a:r>
              <a:rPr lang="en-US" altLang="ko-KR" sz="1000" dirty="0" smtClean="0"/>
              <a:t>(factor list)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</a:t>
            </a:r>
            <a:r>
              <a:rPr lang="en-US" altLang="ko-KR" sz="1000" b="1" dirty="0" smtClean="0"/>
              <a:t> same with p15 &gt; No 3 &gt; 3)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데이터 입력 </a:t>
            </a:r>
            <a:r>
              <a:rPr lang="en-US" altLang="ko-KR" sz="1000" dirty="0" smtClean="0"/>
              <a:t>(input data)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</a:t>
            </a:r>
            <a:r>
              <a:rPr lang="en-US" altLang="ko-KR" sz="1000" b="1" dirty="0"/>
              <a:t> same with p15 &gt; No 3 &gt; 3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2.Button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RUN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if clicks, do simulation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3.Result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simulation model name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Total {simulation result value} (with thousand separator)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53766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871514" y="790718"/>
            <a:ext cx="6743841" cy="6984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21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제목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기본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자동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네이밍 규칙에 따름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사용자 변경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설명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설명 사용자 입력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필수값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아님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트윈형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비교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탄소배출량 예측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선택 추가 및 삭제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 설정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입력 데이터 설정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데이터베이스 연결하여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파일 선택으로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다음 슬라이드에서 상세 설명함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396952" y="269411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381350" y="448146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426321" y="163940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784282" y="1976399"/>
            <a:ext cx="374441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r>
              <a:rPr lang="en-US" altLang="ko-KR" sz="1000" b="1" dirty="0" smtClean="0"/>
              <a:t>- when </a:t>
            </a:r>
            <a:r>
              <a:rPr lang="ko-KR" altLang="en-US" sz="1000" b="1" dirty="0" smtClean="0"/>
              <a:t>시뮬레이션 유형</a:t>
            </a:r>
            <a:r>
              <a:rPr lang="en-US" altLang="ko-KR" sz="1000" b="1" dirty="0" smtClean="0"/>
              <a:t>(SIMUL_TYPE) is selected with 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 smtClean="0"/>
              <a:t>(ST02</a:t>
            </a:r>
            <a:r>
              <a:rPr lang="en-US" altLang="ko-KR" sz="1000" b="1" dirty="0"/>
              <a:t>) AND </a:t>
            </a:r>
            <a:r>
              <a:rPr lang="en-US" altLang="ko-KR" sz="1000" b="1" dirty="0" smtClean="0"/>
              <a:t>TWIN_SIMUL_TYPE = ‘TS01’ (</a:t>
            </a:r>
            <a:r>
              <a:rPr lang="ko-KR" altLang="en-US" sz="1000" b="1" dirty="0" smtClean="0"/>
              <a:t>모델별 비교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198478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24AABF6C-2572-0C2A-4ACA-C0280972A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17878" b="64566"/>
          <a:stretch/>
        </p:blipFill>
        <p:spPr>
          <a:xfrm>
            <a:off x="3190369" y="1019042"/>
            <a:ext cx="7355413" cy="25809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" r="356"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9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트윈형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비교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탄소배출량 예측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목록 팝업 활성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목록에 농장을 선택하여 시뮬레이션 적용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에너지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비에너지 선택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비에너지 분야만 선택함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적용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비교할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추가 시 하단에 추가된 모델 정보 표시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버튼으로 추가된 모델 삭제 가능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기간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시작일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종료일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표시할 간격 선택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5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월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년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82357" y="11824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ACA1A5-22FD-7326-0E92-6081DA725206}"/>
              </a:ext>
            </a:extLst>
          </p:cNvPr>
          <p:cNvSpPr/>
          <p:nvPr/>
        </p:nvSpPr>
        <p:spPr>
          <a:xfrm>
            <a:off x="720449" y="1654930"/>
            <a:ext cx="1806882" cy="64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14AA383F-408F-993F-09EF-ABFD439501C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527331" y="1979383"/>
            <a:ext cx="668379" cy="38728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텍스트, 스크린샷, 소프트웨어, 디스플레이이(가) 표시된 사진&#10;&#10;자동 생성된 설명">
            <a:extLst>
              <a:ext uri="{FF2B5EF4-FFF2-40B4-BE49-F238E27FC236}">
                <a16:creationId xmlns:a16="http://schemas.microsoft.com/office/drawing/2014/main" id="{E94E12F4-7873-C77D-92D3-2E5F6A96E0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7273" r="25019" b="64542"/>
          <a:stretch/>
        </p:blipFill>
        <p:spPr>
          <a:xfrm>
            <a:off x="5513125" y="3714292"/>
            <a:ext cx="4952292" cy="295232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82F673C-43C9-509A-3C1B-8CB1080FE6A1}"/>
              </a:ext>
            </a:extLst>
          </p:cNvPr>
          <p:cNvSpPr/>
          <p:nvPr/>
        </p:nvSpPr>
        <p:spPr>
          <a:xfrm>
            <a:off x="4784083" y="1654930"/>
            <a:ext cx="795636" cy="387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684E692-FE4F-C710-E714-5B89FA579FB2}"/>
              </a:ext>
            </a:extLst>
          </p:cNvPr>
          <p:cNvCxnSpPr>
            <a:cxnSpLocks/>
            <a:stCxn id="14" idx="1"/>
            <a:endCxn id="13" idx="1"/>
          </p:cNvCxnSpPr>
          <p:nvPr/>
        </p:nvCxnSpPr>
        <p:spPr>
          <a:xfrm rot="10800000" flipH="1" flipV="1">
            <a:off x="4784083" y="1848572"/>
            <a:ext cx="729042" cy="3341883"/>
          </a:xfrm>
          <a:prstGeom prst="bentConnector3">
            <a:avLst>
              <a:gd name="adj1" fmla="val -31356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65417" y="1398431"/>
            <a:ext cx="3744416" cy="578619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r>
              <a:rPr lang="en-US" altLang="ko-KR" sz="1000" b="1" dirty="0" smtClean="0"/>
              <a:t>- when </a:t>
            </a:r>
            <a:r>
              <a:rPr lang="ko-KR" altLang="en-US" sz="1000" b="1" dirty="0" smtClean="0"/>
              <a:t>시뮬레이션 유형</a:t>
            </a:r>
            <a:r>
              <a:rPr lang="en-US" altLang="ko-KR" sz="1000" b="1" dirty="0" smtClean="0"/>
              <a:t>(SIMUL_TYPE) is selected with 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 smtClean="0"/>
              <a:t>(ST02</a:t>
            </a:r>
            <a:r>
              <a:rPr lang="en-US" altLang="ko-KR" sz="1000" b="1" dirty="0"/>
              <a:t>) AND </a:t>
            </a:r>
            <a:r>
              <a:rPr lang="en-US" altLang="ko-KR" sz="1000" b="1" dirty="0" smtClean="0"/>
              <a:t>TWIN_SIMUL_TYPE = ‘TS01’ (</a:t>
            </a:r>
            <a:r>
              <a:rPr lang="ko-KR" altLang="en-US" sz="1000" b="1" dirty="0" smtClean="0"/>
              <a:t>모델별 비교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</a:t>
            </a:r>
            <a:r>
              <a:rPr lang="ko-KR" altLang="en-US" sz="1000" dirty="0" smtClean="0"/>
              <a:t>시뮬레이션 설정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적용농장 </a:t>
            </a:r>
            <a:r>
              <a:rPr lang="en-US" altLang="ko-KR" sz="1000" dirty="0"/>
              <a:t>: {EC_SIMULATION. </a:t>
            </a:r>
            <a:r>
              <a:rPr lang="en-US" altLang="ko-KR" sz="1000" dirty="0" smtClean="0"/>
              <a:t>FARM_SEQ}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en-US" altLang="ko-KR" sz="1000" b="1" dirty="0" smtClean="0"/>
              <a:t> - if selected </a:t>
            </a:r>
            <a:r>
              <a:rPr lang="ko-KR" altLang="en-US" sz="1000" b="1" dirty="0"/>
              <a:t>시뮬레이션 유형</a:t>
            </a:r>
            <a:r>
              <a:rPr lang="en-US" altLang="ko-KR" sz="1000" b="1" dirty="0"/>
              <a:t>(SIMUL_TYPE) </a:t>
            </a:r>
            <a:r>
              <a:rPr lang="en-US" altLang="ko-KR" sz="1000" b="1" dirty="0" smtClean="0"/>
              <a:t>= ‘ST02’(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 smtClean="0"/>
              <a:t>), show this field (if not, hide)</a:t>
            </a:r>
          </a:p>
          <a:p>
            <a:r>
              <a:rPr lang="en-US" altLang="ko-KR" sz="1000" dirty="0" smtClean="0"/>
              <a:t>    a) </a:t>
            </a:r>
            <a:r>
              <a:rPr lang="ko-KR" altLang="en-US" sz="1000" dirty="0" smtClean="0"/>
              <a:t>농장선택 </a:t>
            </a:r>
            <a:r>
              <a:rPr lang="en-US" altLang="ko-KR" sz="1000" dirty="0" smtClean="0"/>
              <a:t>(select farm)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if clicks, open Farm search modal</a:t>
            </a:r>
          </a:p>
          <a:p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</a:rPr>
              <a:t> 2) </a:t>
            </a:r>
            <a:r>
              <a:rPr lang="ko-KR" altLang="en-US" sz="1000" dirty="0" smtClean="0">
                <a:solidFill>
                  <a:srgbClr val="FF0000"/>
                </a:solidFill>
              </a:rPr>
              <a:t>분야 </a:t>
            </a:r>
            <a:r>
              <a:rPr lang="en-US" altLang="ko-KR" sz="1000" dirty="0">
                <a:solidFill>
                  <a:srgbClr val="FF0000"/>
                </a:solidFill>
              </a:rPr>
              <a:t>: {</a:t>
            </a:r>
            <a:r>
              <a:rPr lang="en-US" altLang="ko-KR" sz="1000" dirty="0" smtClean="0">
                <a:solidFill>
                  <a:srgbClr val="FF0000"/>
                </a:solidFill>
              </a:rPr>
              <a:t>ENERGY_CLS}</a:t>
            </a:r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br>
              <a:rPr lang="en-US" altLang="ko-KR" sz="1000" dirty="0">
                <a:solidFill>
                  <a:srgbClr val="FF0000"/>
                </a:solidFill>
              </a:rPr>
            </a:br>
            <a:r>
              <a:rPr lang="en-US" altLang="ko-KR" sz="1000" dirty="0">
                <a:solidFill>
                  <a:srgbClr val="FF0000"/>
                </a:solidFill>
              </a:rPr>
              <a:t>    -  same with p15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</a:rPr>
              <a:t> 3) </a:t>
            </a:r>
            <a:r>
              <a:rPr lang="ko-KR" altLang="en-US" sz="1000" dirty="0" smtClean="0">
                <a:solidFill>
                  <a:srgbClr val="FF0000"/>
                </a:solidFill>
              </a:rPr>
              <a:t>적용 모델</a:t>
            </a:r>
            <a:r>
              <a:rPr lang="en-US" altLang="ko-KR" sz="1000" dirty="0" smtClean="0">
                <a:solidFill>
                  <a:srgbClr val="FF0000"/>
                </a:solidFill>
              </a:rPr>
              <a:t/>
            </a:r>
            <a:br>
              <a:rPr lang="en-US" altLang="ko-KR" sz="1000" dirty="0" smtClean="0">
                <a:solidFill>
                  <a:srgbClr val="FF0000"/>
                </a:solidFill>
              </a:rPr>
            </a:br>
            <a:r>
              <a:rPr lang="en-US" altLang="ko-KR" sz="1000" dirty="0" smtClean="0">
                <a:solidFill>
                  <a:srgbClr val="FF0000"/>
                </a:solidFill>
              </a:rPr>
              <a:t>    -  same with p15</a:t>
            </a:r>
          </a:p>
          <a:p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</a:rPr>
              <a:t>   - validate: required, should select 1 more MODEL</a:t>
            </a:r>
          </a:p>
          <a:p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</a:rPr>
              <a:t> 4) </a:t>
            </a:r>
            <a:r>
              <a:rPr lang="ko-KR" altLang="en-US" sz="1000" dirty="0" smtClean="0">
                <a:solidFill>
                  <a:srgbClr val="FF0000"/>
                </a:solidFill>
              </a:rPr>
              <a:t>시뮬레이션 기간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en-US" altLang="ko-KR" sz="1000" dirty="0">
                <a:solidFill>
                  <a:srgbClr val="FF0000"/>
                </a:solidFill>
              </a:rPr>
              <a:t>    a) </a:t>
            </a:r>
            <a:r>
              <a:rPr lang="en-US" altLang="ko-KR" sz="1000" dirty="0" smtClean="0">
                <a:solidFill>
                  <a:srgbClr val="FF0000"/>
                </a:solidFill>
              </a:rPr>
              <a:t>period type : {PERIOD_TYPE}</a:t>
            </a:r>
            <a:br>
              <a:rPr lang="en-US" altLang="ko-KR" sz="1000" dirty="0" smtClean="0">
                <a:solidFill>
                  <a:srgbClr val="FF0000"/>
                </a:solidFill>
              </a:rPr>
            </a:br>
            <a:r>
              <a:rPr lang="en-US" altLang="ko-KR" sz="1000" dirty="0" smtClean="0">
                <a:solidFill>
                  <a:srgbClr val="FF0000"/>
                </a:solidFill>
              </a:rPr>
              <a:t>      - show with button style (with PT codes)</a:t>
            </a:r>
            <a:br>
              <a:rPr lang="en-US" altLang="ko-KR" sz="1000" dirty="0" smtClean="0">
                <a:solidFill>
                  <a:srgbClr val="FF0000"/>
                </a:solidFill>
              </a:rPr>
            </a:br>
            <a:r>
              <a:rPr lang="en-US" altLang="ko-KR" sz="1000" dirty="0" smtClean="0">
                <a:solidFill>
                  <a:srgbClr val="FF0000"/>
                </a:solidFill>
              </a:rPr>
              <a:t>      - can select one (default: first)</a:t>
            </a:r>
          </a:p>
          <a:p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</a:rPr>
              <a:t>  b) simulation period</a:t>
            </a:r>
            <a:br>
              <a:rPr lang="en-US" altLang="ko-KR" sz="1000" dirty="0" smtClean="0">
                <a:solidFill>
                  <a:srgbClr val="FF0000"/>
                </a:solidFill>
              </a:rPr>
            </a:br>
            <a:r>
              <a:rPr lang="en-US" altLang="ko-KR" sz="1000" dirty="0" smtClean="0">
                <a:solidFill>
                  <a:srgbClr val="FF0000"/>
                </a:solidFill>
              </a:rPr>
              <a:t>     b-1) 1</a:t>
            </a:r>
            <a:r>
              <a:rPr lang="en-US" altLang="ko-KR" sz="1000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sz="1000" dirty="0" smtClean="0">
                <a:solidFill>
                  <a:srgbClr val="FF0000"/>
                </a:solidFill>
              </a:rPr>
              <a:t> 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inputbox</a:t>
            </a:r>
            <a:r>
              <a:rPr lang="en-US" altLang="ko-KR" sz="1000" dirty="0" smtClean="0">
                <a:solidFill>
                  <a:srgbClr val="FF0000"/>
                </a:solidFill>
              </a:rPr>
              <a:t> &amp; 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datepicker</a:t>
            </a:r>
            <a:r>
              <a:rPr lang="en-US" altLang="ko-KR" sz="1000" dirty="0">
                <a:solidFill>
                  <a:srgbClr val="FF0000"/>
                </a:solidFill>
              </a:rPr>
              <a:t>: {</a:t>
            </a:r>
            <a:r>
              <a:rPr lang="en-US" altLang="ko-KR" sz="1000" dirty="0" smtClean="0">
                <a:solidFill>
                  <a:srgbClr val="FF0000"/>
                </a:solidFill>
              </a:rPr>
              <a:t>PERIOD_FR}</a:t>
            </a:r>
          </a:p>
          <a:p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</a:rPr>
              <a:t>    b-2) 2</a:t>
            </a:r>
            <a:r>
              <a:rPr lang="en-US" altLang="ko-KR" sz="10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sz="1000" dirty="0" smtClean="0">
                <a:solidFill>
                  <a:srgbClr val="FF0000"/>
                </a:solidFill>
              </a:rPr>
              <a:t> 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inputbox</a:t>
            </a:r>
            <a:r>
              <a:rPr lang="en-US" altLang="ko-KR" sz="1000" dirty="0" smtClean="0">
                <a:solidFill>
                  <a:srgbClr val="FF0000"/>
                </a:solidFill>
              </a:rPr>
              <a:t> &amp; 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datepicker</a:t>
            </a:r>
            <a:r>
              <a:rPr lang="en-US" altLang="ko-KR" sz="1000" dirty="0">
                <a:solidFill>
                  <a:srgbClr val="FF0000"/>
                </a:solidFill>
              </a:rPr>
              <a:t>: {</a:t>
            </a:r>
            <a:r>
              <a:rPr lang="en-US" altLang="ko-KR" sz="1000" dirty="0" smtClean="0">
                <a:solidFill>
                  <a:srgbClr val="FF0000"/>
                </a:solidFill>
              </a:rPr>
              <a:t>PERIOD_TO}</a:t>
            </a:r>
          </a:p>
          <a:p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</a:rPr>
              <a:t>      - validate: required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2.</a:t>
            </a:r>
            <a:r>
              <a:rPr lang="ko-KR" altLang="en-US" sz="1000" dirty="0" smtClean="0"/>
              <a:t>농장선택 </a:t>
            </a:r>
            <a:r>
              <a:rPr lang="en-US" altLang="ko-KR" sz="1000" dirty="0" smtClean="0"/>
              <a:t>(select farm) modal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logic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DB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EC_FARM</a:t>
            </a:r>
            <a:br>
              <a:rPr lang="en-US" altLang="ko-KR" sz="1000" dirty="0" smtClean="0"/>
            </a:br>
            <a:r>
              <a:rPr lang="en-US" altLang="ko-KR" sz="1000" dirty="0"/>
              <a:t>       sort: </a:t>
            </a:r>
            <a:r>
              <a:rPr lang="en-US" altLang="ko-KR" sz="1000" dirty="0" smtClean="0"/>
              <a:t>FARM_NM ASC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b) columns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 </a:t>
            </a:r>
            <a:r>
              <a:rPr lang="ko-KR" altLang="en-US" sz="1000" dirty="0" smtClean="0"/>
              <a:t>농장명 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주소 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축종 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축사규모 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사육두수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</a:t>
            </a:r>
            <a:r>
              <a:rPr lang="en-US" altLang="ko-KR" sz="1000" dirty="0"/>
              <a:t>{FARM_NM} / {FARM_ADDR} / {</a:t>
            </a:r>
            <a:r>
              <a:rPr lang="en-US" altLang="ko-KR" sz="1000" dirty="0" smtClean="0"/>
              <a:t>LIVESTOCK_TYPE} (show </a:t>
            </a:r>
            <a:r>
              <a:rPr lang="en-US" altLang="ko-KR" sz="1000" dirty="0"/>
              <a:t>code name) / {</a:t>
            </a:r>
            <a:r>
              <a:rPr lang="en-US" altLang="ko-KR" sz="1000" dirty="0" smtClean="0"/>
              <a:t>FARM_SCALE</a:t>
            </a:r>
            <a:r>
              <a:rPr lang="en-US" altLang="ko-KR" sz="1000" dirty="0"/>
              <a:t>} m2 / {</a:t>
            </a:r>
            <a:r>
              <a:rPr lang="en-US" altLang="ko-KR" sz="1000" dirty="0" smtClean="0"/>
              <a:t>LIVESTOCK_CNT} (show thousand separator)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DATA : Remove</a:t>
            </a:r>
          </a:p>
        </p:txBody>
      </p:sp>
    </p:spTree>
    <p:extLst>
      <p:ext uri="{BB962C8B-B14F-4D97-AF65-F5344CB8AC3E}">
        <p14:creationId xmlns:p14="http://schemas.microsoft.com/office/powerpoint/2010/main" val="160754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19223"/>
              </p:ext>
            </p:extLst>
          </p:nvPr>
        </p:nvGraphicFramePr>
        <p:xfrm>
          <a:off x="647378" y="2015803"/>
          <a:ext cx="1296144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V0.1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2023.08.15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스톤인테그리티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V1.0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전체 변경 및 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2023.09.20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시뮬레이션 부분 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V1.5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2024.09.01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산술식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회기식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딥러닝 부분 보완 및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UI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V1.6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2024.09.07</a:t>
                      </a:r>
                      <a:endParaRPr lang="ko-KR" altLang="en-US" sz="1000" b="0" kern="1200" dirty="0">
                        <a:solidFill>
                          <a:sysClr val="windowText" lastClr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요청사항 협의 결과 반영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V1.7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2024.09.12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요청사항 협의 결과 반영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V1.8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2024.10.06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시뮬레이션 생성 및 데이터 연결 부분 수정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0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CCA00A5-9539-9B73-75EE-A4FED55B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33770" b="32460"/>
          <a:stretch/>
        </p:blipFill>
        <p:spPr>
          <a:xfrm>
            <a:off x="2807618" y="1007691"/>
            <a:ext cx="7746429" cy="51952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537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입력 데이터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직접입력은 일반형일 경우에만 활성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데이터베이스 연결</a:t>
            </a:r>
            <a:endParaRPr lang="en-US" altLang="ko-KR" sz="1000" dirty="0">
              <a:latin typeface="+mj-ea"/>
              <a:ea typeface="+mj-ea"/>
            </a:endParaRPr>
          </a:p>
          <a:p>
            <a:pPr marL="987425" lvl="2" indent="-2889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데이터베이스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선택된 농장에 등록된 데이터베이스 정보 출력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수정불가</a:t>
            </a:r>
            <a:endParaRPr lang="en-US" altLang="ko-KR" sz="1000" dirty="0">
              <a:latin typeface="+mj-ea"/>
              <a:ea typeface="+mj-ea"/>
            </a:endParaRPr>
          </a:p>
          <a:p>
            <a:pPr marL="987425" lvl="2" indent="-2889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축사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선택한 농장 정보에서 해당 축사 목록 출력 및 축사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축사의 데이터 불러오기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1-3. </a:t>
            </a:r>
            <a:r>
              <a:rPr lang="ko-KR" altLang="en-US" sz="1000" dirty="0">
                <a:latin typeface="+mj-ea"/>
                <a:ea typeface="+mj-ea"/>
              </a:rPr>
              <a:t>데이터 미리보기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축사의 필요인자 데이터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농장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축사의 해당 데이터를 테이블로 출력함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1-4. </a:t>
            </a:r>
            <a:r>
              <a:rPr lang="ko-KR" altLang="en-US" sz="1000" dirty="0">
                <a:latin typeface="+mj-ea"/>
                <a:ea typeface="+mj-ea"/>
              </a:rPr>
              <a:t>필요 데이터 인자 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필요 데이터 인자 정보 팝업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1-5. [</a:t>
            </a:r>
            <a:r>
              <a:rPr lang="ko-KR" altLang="en-US" sz="1000" dirty="0">
                <a:latin typeface="+mj-ea"/>
                <a:ea typeface="+mj-ea"/>
              </a:rPr>
              <a:t>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입력데이터를 모두 설정한 경우 필요시 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ko-KR" altLang="en-US" sz="1000" dirty="0">
                <a:latin typeface="+mj-ea"/>
                <a:ea typeface="+mj-ea"/>
              </a:rPr>
              <a:t> 과정 수행 가능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결측치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입력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이상값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제거 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… API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제공 예정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1-6. 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파일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전처리된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데이터를 엑셀 파일로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취소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 없이 목록 페이지로 이동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설정된 상태로 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시뮬레이션이 완료될 때까지 진행중으로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상태값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변경</a:t>
            </a:r>
            <a:endParaRPr lang="ko-KR" altLang="en-US" sz="1000" dirty="0">
              <a:latin typeface="+mj-ea"/>
              <a:ea typeface="+mj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DFB87D8-9E1A-A188-A61B-93D885500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F203BFEF-8D27-74B9-2C1D-A24ED96835D0}"/>
              </a:ext>
            </a:extLst>
          </p:cNvPr>
          <p:cNvSpPr/>
          <p:nvPr/>
        </p:nvSpPr>
        <p:spPr>
          <a:xfrm>
            <a:off x="2944668" y="911030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5E41E5-CE7B-D708-572B-8738D93D24F8}"/>
              </a:ext>
            </a:extLst>
          </p:cNvPr>
          <p:cNvSpPr/>
          <p:nvPr/>
        </p:nvSpPr>
        <p:spPr>
          <a:xfrm>
            <a:off x="720449" y="2268690"/>
            <a:ext cx="1806882" cy="1149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5953B40B-650C-148C-E984-529C213AABB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527331" y="2843478"/>
            <a:ext cx="633361" cy="76217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5E4D1B9-075B-95F3-60EF-0C49EC7D398C}"/>
              </a:ext>
            </a:extLst>
          </p:cNvPr>
          <p:cNvSpPr/>
          <p:nvPr/>
        </p:nvSpPr>
        <p:spPr>
          <a:xfrm>
            <a:off x="5205351" y="1759301"/>
            <a:ext cx="962720" cy="144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1ACC887-7909-EE47-890B-E7F1AB2AF2C3}"/>
              </a:ext>
            </a:extLst>
          </p:cNvPr>
          <p:cNvSpPr/>
          <p:nvPr/>
        </p:nvSpPr>
        <p:spPr>
          <a:xfrm>
            <a:off x="4189760" y="2026600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81884E3-A288-02B6-39CE-65EC2421F3EB}"/>
              </a:ext>
            </a:extLst>
          </p:cNvPr>
          <p:cNvSpPr/>
          <p:nvPr/>
        </p:nvSpPr>
        <p:spPr>
          <a:xfrm>
            <a:off x="7848178" y="198266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99F9FE6-1DD0-5962-331D-2BA33A037B12}"/>
              </a:ext>
            </a:extLst>
          </p:cNvPr>
          <p:cNvSpPr/>
          <p:nvPr/>
        </p:nvSpPr>
        <p:spPr>
          <a:xfrm>
            <a:off x="2878420" y="233933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1-3</a:t>
            </a:r>
            <a:endParaRPr lang="ko-KR" altLang="en-US" sz="7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316F0D2-8237-68D9-F1E0-395CAACEEC8E}"/>
              </a:ext>
            </a:extLst>
          </p:cNvPr>
          <p:cNvSpPr/>
          <p:nvPr/>
        </p:nvSpPr>
        <p:spPr>
          <a:xfrm>
            <a:off x="5221411" y="23530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1-4</a:t>
            </a:r>
            <a:endParaRPr lang="ko-KR" altLang="en-US" sz="700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747E873-E64F-F51A-F34F-E1756AEC588B}"/>
              </a:ext>
            </a:extLst>
          </p:cNvPr>
          <p:cNvSpPr/>
          <p:nvPr/>
        </p:nvSpPr>
        <p:spPr>
          <a:xfrm>
            <a:off x="9026852" y="21403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1-5</a:t>
            </a:r>
            <a:endParaRPr lang="ko-KR" altLang="en-US" sz="7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7D59607-2D9C-16A1-9802-6D1731E21596}"/>
              </a:ext>
            </a:extLst>
          </p:cNvPr>
          <p:cNvSpPr/>
          <p:nvPr/>
        </p:nvSpPr>
        <p:spPr>
          <a:xfrm>
            <a:off x="9798769" y="2122514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1-6</a:t>
            </a:r>
            <a:endParaRPr lang="ko-KR" altLang="en-US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71515" y="1847520"/>
            <a:ext cx="3744416" cy="44012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r>
              <a:rPr lang="en-US" altLang="ko-KR" sz="1000" b="1" dirty="0" smtClean="0"/>
              <a:t>- when </a:t>
            </a:r>
            <a:r>
              <a:rPr lang="ko-KR" altLang="en-US" sz="1000" b="1" dirty="0" smtClean="0"/>
              <a:t>시뮬레이션 유형</a:t>
            </a:r>
            <a:r>
              <a:rPr lang="en-US" altLang="ko-KR" sz="1000" b="1" dirty="0" smtClean="0"/>
              <a:t>(SIMUL_TYPE) is selected with 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 smtClean="0"/>
              <a:t>(ST02</a:t>
            </a:r>
            <a:r>
              <a:rPr lang="en-US" altLang="ko-KR" sz="1000" b="1" dirty="0"/>
              <a:t>) AND </a:t>
            </a:r>
            <a:r>
              <a:rPr lang="en-US" altLang="ko-KR" sz="1000" b="1" dirty="0" smtClean="0"/>
              <a:t>TWIN_SIMUL_TYPE = ‘TS01’ (</a:t>
            </a:r>
            <a:r>
              <a:rPr lang="ko-KR" altLang="en-US" sz="1000" b="1" dirty="0" smtClean="0"/>
              <a:t>모델별 비교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</a:t>
            </a:r>
            <a:r>
              <a:rPr lang="ko-KR" altLang="en-US" sz="1000" dirty="0" smtClean="0"/>
              <a:t>데이터 선택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데이터 가져오기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</a:t>
            </a:r>
            <a:r>
              <a:rPr lang="en-US" altLang="ko-KR" sz="1000" b="1" dirty="0" smtClean="0"/>
              <a:t>if </a:t>
            </a:r>
            <a:r>
              <a:rPr lang="ko-KR" altLang="en-US" sz="1000" b="1" dirty="0" smtClean="0"/>
              <a:t>데이터베이스 연결 </a:t>
            </a:r>
            <a:r>
              <a:rPr lang="en-US" altLang="ko-KR" sz="1000" b="1" dirty="0" smtClean="0"/>
              <a:t>(DB connect) is selected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a-1) Database &gt; </a:t>
            </a:r>
            <a:r>
              <a:rPr lang="en-US" altLang="ko-KR" sz="1000" dirty="0" err="1" smtClean="0"/>
              <a:t>inputbox</a:t>
            </a:r>
            <a:r>
              <a:rPr lang="en-US" altLang="ko-KR" sz="1000" dirty="0" smtClean="0"/>
              <a:t> (</a:t>
            </a:r>
            <a:r>
              <a:rPr lang="en-US" altLang="ko-KR" sz="1000" dirty="0" err="1" smtClean="0"/>
              <a:t>readonly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</a:t>
            </a:r>
            <a:r>
              <a:rPr lang="en-US" altLang="ko-KR" sz="1000" dirty="0"/>
              <a:t>- show {</a:t>
            </a:r>
            <a:r>
              <a:rPr lang="en-US" altLang="ko-KR" sz="1000" dirty="0" smtClean="0"/>
              <a:t>EC_FARM_DB.TITLE} </a:t>
            </a:r>
            <a:r>
              <a:rPr lang="en-US" altLang="ko-KR" sz="1000" dirty="0"/>
              <a:t>of selected {</a:t>
            </a:r>
            <a:r>
              <a:rPr lang="en-US" altLang="ko-KR" sz="1000" dirty="0" smtClean="0"/>
              <a:t>FARM_SEQ}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a-2) </a:t>
            </a:r>
            <a:r>
              <a:rPr lang="ko-KR" altLang="en-US" sz="1000" dirty="0" smtClean="0"/>
              <a:t>축사 선택 </a:t>
            </a:r>
            <a:r>
              <a:rPr lang="en-US" altLang="ko-KR" sz="1000" dirty="0" smtClean="0"/>
              <a:t>(select house)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-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options: </a:t>
            </a:r>
            <a:r>
              <a:rPr lang="ko-KR" altLang="en-US" sz="1000" dirty="0" smtClean="0"/>
              <a:t>비육돈사 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자돈사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a-3)  </a:t>
            </a:r>
            <a:r>
              <a:rPr lang="ko-KR" altLang="en-US" sz="1000" dirty="0" smtClean="0"/>
              <a:t>가져오기 </a:t>
            </a:r>
            <a:r>
              <a:rPr lang="en-US" altLang="ko-KR" sz="1000" dirty="0" smtClean="0"/>
              <a:t>(import)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 if clicks, import DB data and display on </a:t>
            </a:r>
            <a:r>
              <a:rPr lang="ko-KR" altLang="en-US" sz="1000" dirty="0" smtClean="0"/>
              <a:t>데이터 미리보기 </a:t>
            </a:r>
            <a:r>
              <a:rPr lang="en-US" altLang="ko-KR" sz="1000" dirty="0" smtClean="0"/>
              <a:t>Grid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  2) </a:t>
            </a:r>
            <a:r>
              <a:rPr lang="en-US" altLang="ko-KR" sz="1000" b="1" dirty="0" smtClean="0"/>
              <a:t>how to import DB data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connect </a:t>
            </a:r>
            <a:r>
              <a:rPr lang="en-US" altLang="ko-KR" sz="1000" dirty="0" err="1" smtClean="0"/>
              <a:t>mysql</a:t>
            </a:r>
            <a:r>
              <a:rPr lang="en-US" altLang="ko-KR" sz="1000" dirty="0" smtClean="0"/>
              <a:t> DB of selected Farm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{EC_FARM_DB}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</a:t>
            </a:r>
            <a:r>
              <a:rPr lang="en-US" altLang="ko-KR" sz="1000" b="1" dirty="0" smtClean="0"/>
              <a:t>run SQL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- refer to attached </a:t>
            </a:r>
            <a:r>
              <a:rPr lang="en-US" altLang="ko-KR" sz="1000" b="1" dirty="0" err="1" smtClean="0"/>
              <a:t>DB_sensor.sql</a:t>
            </a:r>
            <a:r>
              <a:rPr lang="en-US" altLang="ko-KR" sz="1000" b="1" dirty="0" smtClean="0"/>
              <a:t> file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display SQL result into </a:t>
            </a:r>
            <a:r>
              <a:rPr lang="ko-KR" altLang="en-US" sz="1000" dirty="0" smtClean="0"/>
              <a:t>데이터 미리보기 </a:t>
            </a:r>
            <a:r>
              <a:rPr lang="en-US" altLang="ko-KR" sz="1000" dirty="0" smtClean="0"/>
              <a:t>&gt;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 Grid columns: SQL result’s column name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2.Buttons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데이터 전치리 </a:t>
            </a:r>
            <a:r>
              <a:rPr lang="en-US" altLang="ko-KR" sz="1000" dirty="0" smtClean="0"/>
              <a:t>(data pre-process)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NOT DEFINE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파일 내려받기 </a:t>
            </a:r>
            <a:r>
              <a:rPr lang="en-US" altLang="ko-KR" sz="1000" dirty="0" smtClean="0"/>
              <a:t>(excel download)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clicks, download excel with </a:t>
            </a:r>
            <a:r>
              <a:rPr lang="ko-KR" altLang="en-US" sz="1000" dirty="0" smtClean="0"/>
              <a:t>데이터 미리보기 </a:t>
            </a:r>
            <a:r>
              <a:rPr lang="en-US" altLang="ko-KR" sz="1000" dirty="0" smtClean="0"/>
              <a:t>&gt; Grid data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file name: {simulation name}_inputdata.xlsx</a:t>
            </a:r>
          </a:p>
        </p:txBody>
      </p:sp>
    </p:spTree>
    <p:extLst>
      <p:ext uri="{BB962C8B-B14F-4D97-AF65-F5344CB8AC3E}">
        <p14:creationId xmlns:p14="http://schemas.microsoft.com/office/powerpoint/2010/main" val="273085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CCA00A5-9539-9B73-75EE-A4FED55B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t="35679" b="28131"/>
          <a:stretch/>
        </p:blipFill>
        <p:spPr>
          <a:xfrm>
            <a:off x="3060227" y="1298009"/>
            <a:ext cx="7449589" cy="55192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9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1-4. </a:t>
            </a:r>
            <a:r>
              <a:rPr lang="ko-KR" altLang="en-US" sz="1000" dirty="0">
                <a:latin typeface="+mj-ea"/>
                <a:ea typeface="+mj-ea"/>
              </a:rPr>
              <a:t>필요 데이터 인자 보기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물음표 아이콘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시뮬레이션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필요 데이터 인자 정보 팝업 표시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DFB87D8-9E1A-A188-A61B-93D885500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5E41E5-CE7B-D708-572B-8738D93D24F8}"/>
              </a:ext>
            </a:extLst>
          </p:cNvPr>
          <p:cNvSpPr/>
          <p:nvPr/>
        </p:nvSpPr>
        <p:spPr>
          <a:xfrm>
            <a:off x="720449" y="2268690"/>
            <a:ext cx="1806882" cy="1149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5953B40B-650C-148C-E984-529C213AABB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527331" y="2843478"/>
            <a:ext cx="633361" cy="76217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5E4D1B9-075B-95F3-60EF-0C49EC7D398C}"/>
              </a:ext>
            </a:extLst>
          </p:cNvPr>
          <p:cNvSpPr/>
          <p:nvPr/>
        </p:nvSpPr>
        <p:spPr>
          <a:xfrm>
            <a:off x="3198826" y="2515342"/>
            <a:ext cx="3281200" cy="4106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316F0D2-8237-68D9-F1E0-395CAACEEC8E}"/>
              </a:ext>
            </a:extLst>
          </p:cNvPr>
          <p:cNvSpPr/>
          <p:nvPr/>
        </p:nvSpPr>
        <p:spPr>
          <a:xfrm>
            <a:off x="5221411" y="23530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1-4</a:t>
            </a:r>
            <a:endParaRPr lang="ko-KR" alt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0632" y="1972930"/>
            <a:ext cx="3744416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r>
              <a:rPr lang="en-US" altLang="ko-KR" sz="1000" b="1" dirty="0" smtClean="0"/>
              <a:t>- when </a:t>
            </a:r>
            <a:r>
              <a:rPr lang="ko-KR" altLang="en-US" sz="1000" b="1" dirty="0" smtClean="0"/>
              <a:t>시뮬레이션 유형</a:t>
            </a:r>
            <a:r>
              <a:rPr lang="en-US" altLang="ko-KR" sz="1000" b="1" dirty="0" smtClean="0"/>
              <a:t>(SIMUL_TYPE) is selected with 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 smtClean="0"/>
              <a:t>(ST02</a:t>
            </a:r>
            <a:r>
              <a:rPr lang="en-US" altLang="ko-KR" sz="1000" b="1" dirty="0"/>
              <a:t>) AND </a:t>
            </a:r>
            <a:r>
              <a:rPr lang="en-US" altLang="ko-KR" sz="1000" b="1" dirty="0" smtClean="0"/>
              <a:t>TWIN_SIMUL_TYPE = ‘TS01’ (</a:t>
            </a:r>
            <a:r>
              <a:rPr lang="ko-KR" altLang="en-US" sz="1000" b="1" dirty="0" smtClean="0"/>
              <a:t>모델별 비교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</a:t>
            </a:r>
            <a:r>
              <a:rPr lang="ko-KR" altLang="en-US" sz="1000" dirty="0" smtClean="0"/>
              <a:t>데이터 미리보기 </a:t>
            </a:r>
            <a:r>
              <a:rPr lang="en-US" altLang="ko-KR" sz="1000" dirty="0" smtClean="0"/>
              <a:t>&gt; </a:t>
            </a:r>
            <a:r>
              <a:rPr lang="ko-KR" altLang="en-US" sz="1000" dirty="0" smtClean="0"/>
              <a:t>필요 데이터 인자 보기 </a:t>
            </a:r>
            <a:r>
              <a:rPr lang="en-US" altLang="ko-KR" sz="1000" dirty="0" smtClean="0"/>
              <a:t>? icon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if clicks, open “</a:t>
            </a:r>
            <a:r>
              <a:rPr lang="ko-KR" altLang="en-US" sz="1000" dirty="0" smtClean="0"/>
              <a:t>시뮬레이션 모델별 필요 데이터 인자</a:t>
            </a:r>
            <a:r>
              <a:rPr lang="en-US" altLang="ko-KR" sz="1000" dirty="0" smtClean="0"/>
              <a:t>“ modal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same with p</a:t>
            </a:r>
          </a:p>
        </p:txBody>
      </p:sp>
    </p:spTree>
    <p:extLst>
      <p:ext uri="{BB962C8B-B14F-4D97-AF65-F5344CB8AC3E}">
        <p14:creationId xmlns:p14="http://schemas.microsoft.com/office/powerpoint/2010/main" val="3525342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E42617-47B3-D7A4-CFBA-7E9AF8C00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9" t="34949" b="27908"/>
          <a:stretch/>
        </p:blipFill>
        <p:spPr>
          <a:xfrm>
            <a:off x="2807618" y="1059820"/>
            <a:ext cx="7715982" cy="58003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22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21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입력 데이터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데이터 파일 불러오기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파일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윈도우 탐색기를 실행하여 데이터파일</a:t>
            </a:r>
            <a:r>
              <a:rPr lang="en-US" altLang="ko-KR" sz="1000" dirty="0">
                <a:latin typeface="+mj-ea"/>
                <a:ea typeface="+mj-ea"/>
              </a:rPr>
              <a:t>(.csv) </a:t>
            </a:r>
            <a:r>
              <a:rPr lang="ko-KR" altLang="en-US" sz="1000" dirty="0">
                <a:latin typeface="+mj-ea"/>
                <a:ea typeface="+mj-ea"/>
              </a:rPr>
              <a:t>파일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미리보기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파일의 해당 데이터를 테이블로 출력함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입력데이터를 모두 설정한 경우 필요시 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ko-KR" altLang="en-US" sz="1000" dirty="0">
                <a:latin typeface="+mj-ea"/>
                <a:ea typeface="+mj-ea"/>
              </a:rPr>
              <a:t> 과정 수행 가능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결측치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입력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이상값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제거 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…</a:t>
            </a: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파일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전처리된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데이터를 엑셀 파일로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취소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 없이 목록 페이지로 이동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설정된 상태로 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시뮬레이션이 완료될 때까지 진행중으로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상태값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변경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시뮬레이션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완료시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시뮬레이션 목록 업데이트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2699606" y="108512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ACA1A5-22FD-7326-0E92-6081DA725206}"/>
              </a:ext>
            </a:extLst>
          </p:cNvPr>
          <p:cNvSpPr/>
          <p:nvPr/>
        </p:nvSpPr>
        <p:spPr>
          <a:xfrm>
            <a:off x="720449" y="2231826"/>
            <a:ext cx="1806882" cy="1224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14AA383F-408F-993F-09EF-ABFD439501C4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2527331" y="2843895"/>
            <a:ext cx="280287" cy="111612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030FBD82-6DA8-2435-289D-1AE6A5B85EFB}"/>
              </a:ext>
            </a:extLst>
          </p:cNvPr>
          <p:cNvSpPr/>
          <p:nvPr/>
        </p:nvSpPr>
        <p:spPr>
          <a:xfrm>
            <a:off x="6149954" y="1532767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0638060" y="2519859"/>
            <a:ext cx="3744416" cy="686341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r>
              <a:rPr lang="en-US" altLang="ko-KR" sz="1000" b="1" dirty="0" smtClean="0"/>
              <a:t>- when </a:t>
            </a:r>
            <a:r>
              <a:rPr lang="ko-KR" altLang="en-US" sz="1000" b="1" dirty="0" smtClean="0"/>
              <a:t>시뮬레이션 유형</a:t>
            </a:r>
            <a:r>
              <a:rPr lang="en-US" altLang="ko-KR" sz="1000" b="1" dirty="0" smtClean="0"/>
              <a:t>(SIMUL_TYPE) is selected with 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 smtClean="0"/>
              <a:t>(ST02</a:t>
            </a:r>
            <a:r>
              <a:rPr lang="en-US" altLang="ko-KR" sz="1000" b="1" dirty="0"/>
              <a:t>) AND </a:t>
            </a:r>
            <a:r>
              <a:rPr lang="en-US" altLang="ko-KR" sz="1000" b="1" dirty="0" smtClean="0"/>
              <a:t>TWIN_SIMUL_TYPE = ‘TS01’ (</a:t>
            </a:r>
            <a:r>
              <a:rPr lang="ko-KR" altLang="en-US" sz="1000" b="1" dirty="0" smtClean="0"/>
              <a:t>모델별 비교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</a:t>
            </a:r>
            <a:r>
              <a:rPr lang="ko-KR" altLang="en-US" sz="1000" dirty="0" smtClean="0"/>
              <a:t>데이터 선택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데이터 가져오기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</a:t>
            </a:r>
            <a:r>
              <a:rPr lang="en-US" altLang="ko-KR" sz="1000" b="1" dirty="0" smtClean="0"/>
              <a:t>if </a:t>
            </a:r>
            <a:r>
              <a:rPr lang="ko-KR" altLang="en-US" sz="1000" b="1" dirty="0" smtClean="0"/>
              <a:t>데이터 파일 불러오기 </a:t>
            </a:r>
            <a:r>
              <a:rPr lang="en-US" altLang="ko-KR" sz="1000" b="1" dirty="0" smtClean="0"/>
              <a:t>(import file data) is selected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a) </a:t>
            </a:r>
            <a:r>
              <a:rPr lang="en-US" altLang="ko-KR" sz="1000" dirty="0" err="1" smtClean="0"/>
              <a:t>inputbox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- placeholder: “</a:t>
            </a:r>
            <a:r>
              <a:rPr lang="ko-KR" altLang="en-US" sz="1000" dirty="0" smtClean="0"/>
              <a:t>데이터 파일</a:t>
            </a:r>
            <a:r>
              <a:rPr lang="en-US" altLang="ko-KR" sz="1000" dirty="0" smtClean="0"/>
              <a:t>(.csv)</a:t>
            </a:r>
            <a:r>
              <a:rPr lang="ko-KR" altLang="en-US" sz="1000" dirty="0" smtClean="0"/>
              <a:t>을 선택하세요</a:t>
            </a:r>
            <a:r>
              <a:rPr lang="en-US" altLang="ko-KR" sz="1000" dirty="0" smtClean="0"/>
              <a:t>“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b) </a:t>
            </a:r>
            <a:r>
              <a:rPr lang="ko-KR" altLang="en-US" sz="1000" dirty="0" smtClean="0"/>
              <a:t>찾아보기 </a:t>
            </a:r>
            <a:r>
              <a:rPr lang="en-US" altLang="ko-KR" sz="1000" dirty="0" smtClean="0"/>
              <a:t>(file select)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- can select csv file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c) if csv file is uploaded, display data into </a:t>
            </a:r>
            <a:r>
              <a:rPr lang="ko-KR" altLang="en-US" sz="1000" dirty="0" smtClean="0"/>
              <a:t>데이터 미리보기 </a:t>
            </a:r>
            <a:r>
              <a:rPr lang="en-US" altLang="ko-KR" sz="1000" dirty="0" smtClean="0"/>
              <a:t>&gt;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-</a:t>
            </a:r>
            <a:r>
              <a:rPr lang="en-US" altLang="ko-KR" sz="1000" b="1" dirty="0" smtClean="0"/>
              <a:t> 1</a:t>
            </a:r>
            <a:r>
              <a:rPr lang="en-US" altLang="ko-KR" sz="1000" b="1" baseline="30000" dirty="0" smtClean="0"/>
              <a:t>st</a:t>
            </a:r>
            <a:r>
              <a:rPr lang="en-US" altLang="ko-KR" sz="1000" b="1" dirty="0" smtClean="0"/>
              <a:t> row of csv file is displayed with column names of Grid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2.Buttons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데이터 전치리 </a:t>
            </a:r>
            <a:r>
              <a:rPr lang="en-US" altLang="ko-KR" sz="1000" dirty="0" smtClean="0"/>
              <a:t>(data pre-process)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NOT DEFINE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do clean process of Grid input data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파일 내려받기 </a:t>
            </a:r>
            <a:r>
              <a:rPr lang="en-US" altLang="ko-KR" sz="1000" dirty="0" smtClean="0"/>
              <a:t>(excel download)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clicks, download excel with </a:t>
            </a:r>
            <a:r>
              <a:rPr lang="ko-KR" altLang="en-US" sz="1000" dirty="0" smtClean="0"/>
              <a:t>데이터 미리보기 </a:t>
            </a:r>
            <a:r>
              <a:rPr lang="en-US" altLang="ko-KR" sz="1000" dirty="0" smtClean="0"/>
              <a:t>&gt; Grid data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file name: {simulation name}_inputdata.xlsx</a:t>
            </a:r>
          </a:p>
          <a:p>
            <a:endParaRPr lang="en-US" altLang="ko-KR" sz="1000" dirty="0"/>
          </a:p>
          <a:p>
            <a:endParaRPr lang="en-US" altLang="ko-KR" sz="1000" dirty="0"/>
          </a:p>
          <a:p>
            <a:r>
              <a:rPr lang="en-US" altLang="ko-KR" sz="1000" dirty="0" smtClean="0"/>
              <a:t>2.Buttons</a:t>
            </a:r>
            <a:endParaRPr lang="en-US" altLang="ko-KR" sz="1000" dirty="0"/>
          </a:p>
          <a:p>
            <a:r>
              <a:rPr lang="en-US" altLang="ko-KR" sz="1000" dirty="0"/>
              <a:t>  1) </a:t>
            </a:r>
            <a:r>
              <a:rPr lang="ko-KR" altLang="en-US" sz="1000" dirty="0"/>
              <a:t>취소 </a:t>
            </a:r>
            <a:r>
              <a:rPr lang="en-US" altLang="ko-KR" sz="1000" dirty="0"/>
              <a:t>(cancel)</a:t>
            </a:r>
          </a:p>
          <a:p>
            <a:r>
              <a:rPr lang="en-US" altLang="ko-KR" sz="1000" dirty="0"/>
              <a:t>    - </a:t>
            </a:r>
            <a:r>
              <a:rPr lang="en-US" altLang="ko-KR" sz="1000" dirty="0" smtClean="0"/>
              <a:t>same with p15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en-US" altLang="ko-KR" sz="1000" dirty="0"/>
              <a:t>  2)  </a:t>
            </a:r>
            <a:r>
              <a:rPr lang="ko-KR" altLang="en-US" sz="1000" dirty="0"/>
              <a:t>시뮬레이션 실행 </a:t>
            </a:r>
            <a:r>
              <a:rPr lang="en-US" altLang="ko-KR" sz="1000" dirty="0"/>
              <a:t>(execute simulation)</a:t>
            </a:r>
          </a:p>
          <a:p>
            <a:r>
              <a:rPr lang="en-US" altLang="ko-KR" sz="1000" dirty="0"/>
              <a:t>    - if clicks, show confirm msg.(“</a:t>
            </a:r>
            <a:r>
              <a:rPr lang="ko-KR" altLang="en-US" sz="1000" dirty="0"/>
              <a:t>시뮬레이션을 실행하시겠습니까</a:t>
            </a:r>
            <a:r>
              <a:rPr lang="en-US" altLang="ko-KR" sz="1000" dirty="0"/>
              <a:t>?”)</a:t>
            </a:r>
          </a:p>
          <a:p>
            <a:r>
              <a:rPr lang="en-US" altLang="ko-KR" sz="1000" dirty="0"/>
              <a:t>    - if YES, do the process and move to Simulation List (reload)</a:t>
            </a:r>
          </a:p>
          <a:p>
            <a:r>
              <a:rPr lang="en-US" altLang="ko-KR" sz="1000" dirty="0"/>
              <a:t>    a) process</a:t>
            </a:r>
          </a:p>
          <a:p>
            <a:r>
              <a:rPr lang="en-US" altLang="ko-KR" sz="1000" dirty="0"/>
              <a:t>      a-1) INSERT EC_SIMULATION</a:t>
            </a:r>
            <a:br>
              <a:rPr lang="en-US" altLang="ko-KR" sz="1000" dirty="0"/>
            </a:br>
            <a:r>
              <a:rPr lang="en-US" altLang="ko-KR" sz="1000" dirty="0"/>
              <a:t>        - </a:t>
            </a:r>
            <a:r>
              <a:rPr lang="en-US" altLang="ko-KR" sz="1000" b="1" dirty="0"/>
              <a:t>SIMUL_STATUS=‘SS01’ (</a:t>
            </a:r>
            <a:r>
              <a:rPr lang="ko-KR" altLang="en-US" sz="1000" b="1" dirty="0"/>
              <a:t>진행중</a:t>
            </a:r>
            <a:r>
              <a:rPr lang="en-US" altLang="ko-KR" sz="1000" b="1" dirty="0"/>
              <a:t>: progress)</a:t>
            </a:r>
          </a:p>
          <a:p>
            <a:r>
              <a:rPr lang="en-US" altLang="ko-KR" sz="1000" dirty="0"/>
              <a:t>      a-2) </a:t>
            </a:r>
            <a:r>
              <a:rPr lang="en-US" altLang="ko-KR" sz="1000" b="1" dirty="0"/>
              <a:t>INSERT EC_SIMULATION_INPUT</a:t>
            </a:r>
            <a:br>
              <a:rPr lang="en-US" altLang="ko-KR" sz="1000" b="1" dirty="0"/>
            </a:br>
            <a:r>
              <a:rPr lang="en-US" altLang="ko-KR" sz="1000" b="1" dirty="0"/>
              <a:t>       - FILE_YN</a:t>
            </a:r>
            <a:r>
              <a:rPr lang="en-US" altLang="ko-KR" sz="1000" b="1" dirty="0" smtClean="0"/>
              <a:t>=‘Y’</a:t>
            </a:r>
            <a:r>
              <a:rPr lang="en-US" altLang="ko-KR" sz="1000" b="1" dirty="0"/>
              <a:t/>
            </a:r>
            <a:br>
              <a:rPr lang="en-US" altLang="ko-KR" sz="1000" b="1" dirty="0"/>
            </a:br>
            <a:r>
              <a:rPr lang="en-US" altLang="ko-KR" sz="1000" b="1" dirty="0"/>
              <a:t>       - </a:t>
            </a:r>
            <a:r>
              <a:rPr lang="en-US" altLang="ko-KR" sz="1000" b="1" dirty="0" smtClean="0"/>
              <a:t>INPUT_FILE : create input data file with </a:t>
            </a:r>
            <a:r>
              <a:rPr lang="ko-KR" altLang="en-US" sz="1000" b="1" dirty="0" smtClean="0"/>
              <a:t>데이터 미리보기 </a:t>
            </a:r>
            <a:r>
              <a:rPr lang="en-US" altLang="ko-KR" sz="1000" b="1" dirty="0" smtClean="0"/>
              <a:t>&gt; Grid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  (file path: files/simulation/{</a:t>
            </a:r>
            <a:r>
              <a:rPr lang="en-US" altLang="ko-KR" sz="1000" b="1" dirty="0" err="1" smtClean="0"/>
              <a:t>yyyymmdd</a:t>
            </a:r>
            <a:r>
              <a:rPr lang="en-US" altLang="ko-KR" sz="1000" b="1" dirty="0"/>
              <a:t>}/{</a:t>
            </a:r>
            <a:r>
              <a:rPr lang="en-US" altLang="ko-KR" sz="1000" b="1" dirty="0" smtClean="0"/>
              <a:t>SIMUL_SEQ}.csv}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  1</a:t>
            </a:r>
            <a:r>
              <a:rPr lang="en-US" altLang="ko-KR" sz="1000" b="1" baseline="30000" dirty="0" smtClean="0"/>
              <a:t>st</a:t>
            </a:r>
            <a:r>
              <a:rPr lang="en-US" altLang="ko-KR" sz="1000" b="1" dirty="0" smtClean="0"/>
              <a:t> row: column names (A,B,C...)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         from 2</a:t>
            </a:r>
            <a:r>
              <a:rPr lang="en-US" altLang="ko-KR" sz="1000" b="1" baseline="30000" dirty="0" smtClean="0"/>
              <a:t>nd</a:t>
            </a:r>
            <a:r>
              <a:rPr lang="en-US" altLang="ko-KR" sz="1000" b="1" dirty="0" smtClean="0"/>
              <a:t> row: column data (1,2,3,...)</a:t>
            </a:r>
            <a:endParaRPr lang="en-US" altLang="ko-KR" sz="1000" b="1" dirty="0"/>
          </a:p>
          <a:p>
            <a:r>
              <a:rPr lang="en-US" altLang="ko-KR" sz="1000" dirty="0"/>
              <a:t>    a-3) run SIMULATION with </a:t>
            </a:r>
            <a:r>
              <a:rPr lang="en-US" altLang="ko-KR" sz="1000" dirty="0" smtClean="0"/>
              <a:t>background</a:t>
            </a:r>
            <a:endParaRPr lang="en-US" altLang="ko-KR" sz="1000" dirty="0"/>
          </a:p>
          <a:p>
            <a:r>
              <a:rPr lang="en-US" altLang="ko-KR" sz="1000"/>
              <a:t>      - </a:t>
            </a:r>
            <a:r>
              <a:rPr lang="en-US" altLang="ko-KR" sz="1000" b="1"/>
              <a:t>refer to attach Simulation_logic.txt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20938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75098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필요 데이터 항목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812D23B5-0779-2B9D-7BD1-C8B4A1695F64}"/>
              </a:ext>
            </a:extLst>
          </p:cNvPr>
          <p:cNvSpPr/>
          <p:nvPr/>
        </p:nvSpPr>
        <p:spPr>
          <a:xfrm>
            <a:off x="11752737" y="3122096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BF451-7354-3106-4542-0BAE67B96D67}"/>
              </a:ext>
            </a:extLst>
          </p:cNvPr>
          <p:cNvSpPr txBox="1"/>
          <p:nvPr/>
        </p:nvSpPr>
        <p:spPr>
          <a:xfrm>
            <a:off x="431354" y="1153666"/>
            <a:ext cx="3118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600" b="1" dirty="0">
                <a:latin typeface="+mj-ea"/>
                <a:ea typeface="+mj-ea"/>
              </a:rPr>
              <a:t> 시뮬레이션 </a:t>
            </a:r>
            <a:r>
              <a:rPr lang="ko-KR" altLang="en-US" sz="1600" b="1" dirty="0" err="1">
                <a:latin typeface="+mj-ea"/>
                <a:ea typeface="+mj-ea"/>
              </a:rPr>
              <a:t>모델별</a:t>
            </a:r>
            <a:r>
              <a:rPr lang="ko-KR" altLang="en-US" sz="1600" b="1" dirty="0">
                <a:latin typeface="+mj-ea"/>
                <a:ea typeface="+mj-ea"/>
              </a:rPr>
              <a:t> 필요 인자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4B8F1-6C9E-5C86-D80F-E8836BE7BFA1}"/>
              </a:ext>
            </a:extLst>
          </p:cNvPr>
          <p:cNvSpPr txBox="1"/>
          <p:nvPr/>
        </p:nvSpPr>
        <p:spPr>
          <a:xfrm>
            <a:off x="199703" y="1760695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latin typeface="+mj-ea"/>
                <a:ea typeface="+mj-ea"/>
              </a:rPr>
              <a:t>Tier1</a:t>
            </a:r>
            <a:endParaRPr lang="ko-KR" altLang="en-US" sz="1200" b="1" dirty="0">
              <a:latin typeface="+mj-ea"/>
              <a:ea typeface="+mj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434438F-9C77-8718-8767-C78BD77F92A5}"/>
              </a:ext>
            </a:extLst>
          </p:cNvPr>
          <p:cNvSpPr/>
          <p:nvPr/>
        </p:nvSpPr>
        <p:spPr>
          <a:xfrm>
            <a:off x="199703" y="212121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개체수</a:t>
            </a:r>
            <a:r>
              <a:rPr lang="en-US" altLang="ko-KR" sz="1000" dirty="0"/>
              <a:t>(</a:t>
            </a:r>
            <a:r>
              <a:rPr lang="ko-KR" altLang="en-US" sz="1000" dirty="0" err="1"/>
              <a:t>사육두수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8734A-DC42-1466-6E6D-8698CB446F89}"/>
              </a:ext>
            </a:extLst>
          </p:cNvPr>
          <p:cNvSpPr txBox="1"/>
          <p:nvPr/>
        </p:nvSpPr>
        <p:spPr>
          <a:xfrm>
            <a:off x="2503959" y="1760695"/>
            <a:ext cx="72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Reg1</a:t>
            </a:r>
            <a:endParaRPr lang="ko-KR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3F2EDBF-95F5-2BC8-3E08-6C59B84E5652}"/>
              </a:ext>
            </a:extLst>
          </p:cNvPr>
          <p:cNvSpPr/>
          <p:nvPr/>
        </p:nvSpPr>
        <p:spPr>
          <a:xfrm>
            <a:off x="2503959" y="211658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개체수</a:t>
            </a:r>
            <a:r>
              <a:rPr lang="en-US" altLang="ko-KR" sz="1000" dirty="0"/>
              <a:t>(</a:t>
            </a:r>
            <a:r>
              <a:rPr lang="ko-KR" altLang="en-US" sz="1000" dirty="0" err="1"/>
              <a:t>사육두수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C39CA20-CEB8-0708-8B14-E21287924FB5}"/>
              </a:ext>
            </a:extLst>
          </p:cNvPr>
          <p:cNvSpPr/>
          <p:nvPr/>
        </p:nvSpPr>
        <p:spPr>
          <a:xfrm>
            <a:off x="2503959" y="278692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6C40272-2690-32FB-CFF3-CD8F6A3134CC}"/>
              </a:ext>
            </a:extLst>
          </p:cNvPr>
          <p:cNvSpPr/>
          <p:nvPr/>
        </p:nvSpPr>
        <p:spPr>
          <a:xfrm>
            <a:off x="2503959" y="245175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EAF17E4-7EF0-4D45-AB4B-40D83208CBB7}"/>
              </a:ext>
            </a:extLst>
          </p:cNvPr>
          <p:cNvSpPr/>
          <p:nvPr/>
        </p:nvSpPr>
        <p:spPr>
          <a:xfrm>
            <a:off x="2503959" y="3122096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EB55619-8F64-F8E1-DB26-A2126DE301EE}"/>
              </a:ext>
            </a:extLst>
          </p:cNvPr>
          <p:cNvSpPr/>
          <p:nvPr/>
        </p:nvSpPr>
        <p:spPr>
          <a:xfrm>
            <a:off x="2503959" y="3457265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EC(EC_P)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2A95455-C7AD-8167-DC31-6E10B09AFC84}"/>
              </a:ext>
            </a:extLst>
          </p:cNvPr>
          <p:cNvSpPr/>
          <p:nvPr/>
        </p:nvSpPr>
        <p:spPr>
          <a:xfrm>
            <a:off x="2503959" y="3792434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1EC2C-D211-A08C-DBAB-A1D54E51FB6C}"/>
              </a:ext>
            </a:extLst>
          </p:cNvPr>
          <p:cNvSpPr txBox="1"/>
          <p:nvPr/>
        </p:nvSpPr>
        <p:spPr>
          <a:xfrm>
            <a:off x="4800868" y="1760695"/>
            <a:ext cx="72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Reg2</a:t>
            </a:r>
            <a:endParaRPr lang="ko-KR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4AFA082-09FB-D56B-C2E4-2CD6CCFF325E}"/>
              </a:ext>
            </a:extLst>
          </p:cNvPr>
          <p:cNvSpPr/>
          <p:nvPr/>
        </p:nvSpPr>
        <p:spPr>
          <a:xfrm>
            <a:off x="4800868" y="211658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개체수</a:t>
            </a:r>
            <a:r>
              <a:rPr lang="en-US" altLang="ko-KR" sz="1000" dirty="0"/>
              <a:t>(</a:t>
            </a:r>
            <a:r>
              <a:rPr lang="ko-KR" altLang="en-US" sz="1000" dirty="0" err="1"/>
              <a:t>사육두수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713347F-D4BC-BD49-B094-969EA9D853C0}"/>
              </a:ext>
            </a:extLst>
          </p:cNvPr>
          <p:cNvSpPr/>
          <p:nvPr/>
        </p:nvSpPr>
        <p:spPr>
          <a:xfrm>
            <a:off x="4800868" y="278692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4B3414A-303C-DE34-3F55-A904F506AC9B}"/>
              </a:ext>
            </a:extLst>
          </p:cNvPr>
          <p:cNvSpPr/>
          <p:nvPr/>
        </p:nvSpPr>
        <p:spPr>
          <a:xfrm>
            <a:off x="4800868" y="245175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BB5BE19-E435-7A97-A337-1250ABBBD327}"/>
              </a:ext>
            </a:extLst>
          </p:cNvPr>
          <p:cNvSpPr/>
          <p:nvPr/>
        </p:nvSpPr>
        <p:spPr>
          <a:xfrm>
            <a:off x="4800868" y="3122096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E772606-E31C-6A85-78A9-01F8E1085D88}"/>
              </a:ext>
            </a:extLst>
          </p:cNvPr>
          <p:cNvSpPr/>
          <p:nvPr/>
        </p:nvSpPr>
        <p:spPr>
          <a:xfrm>
            <a:off x="4800868" y="3457265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EC(EC_P)</a:t>
            </a:r>
            <a:endParaRPr lang="ko-KR" altLang="en-US" sz="10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5B35F4A-726D-FAC1-888C-6B8C19675752}"/>
              </a:ext>
            </a:extLst>
          </p:cNvPr>
          <p:cNvSpPr/>
          <p:nvPr/>
        </p:nvSpPr>
        <p:spPr>
          <a:xfrm>
            <a:off x="4800868" y="3792434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F41A2F-C438-7D47-83C6-EAE3EF400629}"/>
              </a:ext>
            </a:extLst>
          </p:cNvPr>
          <p:cNvSpPr/>
          <p:nvPr/>
        </p:nvSpPr>
        <p:spPr>
          <a:xfrm>
            <a:off x="4801828" y="4127911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환기율</a:t>
            </a:r>
            <a:r>
              <a:rPr lang="en-US" altLang="ko-KR" sz="1000" dirty="0"/>
              <a:t>(Ventilation rate)</a:t>
            </a:r>
            <a:endParaRPr lang="ko-KR" altLang="en-US" sz="1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4011D6E-645E-0D34-683A-25D990F0A4EB}"/>
              </a:ext>
            </a:extLst>
          </p:cNvPr>
          <p:cNvSpPr/>
          <p:nvPr/>
        </p:nvSpPr>
        <p:spPr>
          <a:xfrm>
            <a:off x="4801828" y="4463080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외부습도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RH_Out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3347DE9-C347-4018-E7EF-8C1153684BC1}"/>
              </a:ext>
            </a:extLst>
          </p:cNvPr>
          <p:cNvSpPr/>
          <p:nvPr/>
        </p:nvSpPr>
        <p:spPr>
          <a:xfrm>
            <a:off x="4801828" y="479824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암모니아 농도</a:t>
            </a:r>
            <a:r>
              <a:rPr lang="en-US" altLang="ko-KR" sz="1000" dirty="0"/>
              <a:t>(NH3)</a:t>
            </a:r>
            <a:endParaRPr lang="ko-KR" altLang="en-US" sz="10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DD3E975-7832-62FB-9405-E91D1E95D8C6}"/>
              </a:ext>
            </a:extLst>
          </p:cNvPr>
          <p:cNvSpPr/>
          <p:nvPr/>
        </p:nvSpPr>
        <p:spPr>
          <a:xfrm>
            <a:off x="4801828" y="513341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온도</a:t>
            </a:r>
            <a:r>
              <a:rPr lang="en-US" altLang="ko-KR" sz="1000" dirty="0"/>
              <a:t>(TEMP)</a:t>
            </a:r>
            <a:endParaRPr lang="ko-KR" alt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46EAC4-6600-5728-A545-7EC796FB708B}"/>
              </a:ext>
            </a:extLst>
          </p:cNvPr>
          <p:cNvSpPr txBox="1"/>
          <p:nvPr/>
        </p:nvSpPr>
        <p:spPr>
          <a:xfrm>
            <a:off x="7096817" y="1760695"/>
            <a:ext cx="72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Reg3</a:t>
            </a:r>
            <a:endParaRPr lang="ko-KR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B7373ED-BE61-3149-A989-1C5F6DC16CEF}"/>
              </a:ext>
            </a:extLst>
          </p:cNvPr>
          <p:cNvSpPr/>
          <p:nvPr/>
        </p:nvSpPr>
        <p:spPr>
          <a:xfrm>
            <a:off x="7096817" y="211658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개체수</a:t>
            </a:r>
            <a:r>
              <a:rPr lang="en-US" altLang="ko-KR" sz="1000" dirty="0"/>
              <a:t>(</a:t>
            </a:r>
            <a:r>
              <a:rPr lang="ko-KR" altLang="en-US" sz="1000" dirty="0" err="1"/>
              <a:t>사육두수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06ABE9B-C845-DA67-F174-712796E515FE}"/>
              </a:ext>
            </a:extLst>
          </p:cNvPr>
          <p:cNvSpPr/>
          <p:nvPr/>
        </p:nvSpPr>
        <p:spPr>
          <a:xfrm>
            <a:off x="7096817" y="278692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121C307-8E1D-D2F9-BE36-E3F468622802}"/>
              </a:ext>
            </a:extLst>
          </p:cNvPr>
          <p:cNvSpPr/>
          <p:nvPr/>
        </p:nvSpPr>
        <p:spPr>
          <a:xfrm>
            <a:off x="7096817" y="245175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0F1BD32-91B1-9B9E-3D19-C3B59722C117}"/>
              </a:ext>
            </a:extLst>
          </p:cNvPr>
          <p:cNvSpPr/>
          <p:nvPr/>
        </p:nvSpPr>
        <p:spPr>
          <a:xfrm>
            <a:off x="7096817" y="3122096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3FE1D11-F011-C561-64E0-DE98A61F7FB6}"/>
              </a:ext>
            </a:extLst>
          </p:cNvPr>
          <p:cNvSpPr/>
          <p:nvPr/>
        </p:nvSpPr>
        <p:spPr>
          <a:xfrm>
            <a:off x="7096817" y="3457265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EC(EC_P)</a:t>
            </a:r>
            <a:endParaRPr lang="ko-KR" altLang="en-US" sz="100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66B5C44-5C12-E662-6E8D-0762C312B320}"/>
              </a:ext>
            </a:extLst>
          </p:cNvPr>
          <p:cNvSpPr/>
          <p:nvPr/>
        </p:nvSpPr>
        <p:spPr>
          <a:xfrm>
            <a:off x="7096817" y="3792434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D13EA7E-EE20-849A-AE59-62BE73926BF1}"/>
              </a:ext>
            </a:extLst>
          </p:cNvPr>
          <p:cNvSpPr/>
          <p:nvPr/>
        </p:nvSpPr>
        <p:spPr>
          <a:xfrm>
            <a:off x="7097777" y="4127911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환기율</a:t>
            </a:r>
            <a:r>
              <a:rPr lang="en-US" altLang="ko-KR" sz="1000" dirty="0"/>
              <a:t>(Ventilation rate)</a:t>
            </a:r>
            <a:endParaRPr lang="ko-KR" altLang="en-US" sz="100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A0136B6-7B0A-8244-353C-5B0FA6618F41}"/>
              </a:ext>
            </a:extLst>
          </p:cNvPr>
          <p:cNvSpPr/>
          <p:nvPr/>
        </p:nvSpPr>
        <p:spPr>
          <a:xfrm>
            <a:off x="7097777" y="4463080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외부습도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RH_Out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04EE501-328E-1C07-0F4A-D210C8A2E440}"/>
              </a:ext>
            </a:extLst>
          </p:cNvPr>
          <p:cNvSpPr/>
          <p:nvPr/>
        </p:nvSpPr>
        <p:spPr>
          <a:xfrm>
            <a:off x="7097777" y="479824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암모니아 농도</a:t>
            </a:r>
            <a:r>
              <a:rPr lang="en-US" altLang="ko-KR" sz="1000" dirty="0"/>
              <a:t>(NH3)</a:t>
            </a:r>
            <a:endParaRPr lang="ko-KR" altLang="en-US" sz="1000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ADE6337-8CDB-F18D-70E6-58CC47EB96DC}"/>
              </a:ext>
            </a:extLst>
          </p:cNvPr>
          <p:cNvSpPr/>
          <p:nvPr/>
        </p:nvSpPr>
        <p:spPr>
          <a:xfrm>
            <a:off x="7097777" y="513341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온도</a:t>
            </a:r>
            <a:r>
              <a:rPr lang="en-US" altLang="ko-KR" sz="1000" dirty="0"/>
              <a:t>(TEMP)</a:t>
            </a:r>
            <a:endParaRPr lang="ko-KR" altLang="en-US" sz="10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9DFC104-AB79-DF53-9638-4527DF57FC21}"/>
              </a:ext>
            </a:extLst>
          </p:cNvPr>
          <p:cNvSpPr/>
          <p:nvPr/>
        </p:nvSpPr>
        <p:spPr>
          <a:xfrm>
            <a:off x="7096817" y="546323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습도</a:t>
            </a:r>
            <a:r>
              <a:rPr lang="en-US" altLang="ko-KR" sz="1000" dirty="0"/>
              <a:t>(RH)</a:t>
            </a:r>
            <a:endParaRPr lang="ko-KR" altLang="en-US" sz="1000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FA7129C-0C88-96BB-937C-9E56254380B6}"/>
              </a:ext>
            </a:extLst>
          </p:cNvPr>
          <p:cNvSpPr/>
          <p:nvPr/>
        </p:nvSpPr>
        <p:spPr>
          <a:xfrm>
            <a:off x="7096817" y="579840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Temp_P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F941DCC-2C6E-936B-ED8D-5167563EC22D}"/>
              </a:ext>
            </a:extLst>
          </p:cNvPr>
          <p:cNvSpPr/>
          <p:nvPr/>
        </p:nvSpPr>
        <p:spPr>
          <a:xfrm>
            <a:off x="7096817" y="613357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PH(PH_P)</a:t>
            </a:r>
            <a:endParaRPr lang="ko-KR" altLang="en-US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B4614C-B7EC-1F1A-AE6F-419055AEED11}"/>
              </a:ext>
            </a:extLst>
          </p:cNvPr>
          <p:cNvSpPr txBox="1"/>
          <p:nvPr/>
        </p:nvSpPr>
        <p:spPr>
          <a:xfrm>
            <a:off x="9391806" y="1760695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DeepL1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6E656B-DE05-DDD4-5910-CD29CB84E465}"/>
              </a:ext>
            </a:extLst>
          </p:cNvPr>
          <p:cNvSpPr/>
          <p:nvPr/>
        </p:nvSpPr>
        <p:spPr>
          <a:xfrm>
            <a:off x="9391806" y="211658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개체수</a:t>
            </a:r>
            <a:r>
              <a:rPr lang="en-US" altLang="ko-KR" sz="1000" dirty="0"/>
              <a:t>(</a:t>
            </a:r>
            <a:r>
              <a:rPr lang="ko-KR" altLang="en-US" sz="1000" dirty="0" err="1"/>
              <a:t>사육두수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0D06A33-51E6-44FE-CC10-D0FE9165E5B9}"/>
              </a:ext>
            </a:extLst>
          </p:cNvPr>
          <p:cNvSpPr/>
          <p:nvPr/>
        </p:nvSpPr>
        <p:spPr>
          <a:xfrm>
            <a:off x="9391806" y="278692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EA9D4FA-1CB8-3859-98D7-C4092A5D0B30}"/>
              </a:ext>
            </a:extLst>
          </p:cNvPr>
          <p:cNvSpPr/>
          <p:nvPr/>
        </p:nvSpPr>
        <p:spPr>
          <a:xfrm>
            <a:off x="9391806" y="245175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525951-216A-9405-69F5-E0D1E330C02D}"/>
              </a:ext>
            </a:extLst>
          </p:cNvPr>
          <p:cNvSpPr/>
          <p:nvPr/>
        </p:nvSpPr>
        <p:spPr>
          <a:xfrm>
            <a:off x="9391806" y="3122096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7F62DDD-736F-4165-9742-24B1BDBCF9E0}"/>
              </a:ext>
            </a:extLst>
          </p:cNvPr>
          <p:cNvSpPr/>
          <p:nvPr/>
        </p:nvSpPr>
        <p:spPr>
          <a:xfrm>
            <a:off x="9391806" y="3457265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EC(EC_P)</a:t>
            </a:r>
            <a:endParaRPr lang="ko-KR" altLang="en-US" sz="100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96C7594-9972-473C-1C60-E5278C2FA7E0}"/>
              </a:ext>
            </a:extLst>
          </p:cNvPr>
          <p:cNvSpPr/>
          <p:nvPr/>
        </p:nvSpPr>
        <p:spPr>
          <a:xfrm>
            <a:off x="9391806" y="3792434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DE753B9-5D60-3735-38F3-2BF79703D13D}"/>
              </a:ext>
            </a:extLst>
          </p:cNvPr>
          <p:cNvSpPr/>
          <p:nvPr/>
        </p:nvSpPr>
        <p:spPr>
          <a:xfrm>
            <a:off x="9392766" y="4127911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환기율</a:t>
            </a:r>
            <a:r>
              <a:rPr lang="en-US" altLang="ko-KR" sz="1000" dirty="0"/>
              <a:t>(Ventilation rate)</a:t>
            </a:r>
            <a:endParaRPr lang="ko-KR" altLang="en-US" sz="1000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4E839F8C-F1D0-0F21-0DB9-0E9750423595}"/>
              </a:ext>
            </a:extLst>
          </p:cNvPr>
          <p:cNvSpPr/>
          <p:nvPr/>
        </p:nvSpPr>
        <p:spPr>
          <a:xfrm>
            <a:off x="9392766" y="4463080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외부습도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RH_Out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AF4DBDF-00B9-C427-636C-D1AFC43B7170}"/>
              </a:ext>
            </a:extLst>
          </p:cNvPr>
          <p:cNvSpPr/>
          <p:nvPr/>
        </p:nvSpPr>
        <p:spPr>
          <a:xfrm>
            <a:off x="9392766" y="479824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암모니아 농도</a:t>
            </a:r>
            <a:r>
              <a:rPr lang="en-US" altLang="ko-KR" sz="1000" dirty="0"/>
              <a:t>(NH3)</a:t>
            </a:r>
            <a:endParaRPr lang="ko-KR" altLang="en-US" sz="1000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340C509-73F1-8248-5D2C-E89A2CEB4BAB}"/>
              </a:ext>
            </a:extLst>
          </p:cNvPr>
          <p:cNvSpPr/>
          <p:nvPr/>
        </p:nvSpPr>
        <p:spPr>
          <a:xfrm>
            <a:off x="9392766" y="513341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온도</a:t>
            </a:r>
            <a:r>
              <a:rPr lang="en-US" altLang="ko-KR" sz="1000" dirty="0"/>
              <a:t>(TEMP)</a:t>
            </a:r>
            <a:endParaRPr lang="ko-KR" altLang="en-US" sz="1000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BE376AEE-6325-9EF4-DEC9-2D151FAAB50C}"/>
              </a:ext>
            </a:extLst>
          </p:cNvPr>
          <p:cNvSpPr/>
          <p:nvPr/>
        </p:nvSpPr>
        <p:spPr>
          <a:xfrm>
            <a:off x="9391806" y="546323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습도</a:t>
            </a:r>
            <a:r>
              <a:rPr lang="en-US" altLang="ko-KR" sz="1000" dirty="0"/>
              <a:t>(RH)</a:t>
            </a:r>
            <a:endParaRPr lang="ko-KR" altLang="en-US" sz="1000" dirty="0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7033E9F7-A509-2E3E-251E-C39216497795}"/>
              </a:ext>
            </a:extLst>
          </p:cNvPr>
          <p:cNvSpPr/>
          <p:nvPr/>
        </p:nvSpPr>
        <p:spPr>
          <a:xfrm>
            <a:off x="9391806" y="579840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Temp_P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759D1F25-2640-8B51-A965-115C9BDDEB6F}"/>
              </a:ext>
            </a:extLst>
          </p:cNvPr>
          <p:cNvSpPr/>
          <p:nvPr/>
        </p:nvSpPr>
        <p:spPr>
          <a:xfrm>
            <a:off x="9391806" y="613357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PH(PH_P)</a:t>
            </a:r>
            <a:endParaRPr lang="ko-KR" altLang="en-US" sz="1000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CA96D23-2097-E03B-B3DF-D094C097A408}"/>
              </a:ext>
            </a:extLst>
          </p:cNvPr>
          <p:cNvSpPr/>
          <p:nvPr/>
        </p:nvSpPr>
        <p:spPr>
          <a:xfrm>
            <a:off x="9391806" y="6463398"/>
            <a:ext cx="2091112" cy="335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메탄 농도</a:t>
            </a:r>
            <a:r>
              <a:rPr lang="en-US" altLang="ko-KR" sz="1000" dirty="0"/>
              <a:t>(CH4)</a:t>
            </a:r>
            <a:endParaRPr lang="ko-KR" altLang="en-US" sz="1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C717EBA-1F8E-AFEE-B76C-1B726005073D}"/>
              </a:ext>
            </a:extLst>
          </p:cNvPr>
          <p:cNvSpPr txBox="1"/>
          <p:nvPr/>
        </p:nvSpPr>
        <p:spPr>
          <a:xfrm>
            <a:off x="11752737" y="1760695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DeepL2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3A80551-355F-C9D3-1F97-1F2F19723AC6}"/>
              </a:ext>
            </a:extLst>
          </p:cNvPr>
          <p:cNvSpPr/>
          <p:nvPr/>
        </p:nvSpPr>
        <p:spPr>
          <a:xfrm>
            <a:off x="11752737" y="211658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개체수</a:t>
            </a:r>
            <a:r>
              <a:rPr lang="en-US" altLang="ko-KR" sz="1000" dirty="0"/>
              <a:t>(</a:t>
            </a:r>
            <a:r>
              <a:rPr lang="ko-KR" altLang="en-US" sz="1000" dirty="0" err="1"/>
              <a:t>사육두수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C9E6A59-A77F-6A36-9446-C93633A735C6}"/>
              </a:ext>
            </a:extLst>
          </p:cNvPr>
          <p:cNvSpPr/>
          <p:nvPr/>
        </p:nvSpPr>
        <p:spPr>
          <a:xfrm>
            <a:off x="11752737" y="2786927"/>
            <a:ext cx="2091112" cy="335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398A1FBA-7DD7-27F6-8AE4-AB6FDAC700DE}"/>
              </a:ext>
            </a:extLst>
          </p:cNvPr>
          <p:cNvSpPr/>
          <p:nvPr/>
        </p:nvSpPr>
        <p:spPr>
          <a:xfrm>
            <a:off x="11752737" y="2451758"/>
            <a:ext cx="2091112" cy="335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37D8ADED-6848-8AEC-6A1F-2CE61DB9366B}"/>
              </a:ext>
            </a:extLst>
          </p:cNvPr>
          <p:cNvSpPr/>
          <p:nvPr/>
        </p:nvSpPr>
        <p:spPr>
          <a:xfrm>
            <a:off x="11752737" y="3457265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EC(EC_P)</a:t>
            </a:r>
            <a:endParaRPr lang="ko-KR" altLang="en-US" sz="1000" dirty="0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4649247C-8F23-8E7F-2DC5-096EFBE64D93}"/>
              </a:ext>
            </a:extLst>
          </p:cNvPr>
          <p:cNvSpPr/>
          <p:nvPr/>
        </p:nvSpPr>
        <p:spPr>
          <a:xfrm>
            <a:off x="11752737" y="3792434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FE31350-B644-9936-C5EF-9517FF2BB01D}"/>
              </a:ext>
            </a:extLst>
          </p:cNvPr>
          <p:cNvSpPr/>
          <p:nvPr/>
        </p:nvSpPr>
        <p:spPr>
          <a:xfrm>
            <a:off x="11753697" y="4127911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환기율</a:t>
            </a:r>
            <a:r>
              <a:rPr lang="en-US" altLang="ko-KR" sz="1000" dirty="0"/>
              <a:t>(Ventilation rate)</a:t>
            </a:r>
            <a:endParaRPr lang="ko-KR" altLang="en-US" sz="1000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2171528E-354D-18E6-7668-4A384E51F263}"/>
              </a:ext>
            </a:extLst>
          </p:cNvPr>
          <p:cNvSpPr/>
          <p:nvPr/>
        </p:nvSpPr>
        <p:spPr>
          <a:xfrm>
            <a:off x="11753697" y="4463080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외부습도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RH_Out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D494E1B6-7C44-B179-E6F0-07DD7AB0224B}"/>
              </a:ext>
            </a:extLst>
          </p:cNvPr>
          <p:cNvSpPr/>
          <p:nvPr/>
        </p:nvSpPr>
        <p:spPr>
          <a:xfrm>
            <a:off x="11753697" y="479824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암모니아 농도</a:t>
            </a:r>
            <a:r>
              <a:rPr lang="en-US" altLang="ko-KR" sz="1000" dirty="0"/>
              <a:t>(NH3)</a:t>
            </a:r>
            <a:endParaRPr lang="ko-KR" altLang="en-US" sz="1000" dirty="0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EE0806F-F537-2F06-5481-5A8F3A22F6A1}"/>
              </a:ext>
            </a:extLst>
          </p:cNvPr>
          <p:cNvSpPr/>
          <p:nvPr/>
        </p:nvSpPr>
        <p:spPr>
          <a:xfrm>
            <a:off x="11753697" y="513341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온도</a:t>
            </a:r>
            <a:r>
              <a:rPr lang="en-US" altLang="ko-KR" sz="1000" dirty="0"/>
              <a:t>(TEMP)</a:t>
            </a:r>
            <a:endParaRPr lang="ko-KR" altLang="en-US" sz="1000" dirty="0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0CEFF3F6-05BD-2827-270E-BC96D23D7782}"/>
              </a:ext>
            </a:extLst>
          </p:cNvPr>
          <p:cNvSpPr/>
          <p:nvPr/>
        </p:nvSpPr>
        <p:spPr>
          <a:xfrm>
            <a:off x="11752737" y="546323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습도</a:t>
            </a:r>
            <a:r>
              <a:rPr lang="en-US" altLang="ko-KR" sz="1000" dirty="0"/>
              <a:t>(RH)</a:t>
            </a:r>
            <a:endParaRPr lang="ko-KR" altLang="en-US" sz="1000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3438B7EB-FD25-87D5-7B20-6ED5A1633348}"/>
              </a:ext>
            </a:extLst>
          </p:cNvPr>
          <p:cNvSpPr/>
          <p:nvPr/>
        </p:nvSpPr>
        <p:spPr>
          <a:xfrm>
            <a:off x="11752737" y="579840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Temp_P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6F87A614-1F53-1AB7-77FD-870DE09CBA9C}"/>
              </a:ext>
            </a:extLst>
          </p:cNvPr>
          <p:cNvSpPr/>
          <p:nvPr/>
        </p:nvSpPr>
        <p:spPr>
          <a:xfrm>
            <a:off x="11752737" y="613357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PH(PH_P)</a:t>
            </a:r>
            <a:endParaRPr lang="ko-KR" altLang="en-US" sz="1000" dirty="0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42FC6CC3-CCF4-1935-F351-0A0F4EABE218}"/>
              </a:ext>
            </a:extLst>
          </p:cNvPr>
          <p:cNvSpPr/>
          <p:nvPr/>
        </p:nvSpPr>
        <p:spPr>
          <a:xfrm>
            <a:off x="11752737" y="6463398"/>
            <a:ext cx="2091112" cy="335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메탄 농도</a:t>
            </a:r>
            <a:r>
              <a:rPr lang="en-US" altLang="ko-KR" sz="1000" dirty="0"/>
              <a:t>(CH4)</a:t>
            </a:r>
            <a:endParaRPr lang="ko-KR" alt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64D6A3-4F7D-37DC-6281-22D76D5FAA9D}"/>
              </a:ext>
            </a:extLst>
          </p:cNvPr>
          <p:cNvSpPr txBox="1"/>
          <p:nvPr/>
        </p:nvSpPr>
        <p:spPr>
          <a:xfrm>
            <a:off x="11752737" y="6989888"/>
            <a:ext cx="235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200" dirty="0">
                <a:latin typeface="+mj-ea"/>
                <a:ea typeface="+mj-ea"/>
              </a:rPr>
              <a:t>상관관계 높은 인자 </a:t>
            </a:r>
            <a:r>
              <a:rPr lang="en-US" altLang="ko-KR" sz="1200" dirty="0">
                <a:latin typeface="+mj-ea"/>
                <a:ea typeface="+mj-ea"/>
              </a:rPr>
              <a:t>2</a:t>
            </a:r>
            <a:r>
              <a:rPr lang="ko-KR" altLang="en-US" sz="1200" dirty="0">
                <a:latin typeface="+mj-ea"/>
                <a:ea typeface="+mj-ea"/>
              </a:rPr>
              <a:t>개 사용</a:t>
            </a:r>
          </a:p>
        </p:txBody>
      </p:sp>
    </p:spTree>
    <p:extLst>
      <p:ext uri="{BB962C8B-B14F-4D97-AF65-F5344CB8AC3E}">
        <p14:creationId xmlns:p14="http://schemas.microsoft.com/office/powerpoint/2010/main" val="103585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필요 데이터 항목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3BF451-7354-3106-4542-0BAE67B96D67}"/>
              </a:ext>
            </a:extLst>
          </p:cNvPr>
          <p:cNvSpPr txBox="1"/>
          <p:nvPr/>
        </p:nvSpPr>
        <p:spPr>
          <a:xfrm>
            <a:off x="431354" y="1153666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600" b="1" dirty="0">
                <a:latin typeface="+mj-ea"/>
                <a:ea typeface="+mj-ea"/>
              </a:rPr>
              <a:t> 시뮬레이션 </a:t>
            </a:r>
            <a:r>
              <a:rPr lang="ko-KR" altLang="en-US" sz="1600" b="1" dirty="0" err="1">
                <a:latin typeface="+mj-ea"/>
                <a:ea typeface="+mj-ea"/>
              </a:rPr>
              <a:t>모델별</a:t>
            </a:r>
            <a:r>
              <a:rPr lang="ko-KR" altLang="en-US" sz="1600" b="1" dirty="0">
                <a:latin typeface="+mj-ea"/>
                <a:ea typeface="+mj-ea"/>
              </a:rPr>
              <a:t> 적용 식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A70D07E-1AA1-D570-4B8C-85C93029B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63389"/>
              </p:ext>
            </p:extLst>
          </p:nvPr>
        </p:nvGraphicFramePr>
        <p:xfrm>
          <a:off x="575370" y="1520732"/>
          <a:ext cx="13465495" cy="625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886066711"/>
                    </a:ext>
                  </a:extLst>
                </a:gridCol>
                <a:gridCol w="7115926">
                  <a:extLst>
                    <a:ext uri="{9D8B030D-6E8A-4147-A177-3AD203B41FA5}">
                      <a16:colId xmlns:a16="http://schemas.microsoft.com/office/drawing/2014/main" val="2583932419"/>
                    </a:ext>
                  </a:extLst>
                </a:gridCol>
                <a:gridCol w="4981417">
                  <a:extLst>
                    <a:ext uri="{9D8B030D-6E8A-4147-A177-3AD203B41FA5}">
                      <a16:colId xmlns:a16="http://schemas.microsoft.com/office/drawing/2014/main" val="2310473291"/>
                    </a:ext>
                  </a:extLst>
                </a:gridCol>
              </a:tblGrid>
              <a:tr h="8845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Tier1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Tier 1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방법론에서는 가축 종류별로 기본 배출 계수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(Emission Factor)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를 사용하여 메탄 배출량을 추정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CH₄ 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배출량 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(kg CH₄/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)=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가축 개체 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배출 계수 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(kg CH₄/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개체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배출 계수 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(kg CH₄/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개체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 = 1.5kg CH₄/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개체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분당 배출량으로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계산하려하는데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평균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환기량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값을 찾아야 해서 시간이 지체되고 있음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77306"/>
                  </a:ext>
                </a:extLst>
              </a:tr>
              <a:tr h="8845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Reg1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Ch4=(−33.5236) + (0.7715×AVERAGE_WEIGHT) − (1.1876×Temp_Out) − (0.0215×EC_P) + (0.0032×CO2)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사육두수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급이량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누락됨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1976"/>
                  </a:ext>
                </a:extLst>
              </a:tr>
              <a:tr h="8845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Reg2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Ch4=(−7.7604) + (0.7110×AVERAGE_WEIGHT) − (1.9613×Temp_Out) − (0.0196×EC_P) + (0.0001×CO2) − (12.1541×Ventilation rate) − (0.2185×RH_Out) + (0.2042×NH3) + (0.9259×Temp)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사육두수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급이량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누락됨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28003"/>
                  </a:ext>
                </a:extLst>
              </a:tr>
              <a:tr h="8845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Reg3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Ch4=(−110.9406) + (0.8775×AVERAGE_WEIGHT) − (1.8945×Temp_Out) + (0.1157×EC_P) + (0.0006×CO2) − (12.1521×Ventilation rate) − (0.2019×RH_Out) + (0.2355×NH3) + (0.9131×Temp) + (0.1316×RH) − (1.5085×Temp_P) + (14.8567×PH_P)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사육두수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급이량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누락됨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34038"/>
                  </a:ext>
                </a:extLst>
              </a:tr>
              <a:tr h="8845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DeepL1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AI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모듈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API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제공 예정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885985"/>
                  </a:ext>
                </a:extLst>
              </a:tr>
              <a:tr h="8845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DeepL2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AI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모듈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API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제공 예정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상관관계 높은 인자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개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선별후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적용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급이량</a:t>
                      </a:r>
                      <a:r>
                        <a:rPr lang="en-US" altLang="ko-KR" sz="1200" dirty="0"/>
                        <a:t>(FEED_WEIGHT)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/>
                        <a:t>평균체중</a:t>
                      </a:r>
                      <a:r>
                        <a:rPr lang="en-US" altLang="ko-KR" sz="1200" dirty="0"/>
                        <a:t>(AVERAGE_WEIGHT)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49254"/>
                  </a:ext>
                </a:extLst>
              </a:tr>
              <a:tr h="8845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데이터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전처리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AI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모듈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API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제공 예정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8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864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871514" y="790718"/>
            <a:ext cx="6743841" cy="6984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78124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시뮬레이션 생성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예측 시뮬레이션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37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시뮬레이션 생성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– </a:t>
            </a: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탄소배출량 예측 시뮬레이션</a:t>
            </a:r>
            <a:endParaRPr lang="en-US" altLang="ko-KR" sz="1000" b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제목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기본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자동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네이밍 규칙에 따름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사용자 변경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설명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설명 사용자 입력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필수값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아님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트윈형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비교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탄소배출량 예측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선택 추가 및 삭제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적용 모델은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DeepL1, DeepL2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만 해당함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 설정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입력 데이터 설정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데이터베이스 연결하여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파일 선택으로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다음 슬라이드에서 상세 설명함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396952" y="269411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381350" y="448146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426321" y="163940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0368458" y="2126304"/>
            <a:ext cx="3744416" cy="209288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NEW SIMULATION</a:t>
            </a:r>
          </a:p>
          <a:p>
            <a:r>
              <a:rPr lang="en-US" altLang="ko-KR" sz="1000" b="1" dirty="0" smtClean="0"/>
              <a:t>- when </a:t>
            </a:r>
            <a:r>
              <a:rPr lang="ko-KR" altLang="en-US" sz="1000" b="1" dirty="0" smtClean="0"/>
              <a:t>시뮬레이션 유형</a:t>
            </a:r>
            <a:r>
              <a:rPr lang="en-US" altLang="ko-KR" sz="1000" b="1" dirty="0" smtClean="0"/>
              <a:t>(SIMUL_TYPE) is selected with 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 smtClean="0"/>
              <a:t>(ST02</a:t>
            </a:r>
            <a:r>
              <a:rPr lang="en-US" altLang="ko-KR" sz="1000" b="1" dirty="0"/>
              <a:t>) AND </a:t>
            </a:r>
            <a:r>
              <a:rPr lang="en-US" altLang="ko-KR" sz="1000" b="1" dirty="0" smtClean="0"/>
              <a:t>TWIN_SIMUL_TYPE = ‘TS02’ (</a:t>
            </a:r>
            <a:r>
              <a:rPr lang="ko-KR" altLang="en-US" sz="1000" b="1" dirty="0" smtClean="0"/>
              <a:t>탄소배출량 예측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</a:t>
            </a:r>
            <a:r>
              <a:rPr lang="ko-KR" altLang="en-US" sz="1000" dirty="0" smtClean="0"/>
              <a:t>시뮬레이션 설정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적용 모델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MODEL_NOS}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options </a:t>
            </a:r>
            <a:r>
              <a:rPr lang="en-US" altLang="ko-KR" sz="1000" b="1" dirty="0" smtClean="0"/>
              <a:t>(can select one model)</a:t>
            </a:r>
          </a:p>
          <a:p>
            <a:r>
              <a:rPr lang="en-US" altLang="ko-KR" sz="1000" dirty="0"/>
              <a:t>      DB: </a:t>
            </a:r>
            <a:r>
              <a:rPr lang="en-US" altLang="ko-KR" sz="1000" dirty="0" smtClean="0"/>
              <a:t>SYS_MODEL</a:t>
            </a:r>
            <a:r>
              <a:rPr lang="en-US" altLang="ko-KR" sz="1000" b="1" dirty="0" smtClean="0"/>
              <a:t/>
            </a:r>
            <a:br>
              <a:rPr lang="en-US" altLang="ko-KR" sz="1000" b="1" dirty="0" smtClean="0"/>
            </a:br>
            <a:r>
              <a:rPr lang="en-US" altLang="ko-KR" sz="1000" b="1" dirty="0"/>
              <a:t>      condition: </a:t>
            </a:r>
            <a:r>
              <a:rPr lang="en-US" altLang="ko-KR" sz="1000" b="1" dirty="0" smtClean="0"/>
              <a:t>AI_MODEL_YN = ‘Y’</a:t>
            </a:r>
          </a:p>
          <a:p>
            <a:endParaRPr lang="en-US" altLang="ko-KR" sz="1000" b="1" dirty="0"/>
          </a:p>
          <a:p>
            <a:r>
              <a:rPr lang="en-US" altLang="ko-KR" sz="1000" b="1" dirty="0" smtClean="0"/>
              <a:t>2.others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  - same with {SIMUL_TYPE} = 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/>
              <a:t>(ST02) AND </a:t>
            </a:r>
            <a:r>
              <a:rPr lang="en-US" altLang="ko-KR" sz="1000" b="1" dirty="0" smtClean="0"/>
              <a:t>{TWIN_SIMUL_TYPE} </a:t>
            </a:r>
            <a:r>
              <a:rPr lang="en-US" altLang="ko-KR" sz="1000" b="1" dirty="0"/>
              <a:t>= ‘TS01’ (</a:t>
            </a:r>
            <a:r>
              <a:rPr lang="ko-KR" altLang="en-US" sz="1000" b="1" dirty="0"/>
              <a:t>모델별 비교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499564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5D6449DC-7E0B-2515-4B8F-5414335F0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t="18207" b="66034"/>
          <a:stretch/>
        </p:blipFill>
        <p:spPr>
          <a:xfrm>
            <a:off x="3276664" y="1098106"/>
            <a:ext cx="7355413" cy="23578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3982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탄소배출량 예측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탄소배출량 예측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탄소배출량 예측 시뮬레이션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목록 팝업 활성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목록에 농장을 선택하여 시뮬레이션 적용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에너지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비에너지 선택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비에너지 분야만 선택함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적용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예측할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기간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시작일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종료일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표시할 간격 선택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5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월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년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36550" indent="-3365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입력데이터 설정은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비교 시뮬레이션 데이터 입력설정과 동일함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B15CF9E-4634-F63E-0CE3-BA6889C48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95A81631-D1FF-28C0-4413-EECE4CFE42B4}"/>
              </a:ext>
            </a:extLst>
          </p:cNvPr>
          <p:cNvSpPr/>
          <p:nvPr/>
        </p:nvSpPr>
        <p:spPr>
          <a:xfrm>
            <a:off x="3082357" y="11824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AFA295D-58A9-ACFA-D6A8-36ACB16A73FA}"/>
              </a:ext>
            </a:extLst>
          </p:cNvPr>
          <p:cNvSpPr/>
          <p:nvPr/>
        </p:nvSpPr>
        <p:spPr>
          <a:xfrm>
            <a:off x="720449" y="1654930"/>
            <a:ext cx="1806882" cy="64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6701DE4D-4FB7-E347-5431-0C7045D28686}"/>
              </a:ext>
            </a:extLst>
          </p:cNvPr>
          <p:cNvCxnSpPr>
            <a:cxnSpLocks/>
            <a:stCxn id="23" idx="3"/>
            <a:endCxn id="28" idx="1"/>
          </p:cNvCxnSpPr>
          <p:nvPr/>
        </p:nvCxnSpPr>
        <p:spPr>
          <a:xfrm>
            <a:off x="2527331" y="1979383"/>
            <a:ext cx="749333" cy="29765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텍스트, 스크린샷, 소프트웨어, 디스플레이이(가) 표시된 사진&#10;&#10;자동 생성된 설명">
            <a:extLst>
              <a:ext uri="{FF2B5EF4-FFF2-40B4-BE49-F238E27FC236}">
                <a16:creationId xmlns:a16="http://schemas.microsoft.com/office/drawing/2014/main" id="{5CF0EBAE-1C18-1D29-05D8-3E0055E258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7273" r="25019" b="64542"/>
          <a:stretch/>
        </p:blipFill>
        <p:spPr>
          <a:xfrm>
            <a:off x="5513125" y="3714292"/>
            <a:ext cx="4952292" cy="2952328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538236-5D6C-3865-A2B7-C4B69D5120DD}"/>
              </a:ext>
            </a:extLst>
          </p:cNvPr>
          <p:cNvSpPr/>
          <p:nvPr/>
        </p:nvSpPr>
        <p:spPr>
          <a:xfrm>
            <a:off x="4784083" y="1654930"/>
            <a:ext cx="795636" cy="387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25A8EED6-8ED7-40A0-3E07-4E829206C7EB}"/>
              </a:ext>
            </a:extLst>
          </p:cNvPr>
          <p:cNvCxnSpPr>
            <a:cxnSpLocks/>
            <a:stCxn id="26" idx="1"/>
            <a:endCxn id="25" idx="1"/>
          </p:cNvCxnSpPr>
          <p:nvPr/>
        </p:nvCxnSpPr>
        <p:spPr>
          <a:xfrm rot="10800000" flipH="1" flipV="1">
            <a:off x="4784083" y="1848572"/>
            <a:ext cx="729042" cy="3341883"/>
          </a:xfrm>
          <a:prstGeom prst="bentConnector3">
            <a:avLst>
              <a:gd name="adj1" fmla="val -31356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17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컴퓨터, 소프트웨어, 텍스트이(가) 표시된 사진&#10;&#10;자동 생성된 설명">
            <a:extLst>
              <a:ext uri="{FF2B5EF4-FFF2-40B4-BE49-F238E27FC236}">
                <a16:creationId xmlns:a16="http://schemas.microsoft.com/office/drawing/2014/main" id="{618A40FE-C2B2-01D6-A84E-FDD6E6812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9"/>
          <a:stretch/>
        </p:blipFill>
        <p:spPr>
          <a:xfrm>
            <a:off x="612703" y="973203"/>
            <a:ext cx="9399136" cy="5371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63894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52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시스템 관리 아이콘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권한을 가진 사용자가 로그인 할 경우 아이콘 활성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관계 공무원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시스템 관리자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시스템 관리 메뉴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Users :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Group &amp; Auth : </a:t>
            </a:r>
            <a:r>
              <a:rPr lang="ko-KR" altLang="en-US" sz="1000" dirty="0">
                <a:latin typeface="+mj-ea"/>
                <a:ea typeface="+mj-ea"/>
              </a:rPr>
              <a:t>그룹 및 권한 관리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API : API</a:t>
            </a:r>
            <a:r>
              <a:rPr lang="ko-KR" altLang="en-US" sz="1000" dirty="0">
                <a:latin typeface="+mj-ea"/>
                <a:ea typeface="+mj-ea"/>
              </a:rPr>
              <a:t> 정보 출력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목록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사용자 목록 테이블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사용자 검색 기능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r>
              <a:rPr lang="ko-KR" altLang="en-US" sz="1000" dirty="0">
                <a:latin typeface="+mj-ea"/>
                <a:ea typeface="+mj-ea"/>
              </a:rPr>
              <a:t> 기능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사용자 상세 정보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8568258" y="107546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76166" y="157632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2843622" y="20773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40842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CEBF1DD5-DE64-F12F-A443-6E4B354A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4872" b="76945"/>
          <a:stretch/>
        </p:blipFill>
        <p:spPr>
          <a:xfrm>
            <a:off x="3682750" y="1009227"/>
            <a:ext cx="6505688" cy="2445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60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기본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아이디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수정 불가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이름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이메일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연락처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권한 있는 사용자만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정보 입력 및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45267" y="1081938"/>
            <a:ext cx="2238162" cy="864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3083429" y="1514403"/>
            <a:ext cx="599321" cy="71742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95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CEBF1DD5-DE64-F12F-A443-6E4B354A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3036" r="610" b="65730"/>
          <a:stretch/>
        </p:blipFill>
        <p:spPr>
          <a:xfrm>
            <a:off x="3682750" y="1009227"/>
            <a:ext cx="6505688" cy="15106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14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농장명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농장주소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연락처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유형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일반형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/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트윈형 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추가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정보 입력 및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59556" y="1871786"/>
            <a:ext cx="2238162" cy="576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3097718" y="1764543"/>
            <a:ext cx="585032" cy="39527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22CCE954-D27F-6E6F-7598-AEE7AEBBF818}"/>
              </a:ext>
            </a:extLst>
          </p:cNvPr>
          <p:cNvSpPr/>
          <p:nvPr/>
        </p:nvSpPr>
        <p:spPr>
          <a:xfrm>
            <a:off x="3959746" y="3127092"/>
            <a:ext cx="1440160" cy="328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유형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44CC894-357B-81E1-9C18-499B8F1DAC06}"/>
              </a:ext>
            </a:extLst>
          </p:cNvPr>
          <p:cNvSpPr/>
          <p:nvPr/>
        </p:nvSpPr>
        <p:spPr>
          <a:xfrm>
            <a:off x="5399906" y="3127092"/>
            <a:ext cx="4176464" cy="3288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F416ABF-AC60-47D1-5F79-1971DFB89721}"/>
              </a:ext>
            </a:extLst>
          </p:cNvPr>
          <p:cNvSpPr/>
          <p:nvPr/>
        </p:nvSpPr>
        <p:spPr>
          <a:xfrm>
            <a:off x="5615930" y="3219519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D5882-BFEE-0431-D5CD-1FB9AFB0568B}"/>
              </a:ext>
            </a:extLst>
          </p:cNvPr>
          <p:cNvSpPr txBox="1"/>
          <p:nvPr/>
        </p:nvSpPr>
        <p:spPr>
          <a:xfrm>
            <a:off x="5730618" y="316841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>
                <a:latin typeface="+mj-ea"/>
                <a:ea typeface="+mj-ea"/>
              </a:rPr>
              <a:t>일반형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BEEE4C5-0C75-5C8D-56BC-E68F639C07D1}"/>
              </a:ext>
            </a:extLst>
          </p:cNvPr>
          <p:cNvSpPr/>
          <p:nvPr/>
        </p:nvSpPr>
        <p:spPr>
          <a:xfrm>
            <a:off x="6383339" y="3219519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77838-AC74-AB62-53A2-C3798FC49BB8}"/>
              </a:ext>
            </a:extLst>
          </p:cNvPr>
          <p:cNvSpPr txBox="1"/>
          <p:nvPr/>
        </p:nvSpPr>
        <p:spPr>
          <a:xfrm>
            <a:off x="6498027" y="316841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트윈형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63361C8-C711-334C-9450-5172A60399AD}"/>
              </a:ext>
            </a:extLst>
          </p:cNvPr>
          <p:cNvSpPr/>
          <p:nvPr/>
        </p:nvSpPr>
        <p:spPr>
          <a:xfrm>
            <a:off x="6419343" y="3255522"/>
            <a:ext cx="72008" cy="7200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2C9FDE59-BEEE-E32C-958E-02C234E9EAE3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H="1">
            <a:off x="3959746" y="2159818"/>
            <a:ext cx="191056" cy="1131710"/>
          </a:xfrm>
          <a:prstGeom prst="bentConnector4">
            <a:avLst>
              <a:gd name="adj1" fmla="val -119651"/>
              <a:gd name="adj2" fmla="val 57265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8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E62A749A-9295-1366-57EE-0889C3CC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5" y="864096"/>
            <a:ext cx="9433048" cy="700109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8418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LOGIN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44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회원로그인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아이디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or </a:t>
            </a:r>
            <a:r>
              <a:rPr lang="ko-KR" altLang="en-US" sz="1000" dirty="0">
                <a:latin typeface="+mj-ea"/>
                <a:ea typeface="+mj-ea"/>
              </a:rPr>
              <a:t>비밀번호가 일치하지 않을 경우 안내 문구 출력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2461930" y="3680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2461930" y="4824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65AC3FA-D2EF-61FA-94C0-97261F750F09}"/>
              </a:ext>
            </a:extLst>
          </p:cNvPr>
          <p:cNvSpPr/>
          <p:nvPr/>
        </p:nvSpPr>
        <p:spPr>
          <a:xfrm>
            <a:off x="4679826" y="61922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5333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CEBF1DD5-DE64-F12F-A443-6E4B354A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34190" b="44937"/>
          <a:stretch/>
        </p:blipFill>
        <p:spPr>
          <a:xfrm>
            <a:off x="3682750" y="1009227"/>
            <a:ext cx="6505688" cy="28067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83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및 축사 정보 표출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정보 수정 및 삭제 가능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편집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버튼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해당 목록 편집 모드로 전환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해당 목록 삭제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전체 행은 자동 계산으로 삭제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 불가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추가하기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목록 하단에 축사 추가 가능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59556" y="2404417"/>
            <a:ext cx="2238162" cy="979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3097718" y="2412615"/>
            <a:ext cx="585032" cy="48157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19073A1C-F0A6-E970-7060-C53DA49E8FB6}"/>
              </a:ext>
            </a:extLst>
          </p:cNvPr>
          <p:cNvSpPr/>
          <p:nvPr/>
        </p:nvSpPr>
        <p:spPr>
          <a:xfrm>
            <a:off x="9360346" y="1727771"/>
            <a:ext cx="50405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91477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EDA84264-E0F0-9A1C-0F38-ABE3CFEFB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54738" b="18239"/>
          <a:stretch/>
        </p:blipFill>
        <p:spPr>
          <a:xfrm>
            <a:off x="3682750" y="1015596"/>
            <a:ext cx="6505688" cy="36830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44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데이터베이스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추가된 데이터베이스 목록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편집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목록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하단 데이터베이스 연결 설정에 설정 정보 표출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해당 데이터베이스 삭제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추가하기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목록 하단에 데이터베이스 설정 입력으로 새로운 데이터베이스 추가 가능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데이터베이스 연결 설정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연결명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IP </a:t>
            </a:r>
            <a:r>
              <a:rPr lang="ko-KR" altLang="en-US" sz="1000" dirty="0">
                <a:latin typeface="+mj-ea"/>
                <a:ea typeface="+mj-ea"/>
              </a:rPr>
              <a:t>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PORT </a:t>
            </a:r>
            <a:r>
              <a:rPr lang="ko-KR" altLang="en-US" sz="1000" dirty="0">
                <a:latin typeface="+mj-ea"/>
                <a:ea typeface="+mj-ea"/>
              </a:rPr>
              <a:t>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DB </a:t>
            </a:r>
            <a:r>
              <a:rPr lang="ko-KR" altLang="en-US" sz="1000" dirty="0">
                <a:latin typeface="+mj-ea"/>
                <a:ea typeface="+mj-ea"/>
              </a:rPr>
              <a:t>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사용자명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[Test Connection] :</a:t>
            </a:r>
            <a:r>
              <a:rPr lang="ko-KR" altLang="en-US" sz="1000" dirty="0">
                <a:latin typeface="+mj-ea"/>
                <a:ea typeface="+mj-ea"/>
              </a:rPr>
              <a:t> 설정된 데이터베이스 테스트 연결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기능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연결 테스트 결과 알림 팝업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59556" y="3387935"/>
            <a:ext cx="2238162" cy="1148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3097718" y="2857114"/>
            <a:ext cx="585032" cy="110489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>
            <a:extLst>
              <a:ext uri="{FF2B5EF4-FFF2-40B4-BE49-F238E27FC236}">
                <a16:creationId xmlns:a16="http://schemas.microsoft.com/office/drawing/2014/main" id="{6190560D-0E6E-FCF3-D357-61CD4F7FDA62}"/>
              </a:ext>
            </a:extLst>
          </p:cNvPr>
          <p:cNvSpPr/>
          <p:nvPr/>
        </p:nvSpPr>
        <p:spPr>
          <a:xfrm>
            <a:off x="3544819" y="2112416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00707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FA8CD8B-04CA-5B32-01BB-DD383DFC8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5290" r="-7312" b="67688"/>
          <a:stretch/>
        </p:blipFill>
        <p:spPr>
          <a:xfrm>
            <a:off x="3682750" y="1009453"/>
            <a:ext cx="6909244" cy="34546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5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32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그룹 및 권한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그룹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입력으로 그룹 추가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하단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클릭 시 입력상자에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하단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우측 </a:t>
            </a: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아이콘 클릭으로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삭제 가능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포함된 사용자의 경우 기타 그룹으로 이동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기타 그룹은 삭제할 수 없음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권한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그룹 권한 설정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좌측 그룹 선택 시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</a:t>
            </a:r>
            <a:r>
              <a:rPr lang="ko-KR" altLang="en-US" sz="1000" dirty="0">
                <a:latin typeface="+mj-ea"/>
                <a:ea typeface="+mj-ea"/>
              </a:rPr>
              <a:t>선택 그룹 권한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그룹의 권한 목록 표시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체크 박스를 통해 권한 활성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비활성 설정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버튼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취소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권한 변경 없이 변경 </a:t>
            </a:r>
            <a:r>
              <a:rPr lang="ko-KR" altLang="en-US" sz="1000" dirty="0" err="1">
                <a:latin typeface="+mj-ea"/>
                <a:ea typeface="+mj-ea"/>
              </a:rPr>
              <a:t>설정값</a:t>
            </a:r>
            <a:r>
              <a:rPr lang="ko-KR" altLang="en-US" sz="1000" dirty="0">
                <a:latin typeface="+mj-ea"/>
                <a:ea typeface="+mj-ea"/>
              </a:rPr>
              <a:t> 초기화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저장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권한 변경 저장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392346" y="453289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24729" y="1074462"/>
            <a:ext cx="2238162" cy="1253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62891" y="1701451"/>
            <a:ext cx="619859" cy="1155663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>
            <a:extLst>
              <a:ext uri="{FF2B5EF4-FFF2-40B4-BE49-F238E27FC236}">
                <a16:creationId xmlns:a16="http://schemas.microsoft.com/office/drawing/2014/main" id="{6190560D-0E6E-FCF3-D357-61CD4F7FDA62}"/>
              </a:ext>
            </a:extLst>
          </p:cNvPr>
          <p:cNvSpPr/>
          <p:nvPr/>
        </p:nvSpPr>
        <p:spPr>
          <a:xfrm>
            <a:off x="7212917" y="4503626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4243685-F751-BE30-E8BD-B74192AF4E84}"/>
              </a:ext>
            </a:extLst>
          </p:cNvPr>
          <p:cNvSpPr/>
          <p:nvPr/>
        </p:nvSpPr>
        <p:spPr>
          <a:xfrm>
            <a:off x="5837266" y="39600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35710" y="1205999"/>
            <a:ext cx="3744416" cy="732508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/>
              <a:t>] GROUP &amp; AUTH (/</a:t>
            </a:r>
            <a:r>
              <a:rPr lang="en-US" altLang="ko-KR" sz="1000" b="1" dirty="0" err="1" smtClean="0"/>
              <a:t>admGroupAuth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1.GROUP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en-US" altLang="ko-KR" sz="1000" b="1" dirty="0" smtClean="0"/>
              <a:t>1) Grid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1-1) columns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a) GROUP CODE : {COMM_CD}</a:t>
            </a:r>
          </a:p>
          <a:p>
            <a:r>
              <a:rPr lang="en-US" altLang="ko-KR" sz="1000" dirty="0"/>
              <a:t>    </a:t>
            </a:r>
            <a:r>
              <a:rPr lang="en-US" altLang="ko-KR" sz="1000" dirty="0" smtClean="0"/>
              <a:t>  b</a:t>
            </a:r>
            <a:r>
              <a:rPr lang="en-US" altLang="ko-KR" sz="1000" dirty="0"/>
              <a:t>) GROUP NAME : {</a:t>
            </a:r>
            <a:r>
              <a:rPr lang="en-US" altLang="ko-KR" sz="1000" dirty="0" smtClean="0"/>
              <a:t>COMM_CD_NM}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1-2) logic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/>
              <a:t>    </a:t>
            </a:r>
            <a:r>
              <a:rPr lang="en-US" altLang="ko-KR" sz="1000" dirty="0" smtClean="0"/>
              <a:t> - </a:t>
            </a:r>
            <a:r>
              <a:rPr lang="en-US" altLang="ko-KR" sz="1000" dirty="0"/>
              <a:t>DB (</a:t>
            </a:r>
            <a:r>
              <a:rPr lang="en-US" altLang="ko-KR" sz="1000" dirty="0" smtClean="0"/>
              <a:t>SYS_COMM_CODE)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/>
              <a:t>  </a:t>
            </a:r>
            <a:r>
              <a:rPr lang="en-US" altLang="ko-KR" sz="1000" dirty="0" smtClean="0"/>
              <a:t>   </a:t>
            </a:r>
            <a:r>
              <a:rPr lang="en-US" altLang="ko-KR" sz="1000" dirty="0"/>
              <a:t>- </a:t>
            </a:r>
            <a:r>
              <a:rPr lang="en-US" altLang="ko-KR" sz="1000" dirty="0" smtClean="0"/>
              <a:t>condition: P_COMM_CD </a:t>
            </a:r>
            <a:r>
              <a:rPr lang="en-US" altLang="ko-KR" sz="1000" dirty="0"/>
              <a:t>=</a:t>
            </a:r>
            <a:r>
              <a:rPr lang="en-US" altLang="ko-KR" sz="1000" b="1" dirty="0"/>
              <a:t> ‘</a:t>
            </a:r>
            <a:r>
              <a:rPr lang="en-US" altLang="ko-KR" sz="1000" b="1" dirty="0" smtClean="0"/>
              <a:t>AUTH_CD’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en-US" altLang="ko-KR" sz="1000" dirty="0"/>
              <a:t>- sort : </a:t>
            </a:r>
            <a:r>
              <a:rPr lang="en-US" altLang="ko-KR" sz="1000" dirty="0" smtClean="0"/>
              <a:t>COMM_CD_ORD ASC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en-US" altLang="ko-KR" sz="1000" b="1" dirty="0" err="1" smtClean="0"/>
              <a:t>Inputbox</a:t>
            </a:r>
            <a:r>
              <a:rPr lang="en-US" altLang="ko-KR" sz="1000" b="1" dirty="0" smtClean="0"/>
              <a:t>: </a:t>
            </a:r>
            <a:r>
              <a:rPr lang="en-US" altLang="ko-KR" sz="1000" b="1" dirty="0" smtClean="0"/>
              <a:t>Remove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</a:t>
            </a:r>
            <a:r>
              <a:rPr lang="ko-KR" altLang="en-US" sz="1000" b="1" dirty="0" smtClean="0"/>
              <a:t>추가 </a:t>
            </a:r>
            <a:r>
              <a:rPr lang="en-US" altLang="ko-KR" sz="1000" b="1" dirty="0" smtClean="0"/>
              <a:t>(Add)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clicks, open the Group Add modal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4) </a:t>
            </a:r>
            <a:r>
              <a:rPr lang="en-US" altLang="ko-KR" sz="1000" b="1" dirty="0" smtClean="0"/>
              <a:t>Modify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group name is clicked, show </a:t>
            </a:r>
            <a:r>
              <a:rPr lang="en-US" altLang="ko-KR" sz="1000" dirty="0" err="1" smtClean="0"/>
              <a:t>inputbox</a:t>
            </a:r>
            <a:r>
              <a:rPr lang="en-US" altLang="ko-KR" sz="1000" dirty="0" smtClean="0"/>
              <a:t> with value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clicks outside, UPDATE group name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5) </a:t>
            </a:r>
            <a:r>
              <a:rPr lang="en-US" altLang="ko-KR" sz="1000" b="1" dirty="0" smtClean="0"/>
              <a:t>X (Delete) icon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clicks, show common delete confirm msg.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(“</a:t>
            </a:r>
            <a:r>
              <a:rPr lang="ko-KR" altLang="en-US" sz="1000" dirty="0" smtClean="0"/>
              <a:t>삭제하시겠습니까</a:t>
            </a:r>
            <a:r>
              <a:rPr lang="en-US" altLang="ko-KR" sz="1000" dirty="0" smtClean="0"/>
              <a:t>?”)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- if YES, do the process and alert common </a:t>
            </a:r>
            <a:r>
              <a:rPr lang="en-US" altLang="ko-KR" sz="1000" dirty="0" smtClean="0"/>
              <a:t>delete </a:t>
            </a:r>
            <a:r>
              <a:rPr lang="en-US" altLang="ko-KR" sz="1000" dirty="0"/>
              <a:t>complete </a:t>
            </a:r>
            <a:r>
              <a:rPr lang="en-US" altLang="ko-KR" sz="1000" dirty="0" smtClean="0"/>
              <a:t>msg.(“</a:t>
            </a:r>
            <a:r>
              <a:rPr lang="ko-KR" altLang="en-US" sz="1000" dirty="0" smtClean="0"/>
              <a:t>삭제되었습니다</a:t>
            </a:r>
            <a:r>
              <a:rPr lang="en-US" altLang="ko-KR" sz="1000" dirty="0" smtClean="0"/>
              <a:t>.“)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YES, DELETE the group and reload the list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</a:t>
            </a:r>
            <a:r>
              <a:rPr lang="en-US" altLang="ko-KR" sz="1000" b="1" dirty="0" smtClean="0"/>
              <a:t>but, don’t X icon on </a:t>
            </a:r>
            <a:r>
              <a:rPr lang="ko-KR" altLang="en-US" sz="1000" b="1" dirty="0" smtClean="0"/>
              <a:t>기타</a:t>
            </a:r>
            <a:r>
              <a:rPr lang="en-US" altLang="ko-KR" sz="1000" b="1" dirty="0" smtClean="0"/>
              <a:t>(ETC) group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1-1</a:t>
            </a:r>
            <a:r>
              <a:rPr lang="en-US" altLang="ko-KR" sz="1000" b="1" dirty="0" smtClean="0"/>
              <a:t>.Group Add modal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title: </a:t>
            </a:r>
            <a:r>
              <a:rPr lang="ko-KR" altLang="en-US" sz="1000" dirty="0" smtClean="0"/>
              <a:t>그룹 추가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ko-KR" altLang="en-US" sz="1000" dirty="0" smtClean="0"/>
              <a:t>그룹코드 </a:t>
            </a:r>
            <a:r>
              <a:rPr lang="en-US" altLang="ko-KR" sz="1000" dirty="0"/>
              <a:t>: {SYS_COMM_CODE </a:t>
            </a:r>
            <a:r>
              <a:rPr lang="en-US" altLang="ko-KR" sz="1000" dirty="0" smtClean="0"/>
              <a:t>.COMM_CD}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a-1) </a:t>
            </a:r>
            <a:r>
              <a:rPr lang="en-US" altLang="ko-KR" sz="1000" dirty="0" err="1" smtClean="0"/>
              <a:t>inputbox</a:t>
            </a:r>
            <a:endParaRPr lang="en-US" altLang="ko-KR" sz="1000" dirty="0" smtClean="0"/>
          </a:p>
          <a:p>
            <a:r>
              <a:rPr lang="en-US" altLang="ko-KR" sz="1000" dirty="0" smtClean="0"/>
              <a:t>        - placeholder: </a:t>
            </a:r>
            <a:r>
              <a:rPr lang="ko-KR" altLang="en-US" sz="1000" dirty="0"/>
              <a:t>그룹코드</a:t>
            </a:r>
            <a:endParaRPr lang="en-US" altLang="ko-KR" sz="1000" dirty="0" smtClean="0"/>
          </a:p>
          <a:p>
            <a:r>
              <a:rPr lang="en-US" altLang="ko-KR" sz="1000" dirty="0" smtClean="0"/>
              <a:t>        - validate: required, max length(20 bytes)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- check </a:t>
            </a:r>
            <a:r>
              <a:rPr lang="en-US" altLang="ko-KR" sz="1000" dirty="0"/>
              <a:t>if COMM_CD is duplicated</a:t>
            </a:r>
            <a:br>
              <a:rPr lang="en-US" altLang="ko-KR" sz="1000" dirty="0"/>
            </a:br>
            <a:r>
              <a:rPr lang="en-US" altLang="ko-KR" sz="1000" dirty="0"/>
              <a:t>           </a:t>
            </a:r>
            <a:r>
              <a:rPr lang="en-US" altLang="ko-KR" sz="1000" dirty="0" smtClean="0"/>
              <a:t>+ </a:t>
            </a:r>
            <a:r>
              <a:rPr lang="en-US" altLang="ko-KR" sz="1000" dirty="0"/>
              <a:t>if duplicated, </a:t>
            </a:r>
            <a:r>
              <a:rPr lang="en-US" altLang="ko-KR" sz="1000" dirty="0" smtClean="0"/>
              <a:t>show </a:t>
            </a:r>
            <a:r>
              <a:rPr lang="en-US" altLang="ko-KR" sz="1000" dirty="0"/>
              <a:t>error msg.(“</a:t>
            </a:r>
            <a:r>
              <a:rPr lang="ko-KR" altLang="en-US" sz="1000" dirty="0"/>
              <a:t>그룹코드가 이미 사용중입니다</a:t>
            </a:r>
            <a:r>
              <a:rPr lang="en-US" altLang="ko-KR" sz="1000" dirty="0"/>
              <a:t>.”)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</a:t>
            </a:r>
            <a:r>
              <a:rPr lang="ko-KR" altLang="en-US" sz="1000" dirty="0" smtClean="0"/>
              <a:t>그룹명 </a:t>
            </a:r>
            <a:r>
              <a:rPr lang="en-US" altLang="ko-KR" sz="1000" dirty="0" smtClean="0"/>
              <a:t>: {COMM_NM}</a:t>
            </a:r>
            <a:endParaRPr lang="en-US" altLang="ko-KR" sz="1000" dirty="0"/>
          </a:p>
          <a:p>
            <a:r>
              <a:rPr lang="en-US" altLang="ko-KR" sz="1000" dirty="0"/>
              <a:t>      a-1) </a:t>
            </a:r>
            <a:r>
              <a:rPr lang="en-US" altLang="ko-KR" sz="1000" dirty="0" err="1"/>
              <a:t>inputbox</a:t>
            </a:r>
            <a:endParaRPr lang="en-US" altLang="ko-KR" sz="1000" dirty="0"/>
          </a:p>
          <a:p>
            <a:r>
              <a:rPr lang="en-US" altLang="ko-KR" sz="1000" dirty="0"/>
              <a:t>        - placeholder: </a:t>
            </a:r>
            <a:r>
              <a:rPr lang="ko-KR" altLang="en-US" sz="1000" dirty="0"/>
              <a:t>그룹명</a:t>
            </a:r>
            <a:endParaRPr lang="en-US" altLang="ko-KR" sz="1000" dirty="0"/>
          </a:p>
          <a:p>
            <a:r>
              <a:rPr lang="en-US" altLang="ko-KR" sz="1000" dirty="0"/>
              <a:t>        - validate: required, max length(100 bytes)</a:t>
            </a:r>
            <a:endParaRPr lang="en-US" altLang="ko-KR" sz="1000" dirty="0" smtClean="0"/>
          </a:p>
          <a:p>
            <a:r>
              <a:rPr lang="en-US" altLang="ko-KR" sz="1000" dirty="0" smtClean="0"/>
              <a:t>  3) buttons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</a:t>
            </a:r>
            <a:r>
              <a:rPr lang="ko-KR" altLang="en-US" sz="1000" dirty="0" smtClean="0"/>
              <a:t>취소 </a:t>
            </a:r>
            <a:r>
              <a:rPr lang="en-US" altLang="ko-KR" sz="1000" dirty="0" smtClean="0"/>
              <a:t>(cancel): close the modal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b) </a:t>
            </a:r>
            <a:r>
              <a:rPr lang="ko-KR" altLang="en-US" sz="1000" dirty="0" smtClean="0"/>
              <a:t>저장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(save)</a:t>
            </a:r>
            <a:br>
              <a:rPr lang="en-US" altLang="ko-KR" sz="1000" dirty="0" smtClean="0"/>
            </a:br>
            <a:r>
              <a:rPr lang="en-US" altLang="ko-KR" sz="1000" dirty="0" smtClean="0"/>
              <a:t>       - if </a:t>
            </a:r>
            <a:r>
              <a:rPr lang="en-US" altLang="ko-KR" sz="1000" dirty="0"/>
              <a:t>clicks, show common save confirm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   - if YES, do the process and alert common save complete msg.</a:t>
            </a:r>
            <a:endParaRPr lang="en-US" altLang="ko-KR" sz="1000" dirty="0" smtClean="0"/>
          </a:p>
          <a:p>
            <a:r>
              <a:rPr lang="en-US" altLang="ko-KR" sz="1000" dirty="0" smtClean="0"/>
              <a:t>       [process]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   INSERT </a:t>
            </a:r>
            <a:r>
              <a:rPr lang="en-US" altLang="ko-KR" sz="1000" dirty="0"/>
              <a:t>SYS_COMM_CODE</a:t>
            </a:r>
            <a:br>
              <a:rPr lang="en-US" altLang="ko-KR" sz="1000" dirty="0"/>
            </a:br>
            <a:r>
              <a:rPr lang="en-US" altLang="ko-KR" sz="1000" dirty="0"/>
              <a:t>        - </a:t>
            </a:r>
            <a:r>
              <a:rPr lang="en-US" altLang="ko-KR" sz="1000" dirty="0" smtClean="0"/>
              <a:t>COMM_CD_ORD : MAX+1 (except ‘ETC’(</a:t>
            </a:r>
            <a:r>
              <a:rPr lang="ko-KR" altLang="en-US" sz="1000" dirty="0" smtClean="0"/>
              <a:t>기타</a:t>
            </a:r>
            <a:r>
              <a:rPr lang="en-US" altLang="ko-KR" sz="1000" dirty="0" smtClean="0"/>
              <a:t>))</a:t>
            </a:r>
            <a:endParaRPr lang="en-US" altLang="ko-KR" sz="1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508" y="4748916"/>
            <a:ext cx="6627191" cy="2320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9655" y="4662865"/>
            <a:ext cx="95442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</a:rPr>
              <a:t>GROUP</a:t>
            </a:r>
            <a:endParaRPr lang="ko-KR" altLang="en-US" sz="1200" b="1" dirty="0" smtClean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1446" y="4690384"/>
            <a:ext cx="154693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</a:rPr>
              <a:t>AUTHORITY</a:t>
            </a:r>
            <a:endParaRPr lang="ko-KR" altLang="en-US" sz="1200" b="1" dirty="0" smtClean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3390" y="4911738"/>
            <a:ext cx="1029492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+mj-ea"/>
                <a:ea typeface="+mj-ea"/>
              </a:rPr>
              <a:t>GROUP CODE</a:t>
            </a:r>
            <a:endParaRPr lang="ko-KR" altLang="en-US" sz="9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8912" y="4914926"/>
            <a:ext cx="1285885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+mj-ea"/>
                <a:ea typeface="+mj-ea"/>
              </a:rPr>
              <a:t>GROUP NAME</a:t>
            </a:r>
            <a:endParaRPr lang="ko-KR" altLang="en-US" sz="9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6363" y="6048251"/>
            <a:ext cx="3024336" cy="30162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/>
              <a:t>] GROUP &amp; AUTH (/</a:t>
            </a:r>
            <a:r>
              <a:rPr lang="en-US" altLang="ko-KR" sz="1000" b="1" dirty="0" err="1" smtClean="0"/>
              <a:t>admGroupAuth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endParaRPr lang="en-US" altLang="ko-KR" sz="1000" dirty="0" smtClean="0"/>
          </a:p>
          <a:p>
            <a:r>
              <a:rPr lang="en-US" altLang="ko-KR" sz="1000" b="1" dirty="0"/>
              <a:t>2</a:t>
            </a:r>
            <a:r>
              <a:rPr lang="en-US" altLang="ko-KR" sz="1000" b="1" dirty="0" smtClean="0"/>
              <a:t>.AUTHORITY</a:t>
            </a:r>
          </a:p>
          <a:p>
            <a:r>
              <a:rPr lang="en-US" altLang="ko-KR" sz="1000" dirty="0" smtClean="0"/>
              <a:t>  1) menu list</a:t>
            </a:r>
          </a:p>
          <a:p>
            <a:r>
              <a:rPr lang="en-US" altLang="ko-KR" sz="1000" dirty="0"/>
              <a:t>     - DB: </a:t>
            </a:r>
            <a:r>
              <a:rPr lang="en-US" altLang="ko-KR" sz="1000" dirty="0" smtClean="0"/>
              <a:t>SYS_MENU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display 2 depth with checkbox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if GROUP is selected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display checkbox with SYS_AUTH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+ if the GROUP has AUTH, checked </a:t>
            </a:r>
            <a:br>
              <a:rPr lang="en-US" altLang="ko-KR" sz="1000" dirty="0" smtClean="0"/>
            </a:br>
            <a:r>
              <a:rPr lang="en-US" altLang="ko-KR" sz="1000" dirty="0" smtClean="0"/>
              <a:t>          if not, not checked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  3) buttons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</a:t>
            </a:r>
            <a:r>
              <a:rPr lang="ko-KR" altLang="en-US" sz="1000" dirty="0" smtClean="0"/>
              <a:t>저장 </a:t>
            </a:r>
            <a:r>
              <a:rPr lang="en-US" altLang="ko-KR" sz="1000" dirty="0" smtClean="0"/>
              <a:t>(save)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 if clicks, show common save confirm </a:t>
            </a:r>
            <a:r>
              <a:rPr lang="en-US" altLang="ko-KR" sz="1000" dirty="0" err="1" smtClean="0"/>
              <a:t>msg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 - if YES, do the process and alert common save complete msg.</a:t>
            </a:r>
          </a:p>
          <a:p>
            <a:r>
              <a:rPr lang="en-US" altLang="ko-KR" sz="1000" dirty="0" smtClean="0"/>
              <a:t>       [</a:t>
            </a:r>
            <a:r>
              <a:rPr lang="en-US" altLang="ko-KR" sz="1000" dirty="0" smtClean="0"/>
              <a:t>process]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INSERT/DELETE SYS_AUTH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10868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컴퓨터, 소프트웨어이(가) 표시된 사진&#10;&#10;자동 생성된 설명">
            <a:extLst>
              <a:ext uri="{FF2B5EF4-FFF2-40B4-BE49-F238E27FC236}">
                <a16:creationId xmlns:a16="http://schemas.microsoft.com/office/drawing/2014/main" id="{860C5661-6D30-119D-26AC-F9E28708B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2" b="67310"/>
          <a:stretch/>
        </p:blipFill>
        <p:spPr>
          <a:xfrm>
            <a:off x="287338" y="973660"/>
            <a:ext cx="2304256" cy="4533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39804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API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44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API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endParaRPr lang="en-US" altLang="ko-KR" sz="1000" strike="sngStrike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533400" lvl="2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API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목록 페이지는 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Swagger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활용 예정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ko-KR" altLang="en-US" sz="1000" b="1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Swagger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페이지로 이동함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 –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페이지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URL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전달 예정</a:t>
            </a:r>
            <a:endParaRPr lang="en-US" altLang="ko-KR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C36DCF-BE2F-1312-69EA-18C82806C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68" y="1981398"/>
            <a:ext cx="7275919" cy="39572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1C79EAD-4201-393C-CD63-091F614A0AD7}"/>
              </a:ext>
            </a:extLst>
          </p:cNvPr>
          <p:cNvSpPr/>
          <p:nvPr/>
        </p:nvSpPr>
        <p:spPr>
          <a:xfrm>
            <a:off x="224075" y="2147906"/>
            <a:ext cx="2304256" cy="443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49035778-EDFF-B7A9-ABE8-3E034FD4F8A4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528331" y="2369887"/>
            <a:ext cx="446637" cy="159013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AE33869-C1DE-B471-A497-69CC4E3378C1}"/>
              </a:ext>
            </a:extLst>
          </p:cNvPr>
          <p:cNvSpPr/>
          <p:nvPr/>
        </p:nvSpPr>
        <p:spPr>
          <a:xfrm rot="20318922">
            <a:off x="4048668" y="2539249"/>
            <a:ext cx="1368152" cy="4320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예시</a:t>
            </a:r>
          </a:p>
        </p:txBody>
      </p:sp>
    </p:spTree>
    <p:extLst>
      <p:ext uri="{BB962C8B-B14F-4D97-AF65-F5344CB8AC3E}">
        <p14:creationId xmlns:p14="http://schemas.microsoft.com/office/powerpoint/2010/main" val="3217789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Profile 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정보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21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Tier, Level </a:t>
            </a:r>
            <a:r>
              <a:rPr lang="ko-KR" altLang="en-US" sz="1000" dirty="0">
                <a:latin typeface="+mj-ea"/>
                <a:ea typeface="+mj-ea"/>
              </a:rPr>
              <a:t>별 영향인자 정보</a:t>
            </a:r>
            <a:endParaRPr lang="en-US" altLang="ko-KR" sz="1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Tier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Level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의 경우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1-&gt;2-&gt;3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으로 단계가 올라감에 따라 하위 항목들은 포함하여 탄소배출량을 산정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알고리즘과 딥러닝 모델 개발은 공주대에서 진행중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171AA06-8661-6DFC-18AA-3576F8D3A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07479"/>
              </p:ext>
            </p:extLst>
          </p:nvPr>
        </p:nvGraphicFramePr>
        <p:xfrm>
          <a:off x="1367458" y="3888011"/>
          <a:ext cx="8391439" cy="34957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99659">
                  <a:extLst>
                    <a:ext uri="{9D8B030D-6E8A-4147-A177-3AD203B41FA5}">
                      <a16:colId xmlns:a16="http://schemas.microsoft.com/office/drawing/2014/main" val="2243821134"/>
                    </a:ext>
                  </a:extLst>
                </a:gridCol>
                <a:gridCol w="3645890">
                  <a:extLst>
                    <a:ext uri="{9D8B030D-6E8A-4147-A177-3AD203B41FA5}">
                      <a16:colId xmlns:a16="http://schemas.microsoft.com/office/drawing/2014/main" val="991225071"/>
                    </a:ext>
                  </a:extLst>
                </a:gridCol>
                <a:gridCol w="3645890">
                  <a:extLst>
                    <a:ext uri="{9D8B030D-6E8A-4147-A177-3AD203B41FA5}">
                      <a16:colId xmlns:a16="http://schemas.microsoft.com/office/drawing/2014/main" val="4078143771"/>
                    </a:ext>
                  </a:extLst>
                </a:gridCol>
              </a:tblGrid>
              <a:tr h="266174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900" dirty="0">
                          <a:latin typeface="+mn-ea"/>
                          <a:ea typeface="+mn-ea"/>
                        </a:rPr>
                        <a:t>선정기준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i="0" u="none" dirty="0">
                          <a:latin typeface="+mn-ea"/>
                          <a:ea typeface="+mn-ea"/>
                        </a:rPr>
                        <a:t>비에너지</a:t>
                      </a:r>
                      <a:endParaRPr lang="ko-Kore-KR" altLang="en-US" sz="900" i="0" u="none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i="0" u="none" dirty="0">
                          <a:solidFill>
                            <a:srgbClr val="0171BC"/>
                          </a:solidFill>
                          <a:latin typeface="+mn-ea"/>
                          <a:ea typeface="+mn-ea"/>
                        </a:rPr>
                        <a:t>에너지</a:t>
                      </a:r>
                      <a:endParaRPr lang="ko-Kore-KR" altLang="en-US" sz="900" i="0" u="none" dirty="0">
                        <a:solidFill>
                          <a:srgbClr val="0171B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47823"/>
                  </a:ext>
                </a:extLst>
              </a:tr>
              <a:tr h="23068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Tier, Level 1</a:t>
                      </a:r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시설 규모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(ex.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면적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192863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개체수</a:t>
                      </a:r>
                      <a:endParaRPr lang="en-US" altLang="ko-Kore-KR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개체수</a:t>
                      </a:r>
                      <a:endParaRPr lang="en-US" altLang="ko-KR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177971"/>
                  </a:ext>
                </a:extLst>
              </a:tr>
              <a:tr h="230684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Tier,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Level 2</a:t>
                      </a:r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내부 환경조건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환기량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시설 소재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단열재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벽체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68235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생육 단계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이유자돈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포유자돈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육성돈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비육돈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등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사육 형태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임신돈사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분만돈사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비육돈사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자돈사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96707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사료 섭취량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총 에너지 사용량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화석 에너지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전기 에너지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703484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사료 종류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내부 환경조건 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noProof="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환기량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315771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돼지 체중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193097"/>
                  </a:ext>
                </a:extLst>
              </a:tr>
              <a:tr h="230684"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Tier,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Level 3</a:t>
                      </a:r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외부 환경조건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풍속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기압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위도 등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각 장비간 에너지 사용량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난방기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냉방기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환기팬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25344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분뇨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외부 기상조건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위도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43304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분뇨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PH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내부 시설 장비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급이기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울타리여부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바닥재 등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336177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분뇨내 산소량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분뇨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612540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(CH4)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716633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이산화탄소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(CO2)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632711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암모니아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(NH3)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8269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E049A5-63CF-24D7-97B8-4BCE8B11D5F3}"/>
              </a:ext>
            </a:extLst>
          </p:cNvPr>
          <p:cNvSpPr txBox="1"/>
          <p:nvPr/>
        </p:nvSpPr>
        <p:spPr>
          <a:xfrm>
            <a:off x="1151434" y="987019"/>
            <a:ext cx="8391439" cy="276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1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방법은 배출량 예측 시 모델에 적용하는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최소한의 영향인자를 고려한 인공지능 모델이다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종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개체수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b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규모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개체수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2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방법은 더 정확한 탄소배출량 예측을 위한 방법으로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Level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보다는 더 많은 영향인자를 고려한 인공지능 모델이다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2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내부환경조건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환기량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생육단계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이유자돈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포유자돈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육성돈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비육돈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등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사료섭취량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사료종류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돼지 체중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b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Tier, </a:t>
            </a:r>
            <a:r>
              <a:rPr lang="en-US" altLang="ko-KR" sz="900" b="1" dirty="0">
                <a:solidFill>
                  <a:schemeClr val="accent1"/>
                </a:solidFill>
                <a:latin typeface="+mn-ea"/>
              </a:rPr>
              <a:t>Level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 2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시설 소재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단열재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벽체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사육 형태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임신돈사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분만돈사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비육돈사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자돈사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총 에너지 사용량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화석 에너지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전기 에너지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내부 환경조건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환기량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3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방법은 가장 정확한 탄소배출량 예측을 위한 방법으로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Level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보다는 더 많은 영향인자를 고려한 인공지능 모델이다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/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3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외부환경조건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기압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풍속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분뇨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PH,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분뇨 온도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분뇨내 산소량</a:t>
            </a:r>
            <a:r>
              <a:rPr lang="en-US" altLang="ko-Kore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메탄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(CH4)</a:t>
            </a:r>
            <a:r>
              <a:rPr lang="en-US" altLang="ko-Kore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이산화탄소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(CO2)</a:t>
            </a:r>
            <a:r>
              <a:rPr lang="en-US" altLang="ko-Kore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암모니아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(NH3))</a:t>
            </a:r>
            <a:b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Tier, </a:t>
            </a:r>
            <a:r>
              <a:rPr lang="en-US" altLang="ko-KR" sz="900" b="1" dirty="0">
                <a:solidFill>
                  <a:schemeClr val="accent1"/>
                </a:solidFill>
                <a:latin typeface="+mn-ea"/>
              </a:rPr>
              <a:t>Level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 3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각 장비간 에너지 사용량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난방기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냉방기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환기팬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외부 기상조건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위도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내부 시설 장비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급이기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울타리여부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바닥재 등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분뇨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9587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59108-CE53-457B-9B7D-8D46F84F85C4}"/>
              </a:ext>
            </a:extLst>
          </p:cNvPr>
          <p:cNvSpPr txBox="1"/>
          <p:nvPr/>
        </p:nvSpPr>
        <p:spPr>
          <a:xfrm>
            <a:off x="863403" y="1583755"/>
            <a:ext cx="9505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일반 시뮬레이션의 시뮬레이션 종류 별 입력 요소를 파악해서 중복되는 입력 요소를 안고 들어가는 구조로 만들어야 함</a:t>
            </a:r>
            <a:endParaRPr lang="en-US" altLang="ko-KR" sz="1600" dirty="0">
              <a:latin typeface="+mj-ea"/>
              <a:ea typeface="+mj-ea"/>
            </a:endParaRP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결과 비교를 하기 위해서는 같은 값을 </a:t>
            </a:r>
            <a:r>
              <a:rPr lang="ko-KR" altLang="en-US" sz="1600" dirty="0" err="1">
                <a:latin typeface="+mj-ea"/>
                <a:ea typeface="+mj-ea"/>
              </a:rPr>
              <a:t>입력값으로</a:t>
            </a:r>
            <a:r>
              <a:rPr lang="ko-KR" altLang="en-US" sz="1600" dirty="0">
                <a:latin typeface="+mj-ea"/>
                <a:ea typeface="+mj-ea"/>
              </a:rPr>
              <a:t> 받아서 처리하는 모양이 보여야 함</a:t>
            </a:r>
            <a:endParaRPr lang="en-US" altLang="ko-KR" sz="1600" dirty="0">
              <a:latin typeface="+mj-ea"/>
              <a:ea typeface="+mj-ea"/>
            </a:endParaRP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선형학생과 요인 선별 시 재 논의 해요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네이밍 관련</a:t>
            </a:r>
            <a:endParaRPr lang="en-US" altLang="ko-KR" sz="1600" dirty="0">
              <a:latin typeface="+mj-ea"/>
              <a:ea typeface="+mj-ea"/>
            </a:endParaRP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번호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  <a:r>
              <a:rPr lang="ko-KR" altLang="en-US" sz="1600" dirty="0">
                <a:latin typeface="+mj-ea"/>
                <a:ea typeface="+mj-ea"/>
              </a:rPr>
              <a:t>일반</a:t>
            </a:r>
            <a:r>
              <a:rPr lang="en-US" altLang="ko-KR" sz="1600" dirty="0">
                <a:latin typeface="+mj-ea"/>
                <a:ea typeface="+mj-ea"/>
              </a:rPr>
              <a:t>/</a:t>
            </a:r>
            <a:r>
              <a:rPr lang="ko-KR" altLang="en-US" sz="1600" dirty="0">
                <a:latin typeface="+mj-ea"/>
                <a:ea typeface="+mj-ea"/>
              </a:rPr>
              <a:t>트윈</a:t>
            </a:r>
            <a:r>
              <a:rPr lang="en-US" altLang="ko-KR" sz="1600" dirty="0">
                <a:latin typeface="+mj-ea"/>
                <a:ea typeface="+mj-ea"/>
              </a:rPr>
              <a:t>-&lt;</a:t>
            </a:r>
            <a:r>
              <a:rPr lang="ko-KR" altLang="en-US" sz="1600" dirty="0">
                <a:latin typeface="+mj-ea"/>
                <a:ea typeface="+mj-ea"/>
              </a:rPr>
              <a:t>모델명</a:t>
            </a:r>
            <a:r>
              <a:rPr lang="en-US" altLang="ko-KR" sz="1600" dirty="0">
                <a:latin typeface="+mj-ea"/>
                <a:ea typeface="+mj-ea"/>
              </a:rPr>
              <a:t>&gt;-</a:t>
            </a:r>
            <a:r>
              <a:rPr lang="ko-KR" altLang="en-US" sz="1600" dirty="0">
                <a:latin typeface="+mj-ea"/>
                <a:ea typeface="+mj-ea"/>
              </a:rPr>
              <a:t>실행시간 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자동생성 괜찮습니다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적용모델명은 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EOC </a:t>
            </a: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지우고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, Tier-1, Reg-1, Reg-2, Reg-3, DeepL-1, DeeL-2</a:t>
            </a: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로 하시지요</a:t>
            </a:r>
            <a:endParaRPr lang="en-US" altLang="ko-KR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803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2A749A-9295-1366-57EE-0889C3CC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95" y="864096"/>
            <a:ext cx="9433047" cy="700109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LOGIN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회원로그인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아이디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or </a:t>
            </a:r>
            <a:r>
              <a:rPr lang="ko-KR" altLang="en-US" sz="1000" dirty="0">
                <a:latin typeface="+mj-ea"/>
                <a:ea typeface="+mj-ea"/>
              </a:rPr>
              <a:t>비밀번호가 일치하지 않을 경우 안내 문구 출력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아이디나 비밀번호가 맞지 않습니다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다시 확인해 주세요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.”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2461930" y="3680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2461930" y="4824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65AC3FA-D2EF-61FA-94C0-97261F750F09}"/>
              </a:ext>
            </a:extLst>
          </p:cNvPr>
          <p:cNvSpPr/>
          <p:nvPr/>
        </p:nvSpPr>
        <p:spPr>
          <a:xfrm>
            <a:off x="4679826" y="61922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5371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7169CFB6-824C-EBAD-FBEA-692E1219E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97471" y="1053678"/>
            <a:ext cx="9804869" cy="65365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391509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대시보드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대시보드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트윈 농가의 딥러닝 모델 결과에 따른 금일 탄소배출량 정보 표시 영역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실시간 탄소배출량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1</a:t>
            </a:r>
            <a:r>
              <a:rPr lang="ko-KR" altLang="en-US" sz="1000" dirty="0">
                <a:latin typeface="+mj-ea"/>
                <a:ea typeface="+mj-ea"/>
              </a:rPr>
              <a:t>일 탄소배출량 예측 그래프 표시</a:t>
            </a:r>
            <a:endParaRPr lang="en-US" altLang="ko-KR" sz="1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축사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현재는 </a:t>
            </a:r>
            <a:r>
              <a:rPr lang="ko-KR" altLang="en-US" sz="1000" dirty="0" err="1">
                <a:latin typeface="+mj-ea"/>
                <a:ea typeface="+mj-ea"/>
              </a:rPr>
              <a:t>공주대축사</a:t>
            </a:r>
            <a:r>
              <a:rPr lang="ko-KR" altLang="en-US" sz="1000" dirty="0">
                <a:latin typeface="+mj-ea"/>
                <a:ea typeface="+mj-ea"/>
              </a:rPr>
              <a:t> 만 표시됨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모델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DeepLearning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모델 선택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트윈농가의 일별 탄소배출량 현황 정보 표시 영역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최근 </a:t>
            </a:r>
            <a:r>
              <a:rPr lang="en-US" altLang="ko-KR" sz="1000" dirty="0">
                <a:latin typeface="+mj-ea"/>
                <a:ea typeface="+mj-ea"/>
              </a:rPr>
              <a:t>30</a:t>
            </a:r>
            <a:r>
              <a:rPr lang="ko-KR" altLang="en-US" sz="1000" dirty="0">
                <a:latin typeface="+mj-ea"/>
                <a:ea typeface="+mj-ea"/>
              </a:rPr>
              <a:t>일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최근 </a:t>
            </a:r>
            <a:r>
              <a:rPr lang="en-US" altLang="ko-KR" sz="1000" dirty="0">
                <a:latin typeface="+mj-ea"/>
                <a:ea typeface="+mj-ea"/>
              </a:rPr>
              <a:t>3</a:t>
            </a:r>
            <a:r>
              <a:rPr lang="ko-KR" altLang="en-US" sz="1000" dirty="0">
                <a:latin typeface="+mj-ea"/>
                <a:ea typeface="+mj-ea"/>
              </a:rPr>
              <a:t>개월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최근 </a:t>
            </a:r>
            <a:r>
              <a:rPr lang="en-US" altLang="ko-KR" sz="1000" dirty="0">
                <a:latin typeface="+mj-ea"/>
                <a:ea typeface="+mj-ea"/>
              </a:rPr>
              <a:t>1</a:t>
            </a:r>
            <a:r>
              <a:rPr lang="ko-KR" altLang="en-US" sz="1000" dirty="0">
                <a:latin typeface="+mj-ea"/>
                <a:ea typeface="+mj-ea"/>
              </a:rPr>
              <a:t>년 탄소배출량 통계 선택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일별 탄소배출량 합계 막대그래프 표시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선택에 따른 누적 배출량 및 일 평균 배출량 표시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Logo Text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변경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689823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As-Is : EMISSION of CARBON SIMULATOR</a:t>
            </a:r>
          </a:p>
          <a:p>
            <a:pPr marL="689823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To-Be : CARBON EMISSION SIMULATOR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13BC633-6866-AA02-DB7E-87536280B529}"/>
              </a:ext>
            </a:extLst>
          </p:cNvPr>
          <p:cNvSpPr/>
          <p:nvPr/>
        </p:nvSpPr>
        <p:spPr>
          <a:xfrm>
            <a:off x="707290" y="1724033"/>
            <a:ext cx="9445143" cy="3172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65AC3FA-D2EF-61FA-94C0-97261F750F09}"/>
              </a:ext>
            </a:extLst>
          </p:cNvPr>
          <p:cNvSpPr/>
          <p:nvPr/>
        </p:nvSpPr>
        <p:spPr>
          <a:xfrm>
            <a:off x="422203" y="16613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220A69B-BA86-8FB2-1043-B844E2E7C6E3}"/>
              </a:ext>
            </a:extLst>
          </p:cNvPr>
          <p:cNvSpPr/>
          <p:nvPr/>
        </p:nvSpPr>
        <p:spPr>
          <a:xfrm>
            <a:off x="707290" y="4896123"/>
            <a:ext cx="9445143" cy="2455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A4941C4-22BB-69BA-4D12-3393A820837C}"/>
              </a:ext>
            </a:extLst>
          </p:cNvPr>
          <p:cNvSpPr/>
          <p:nvPr/>
        </p:nvSpPr>
        <p:spPr>
          <a:xfrm>
            <a:off x="422203" y="487962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875C591-BC98-6385-4424-D540607AC5ED}"/>
              </a:ext>
            </a:extLst>
          </p:cNvPr>
          <p:cNvSpPr/>
          <p:nvPr/>
        </p:nvSpPr>
        <p:spPr>
          <a:xfrm>
            <a:off x="1943522" y="1642882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E9DF235-FFDD-D34F-14FF-03AB538C840F}"/>
              </a:ext>
            </a:extLst>
          </p:cNvPr>
          <p:cNvSpPr/>
          <p:nvPr/>
        </p:nvSpPr>
        <p:spPr>
          <a:xfrm>
            <a:off x="3354013" y="1639446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4954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29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이전 등록된 시뮬레이션 목록 표출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일련번호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상태아이콘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삭제버튼 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해당 시뮬레이션 상세 내용 표시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상세 영역에 해당 시뮬레이션 내용 표시함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상세내용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목록에서 선택한 시뮬레이션 상세 결과 내용 표시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유형별 상세 설명은 다음 슬라이드에서 설명함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 상세 검색 확장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이전 등록된 시뮬레이션을 검색하기 위한 확장 모드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2144C1-073D-9BA5-71E4-1C540CAA1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418" y="803348"/>
            <a:ext cx="4520583" cy="69315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771972" y="100001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2087538" y="9870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5FFEB7-24F0-CF64-EE1C-112ADFF5D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954" y="803349"/>
            <a:ext cx="4520583" cy="69315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5723942" y="971736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8723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52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[NEW SIMULATION]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신규 시뮬레이션 생성 버튼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시뮬레이션 생성 모드로 전환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검색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 키워드를 입력하여 시뮬레이션 검색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상세검색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시뮬레이션 검색 모드로 확장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일련번호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제목 표시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목록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오른쪽 영역에 시뮬레이션 결과 상세 내용 표시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상태 아이콘 표시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완료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진행중 아이콘 표시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삭제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버튼으로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해당 시뮬레이션 삭제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결과 데이터 포함 삭제</a:t>
            </a:r>
            <a:endParaRPr lang="ko-KR" altLang="en-US" sz="1000" dirty="0">
              <a:latin typeface="+mj-ea"/>
              <a:ea typeface="+mj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2144C1-073D-9BA5-71E4-1C540CAA1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38" y="822323"/>
            <a:ext cx="2448271" cy="37540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F20273-5F16-A2B3-52A7-352F97E5A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6"/>
          <a:stretch/>
        </p:blipFill>
        <p:spPr>
          <a:xfrm>
            <a:off x="3292418" y="1661603"/>
            <a:ext cx="7076040" cy="60428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76394" y="207093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107391" y="248025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074464" y="296563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0872AC-C994-2FA3-ACE9-5E881E160CBC}"/>
              </a:ext>
            </a:extLst>
          </p:cNvPr>
          <p:cNvSpPr/>
          <p:nvPr/>
        </p:nvSpPr>
        <p:spPr>
          <a:xfrm>
            <a:off x="287337" y="822323"/>
            <a:ext cx="2448271" cy="2057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755278CC-2BF9-5204-4E68-6FF86CF82585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2735608" y="1851111"/>
            <a:ext cx="556810" cy="2831908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40C0FA1-CC51-2256-139C-4A61CAD9E791}"/>
              </a:ext>
            </a:extLst>
          </p:cNvPr>
          <p:cNvSpPr/>
          <p:nvPr/>
        </p:nvSpPr>
        <p:spPr>
          <a:xfrm>
            <a:off x="4699082" y="29838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66405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F104224-3535-4D40-FD63-A141AB203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" b="39635"/>
          <a:stretch/>
        </p:blipFill>
        <p:spPr>
          <a:xfrm>
            <a:off x="3298470" y="968613"/>
            <a:ext cx="7214004" cy="66956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52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상세검색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검색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상세검색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시뮬레이션 목록 확장 모드로 전환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전체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일반형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트윈형 선택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기능 선택</a:t>
            </a:r>
            <a:r>
              <a:rPr lang="en-US" altLang="ko-KR" sz="1000" dirty="0">
                <a:latin typeface="+mj-ea"/>
                <a:ea typeface="+mj-ea"/>
              </a:rPr>
              <a:t> : </a:t>
            </a:r>
            <a:r>
              <a:rPr lang="ko-KR" altLang="en-US" sz="1000" dirty="0">
                <a:latin typeface="+mj-ea"/>
                <a:ea typeface="+mj-ea"/>
              </a:rPr>
              <a:t>전체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탄소배출량 예측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일반형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선택시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비활성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검색 기간 설정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1-4.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제목 키워드 입력으로 시뮬레이션 검색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47675" lvl="1" indent="-2667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설정에 따라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2.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번 목록 영역에 해당 시뮬레이션 목록 표출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일련번호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유형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기능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제목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등록일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상태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관리 표출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목록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확장모드는 축소되며 해당 시뮬레이션 결과 상세 내용 표시함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목록이 많을 경우 </a:t>
            </a: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r>
              <a:rPr lang="ko-KR" altLang="en-US" sz="1000" dirty="0">
                <a:latin typeface="+mj-ea"/>
                <a:ea typeface="+mj-ea"/>
              </a:rPr>
              <a:t> 기능 수행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2144C1-073D-9BA5-71E4-1C540CAA1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38" y="822324"/>
            <a:ext cx="2448271" cy="37540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08366" y="14283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114534" y="310222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4751834" y="568821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0872AC-C994-2FA3-ACE9-5E881E160CBC}"/>
              </a:ext>
            </a:extLst>
          </p:cNvPr>
          <p:cNvSpPr/>
          <p:nvPr/>
        </p:nvSpPr>
        <p:spPr>
          <a:xfrm>
            <a:off x="287338" y="822323"/>
            <a:ext cx="1728192" cy="1697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755278CC-2BF9-5204-4E68-6FF86CF82585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2015530" y="1671091"/>
            <a:ext cx="1282940" cy="2645340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40C0FA1-CC51-2256-139C-4A61CAD9E791}"/>
              </a:ext>
            </a:extLst>
          </p:cNvPr>
          <p:cNvSpPr/>
          <p:nvPr/>
        </p:nvSpPr>
        <p:spPr>
          <a:xfrm>
            <a:off x="3123769" y="1713710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0D4DEC9-1AB7-7235-614E-2C9110983021}"/>
              </a:ext>
            </a:extLst>
          </p:cNvPr>
          <p:cNvSpPr/>
          <p:nvPr/>
        </p:nvSpPr>
        <p:spPr>
          <a:xfrm>
            <a:off x="3123769" y="2016200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EED97C4-AAEC-F48A-7864-D43E5225DE7A}"/>
              </a:ext>
            </a:extLst>
          </p:cNvPr>
          <p:cNvSpPr/>
          <p:nvPr/>
        </p:nvSpPr>
        <p:spPr>
          <a:xfrm>
            <a:off x="3123769" y="2346303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1-3</a:t>
            </a:r>
            <a:endParaRPr lang="ko-KR" altLang="en-US" sz="7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77DEEC5-F2BD-DA2E-5C82-F9833D03C0FF}"/>
              </a:ext>
            </a:extLst>
          </p:cNvPr>
          <p:cNvSpPr/>
          <p:nvPr/>
        </p:nvSpPr>
        <p:spPr>
          <a:xfrm>
            <a:off x="3123769" y="270208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1-4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74603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" b="48592"/>
          <a:stretch/>
        </p:blipFill>
        <p:spPr>
          <a:xfrm>
            <a:off x="2663601" y="987019"/>
            <a:ext cx="7852862" cy="61926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19"/>
            <a:ext cx="2058697" cy="31566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68847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29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일반형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설명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[Re-RUN] : </a:t>
            </a:r>
            <a:r>
              <a:rPr lang="ko-KR" altLang="en-US" sz="1000" dirty="0">
                <a:latin typeface="+mj-ea"/>
                <a:ea typeface="+mj-ea"/>
              </a:rPr>
              <a:t>선택한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시뮬레이션을 복제하여 새로운 시뮬레이션 생성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설정값을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유지한채 시뮬레이션 생성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설정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정보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입력 데이터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생성시 입력된 데이터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입력된 데이터 항목과 데이터 </a:t>
            </a:r>
            <a:r>
              <a:rPr lang="ko-KR" altLang="en-US" sz="1000" dirty="0" err="1">
                <a:latin typeface="+mj-ea"/>
                <a:ea typeface="+mj-ea"/>
              </a:rPr>
              <a:t>입력값</a:t>
            </a:r>
            <a:r>
              <a:rPr lang="ko-KR" altLang="en-US" sz="1000" dirty="0">
                <a:latin typeface="+mj-ea"/>
                <a:ea typeface="+mj-ea"/>
              </a:rPr>
              <a:t>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504940" y="15734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504940" y="282839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88742" y="3924490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987019"/>
            <a:ext cx="2058699" cy="1604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1789443"/>
            <a:ext cx="412134" cy="2293920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7025846" y="1916366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117943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10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>
              <a:lumMod val="7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smtClean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148692</TotalTime>
  <Words>6005</Words>
  <Application>Microsoft Office PowerPoint</Application>
  <PresentationFormat>Custom</PresentationFormat>
  <Paragraphs>1129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나눔고딕</vt:lpstr>
      <vt:lpstr>맑은 고딕</vt:lpstr>
      <vt:lpstr>Arial</vt:lpstr>
      <vt:lpstr>Calibri</vt:lpstr>
      <vt:lpstr>Calibri Light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윤용근</dc:creator>
  <cp:lastModifiedBy>gram</cp:lastModifiedBy>
  <cp:revision>580</cp:revision>
  <dcterms:created xsi:type="dcterms:W3CDTF">2016-06-01T05:15:44Z</dcterms:created>
  <dcterms:modified xsi:type="dcterms:W3CDTF">2024-10-18T11:23:30Z</dcterms:modified>
</cp:coreProperties>
</file>