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79" autoAdjust="0"/>
    <p:restoredTop sz="94660"/>
  </p:normalViewPr>
  <p:slideViewPr>
    <p:cSldViewPr snapToGrid="0">
      <p:cViewPr varScale="1">
        <p:scale>
          <a:sx n="93" d="100"/>
          <a:sy n="93" d="100"/>
        </p:scale>
        <p:origin x="88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708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38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735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563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732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739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636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512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536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058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381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842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37.sv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4.png"/><Relationship Id="rId5" Type="http://schemas.openxmlformats.org/officeDocument/2006/relationships/tags" Target="../tags/tag5.xml"/><Relationship Id="rId10" Type="http://schemas.openxmlformats.org/officeDocument/2006/relationships/image" Target="../media/image31.svg"/><Relationship Id="rId4" Type="http://schemas.openxmlformats.org/officeDocument/2006/relationships/tags" Target="../tags/tag4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표 6">
            <a:extLst>
              <a:ext uri="{FF2B5EF4-FFF2-40B4-BE49-F238E27FC236}">
                <a16:creationId xmlns:a16="http://schemas.microsoft.com/office/drawing/2014/main" id="{1770A66A-A6F2-B1D5-5AB9-DBCA397AAF59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44" name="표 37">
            <a:extLst>
              <a:ext uri="{FF2B5EF4-FFF2-40B4-BE49-F238E27FC236}">
                <a16:creationId xmlns:a16="http://schemas.microsoft.com/office/drawing/2014/main" id="{ECE80FD7-9932-7718-FA8A-3212CF519AC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794170" y="725881"/>
          <a:ext cx="439783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엑셀 업로드를 위한 양식 다운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51011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엑셀 업로드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일괄 등록을 위한 엑셀 업로드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6313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주의사항 안내 텍스트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56316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30055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034338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1282068"/>
                  </a:ext>
                </a:extLst>
              </a:tr>
            </a:tbl>
          </a:graphicData>
        </a:graphic>
      </p:graphicFrame>
      <p:graphicFrame>
        <p:nvGraphicFramePr>
          <p:cNvPr id="45" name="표 44">
            <a:extLst>
              <a:ext uri="{FF2B5EF4-FFF2-40B4-BE49-F238E27FC236}">
                <a16:creationId xmlns:a16="http://schemas.microsoft.com/office/drawing/2014/main" id="{DFF74556-8810-CD8D-6AA5-6013EE780D4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상품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latin typeface="+mn-ea"/>
                          <a:ea typeface="+mn-ea"/>
                        </a:rPr>
                        <a:t>AD-07-0005</a:t>
                      </a:r>
                      <a:endParaRPr lang="ko-KR" altLang="en-US" sz="900" b="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46" name="슬라이드 번호 개체 틀 1">
            <a:extLst>
              <a:ext uri="{FF2B5EF4-FFF2-40B4-BE49-F238E27FC236}">
                <a16:creationId xmlns:a16="http://schemas.microsoft.com/office/drawing/2014/main" id="{3A0E8F81-81FE-1FB4-062A-302CC4CE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-73025"/>
            <a:ext cx="2743200" cy="365125"/>
          </a:xfrm>
        </p:spPr>
        <p:txBody>
          <a:bodyPr/>
          <a:lstStyle/>
          <a:p>
            <a:fld id="{7E1CE73B-84C7-4AAC-9FE3-B393E1970512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4C79869-D041-8D5F-1281-A693535C5A29}"/>
              </a:ext>
            </a:extLst>
          </p:cNvPr>
          <p:cNvSpPr txBox="1"/>
          <p:nvPr/>
        </p:nvSpPr>
        <p:spPr>
          <a:xfrm>
            <a:off x="378886" y="479960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쇼핑몰 이름</a:t>
            </a:r>
            <a:endParaRPr lang="en-US" altLang="ko-KR" sz="900"/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10EAB490-33F5-5529-F5E7-D05121AA4947}"/>
              </a:ext>
            </a:extLst>
          </p:cNvPr>
          <p:cNvSpPr/>
          <p:nvPr/>
        </p:nvSpPr>
        <p:spPr>
          <a:xfrm>
            <a:off x="6530891" y="5171699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E4A0E18B-7C35-41C7-A041-4AE41DB32E40}"/>
              </a:ext>
            </a:extLst>
          </p:cNvPr>
          <p:cNvCxnSpPr>
            <a:cxnSpLocks/>
          </p:cNvCxnSpPr>
          <p:nvPr/>
        </p:nvCxnSpPr>
        <p:spPr>
          <a:xfrm>
            <a:off x="384088" y="5506172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881FC0D2-510D-D55C-FE2F-EB551513DB6C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상품 등록 관리</a:t>
            </a:r>
            <a:endParaRPr lang="en-US" altLang="ko-KR" sz="900"/>
          </a:p>
        </p:txBody>
      </p: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C9EFAF0A-78E7-42FE-C0AB-7BAB9FB9FF36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E0DCCEB9-6DC9-CD3C-3EA8-4A4A932828CD}"/>
              </a:ext>
            </a:extLst>
          </p:cNvPr>
          <p:cNvGrpSpPr/>
          <p:nvPr/>
        </p:nvGrpSpPr>
        <p:grpSpPr>
          <a:xfrm rot="5400000">
            <a:off x="2249152" y="60431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3" name="이등변 삼각형 52">
              <a:extLst>
                <a:ext uri="{FF2B5EF4-FFF2-40B4-BE49-F238E27FC236}">
                  <a16:creationId xmlns:a16="http://schemas.microsoft.com/office/drawing/2014/main" id="{F3F3E66D-26D2-C150-769E-529E77E7272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4" name="Oval 593">
              <a:extLst>
                <a:ext uri="{FF2B5EF4-FFF2-40B4-BE49-F238E27FC236}">
                  <a16:creationId xmlns:a16="http://schemas.microsoft.com/office/drawing/2014/main" id="{02465CFC-F177-46DE-6137-36AACE435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88B23CE0-3DCB-596B-92D2-DCEF5D08FF7C}"/>
              </a:ext>
            </a:extLst>
          </p:cNvPr>
          <p:cNvGrpSpPr/>
          <p:nvPr/>
        </p:nvGrpSpPr>
        <p:grpSpPr>
          <a:xfrm rot="5400000">
            <a:off x="7094635" y="519375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6" name="이등변 삼각형 55">
              <a:extLst>
                <a:ext uri="{FF2B5EF4-FFF2-40B4-BE49-F238E27FC236}">
                  <a16:creationId xmlns:a16="http://schemas.microsoft.com/office/drawing/2014/main" id="{EE5F8882-8070-EE73-1068-248F8ED9093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7" name="Oval 593">
              <a:extLst>
                <a:ext uri="{FF2B5EF4-FFF2-40B4-BE49-F238E27FC236}">
                  <a16:creationId xmlns:a16="http://schemas.microsoft.com/office/drawing/2014/main" id="{338A2BDA-370D-6DE4-B114-85FD24468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9AE7B738-8E4C-5613-6631-8440CD7C387E}"/>
              </a:ext>
            </a:extLst>
          </p:cNvPr>
          <p:cNvSpPr txBox="1"/>
          <p:nvPr/>
        </p:nvSpPr>
        <p:spPr>
          <a:xfrm>
            <a:off x="377688" y="510000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 이름</a:t>
            </a:r>
            <a:endParaRPr lang="en-US" altLang="ko-KR" sz="900"/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7D75CEA4-392A-9DED-641C-EEC07833B416}"/>
              </a:ext>
            </a:extLst>
          </p:cNvPr>
          <p:cNvSpPr/>
          <p:nvPr/>
        </p:nvSpPr>
        <p:spPr>
          <a:xfrm>
            <a:off x="1295096" y="1047986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업로드</a:t>
            </a:r>
          </a:p>
        </p:txBody>
      </p: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EC77599F-4C37-4604-447D-A7BE5588CE3D}"/>
              </a:ext>
            </a:extLst>
          </p:cNvPr>
          <p:cNvGrpSpPr/>
          <p:nvPr/>
        </p:nvGrpSpPr>
        <p:grpSpPr>
          <a:xfrm rot="5400000">
            <a:off x="3575056" y="482373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61" name="이등변 삼각형 60">
              <a:extLst>
                <a:ext uri="{FF2B5EF4-FFF2-40B4-BE49-F238E27FC236}">
                  <a16:creationId xmlns:a16="http://schemas.microsoft.com/office/drawing/2014/main" id="{C1AE51E4-1904-C4C7-84FB-03C6E699E62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62" name="Oval 593">
              <a:extLst>
                <a:ext uri="{FF2B5EF4-FFF2-40B4-BE49-F238E27FC236}">
                  <a16:creationId xmlns:a16="http://schemas.microsoft.com/office/drawing/2014/main" id="{484F55E6-878B-B905-AE9C-A0350B090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312422EE-777E-2A3D-885D-50BAE9AF3916}"/>
              </a:ext>
            </a:extLst>
          </p:cNvPr>
          <p:cNvSpPr/>
          <p:nvPr/>
        </p:nvSpPr>
        <p:spPr>
          <a:xfrm>
            <a:off x="1213302" y="483772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28" name="사각형: 둥근 모서리 127">
            <a:extLst>
              <a:ext uri="{FF2B5EF4-FFF2-40B4-BE49-F238E27FC236}">
                <a16:creationId xmlns:a16="http://schemas.microsoft.com/office/drawing/2014/main" id="{AE201F50-F4E7-62CD-3A55-07E1780EA6C1}"/>
              </a:ext>
            </a:extLst>
          </p:cNvPr>
          <p:cNvSpPr/>
          <p:nvPr/>
        </p:nvSpPr>
        <p:spPr>
          <a:xfrm>
            <a:off x="2299224" y="4837931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29" name="그래픽 128" descr="돋보기 단색으로 채워진">
            <a:extLst>
              <a:ext uri="{FF2B5EF4-FFF2-40B4-BE49-F238E27FC236}">
                <a16:creationId xmlns:a16="http://schemas.microsoft.com/office/drawing/2014/main" id="{5A78F11C-C34D-4C48-92DE-DDC547F185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58398" y="4879297"/>
            <a:ext cx="145373" cy="147683"/>
          </a:xfrm>
          <a:prstGeom prst="rect">
            <a:avLst/>
          </a:prstGeom>
        </p:spPr>
      </p:pic>
      <p:grpSp>
        <p:nvGrpSpPr>
          <p:cNvPr id="131" name="그룹 130">
            <a:extLst>
              <a:ext uri="{FF2B5EF4-FFF2-40B4-BE49-F238E27FC236}">
                <a16:creationId xmlns:a16="http://schemas.microsoft.com/office/drawing/2014/main" id="{AC7D907D-3340-4E8E-08BC-939FB38C0268}"/>
              </a:ext>
            </a:extLst>
          </p:cNvPr>
          <p:cNvGrpSpPr/>
          <p:nvPr/>
        </p:nvGrpSpPr>
        <p:grpSpPr>
          <a:xfrm rot="5400000">
            <a:off x="3575056" y="511910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32" name="이등변 삼각형 131">
              <a:extLst>
                <a:ext uri="{FF2B5EF4-FFF2-40B4-BE49-F238E27FC236}">
                  <a16:creationId xmlns:a16="http://schemas.microsoft.com/office/drawing/2014/main" id="{CD853FAF-0573-DC68-3479-07765419983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35" name="Oval 593">
              <a:extLst>
                <a:ext uri="{FF2B5EF4-FFF2-40B4-BE49-F238E27FC236}">
                  <a16:creationId xmlns:a16="http://schemas.microsoft.com/office/drawing/2014/main" id="{9E0CB2F8-ECAD-77B8-6ECF-0A5A8629F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136" name="사각형: 둥근 모서리 135">
            <a:extLst>
              <a:ext uri="{FF2B5EF4-FFF2-40B4-BE49-F238E27FC236}">
                <a16:creationId xmlns:a16="http://schemas.microsoft.com/office/drawing/2014/main" id="{38532265-AA18-30B1-617A-320E4397EBE8}"/>
              </a:ext>
            </a:extLst>
          </p:cNvPr>
          <p:cNvSpPr/>
          <p:nvPr/>
        </p:nvSpPr>
        <p:spPr>
          <a:xfrm>
            <a:off x="1213302" y="513309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37" name="사각형: 둥근 모서리 136">
            <a:extLst>
              <a:ext uri="{FF2B5EF4-FFF2-40B4-BE49-F238E27FC236}">
                <a16:creationId xmlns:a16="http://schemas.microsoft.com/office/drawing/2014/main" id="{387B5962-EE74-0376-8314-D606878F539F}"/>
              </a:ext>
            </a:extLst>
          </p:cNvPr>
          <p:cNvSpPr/>
          <p:nvPr/>
        </p:nvSpPr>
        <p:spPr>
          <a:xfrm>
            <a:off x="2299224" y="513330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45" name="그래픽 144" descr="돋보기 단색으로 채워진">
            <a:extLst>
              <a:ext uri="{FF2B5EF4-FFF2-40B4-BE49-F238E27FC236}">
                <a16:creationId xmlns:a16="http://schemas.microsoft.com/office/drawing/2014/main" id="{7D8B2451-BEEB-B8A7-E255-EEEB7FA24C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58398" y="5174669"/>
            <a:ext cx="145373" cy="147683"/>
          </a:xfrm>
          <a:prstGeom prst="rect">
            <a:avLst/>
          </a:prstGeom>
        </p:spPr>
      </p:pic>
      <p:grpSp>
        <p:nvGrpSpPr>
          <p:cNvPr id="146" name="그룹 145">
            <a:extLst>
              <a:ext uri="{FF2B5EF4-FFF2-40B4-BE49-F238E27FC236}">
                <a16:creationId xmlns:a16="http://schemas.microsoft.com/office/drawing/2014/main" id="{834372BE-1CD7-4419-968D-7BA08C69810E}"/>
              </a:ext>
            </a:extLst>
          </p:cNvPr>
          <p:cNvGrpSpPr/>
          <p:nvPr/>
        </p:nvGrpSpPr>
        <p:grpSpPr>
          <a:xfrm rot="5400000">
            <a:off x="2109132" y="101411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7" name="이등변 삼각형 146">
              <a:extLst>
                <a:ext uri="{FF2B5EF4-FFF2-40B4-BE49-F238E27FC236}">
                  <a16:creationId xmlns:a16="http://schemas.microsoft.com/office/drawing/2014/main" id="{782664D8-DDCF-19E1-1F10-98291C86DEC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1" name="Oval 593">
              <a:extLst>
                <a:ext uri="{FF2B5EF4-FFF2-40B4-BE49-F238E27FC236}">
                  <a16:creationId xmlns:a16="http://schemas.microsoft.com/office/drawing/2014/main" id="{B226E06B-BFD4-AF45-BFCD-B78721CFFF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52" name="사각형: 둥근 모서리 151">
            <a:extLst>
              <a:ext uri="{FF2B5EF4-FFF2-40B4-BE49-F238E27FC236}">
                <a16:creationId xmlns:a16="http://schemas.microsoft.com/office/drawing/2014/main" id="{D63BA15A-39E1-ED25-7155-D31DE8F071A6}"/>
              </a:ext>
            </a:extLst>
          </p:cNvPr>
          <p:cNvSpPr/>
          <p:nvPr/>
        </p:nvSpPr>
        <p:spPr>
          <a:xfrm>
            <a:off x="406954" y="1050184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양식 다운</a:t>
            </a:r>
          </a:p>
        </p:txBody>
      </p:sp>
      <p:grpSp>
        <p:nvGrpSpPr>
          <p:cNvPr id="153" name="그룹 152">
            <a:extLst>
              <a:ext uri="{FF2B5EF4-FFF2-40B4-BE49-F238E27FC236}">
                <a16:creationId xmlns:a16="http://schemas.microsoft.com/office/drawing/2014/main" id="{A0CDB73B-3535-5E13-B511-D95ECA57A4A4}"/>
              </a:ext>
            </a:extLst>
          </p:cNvPr>
          <p:cNvGrpSpPr/>
          <p:nvPr/>
        </p:nvGrpSpPr>
        <p:grpSpPr>
          <a:xfrm>
            <a:off x="180271" y="1067222"/>
            <a:ext cx="278496" cy="200053"/>
            <a:chOff x="1014019" y="2643309"/>
            <a:chExt cx="278496" cy="200053"/>
          </a:xfrm>
        </p:grpSpPr>
        <p:sp>
          <p:nvSpPr>
            <p:cNvPr id="154" name="이등변 삼각형 153">
              <a:extLst>
                <a:ext uri="{FF2B5EF4-FFF2-40B4-BE49-F238E27FC236}">
                  <a16:creationId xmlns:a16="http://schemas.microsoft.com/office/drawing/2014/main" id="{ED52336A-B96E-FBC3-4412-A2B1DF5A1EC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5" name="그룹 154">
              <a:extLst>
                <a:ext uri="{FF2B5EF4-FFF2-40B4-BE49-F238E27FC236}">
                  <a16:creationId xmlns:a16="http://schemas.microsoft.com/office/drawing/2014/main" id="{2321FB80-6D9B-17B9-AB1A-030A751AFEE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6" name="Oval 593">
                <a:extLst>
                  <a:ext uri="{FF2B5EF4-FFF2-40B4-BE49-F238E27FC236}">
                    <a16:creationId xmlns:a16="http://schemas.microsoft.com/office/drawing/2014/main" id="{EC8B6811-3083-AC0A-B3D6-D47236F9C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0" name="TextBox 14">
                <a:extLst>
                  <a:ext uri="{FF2B5EF4-FFF2-40B4-BE49-F238E27FC236}">
                    <a16:creationId xmlns:a16="http://schemas.microsoft.com/office/drawing/2014/main" id="{A9145990-C2CE-AA98-9190-258B309F150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61" name="그래픽 160" descr="다운로드 윤곽선">
            <a:extLst>
              <a:ext uri="{FF2B5EF4-FFF2-40B4-BE49-F238E27FC236}">
                <a16:creationId xmlns:a16="http://schemas.microsoft.com/office/drawing/2014/main" id="{C28F120E-3CA6-89F6-A2F5-F6C84514F7F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46466" y="1060949"/>
            <a:ext cx="204905" cy="204905"/>
          </a:xfrm>
          <a:prstGeom prst="rect">
            <a:avLst/>
          </a:prstGeom>
        </p:spPr>
      </p:pic>
      <p:sp>
        <p:nvSpPr>
          <p:cNvPr id="162" name="TextBox 161">
            <a:extLst>
              <a:ext uri="{FF2B5EF4-FFF2-40B4-BE49-F238E27FC236}">
                <a16:creationId xmlns:a16="http://schemas.microsoft.com/office/drawing/2014/main" id="{FA22576A-7366-1C8B-1811-1A0339447006}"/>
              </a:ext>
            </a:extLst>
          </p:cNvPr>
          <p:cNvSpPr txBox="1"/>
          <p:nvPr/>
        </p:nvSpPr>
        <p:spPr>
          <a:xfrm>
            <a:off x="339548" y="1350158"/>
            <a:ext cx="69432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latinLnBrk="1"/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- 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많은 양의 상품을 한꺼번에 수정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/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등록할 때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, 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엑셀을 업로드하여 일괄 등록할 수 있습니다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-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엑셀 양식은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‘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양식 다운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’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버튼을 통해 다운로드할 수 있습니다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-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수정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/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삭제된 데이터는 복구가 불가능합니다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- 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일괄 업로드 시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, 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입력 주의사항을 반드시 확인한 후 업로드해주시기를 바랍니다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.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39C5C89C-6FE4-C261-2DA4-E9B85FB71612}"/>
              </a:ext>
            </a:extLst>
          </p:cNvPr>
          <p:cNvSpPr txBox="1"/>
          <p:nvPr/>
        </p:nvSpPr>
        <p:spPr>
          <a:xfrm>
            <a:off x="339548" y="1996489"/>
            <a:ext cx="142036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latinLnBrk="1"/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&lt;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입력 주의사항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&gt;</a:t>
            </a:r>
          </a:p>
          <a:p>
            <a:pPr algn="just" fontAlgn="base" latinLnBrk="1"/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상품명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: </a:t>
            </a:r>
          </a:p>
          <a:p>
            <a:pPr algn="just" fontAlgn="base" latinLnBrk="1"/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상품코드 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:</a:t>
            </a:r>
          </a:p>
          <a:p>
            <a:pPr algn="just" fontAlgn="base" latinLnBrk="1"/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쇼핑몰 이름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:</a:t>
            </a:r>
          </a:p>
          <a:p>
            <a:pPr algn="just" fontAlgn="base" latinLnBrk="1"/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쇼핑몰 코드 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: </a:t>
            </a:r>
          </a:p>
          <a:p>
            <a:pPr algn="just" fontAlgn="base" latinLnBrk="1"/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가격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:</a:t>
            </a:r>
          </a:p>
          <a:p>
            <a:pPr algn="just" fontAlgn="base" latinLnBrk="1"/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1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차 카테고리</a:t>
            </a:r>
            <a:endParaRPr lang="en-US" altLang="ko-KR" sz="900" i="0">
              <a:solidFill>
                <a:schemeClr val="bg1">
                  <a:lumMod val="50000"/>
                </a:schemeClr>
              </a:solidFill>
              <a:effectLst/>
              <a:latin typeface="+mn-ea"/>
            </a:endParaRPr>
          </a:p>
          <a:p>
            <a:pPr algn="just" fontAlgn="base" latinLnBrk="1"/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2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차 카테고리 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:</a:t>
            </a:r>
          </a:p>
          <a:p>
            <a:pPr algn="just" fontAlgn="base" latinLnBrk="1"/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상품 소개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:</a:t>
            </a:r>
          </a:p>
          <a:p>
            <a:pPr algn="just" fontAlgn="base" latinLnBrk="1"/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상세 정보 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:</a:t>
            </a:r>
          </a:p>
          <a:p>
            <a:pPr algn="just" fontAlgn="base" latinLnBrk="1"/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배송비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:</a:t>
            </a:r>
          </a:p>
          <a:p>
            <a:pPr algn="just" fontAlgn="base" latinLnBrk="1"/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무료배송 조건 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:</a:t>
            </a:r>
          </a:p>
          <a:p>
            <a:pPr algn="just" fontAlgn="base" latinLnBrk="1"/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배송 정보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: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 </a:t>
            </a:r>
          </a:p>
          <a:p>
            <a:pPr algn="just" fontAlgn="base" latinLnBrk="1"/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최대 주문 가능 수량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:</a:t>
            </a:r>
          </a:p>
          <a:p>
            <a:pPr algn="just" fontAlgn="base" latinLnBrk="1"/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재고량 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:</a:t>
            </a:r>
          </a:p>
          <a:p>
            <a:pPr algn="just" fontAlgn="base" latinLnBrk="1"/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상품 할인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: </a:t>
            </a:r>
          </a:p>
          <a:p>
            <a:pPr algn="just" fontAlgn="base" latinLnBrk="1"/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상품 대표 이미지 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:</a:t>
            </a:r>
          </a:p>
          <a:p>
            <a:pPr algn="just" fontAlgn="base" latinLnBrk="1"/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상품 노출 여부 </a:t>
            </a:r>
            <a:endParaRPr lang="ko-KR" altLang="en-US" sz="900"/>
          </a:p>
        </p:txBody>
      </p:sp>
      <p:grpSp>
        <p:nvGrpSpPr>
          <p:cNvPr id="164" name="그룹 163">
            <a:extLst>
              <a:ext uri="{FF2B5EF4-FFF2-40B4-BE49-F238E27FC236}">
                <a16:creationId xmlns:a16="http://schemas.microsoft.com/office/drawing/2014/main" id="{FE3E7A39-60CD-5882-A766-DD5318141A17}"/>
              </a:ext>
            </a:extLst>
          </p:cNvPr>
          <p:cNvGrpSpPr/>
          <p:nvPr/>
        </p:nvGrpSpPr>
        <p:grpSpPr>
          <a:xfrm>
            <a:off x="171562" y="1877600"/>
            <a:ext cx="278496" cy="200053"/>
            <a:chOff x="1014019" y="2643309"/>
            <a:chExt cx="278496" cy="200053"/>
          </a:xfrm>
        </p:grpSpPr>
        <p:sp>
          <p:nvSpPr>
            <p:cNvPr id="170" name="이등변 삼각형 169">
              <a:extLst>
                <a:ext uri="{FF2B5EF4-FFF2-40B4-BE49-F238E27FC236}">
                  <a16:creationId xmlns:a16="http://schemas.microsoft.com/office/drawing/2014/main" id="{0C755979-E264-7910-955A-A1C948CDEFCF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71" name="그룹 170">
              <a:extLst>
                <a:ext uri="{FF2B5EF4-FFF2-40B4-BE49-F238E27FC236}">
                  <a16:creationId xmlns:a16="http://schemas.microsoft.com/office/drawing/2014/main" id="{E278B8B6-7486-2761-2077-028F91776086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72" name="Oval 593">
                <a:extLst>
                  <a:ext uri="{FF2B5EF4-FFF2-40B4-BE49-F238E27FC236}">
                    <a16:creationId xmlns:a16="http://schemas.microsoft.com/office/drawing/2014/main" id="{AB42C136-39C5-3E9E-6612-1DD9EF0639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3" name="TextBox 14">
                <a:extLst>
                  <a:ext uri="{FF2B5EF4-FFF2-40B4-BE49-F238E27FC236}">
                    <a16:creationId xmlns:a16="http://schemas.microsoft.com/office/drawing/2014/main" id="{FDF4BFA3-F7C5-3EB3-1C6E-1A2DBFA43C10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cxnSp>
        <p:nvCxnSpPr>
          <p:cNvPr id="174" name="직선 연결선 173">
            <a:extLst>
              <a:ext uri="{FF2B5EF4-FFF2-40B4-BE49-F238E27FC236}">
                <a16:creationId xmlns:a16="http://schemas.microsoft.com/office/drawing/2014/main" id="{7C772B1F-3563-863E-A3B8-5695CC8FC1F2}"/>
              </a:ext>
            </a:extLst>
          </p:cNvPr>
          <p:cNvCxnSpPr>
            <a:cxnSpLocks/>
          </p:cNvCxnSpPr>
          <p:nvPr/>
        </p:nvCxnSpPr>
        <p:spPr>
          <a:xfrm>
            <a:off x="377688" y="4687852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5" name="직사각형 174">
            <a:extLst>
              <a:ext uri="{FF2B5EF4-FFF2-40B4-BE49-F238E27FC236}">
                <a16:creationId xmlns:a16="http://schemas.microsoft.com/office/drawing/2014/main" id="{BF27018E-D88B-E524-8982-469CF95AE2DC}"/>
              </a:ext>
            </a:extLst>
          </p:cNvPr>
          <p:cNvSpPr/>
          <p:nvPr/>
        </p:nvSpPr>
        <p:spPr>
          <a:xfrm>
            <a:off x="0" y="6548597"/>
            <a:ext cx="7794169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D79F606B-C128-4595-E5E7-DEB34755B9B8}"/>
              </a:ext>
            </a:extLst>
          </p:cNvPr>
          <p:cNvSpPr txBox="1"/>
          <p:nvPr/>
        </p:nvSpPr>
        <p:spPr>
          <a:xfrm>
            <a:off x="7851983" y="2764109"/>
            <a:ext cx="20875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highlight>
                  <a:srgbClr val="FFFF00"/>
                </a:highlight>
              </a:rPr>
              <a:t>상품 정렬 기준</a:t>
            </a:r>
            <a:r>
              <a:rPr lang="en-US" altLang="ko-KR" sz="900">
                <a:highlight>
                  <a:srgbClr val="FFFF00"/>
                </a:highlight>
              </a:rPr>
              <a:t>(</a:t>
            </a:r>
            <a:r>
              <a:rPr lang="ko-KR" altLang="en-US" sz="900">
                <a:highlight>
                  <a:srgbClr val="FFFF00"/>
                </a:highlight>
              </a:rPr>
              <a:t>메뉴</a:t>
            </a:r>
            <a:r>
              <a:rPr lang="en-US" altLang="ko-KR" sz="900">
                <a:highlight>
                  <a:srgbClr val="FFFF00"/>
                </a:highlight>
              </a:rPr>
              <a:t>)</a:t>
            </a:r>
            <a:r>
              <a:rPr lang="ko-KR" altLang="en-US" sz="900">
                <a:highlight>
                  <a:srgbClr val="FFFF00"/>
                </a:highlight>
              </a:rPr>
              <a:t> 추가 예정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844495" y="775072"/>
            <a:ext cx="3930889" cy="770980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온라인몰 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dirty="0" smtClean="0"/>
              <a:t>상품 등록 관리 </a:t>
            </a:r>
            <a:r>
              <a:rPr lang="en-US" altLang="ko-KR" sz="900" dirty="0" smtClean="0"/>
              <a:t>(product management) &gt; </a:t>
            </a:r>
            <a:r>
              <a:rPr lang="ko-KR" altLang="en-US" sz="900" b="1" dirty="0" smtClean="0"/>
              <a:t>엑셀 업로드 </a:t>
            </a:r>
            <a:r>
              <a:rPr lang="en-US" altLang="ko-KR" sz="900" b="1" dirty="0" smtClean="0"/>
              <a:t>(excel upload)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</a:t>
            </a:r>
            <a:r>
              <a:rPr lang="ko-KR" altLang="en-US" sz="900" dirty="0" smtClean="0">
                <a:latin typeface="+mn-ea"/>
              </a:rPr>
              <a:t>엑셀 업로드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- Add the button next to </a:t>
            </a:r>
            <a:r>
              <a:rPr lang="ko-KR" altLang="en-US" sz="900" dirty="0" smtClean="0">
                <a:latin typeface="+mn-ea"/>
              </a:rPr>
              <a:t>엑셀 다운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if clicks, open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title : ‘</a:t>
            </a:r>
            <a:r>
              <a:rPr lang="ko-KR" altLang="en-US" sz="900" dirty="0" smtClean="0">
                <a:latin typeface="+mn-ea"/>
              </a:rPr>
              <a:t>상품 엑셀 업로드</a:t>
            </a:r>
            <a:r>
              <a:rPr lang="en-US" altLang="ko-KR" sz="900" dirty="0" smtClean="0">
                <a:latin typeface="+mn-ea"/>
              </a:rPr>
              <a:t>‘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en-US" altLang="ko-KR" sz="900" dirty="0" smtClean="0">
                <a:latin typeface="+mn-ea"/>
              </a:rPr>
              <a:t>content area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use red box of definition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양식 다운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download sample excel (‘</a:t>
            </a:r>
            <a:r>
              <a:rPr lang="ko-KR" altLang="en-US" sz="900" dirty="0">
                <a:latin typeface="+mn-ea"/>
              </a:rPr>
              <a:t>온라인몰</a:t>
            </a:r>
            <a:r>
              <a:rPr lang="en-US" altLang="ko-KR" sz="900" dirty="0">
                <a:latin typeface="+mn-ea"/>
              </a:rPr>
              <a:t>_</a:t>
            </a:r>
            <a:r>
              <a:rPr lang="ko-KR" altLang="en-US" sz="900" dirty="0">
                <a:latin typeface="+mn-ea"/>
              </a:rPr>
              <a:t>상품등록</a:t>
            </a:r>
            <a:r>
              <a:rPr lang="en-US" altLang="ko-KR" sz="900" dirty="0">
                <a:latin typeface="+mn-ea"/>
              </a:rPr>
              <a:t>_</a:t>
            </a:r>
            <a:r>
              <a:rPr lang="ko-KR" altLang="en-US" sz="900" dirty="0">
                <a:latin typeface="+mn-ea"/>
              </a:rPr>
              <a:t>양식</a:t>
            </a:r>
            <a:r>
              <a:rPr lang="en-US" altLang="ko-KR" sz="900" dirty="0">
                <a:latin typeface="+mn-ea"/>
              </a:rPr>
              <a:t>.</a:t>
            </a:r>
            <a:r>
              <a:rPr lang="en-US" altLang="ko-KR" sz="900" dirty="0" err="1" smtClean="0">
                <a:latin typeface="+mn-ea"/>
              </a:rPr>
              <a:t>xlsx</a:t>
            </a:r>
            <a:r>
              <a:rPr lang="en-US" altLang="ko-KR" sz="900" dirty="0" smtClean="0">
                <a:latin typeface="+mn-ea"/>
              </a:rPr>
              <a:t>’)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엑셀 업로드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open file selection and if file is selected, show selected file name next to the button with x icon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저장</a:t>
            </a:r>
            <a:r>
              <a:rPr lang="en-US" altLang="ko-KR" sz="900" dirty="0" smtClean="0">
                <a:latin typeface="+mn-ea"/>
              </a:rPr>
              <a:t>(save)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show confirm msg.(“</a:t>
            </a:r>
            <a:r>
              <a:rPr lang="ko-KR" altLang="en-US" sz="900" dirty="0" smtClean="0">
                <a:latin typeface="+mn-ea"/>
              </a:rPr>
              <a:t>상품 엑셀 업로드 하시겠습니</a:t>
            </a:r>
            <a:r>
              <a:rPr lang="ko-KR" altLang="en-US" sz="900" dirty="0" smtClean="0">
                <a:latin typeface="+mn-ea"/>
              </a:rPr>
              <a:t>까</a:t>
            </a:r>
            <a:r>
              <a:rPr lang="en-US" altLang="ko-KR" sz="900" dirty="0" smtClean="0">
                <a:latin typeface="+mn-ea"/>
              </a:rPr>
              <a:t>?”)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YES, do the process and clos the modal and reload product 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취소 </a:t>
            </a:r>
            <a:r>
              <a:rPr lang="en-US" altLang="ko-KR" sz="900" dirty="0" smtClean="0">
                <a:latin typeface="+mn-ea"/>
              </a:rPr>
              <a:t>(cancel) : if clicks, close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4.Process for excel upload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    INSERT </a:t>
            </a:r>
            <a:r>
              <a:rPr lang="en-US" altLang="ko-KR" sz="900" dirty="0" err="1" smtClean="0">
                <a:latin typeface="+mn-ea"/>
              </a:rPr>
              <a:t>st_product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excel columns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a) </a:t>
            </a:r>
            <a:r>
              <a:rPr lang="ko-KR" altLang="en-US" sz="900" dirty="0" smtClean="0">
                <a:latin typeface="+mn-ea"/>
              </a:rPr>
              <a:t>상품명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product_name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b) </a:t>
            </a:r>
            <a:r>
              <a:rPr lang="ko-KR" altLang="en-US" sz="900" dirty="0" smtClean="0">
                <a:latin typeface="+mn-ea"/>
              </a:rPr>
              <a:t>쇼핑몰명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mall_code</a:t>
            </a:r>
            <a:r>
              <a:rPr lang="en-US" altLang="ko-KR" sz="900" dirty="0">
                <a:latin typeface="+mn-ea"/>
              </a:rPr>
              <a:t>} (get by </a:t>
            </a:r>
            <a:r>
              <a:rPr lang="en-US" altLang="ko-KR" sz="900" dirty="0" err="1">
                <a:latin typeface="+mn-ea"/>
              </a:rPr>
              <a:t>mall_name</a:t>
            </a:r>
            <a:r>
              <a:rPr lang="en-US" altLang="ko-KR" sz="900" dirty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DB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st_mall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conditions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mall_type</a:t>
            </a:r>
            <a:r>
              <a:rPr lang="en-US" altLang="ko-KR" sz="900" dirty="0">
                <a:latin typeface="+mn-ea"/>
              </a:rPr>
              <a:t> = 'online' AND </a:t>
            </a:r>
            <a:r>
              <a:rPr lang="en-US" altLang="ko-KR" sz="900" dirty="0" err="1">
                <a:latin typeface="+mn-ea"/>
              </a:rPr>
              <a:t>mall_name</a:t>
            </a:r>
            <a:r>
              <a:rPr lang="en-US" altLang="ko-KR" sz="900" dirty="0">
                <a:latin typeface="+mn-ea"/>
              </a:rPr>
              <a:t> = {truncated column value}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c) </a:t>
            </a:r>
            <a:r>
              <a:rPr lang="ko-KR" altLang="en-US" sz="900" dirty="0" smtClean="0">
                <a:latin typeface="+mn-ea"/>
              </a:rPr>
              <a:t>가격 </a:t>
            </a:r>
            <a:r>
              <a:rPr lang="en-US" altLang="ko-KR" sz="900" dirty="0">
                <a:latin typeface="+mn-ea"/>
              </a:rPr>
              <a:t>: {price}</a:t>
            </a:r>
          </a:p>
          <a:p>
            <a:r>
              <a:rPr lang="en-US" altLang="ko-KR" sz="900" dirty="0" smtClean="0">
                <a:latin typeface="+mn-ea"/>
              </a:rPr>
              <a:t>    d) 1</a:t>
            </a:r>
            <a:r>
              <a:rPr lang="ko-KR" altLang="en-US" sz="900" dirty="0">
                <a:latin typeface="+mn-ea"/>
              </a:rPr>
              <a:t>차 </a:t>
            </a:r>
            <a:r>
              <a:rPr lang="ko-KR" altLang="en-US" sz="900" dirty="0" smtClean="0">
                <a:latin typeface="+mn-ea"/>
              </a:rPr>
              <a:t>카테고리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first_category_code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en-US" altLang="ko-KR" sz="900" dirty="0" smtClean="0">
                <a:latin typeface="+mn-ea"/>
              </a:rPr>
              <a:t>    e) 2</a:t>
            </a:r>
            <a:r>
              <a:rPr lang="ko-KR" altLang="en-US" sz="900" dirty="0">
                <a:latin typeface="+mn-ea"/>
              </a:rPr>
              <a:t>차 </a:t>
            </a:r>
            <a:r>
              <a:rPr lang="ko-KR" altLang="en-US" sz="900" dirty="0" smtClean="0">
                <a:latin typeface="+mn-ea"/>
              </a:rPr>
              <a:t>카테고리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second_category_code</a:t>
            </a:r>
            <a:r>
              <a:rPr lang="en-US" altLang="ko-KR" sz="900" dirty="0">
                <a:latin typeface="+mn-ea"/>
              </a:rPr>
              <a:t>} (get by </a:t>
            </a:r>
            <a:r>
              <a:rPr lang="en-US" altLang="ko-KR" sz="900" dirty="0" err="1">
                <a:latin typeface="+mn-ea"/>
              </a:rPr>
              <a:t>category_name</a:t>
            </a:r>
            <a:r>
              <a:rPr lang="en-US" altLang="ko-KR" sz="900" dirty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DB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st_product_category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conditions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category_name</a:t>
            </a:r>
            <a:r>
              <a:rPr lang="en-US" altLang="ko-KR" sz="900" dirty="0">
                <a:latin typeface="+mn-ea"/>
              </a:rPr>
              <a:t> = {truncated column value}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f) </a:t>
            </a:r>
            <a:r>
              <a:rPr lang="ko-KR" altLang="en-US" sz="900" dirty="0" smtClean="0">
                <a:latin typeface="+mn-ea"/>
              </a:rPr>
              <a:t>상품소개</a:t>
            </a:r>
            <a:r>
              <a:rPr lang="ko-KR" altLang="en-US" sz="900" dirty="0">
                <a:latin typeface="+mn-ea"/>
              </a:rPr>
              <a:t>	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product_intro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g) </a:t>
            </a:r>
            <a:r>
              <a:rPr lang="ko-KR" altLang="en-US" sz="900" dirty="0" smtClean="0">
                <a:latin typeface="+mn-ea"/>
              </a:rPr>
              <a:t>상세정보</a:t>
            </a:r>
            <a:r>
              <a:rPr lang="ko-KR" altLang="en-US" sz="900" dirty="0">
                <a:latin typeface="+mn-ea"/>
              </a:rPr>
              <a:t>	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product_desc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h) </a:t>
            </a:r>
            <a:r>
              <a:rPr lang="ko-KR" altLang="en-US" sz="900" dirty="0" smtClean="0">
                <a:latin typeface="+mn-ea"/>
              </a:rPr>
              <a:t>최대주문가능수량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max_order_count</a:t>
            </a:r>
            <a:r>
              <a:rPr lang="en-US" altLang="ko-KR" sz="900" dirty="0">
                <a:latin typeface="+mn-ea"/>
              </a:rPr>
              <a:t>} (if value is not number, skip)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err="1" smtClean="0">
                <a:latin typeface="+mn-ea"/>
              </a:rPr>
              <a:t>i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ko-KR" altLang="en-US" sz="900" dirty="0" smtClean="0">
                <a:latin typeface="+mn-ea"/>
              </a:rPr>
              <a:t>재고량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stock_count</a:t>
            </a:r>
            <a:r>
              <a:rPr lang="en-US" altLang="ko-KR" sz="900" dirty="0">
                <a:latin typeface="+mn-ea"/>
              </a:rPr>
              <a:t>} (if value is not number, skip)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j) </a:t>
            </a:r>
            <a:r>
              <a:rPr lang="ko-KR" altLang="en-US" sz="900" dirty="0" smtClean="0">
                <a:latin typeface="+mn-ea"/>
              </a:rPr>
              <a:t>상품노출여부</a:t>
            </a:r>
            <a:r>
              <a:rPr lang="en-US" altLang="ko-KR" sz="900" dirty="0">
                <a:latin typeface="+mn-ea"/>
              </a:rPr>
              <a:t>(Y/N</a:t>
            </a:r>
            <a:r>
              <a:rPr lang="en-US" altLang="ko-KR" sz="900" dirty="0" smtClean="0">
                <a:latin typeface="+mn-ea"/>
              </a:rPr>
              <a:t>) 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show_yn</a:t>
            </a:r>
            <a:r>
              <a:rPr lang="en-US" altLang="ko-KR" sz="900" dirty="0">
                <a:latin typeface="+mn-ea"/>
              </a:rPr>
              <a:t>} (if value is not Y or N, skip)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k) </a:t>
            </a:r>
            <a:r>
              <a:rPr lang="ko-KR" altLang="en-US" sz="900" dirty="0" smtClean="0">
                <a:latin typeface="+mn-ea"/>
              </a:rPr>
              <a:t>할인율</a:t>
            </a:r>
            <a:r>
              <a:rPr lang="en-US" altLang="ko-KR" sz="900" dirty="0">
                <a:latin typeface="+mn-ea"/>
              </a:rPr>
              <a:t>(%) : {</a:t>
            </a:r>
            <a:r>
              <a:rPr lang="en-US" altLang="ko-KR" sz="900" dirty="0" err="1">
                <a:latin typeface="+mn-ea"/>
              </a:rPr>
              <a:t>discount_rate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- </a:t>
            </a:r>
            <a:r>
              <a:rPr lang="en-US" altLang="ko-KR" sz="900" dirty="0">
                <a:latin typeface="+mn-ea"/>
              </a:rPr>
              <a:t>if this column value exists, set value (if value is not number, skip)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- </a:t>
            </a:r>
            <a:r>
              <a:rPr lang="en-US" altLang="ko-KR" sz="900" dirty="0">
                <a:latin typeface="+mn-ea"/>
              </a:rPr>
              <a:t>if this value is set, set {</a:t>
            </a:r>
            <a:r>
              <a:rPr lang="en-US" altLang="ko-KR" sz="900" dirty="0" err="1">
                <a:latin typeface="+mn-ea"/>
              </a:rPr>
              <a:t>discount_type</a:t>
            </a:r>
            <a:r>
              <a:rPr lang="en-US" altLang="ko-KR" sz="900" dirty="0">
                <a:latin typeface="+mn-ea"/>
              </a:rPr>
              <a:t>} = 'rate' too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l) </a:t>
            </a:r>
            <a:r>
              <a:rPr lang="ko-KR" altLang="en-US" sz="900" dirty="0" smtClean="0">
                <a:latin typeface="+mn-ea"/>
              </a:rPr>
              <a:t>할인금액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discount_amount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- </a:t>
            </a:r>
            <a:r>
              <a:rPr lang="en-US" altLang="ko-KR" sz="900" dirty="0">
                <a:latin typeface="+mn-ea"/>
              </a:rPr>
              <a:t>if {</a:t>
            </a:r>
            <a:r>
              <a:rPr lang="en-US" altLang="ko-KR" sz="900" dirty="0" err="1">
                <a:latin typeface="+mn-ea"/>
              </a:rPr>
              <a:t>discount_rate</a:t>
            </a:r>
            <a:r>
              <a:rPr lang="en-US" altLang="ko-KR" sz="900" dirty="0">
                <a:latin typeface="+mn-ea"/>
              </a:rPr>
              <a:t>} is not set AND this column value exists, set value (if value is not number, skip)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</a:t>
            </a:r>
            <a:r>
              <a:rPr lang="en-US" altLang="ko-KR" sz="900" dirty="0">
                <a:latin typeface="+mn-ea"/>
              </a:rPr>
              <a:t>- if this value is set, set {</a:t>
            </a:r>
            <a:r>
              <a:rPr lang="en-US" altLang="ko-KR" sz="900" dirty="0" err="1">
                <a:latin typeface="+mn-ea"/>
              </a:rPr>
              <a:t>discount_type</a:t>
            </a:r>
            <a:r>
              <a:rPr lang="en-US" altLang="ko-KR" sz="900" dirty="0">
                <a:latin typeface="+mn-ea"/>
              </a:rPr>
              <a:t>} = 'amount' too</a:t>
            </a:r>
          </a:p>
          <a:p>
            <a:r>
              <a:rPr lang="ko-KR" altLang="en-US" sz="900" dirty="0" smtClean="0">
                <a:latin typeface="+mn-ea"/>
              </a:rPr>
              <a:t>   </a:t>
            </a:r>
            <a:r>
              <a:rPr lang="en-US" altLang="ko-KR" sz="900" dirty="0" smtClean="0">
                <a:latin typeface="+mn-ea"/>
              </a:rPr>
              <a:t>m) </a:t>
            </a:r>
            <a:r>
              <a:rPr lang="ko-KR" altLang="en-US" sz="900" dirty="0" smtClean="0">
                <a:latin typeface="+mn-ea"/>
              </a:rPr>
              <a:t>임직원 </a:t>
            </a:r>
            <a:r>
              <a:rPr lang="ko-KR" altLang="en-US" sz="900" dirty="0">
                <a:latin typeface="+mn-ea"/>
              </a:rPr>
              <a:t>할인율</a:t>
            </a:r>
            <a:r>
              <a:rPr lang="en-US" altLang="ko-KR" sz="900" dirty="0" smtClean="0">
                <a:latin typeface="+mn-ea"/>
              </a:rPr>
              <a:t>(%) 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staff_discount_rate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ko-KR" altLang="en-US" sz="900" dirty="0" smtClean="0">
                <a:latin typeface="+mn-ea"/>
              </a:rPr>
              <a:t>   </a:t>
            </a:r>
            <a:r>
              <a:rPr lang="en-US" altLang="ko-KR" sz="900" dirty="0" smtClean="0">
                <a:latin typeface="+mn-ea"/>
              </a:rPr>
              <a:t>n) </a:t>
            </a:r>
            <a:r>
              <a:rPr lang="ko-KR" altLang="en-US" sz="900" dirty="0" smtClean="0">
                <a:latin typeface="+mn-ea"/>
              </a:rPr>
              <a:t>임직원 </a:t>
            </a:r>
            <a:r>
              <a:rPr lang="ko-KR" altLang="en-US" sz="900" dirty="0">
                <a:latin typeface="+mn-ea"/>
              </a:rPr>
              <a:t>할인금액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staff_discount_amount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</a:t>
            </a:r>
            <a:r>
              <a:rPr lang="en-US" altLang="ko-KR" sz="900" dirty="0">
                <a:latin typeface="+mn-ea"/>
              </a:rPr>
              <a:t>- rule is same with </a:t>
            </a:r>
            <a:r>
              <a:rPr lang="ko-KR" altLang="en-US" sz="900" dirty="0">
                <a:latin typeface="+mn-ea"/>
              </a:rPr>
              <a:t>할인율</a:t>
            </a:r>
            <a:r>
              <a:rPr lang="en-US" altLang="ko-KR" sz="900" dirty="0">
                <a:latin typeface="+mn-ea"/>
              </a:rPr>
              <a:t>(%) / </a:t>
            </a:r>
            <a:r>
              <a:rPr lang="ko-KR" altLang="en-US" sz="900" dirty="0">
                <a:latin typeface="+mn-ea"/>
              </a:rPr>
              <a:t>할인금액 </a:t>
            </a:r>
            <a:r>
              <a:rPr lang="en-US" altLang="ko-KR" sz="900" dirty="0">
                <a:latin typeface="+mn-ea"/>
              </a:rPr>
              <a:t>column</a:t>
            </a:r>
            <a:endParaRPr lang="en-US" altLang="ko-KR" sz="900" dirty="0" smtClean="0">
              <a:latin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281" y="945348"/>
            <a:ext cx="5116362" cy="7552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1759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표 6">
            <a:extLst>
              <a:ext uri="{FF2B5EF4-FFF2-40B4-BE49-F238E27FC236}">
                <a16:creationId xmlns:a16="http://schemas.microsoft.com/office/drawing/2014/main" id="{C9F3C84D-19E8-318C-D096-A60848019581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129" name="표 37">
            <a:extLst>
              <a:ext uri="{FF2B5EF4-FFF2-40B4-BE49-F238E27FC236}">
                <a16:creationId xmlns:a16="http://schemas.microsoft.com/office/drawing/2014/main" id="{6666D6BA-5C2F-03AF-EBAE-32F4B0EC89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794170" y="725881"/>
          <a:ext cx="439783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엑셀 업로드를 위한 양식 다운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525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엑셀 업로드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등록을 위한 엑셀 업로드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8911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주의사항 안내 텍스트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016355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85335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7055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78185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매장의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385084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42943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매장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4426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목록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右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5109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페이징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13009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상품 목록의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1290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149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96126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클릭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상세 화면 표시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등록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상세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39453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페이징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7445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등록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2775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상품 삭제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1776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상품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981010"/>
                  </a:ext>
                </a:extLst>
              </a:tr>
            </a:tbl>
          </a:graphicData>
        </a:graphic>
      </p:graphicFrame>
      <p:graphicFrame>
        <p:nvGraphicFramePr>
          <p:cNvPr id="130" name="표 129">
            <a:extLst>
              <a:ext uri="{FF2B5EF4-FFF2-40B4-BE49-F238E27FC236}">
                <a16:creationId xmlns:a16="http://schemas.microsoft.com/office/drawing/2014/main" id="{B69A1053-C43F-806B-9DD6-5A73DA7E217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-5686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상품 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AD-08-0003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131" name="슬라이드 번호 개체 틀 1">
            <a:extLst>
              <a:ext uri="{FF2B5EF4-FFF2-40B4-BE49-F238E27FC236}">
                <a16:creationId xmlns:a16="http://schemas.microsoft.com/office/drawing/2014/main" id="{AA90A40F-724A-BD04-99B6-0FB85AF1E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-73025"/>
            <a:ext cx="2743200" cy="365125"/>
          </a:xfrm>
        </p:spPr>
        <p:txBody>
          <a:bodyPr/>
          <a:lstStyle/>
          <a:p>
            <a:fld id="{7E1CE73B-84C7-4AAC-9FE3-B393E1970512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8C6D14E-44FC-D737-FDF3-3513362174C3}"/>
              </a:ext>
            </a:extLst>
          </p:cNvPr>
          <p:cNvSpPr txBox="1"/>
          <p:nvPr/>
        </p:nvSpPr>
        <p:spPr>
          <a:xfrm>
            <a:off x="381508" y="2218328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 이름</a:t>
            </a:r>
            <a:endParaRPr lang="en-US" altLang="ko-KR" sz="900"/>
          </a:p>
        </p:txBody>
      </p: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35BCF7FD-8292-7047-FFEA-FDF76CE034B3}"/>
              </a:ext>
            </a:extLst>
          </p:cNvPr>
          <p:cNvSpPr/>
          <p:nvPr/>
        </p:nvSpPr>
        <p:spPr>
          <a:xfrm>
            <a:off x="6533513" y="2590418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4" name="직선 연결선 133">
            <a:extLst>
              <a:ext uri="{FF2B5EF4-FFF2-40B4-BE49-F238E27FC236}">
                <a16:creationId xmlns:a16="http://schemas.microsoft.com/office/drawing/2014/main" id="{6D68D939-3758-ED43-3EEC-A83E89347C05}"/>
              </a:ext>
            </a:extLst>
          </p:cNvPr>
          <p:cNvCxnSpPr>
            <a:cxnSpLocks/>
          </p:cNvCxnSpPr>
          <p:nvPr/>
        </p:nvCxnSpPr>
        <p:spPr>
          <a:xfrm>
            <a:off x="386710" y="2924891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35" name="표 15">
            <a:extLst>
              <a:ext uri="{FF2B5EF4-FFF2-40B4-BE49-F238E27FC236}">
                <a16:creationId xmlns:a16="http://schemas.microsoft.com/office/drawing/2014/main" id="{73B37649-C273-AC36-5ADC-A609446E960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9290" y="3736272"/>
          <a:ext cx="1975876" cy="254117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1228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957580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수원역점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4652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56651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8703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76339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62176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09833"/>
                  </a:ext>
                </a:extLst>
              </a:tr>
            </a:tbl>
          </a:graphicData>
        </a:graphic>
      </p:graphicFrame>
      <p:sp>
        <p:nvSpPr>
          <p:cNvPr id="136" name="직사각형 135">
            <a:extLst>
              <a:ext uri="{FF2B5EF4-FFF2-40B4-BE49-F238E27FC236}">
                <a16:creationId xmlns:a16="http://schemas.microsoft.com/office/drawing/2014/main" id="{9E4D762F-48D4-9F03-96CC-AA9C8DAB2CF1}"/>
              </a:ext>
            </a:extLst>
          </p:cNvPr>
          <p:cNvSpPr/>
          <p:nvPr/>
        </p:nvSpPr>
        <p:spPr>
          <a:xfrm>
            <a:off x="609289" y="3736272"/>
            <a:ext cx="343563" cy="845898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DBC41757-BE8E-68F7-12E1-F540F7C57059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38" name="그룹 137">
            <a:extLst>
              <a:ext uri="{FF2B5EF4-FFF2-40B4-BE49-F238E27FC236}">
                <a16:creationId xmlns:a16="http://schemas.microsoft.com/office/drawing/2014/main" id="{8C72C0BA-C721-CC57-DAD4-12E5B462DAB5}"/>
              </a:ext>
            </a:extLst>
          </p:cNvPr>
          <p:cNvGrpSpPr/>
          <p:nvPr/>
        </p:nvGrpSpPr>
        <p:grpSpPr>
          <a:xfrm rot="5400000">
            <a:off x="2353927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39" name="이등변 삼각형 138">
              <a:extLst>
                <a:ext uri="{FF2B5EF4-FFF2-40B4-BE49-F238E27FC236}">
                  <a16:creationId xmlns:a16="http://schemas.microsoft.com/office/drawing/2014/main" id="{5CAEECA6-23CB-B8F5-FD62-5BF7D54D80A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0" name="Oval 593">
              <a:extLst>
                <a:ext uri="{FF2B5EF4-FFF2-40B4-BE49-F238E27FC236}">
                  <a16:creationId xmlns:a16="http://schemas.microsoft.com/office/drawing/2014/main" id="{44675B9A-4C06-4A9C-B81F-5133C161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41" name="그룹 140">
            <a:extLst>
              <a:ext uri="{FF2B5EF4-FFF2-40B4-BE49-F238E27FC236}">
                <a16:creationId xmlns:a16="http://schemas.microsoft.com/office/drawing/2014/main" id="{839A8A38-B899-B601-41FF-60CEC8717262}"/>
              </a:ext>
            </a:extLst>
          </p:cNvPr>
          <p:cNvGrpSpPr/>
          <p:nvPr/>
        </p:nvGrpSpPr>
        <p:grpSpPr>
          <a:xfrm rot="5400000">
            <a:off x="7097257" y="261247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2" name="이등변 삼각형 141">
              <a:extLst>
                <a:ext uri="{FF2B5EF4-FFF2-40B4-BE49-F238E27FC236}">
                  <a16:creationId xmlns:a16="http://schemas.microsoft.com/office/drawing/2014/main" id="{2B0D16CA-701E-8F3A-98A8-B46106B0C06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3" name="Oval 593">
              <a:extLst>
                <a:ext uri="{FF2B5EF4-FFF2-40B4-BE49-F238E27FC236}">
                  <a16:creationId xmlns:a16="http://schemas.microsoft.com/office/drawing/2014/main" id="{6DE15892-C0DB-548C-4583-3B161B5B8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144" name="사각형: 둥근 모서리 143">
            <a:extLst>
              <a:ext uri="{FF2B5EF4-FFF2-40B4-BE49-F238E27FC236}">
                <a16:creationId xmlns:a16="http://schemas.microsoft.com/office/drawing/2014/main" id="{2457CFF7-2D2A-04E4-7ED3-97894A7C67E0}"/>
              </a:ext>
            </a:extLst>
          </p:cNvPr>
          <p:cNvSpPr/>
          <p:nvPr/>
        </p:nvSpPr>
        <p:spPr>
          <a:xfrm>
            <a:off x="703359" y="379664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사각형: 둥근 모서리 144">
            <a:extLst>
              <a:ext uri="{FF2B5EF4-FFF2-40B4-BE49-F238E27FC236}">
                <a16:creationId xmlns:a16="http://schemas.microsoft.com/office/drawing/2014/main" id="{6790C90E-7D69-74F2-D10B-E24BF614706B}"/>
              </a:ext>
            </a:extLst>
          </p:cNvPr>
          <p:cNvSpPr/>
          <p:nvPr/>
        </p:nvSpPr>
        <p:spPr>
          <a:xfrm>
            <a:off x="703359" y="407931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6" name="사각형: 둥근 모서리 145">
            <a:extLst>
              <a:ext uri="{FF2B5EF4-FFF2-40B4-BE49-F238E27FC236}">
                <a16:creationId xmlns:a16="http://schemas.microsoft.com/office/drawing/2014/main" id="{65A909C4-2889-7895-0A51-4FE174765B94}"/>
              </a:ext>
            </a:extLst>
          </p:cNvPr>
          <p:cNvSpPr/>
          <p:nvPr/>
        </p:nvSpPr>
        <p:spPr>
          <a:xfrm>
            <a:off x="703359" y="436198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7" name="그룹 146">
            <a:extLst>
              <a:ext uri="{FF2B5EF4-FFF2-40B4-BE49-F238E27FC236}">
                <a16:creationId xmlns:a16="http://schemas.microsoft.com/office/drawing/2014/main" id="{60BB4EBA-22B7-4C2B-C3E4-1DA14FDA53C7}"/>
              </a:ext>
            </a:extLst>
          </p:cNvPr>
          <p:cNvGrpSpPr/>
          <p:nvPr/>
        </p:nvGrpSpPr>
        <p:grpSpPr>
          <a:xfrm>
            <a:off x="422699" y="3774643"/>
            <a:ext cx="278496" cy="200053"/>
            <a:chOff x="1014019" y="2643309"/>
            <a:chExt cx="278496" cy="200053"/>
          </a:xfrm>
        </p:grpSpPr>
        <p:sp>
          <p:nvSpPr>
            <p:cNvPr id="148" name="이등변 삼각형 147">
              <a:extLst>
                <a:ext uri="{FF2B5EF4-FFF2-40B4-BE49-F238E27FC236}">
                  <a16:creationId xmlns:a16="http://schemas.microsoft.com/office/drawing/2014/main" id="{D30B99DF-4822-6364-293F-B69051441D9E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49" name="그룹 148">
              <a:extLst>
                <a:ext uri="{FF2B5EF4-FFF2-40B4-BE49-F238E27FC236}">
                  <a16:creationId xmlns:a16="http://schemas.microsoft.com/office/drawing/2014/main" id="{5D843520-4807-C052-9D13-E600AE59322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50" name="Oval 593">
                <a:extLst>
                  <a:ext uri="{FF2B5EF4-FFF2-40B4-BE49-F238E27FC236}">
                    <a16:creationId xmlns:a16="http://schemas.microsoft.com/office/drawing/2014/main" id="{A922691E-8497-6BA3-F130-9BFF85C96A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51" name="TextBox 14">
                <a:extLst>
                  <a:ext uri="{FF2B5EF4-FFF2-40B4-BE49-F238E27FC236}">
                    <a16:creationId xmlns:a16="http://schemas.microsoft.com/office/drawing/2014/main" id="{FAD83EB9-FFB6-A35F-1EE4-2BA524B12C8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52" name="TextBox 151">
            <a:extLst>
              <a:ext uri="{FF2B5EF4-FFF2-40B4-BE49-F238E27FC236}">
                <a16:creationId xmlns:a16="http://schemas.microsoft.com/office/drawing/2014/main" id="{CAAF36D0-9642-FB95-99D3-FA5694664A4B}"/>
              </a:ext>
            </a:extLst>
          </p:cNvPr>
          <p:cNvSpPr txBox="1"/>
          <p:nvPr/>
        </p:nvSpPr>
        <p:spPr>
          <a:xfrm>
            <a:off x="634750" y="3470177"/>
            <a:ext cx="13193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매장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53" name="그룹 152">
            <a:extLst>
              <a:ext uri="{FF2B5EF4-FFF2-40B4-BE49-F238E27FC236}">
                <a16:creationId xmlns:a16="http://schemas.microsoft.com/office/drawing/2014/main" id="{1DFFEFF1-8D9A-634F-B194-AB6FC0307F14}"/>
              </a:ext>
            </a:extLst>
          </p:cNvPr>
          <p:cNvGrpSpPr/>
          <p:nvPr/>
        </p:nvGrpSpPr>
        <p:grpSpPr>
          <a:xfrm rot="5400000">
            <a:off x="1651635" y="346970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54" name="이등변 삼각형 153">
              <a:extLst>
                <a:ext uri="{FF2B5EF4-FFF2-40B4-BE49-F238E27FC236}">
                  <a16:creationId xmlns:a16="http://schemas.microsoft.com/office/drawing/2014/main" id="{B067381B-F86F-BA0E-53AC-E9F153B9609E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5" name="Oval 593">
              <a:extLst>
                <a:ext uri="{FF2B5EF4-FFF2-40B4-BE49-F238E27FC236}">
                  <a16:creationId xmlns:a16="http://schemas.microsoft.com/office/drawing/2014/main" id="{F0737516-078B-2503-ED06-B7335D10B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pic>
        <p:nvPicPr>
          <p:cNvPr id="156" name="그림 155">
            <a:extLst>
              <a:ext uri="{FF2B5EF4-FFF2-40B4-BE49-F238E27FC236}">
                <a16:creationId xmlns:a16="http://schemas.microsoft.com/office/drawing/2014/main" id="{B4421868-9E35-FD74-0ACF-B40A35D2A1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9430" y="6355605"/>
            <a:ext cx="766362" cy="288416"/>
          </a:xfrm>
          <a:prstGeom prst="rect">
            <a:avLst/>
          </a:prstGeom>
        </p:spPr>
      </p:pic>
      <p:grpSp>
        <p:nvGrpSpPr>
          <p:cNvPr id="157" name="그룹 156">
            <a:extLst>
              <a:ext uri="{FF2B5EF4-FFF2-40B4-BE49-F238E27FC236}">
                <a16:creationId xmlns:a16="http://schemas.microsoft.com/office/drawing/2014/main" id="{6399ECF4-EDCF-74A6-41C7-2A79239D1A4F}"/>
              </a:ext>
            </a:extLst>
          </p:cNvPr>
          <p:cNvGrpSpPr/>
          <p:nvPr/>
        </p:nvGrpSpPr>
        <p:grpSpPr>
          <a:xfrm>
            <a:off x="835035" y="6399786"/>
            <a:ext cx="278496" cy="200053"/>
            <a:chOff x="1014019" y="2643309"/>
            <a:chExt cx="278496" cy="200053"/>
          </a:xfrm>
        </p:grpSpPr>
        <p:sp>
          <p:nvSpPr>
            <p:cNvPr id="158" name="이등변 삼각형 157">
              <a:extLst>
                <a:ext uri="{FF2B5EF4-FFF2-40B4-BE49-F238E27FC236}">
                  <a16:creationId xmlns:a16="http://schemas.microsoft.com/office/drawing/2014/main" id="{A65B9865-465C-9A1F-49B8-7DC5076F9AA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59" name="그룹 158">
              <a:extLst>
                <a:ext uri="{FF2B5EF4-FFF2-40B4-BE49-F238E27FC236}">
                  <a16:creationId xmlns:a16="http://schemas.microsoft.com/office/drawing/2014/main" id="{CBB7A551-36C7-36E9-B2D4-D81D9BC7E03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0" name="Oval 593">
                <a:extLst>
                  <a:ext uri="{FF2B5EF4-FFF2-40B4-BE49-F238E27FC236}">
                    <a16:creationId xmlns:a16="http://schemas.microsoft.com/office/drawing/2014/main" id="{6E0BAED6-76EB-723D-DF42-A453DEB15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1" name="TextBox 14">
                <a:extLst>
                  <a:ext uri="{FF2B5EF4-FFF2-40B4-BE49-F238E27FC236}">
                    <a16:creationId xmlns:a16="http://schemas.microsoft.com/office/drawing/2014/main" id="{4AC2EE54-30BB-C523-9E02-06BA4370F31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A7AD8EE7-C434-36CE-5AF0-3EFD24FD8E8F}"/>
              </a:ext>
            </a:extLst>
          </p:cNvPr>
          <p:cNvGrpSpPr/>
          <p:nvPr/>
        </p:nvGrpSpPr>
        <p:grpSpPr>
          <a:xfrm>
            <a:off x="421904" y="4061504"/>
            <a:ext cx="278496" cy="200053"/>
            <a:chOff x="1014019" y="2643309"/>
            <a:chExt cx="278496" cy="200053"/>
          </a:xfrm>
        </p:grpSpPr>
        <p:sp>
          <p:nvSpPr>
            <p:cNvPr id="163" name="이등변 삼각형 162">
              <a:extLst>
                <a:ext uri="{FF2B5EF4-FFF2-40B4-BE49-F238E27FC236}">
                  <a16:creationId xmlns:a16="http://schemas.microsoft.com/office/drawing/2014/main" id="{3EC6F3FF-B9A9-1B49-803C-3215FB01C882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4" name="그룹 163">
              <a:extLst>
                <a:ext uri="{FF2B5EF4-FFF2-40B4-BE49-F238E27FC236}">
                  <a16:creationId xmlns:a16="http://schemas.microsoft.com/office/drawing/2014/main" id="{18F70A44-7C77-7CFE-9090-FD767BAAB4E0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5" name="Oval 593">
                <a:extLst>
                  <a:ext uri="{FF2B5EF4-FFF2-40B4-BE49-F238E27FC236}">
                    <a16:creationId xmlns:a16="http://schemas.microsoft.com/office/drawing/2014/main" id="{890A8E81-4CB6-4472-F8E4-3696963622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6" name="TextBox 14">
                <a:extLst>
                  <a:ext uri="{FF2B5EF4-FFF2-40B4-BE49-F238E27FC236}">
                    <a16:creationId xmlns:a16="http://schemas.microsoft.com/office/drawing/2014/main" id="{8142849A-1350-0387-AE49-8F7FA2136635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7" name="그룹 166">
            <a:extLst>
              <a:ext uri="{FF2B5EF4-FFF2-40B4-BE49-F238E27FC236}">
                <a16:creationId xmlns:a16="http://schemas.microsoft.com/office/drawing/2014/main" id="{E3993970-F68B-7F6A-9194-B1E16D9FC49C}"/>
              </a:ext>
            </a:extLst>
          </p:cNvPr>
          <p:cNvGrpSpPr/>
          <p:nvPr/>
        </p:nvGrpSpPr>
        <p:grpSpPr>
          <a:xfrm rot="5400000">
            <a:off x="999823" y="3914123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8" name="이등변 삼각형 167">
              <a:extLst>
                <a:ext uri="{FF2B5EF4-FFF2-40B4-BE49-F238E27FC236}">
                  <a16:creationId xmlns:a16="http://schemas.microsoft.com/office/drawing/2014/main" id="{DD28F963-39FF-79A8-FAB6-C1A93D972D2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9" name="Oval 593">
              <a:extLst>
                <a:ext uri="{FF2B5EF4-FFF2-40B4-BE49-F238E27FC236}">
                  <a16:creationId xmlns:a16="http://schemas.microsoft.com/office/drawing/2014/main" id="{CC9044B1-F0C4-762F-3696-EC4D79C1A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11</a:t>
              </a:r>
            </a:p>
          </p:txBody>
        </p:sp>
      </p:grpSp>
      <p:sp>
        <p:nvSpPr>
          <p:cNvPr id="170" name="TextBox 169">
            <a:extLst>
              <a:ext uri="{FF2B5EF4-FFF2-40B4-BE49-F238E27FC236}">
                <a16:creationId xmlns:a16="http://schemas.microsoft.com/office/drawing/2014/main" id="{EA5363EB-F921-2F2E-E6AC-299CD83DB42D}"/>
              </a:ext>
            </a:extLst>
          </p:cNvPr>
          <p:cNvSpPr txBox="1"/>
          <p:nvPr/>
        </p:nvSpPr>
        <p:spPr>
          <a:xfrm>
            <a:off x="380310" y="2518728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상품 이름</a:t>
            </a:r>
            <a:endParaRPr lang="en-US" altLang="ko-KR" sz="900"/>
          </a:p>
        </p:txBody>
      </p:sp>
      <p:graphicFrame>
        <p:nvGraphicFramePr>
          <p:cNvPr id="171" name="표 15">
            <a:extLst>
              <a:ext uri="{FF2B5EF4-FFF2-40B4-BE49-F238E27FC236}">
                <a16:creationId xmlns:a16="http://schemas.microsoft.com/office/drawing/2014/main" id="{F285E6A8-44EF-F998-C92D-F85D221B690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29054" y="3736538"/>
          <a:ext cx="3281616" cy="254117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8239">
                  <a:extLst>
                    <a:ext uri="{9D8B030D-6E8A-4147-A177-3AD203B41FA5}">
                      <a16:colId xmlns:a16="http://schemas.microsoft.com/office/drawing/2014/main" val="3780752349"/>
                    </a:ext>
                  </a:extLst>
                </a:gridCol>
                <a:gridCol w="360727">
                  <a:extLst>
                    <a:ext uri="{9D8B030D-6E8A-4147-A177-3AD203B41FA5}">
                      <a16:colId xmlns:a16="http://schemas.microsoft.com/office/drawing/2014/main" val="558024186"/>
                    </a:ext>
                  </a:extLst>
                </a:gridCol>
                <a:gridCol w="690833">
                  <a:extLst>
                    <a:ext uri="{9D8B030D-6E8A-4147-A177-3AD203B41FA5}">
                      <a16:colId xmlns:a16="http://schemas.microsoft.com/office/drawing/2014/main" val="1741498954"/>
                    </a:ext>
                  </a:extLst>
                </a:gridCol>
                <a:gridCol w="957580">
                  <a:extLst>
                    <a:ext uri="{9D8B030D-6E8A-4147-A177-3AD203B41FA5}">
                      <a16:colId xmlns:a16="http://schemas.microsoft.com/office/drawing/2014/main" val="4031911969"/>
                    </a:ext>
                  </a:extLst>
                </a:gridCol>
                <a:gridCol w="974237">
                  <a:extLst>
                    <a:ext uri="{9D8B030D-6E8A-4147-A177-3AD203B41FA5}">
                      <a16:colId xmlns:a16="http://schemas.microsoft.com/office/drawing/2014/main" val="810965469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연번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상품 코드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매장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1955</a:t>
                      </a: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버거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SS_MD_01_001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맥스파이시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SS_MD_01_002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맥치킨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SS_MD_01_003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654198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빅맥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SS_MD_01_004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38062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상하이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SS_MD_01_005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702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err="1">
                          <a:solidFill>
                            <a:schemeClr val="tx1"/>
                          </a:solidFill>
                        </a:rPr>
                        <a:t>쿼터파운드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SS_MD_01_006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2293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00070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>
                          <a:solidFill>
                            <a:schemeClr val="tx1"/>
                          </a:solidFill>
                        </a:rPr>
                        <a:t>SS_MD_01_010</a:t>
                      </a:r>
                      <a:endParaRPr lang="ko-KR" altLang="en-US" sz="7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0">
                          <a:solidFill>
                            <a:schemeClr val="tx1"/>
                          </a:solidFill>
                        </a:rPr>
                        <a:t>맥도날드 서울역점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508215"/>
                  </a:ext>
                </a:extLst>
              </a:tr>
            </a:tbl>
          </a:graphicData>
        </a:graphic>
      </p:graphicFrame>
      <p:sp>
        <p:nvSpPr>
          <p:cNvPr id="172" name="사각형: 둥근 모서리 171">
            <a:extLst>
              <a:ext uri="{FF2B5EF4-FFF2-40B4-BE49-F238E27FC236}">
                <a16:creationId xmlns:a16="http://schemas.microsoft.com/office/drawing/2014/main" id="{40881A72-15B5-7ED8-76B5-C3562D2440AA}"/>
              </a:ext>
            </a:extLst>
          </p:cNvPr>
          <p:cNvSpPr/>
          <p:nvPr/>
        </p:nvSpPr>
        <p:spPr>
          <a:xfrm>
            <a:off x="3304085" y="380775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3" name="사각형: 둥근 모서리 172">
            <a:extLst>
              <a:ext uri="{FF2B5EF4-FFF2-40B4-BE49-F238E27FC236}">
                <a16:creationId xmlns:a16="http://schemas.microsoft.com/office/drawing/2014/main" id="{912C4590-35E2-4E1A-F2CE-7FFAA2016389}"/>
              </a:ext>
            </a:extLst>
          </p:cNvPr>
          <p:cNvSpPr/>
          <p:nvPr/>
        </p:nvSpPr>
        <p:spPr>
          <a:xfrm>
            <a:off x="3304085" y="40963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4" name="사각형: 둥근 모서리 173">
            <a:extLst>
              <a:ext uri="{FF2B5EF4-FFF2-40B4-BE49-F238E27FC236}">
                <a16:creationId xmlns:a16="http://schemas.microsoft.com/office/drawing/2014/main" id="{67AAA113-5995-6ADE-D0FA-8EB56810A50B}"/>
              </a:ext>
            </a:extLst>
          </p:cNvPr>
          <p:cNvSpPr/>
          <p:nvPr/>
        </p:nvSpPr>
        <p:spPr>
          <a:xfrm>
            <a:off x="3304085" y="437988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5" name="그룹 174">
            <a:extLst>
              <a:ext uri="{FF2B5EF4-FFF2-40B4-BE49-F238E27FC236}">
                <a16:creationId xmlns:a16="http://schemas.microsoft.com/office/drawing/2014/main" id="{B7C8EA42-0BCF-6490-4A32-333F6003DF24}"/>
              </a:ext>
            </a:extLst>
          </p:cNvPr>
          <p:cNvGrpSpPr/>
          <p:nvPr/>
        </p:nvGrpSpPr>
        <p:grpSpPr>
          <a:xfrm>
            <a:off x="3014803" y="3799810"/>
            <a:ext cx="278496" cy="200053"/>
            <a:chOff x="1014019" y="2643309"/>
            <a:chExt cx="278496" cy="200053"/>
          </a:xfrm>
        </p:grpSpPr>
        <p:sp>
          <p:nvSpPr>
            <p:cNvPr id="176" name="이등변 삼각형 175">
              <a:extLst>
                <a:ext uri="{FF2B5EF4-FFF2-40B4-BE49-F238E27FC236}">
                  <a16:creationId xmlns:a16="http://schemas.microsoft.com/office/drawing/2014/main" id="{49112441-9E0F-1482-C379-2818D059206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77" name="그룹 176">
              <a:extLst>
                <a:ext uri="{FF2B5EF4-FFF2-40B4-BE49-F238E27FC236}">
                  <a16:creationId xmlns:a16="http://schemas.microsoft.com/office/drawing/2014/main" id="{EF3E54CD-CFDE-2BBC-F954-012F855C2EFF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78" name="Oval 593">
                <a:extLst>
                  <a:ext uri="{FF2B5EF4-FFF2-40B4-BE49-F238E27FC236}">
                    <a16:creationId xmlns:a16="http://schemas.microsoft.com/office/drawing/2014/main" id="{647C1A68-FBD4-FF2D-791B-8AF42C44CC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9" name="TextBox 14">
                <a:extLst>
                  <a:ext uri="{FF2B5EF4-FFF2-40B4-BE49-F238E27FC236}">
                    <a16:creationId xmlns:a16="http://schemas.microsoft.com/office/drawing/2014/main" id="{F69FC689-AD84-4E46-27BF-5A067C9010F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80" name="TextBox 179">
            <a:extLst>
              <a:ext uri="{FF2B5EF4-FFF2-40B4-BE49-F238E27FC236}">
                <a16:creationId xmlns:a16="http://schemas.microsoft.com/office/drawing/2014/main" id="{2D5DA4EF-33A8-F682-E6BD-0E859AE578B5}"/>
              </a:ext>
            </a:extLst>
          </p:cNvPr>
          <p:cNvSpPr txBox="1"/>
          <p:nvPr/>
        </p:nvSpPr>
        <p:spPr>
          <a:xfrm>
            <a:off x="3199532" y="3475320"/>
            <a:ext cx="14840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상품 목록</a:t>
            </a:r>
            <a:r>
              <a:rPr lang="en-US" altLang="ko-KR" sz="900"/>
              <a:t>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26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1" name="사각형: 둥근 모서리 180">
            <a:extLst>
              <a:ext uri="{FF2B5EF4-FFF2-40B4-BE49-F238E27FC236}">
                <a16:creationId xmlns:a16="http://schemas.microsoft.com/office/drawing/2014/main" id="{C9FF37DD-554A-B567-050E-BF7CDCBE2487}"/>
              </a:ext>
            </a:extLst>
          </p:cNvPr>
          <p:cNvSpPr/>
          <p:nvPr/>
        </p:nvSpPr>
        <p:spPr>
          <a:xfrm>
            <a:off x="6125530" y="3080832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182" name="사각형: 둥근 모서리 181">
            <a:extLst>
              <a:ext uri="{FF2B5EF4-FFF2-40B4-BE49-F238E27FC236}">
                <a16:creationId xmlns:a16="http://schemas.microsoft.com/office/drawing/2014/main" id="{B22EF868-0BE8-A43B-4B7D-9AF1937D23CA}"/>
              </a:ext>
            </a:extLst>
          </p:cNvPr>
          <p:cNvSpPr/>
          <p:nvPr/>
        </p:nvSpPr>
        <p:spPr>
          <a:xfrm>
            <a:off x="6655903" y="3080832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pSp>
        <p:nvGrpSpPr>
          <p:cNvPr id="183" name="그룹 182">
            <a:extLst>
              <a:ext uri="{FF2B5EF4-FFF2-40B4-BE49-F238E27FC236}">
                <a16:creationId xmlns:a16="http://schemas.microsoft.com/office/drawing/2014/main" id="{FAF893C1-D87F-2E47-8D26-5DDFC699E419}"/>
              </a:ext>
            </a:extLst>
          </p:cNvPr>
          <p:cNvGrpSpPr/>
          <p:nvPr/>
        </p:nvGrpSpPr>
        <p:grpSpPr>
          <a:xfrm>
            <a:off x="6117389" y="2909342"/>
            <a:ext cx="215923" cy="224200"/>
            <a:chOff x="1098607" y="3056422"/>
            <a:chExt cx="244417" cy="258694"/>
          </a:xfrm>
        </p:grpSpPr>
        <p:sp>
          <p:nvSpPr>
            <p:cNvPr id="184" name="이등변 삼각형 183">
              <a:extLst>
                <a:ext uri="{FF2B5EF4-FFF2-40B4-BE49-F238E27FC236}">
                  <a16:creationId xmlns:a16="http://schemas.microsoft.com/office/drawing/2014/main" id="{9E711719-384D-2D06-FC84-AF0C576234C8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5" name="그룹 184">
              <a:extLst>
                <a:ext uri="{FF2B5EF4-FFF2-40B4-BE49-F238E27FC236}">
                  <a16:creationId xmlns:a16="http://schemas.microsoft.com/office/drawing/2014/main" id="{A6DF1E97-0657-98DE-D010-F942165445C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86" name="Oval 593">
                <a:extLst>
                  <a:ext uri="{FF2B5EF4-FFF2-40B4-BE49-F238E27FC236}">
                    <a16:creationId xmlns:a16="http://schemas.microsoft.com/office/drawing/2014/main" id="{3AB3D3CD-D52C-4631-7458-EFB692028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7" name="TextBox 14">
                <a:extLst>
                  <a:ext uri="{FF2B5EF4-FFF2-40B4-BE49-F238E27FC236}">
                    <a16:creationId xmlns:a16="http://schemas.microsoft.com/office/drawing/2014/main" id="{D9D43B73-D4ED-1F88-454E-7F13F9B280B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297A559A-563E-E2F7-03D2-BC2A16D71F37}"/>
              </a:ext>
            </a:extLst>
          </p:cNvPr>
          <p:cNvGrpSpPr/>
          <p:nvPr/>
        </p:nvGrpSpPr>
        <p:grpSpPr>
          <a:xfrm>
            <a:off x="6665812" y="2909342"/>
            <a:ext cx="215923" cy="224200"/>
            <a:chOff x="1098607" y="3056422"/>
            <a:chExt cx="244417" cy="258694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9EA9ABC3-9589-E4C5-C9BA-CC2EA96F9DCA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B87475B9-FE32-F3B8-FA17-397BA61C757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30832"/>
              <a:chOff x="5640299" y="5239717"/>
              <a:chExt cx="244417" cy="230832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67E34A3A-87A7-D49F-C769-C5B22999A2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80AF2C9B-5D32-81E6-F51C-FEEB79083C74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308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19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93" name="사각형: 둥근 모서리 192">
            <a:extLst>
              <a:ext uri="{FF2B5EF4-FFF2-40B4-BE49-F238E27FC236}">
                <a16:creationId xmlns:a16="http://schemas.microsoft.com/office/drawing/2014/main" id="{543CDCF0-6C01-FAEE-D3F6-B4D73DDAF89E}"/>
              </a:ext>
            </a:extLst>
          </p:cNvPr>
          <p:cNvSpPr/>
          <p:nvPr/>
        </p:nvSpPr>
        <p:spPr>
          <a:xfrm>
            <a:off x="6297236" y="3331669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94" name="그래픽 193" descr="다운로드 윤곽선">
            <a:extLst>
              <a:ext uri="{FF2B5EF4-FFF2-40B4-BE49-F238E27FC236}">
                <a16:creationId xmlns:a16="http://schemas.microsoft.com/office/drawing/2014/main" id="{7A7BD5E6-2331-8791-D317-A570368045E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6332728" y="3344632"/>
            <a:ext cx="204905" cy="204905"/>
          </a:xfrm>
          <a:prstGeom prst="rect">
            <a:avLst/>
          </a:prstGeom>
        </p:spPr>
      </p:pic>
      <p:grpSp>
        <p:nvGrpSpPr>
          <p:cNvPr id="195" name="그룹 194">
            <a:extLst>
              <a:ext uri="{FF2B5EF4-FFF2-40B4-BE49-F238E27FC236}">
                <a16:creationId xmlns:a16="http://schemas.microsoft.com/office/drawing/2014/main" id="{4419FE98-6F8D-6FB9-3A72-ED6A778C9A92}"/>
              </a:ext>
            </a:extLst>
          </p:cNvPr>
          <p:cNvGrpSpPr/>
          <p:nvPr/>
        </p:nvGrpSpPr>
        <p:grpSpPr>
          <a:xfrm>
            <a:off x="6034409" y="3352922"/>
            <a:ext cx="278496" cy="200053"/>
            <a:chOff x="1014019" y="2643309"/>
            <a:chExt cx="278496" cy="200053"/>
          </a:xfrm>
        </p:grpSpPr>
        <p:sp>
          <p:nvSpPr>
            <p:cNvPr id="196" name="이등변 삼각형 195">
              <a:extLst>
                <a:ext uri="{FF2B5EF4-FFF2-40B4-BE49-F238E27FC236}">
                  <a16:creationId xmlns:a16="http://schemas.microsoft.com/office/drawing/2014/main" id="{A1392919-4987-FB55-CF17-314DA98EB2DF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7" name="그룹 196">
              <a:extLst>
                <a:ext uri="{FF2B5EF4-FFF2-40B4-BE49-F238E27FC236}">
                  <a16:creationId xmlns:a16="http://schemas.microsoft.com/office/drawing/2014/main" id="{83C7D876-7AA2-B4E8-C388-66BBDCECA1C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8" name="Oval 593">
                <a:extLst>
                  <a:ext uri="{FF2B5EF4-FFF2-40B4-BE49-F238E27FC236}">
                    <a16:creationId xmlns:a16="http://schemas.microsoft.com/office/drawing/2014/main" id="{D9B504ED-F5DB-5848-64E7-97ECB45DA0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9" name="TextBox 14">
                <a:extLst>
                  <a:ext uri="{FF2B5EF4-FFF2-40B4-BE49-F238E27FC236}">
                    <a16:creationId xmlns:a16="http://schemas.microsoft.com/office/drawing/2014/main" id="{F9F28B02-11F0-1606-43C4-7FE2F958A89F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00" name="그룹 199">
            <a:extLst>
              <a:ext uri="{FF2B5EF4-FFF2-40B4-BE49-F238E27FC236}">
                <a16:creationId xmlns:a16="http://schemas.microsoft.com/office/drawing/2014/main" id="{D7D9513B-0C70-C764-C9B5-1FA061DCBE13}"/>
              </a:ext>
            </a:extLst>
          </p:cNvPr>
          <p:cNvGrpSpPr/>
          <p:nvPr/>
        </p:nvGrpSpPr>
        <p:grpSpPr>
          <a:xfrm rot="5400000">
            <a:off x="4551317" y="346970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01" name="이등변 삼각형 200">
              <a:extLst>
                <a:ext uri="{FF2B5EF4-FFF2-40B4-BE49-F238E27FC236}">
                  <a16:creationId xmlns:a16="http://schemas.microsoft.com/office/drawing/2014/main" id="{C5A404C9-FE7C-066E-E419-B8240D639B6A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2" name="Oval 593">
              <a:extLst>
                <a:ext uri="{FF2B5EF4-FFF2-40B4-BE49-F238E27FC236}">
                  <a16:creationId xmlns:a16="http://schemas.microsoft.com/office/drawing/2014/main" id="{62CA6198-1488-EFA1-ED50-907DA532C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13</a:t>
              </a:r>
            </a:p>
          </p:txBody>
        </p:sp>
      </p:grpSp>
      <p:grpSp>
        <p:nvGrpSpPr>
          <p:cNvPr id="203" name="그룹 202">
            <a:extLst>
              <a:ext uri="{FF2B5EF4-FFF2-40B4-BE49-F238E27FC236}">
                <a16:creationId xmlns:a16="http://schemas.microsoft.com/office/drawing/2014/main" id="{F16BD8F3-EA85-F861-0E7E-DCA7864556C6}"/>
              </a:ext>
            </a:extLst>
          </p:cNvPr>
          <p:cNvGrpSpPr/>
          <p:nvPr/>
        </p:nvGrpSpPr>
        <p:grpSpPr>
          <a:xfrm>
            <a:off x="3005619" y="4078282"/>
            <a:ext cx="278496" cy="200053"/>
            <a:chOff x="1014019" y="2643309"/>
            <a:chExt cx="278496" cy="200053"/>
          </a:xfrm>
        </p:grpSpPr>
        <p:sp>
          <p:nvSpPr>
            <p:cNvPr id="204" name="이등변 삼각형 203">
              <a:extLst>
                <a:ext uri="{FF2B5EF4-FFF2-40B4-BE49-F238E27FC236}">
                  <a16:creationId xmlns:a16="http://schemas.microsoft.com/office/drawing/2014/main" id="{8EA5D2AC-C651-AE87-C993-849A4A3AF99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05" name="그룹 204">
              <a:extLst>
                <a:ext uri="{FF2B5EF4-FFF2-40B4-BE49-F238E27FC236}">
                  <a16:creationId xmlns:a16="http://schemas.microsoft.com/office/drawing/2014/main" id="{93E37CCC-A3EB-5336-8760-48F182B0893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06" name="Oval 593">
                <a:extLst>
                  <a:ext uri="{FF2B5EF4-FFF2-40B4-BE49-F238E27FC236}">
                    <a16:creationId xmlns:a16="http://schemas.microsoft.com/office/drawing/2014/main" id="{FE0270FC-4096-C120-8AA5-514572575C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07" name="TextBox 14">
                <a:extLst>
                  <a:ext uri="{FF2B5EF4-FFF2-40B4-BE49-F238E27FC236}">
                    <a16:creationId xmlns:a16="http://schemas.microsoft.com/office/drawing/2014/main" id="{B7E46477-3AB2-E85E-675A-2E0465C0B926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08" name="그림 207">
            <a:extLst>
              <a:ext uri="{FF2B5EF4-FFF2-40B4-BE49-F238E27FC236}">
                <a16:creationId xmlns:a16="http://schemas.microsoft.com/office/drawing/2014/main" id="{B6CFED2E-CFE1-5B2D-3CCF-29E9CCDA534F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17191" b="-636"/>
          <a:stretch/>
        </p:blipFill>
        <p:spPr>
          <a:xfrm>
            <a:off x="3750397" y="6459222"/>
            <a:ext cx="2866323" cy="286147"/>
          </a:xfrm>
          <a:prstGeom prst="rect">
            <a:avLst/>
          </a:prstGeom>
        </p:spPr>
      </p:pic>
      <p:grpSp>
        <p:nvGrpSpPr>
          <p:cNvPr id="209" name="그룹 208">
            <a:extLst>
              <a:ext uri="{FF2B5EF4-FFF2-40B4-BE49-F238E27FC236}">
                <a16:creationId xmlns:a16="http://schemas.microsoft.com/office/drawing/2014/main" id="{CC69ACDD-6E87-2F12-0AEA-39859111171A}"/>
              </a:ext>
            </a:extLst>
          </p:cNvPr>
          <p:cNvGrpSpPr/>
          <p:nvPr/>
        </p:nvGrpSpPr>
        <p:grpSpPr>
          <a:xfrm>
            <a:off x="3546083" y="6514237"/>
            <a:ext cx="278496" cy="200053"/>
            <a:chOff x="1014019" y="2643309"/>
            <a:chExt cx="278496" cy="200053"/>
          </a:xfrm>
        </p:grpSpPr>
        <p:sp>
          <p:nvSpPr>
            <p:cNvPr id="210" name="이등변 삼각형 209">
              <a:extLst>
                <a:ext uri="{FF2B5EF4-FFF2-40B4-BE49-F238E27FC236}">
                  <a16:creationId xmlns:a16="http://schemas.microsoft.com/office/drawing/2014/main" id="{73332F4E-62DC-A8D7-9634-6463120143AC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11" name="그룹 210">
              <a:extLst>
                <a:ext uri="{FF2B5EF4-FFF2-40B4-BE49-F238E27FC236}">
                  <a16:creationId xmlns:a16="http://schemas.microsoft.com/office/drawing/2014/main" id="{1AB508C0-2CF2-2327-B224-0AE7B455C0C1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12" name="Oval 593">
                <a:extLst>
                  <a:ext uri="{FF2B5EF4-FFF2-40B4-BE49-F238E27FC236}">
                    <a16:creationId xmlns:a16="http://schemas.microsoft.com/office/drawing/2014/main" id="{EDE8B3F9-B3D0-7B15-110B-98A006CA54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3" name="TextBox 14">
                <a:extLst>
                  <a:ext uri="{FF2B5EF4-FFF2-40B4-BE49-F238E27FC236}">
                    <a16:creationId xmlns:a16="http://schemas.microsoft.com/office/drawing/2014/main" id="{AA9CEEB8-9A55-584C-1902-9A133DF462C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14" name="사각형: 둥근 모서리 213">
            <a:extLst>
              <a:ext uri="{FF2B5EF4-FFF2-40B4-BE49-F238E27FC236}">
                <a16:creationId xmlns:a16="http://schemas.microsoft.com/office/drawing/2014/main" id="{C25A0BF6-8910-1997-1D1D-7E681679D21D}"/>
              </a:ext>
            </a:extLst>
          </p:cNvPr>
          <p:cNvSpPr/>
          <p:nvPr/>
        </p:nvSpPr>
        <p:spPr>
          <a:xfrm>
            <a:off x="3304085" y="4658961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5" name="사각형: 둥근 모서리 214">
            <a:extLst>
              <a:ext uri="{FF2B5EF4-FFF2-40B4-BE49-F238E27FC236}">
                <a16:creationId xmlns:a16="http://schemas.microsoft.com/office/drawing/2014/main" id="{C9098D16-CFA7-651A-C522-CC7E4680AB42}"/>
              </a:ext>
            </a:extLst>
          </p:cNvPr>
          <p:cNvSpPr/>
          <p:nvPr/>
        </p:nvSpPr>
        <p:spPr>
          <a:xfrm>
            <a:off x="3304085" y="4941214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6" name="사각형: 둥근 모서리 215">
            <a:extLst>
              <a:ext uri="{FF2B5EF4-FFF2-40B4-BE49-F238E27FC236}">
                <a16:creationId xmlns:a16="http://schemas.microsoft.com/office/drawing/2014/main" id="{C6C010DF-B50E-1609-34BD-F59E98705A00}"/>
              </a:ext>
            </a:extLst>
          </p:cNvPr>
          <p:cNvSpPr/>
          <p:nvPr/>
        </p:nvSpPr>
        <p:spPr>
          <a:xfrm>
            <a:off x="3304085" y="522346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7" name="사각형: 둥근 모서리 216">
            <a:extLst>
              <a:ext uri="{FF2B5EF4-FFF2-40B4-BE49-F238E27FC236}">
                <a16:creationId xmlns:a16="http://schemas.microsoft.com/office/drawing/2014/main" id="{D7C8C8C8-D04B-A9D2-AEA3-BE8A10394DC1}"/>
              </a:ext>
            </a:extLst>
          </p:cNvPr>
          <p:cNvSpPr/>
          <p:nvPr/>
        </p:nvSpPr>
        <p:spPr>
          <a:xfrm>
            <a:off x="3304085" y="5500957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8" name="사각형: 둥근 모서리 217">
            <a:extLst>
              <a:ext uri="{FF2B5EF4-FFF2-40B4-BE49-F238E27FC236}">
                <a16:creationId xmlns:a16="http://schemas.microsoft.com/office/drawing/2014/main" id="{4E01039E-58DC-72EE-D314-FB3BC5E09E05}"/>
              </a:ext>
            </a:extLst>
          </p:cNvPr>
          <p:cNvSpPr/>
          <p:nvPr/>
        </p:nvSpPr>
        <p:spPr>
          <a:xfrm>
            <a:off x="3304085" y="578321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9" name="사각형: 둥근 모서리 218">
            <a:extLst>
              <a:ext uri="{FF2B5EF4-FFF2-40B4-BE49-F238E27FC236}">
                <a16:creationId xmlns:a16="http://schemas.microsoft.com/office/drawing/2014/main" id="{E27D0B0B-5FA1-85FB-34E1-844C23BA2544}"/>
              </a:ext>
            </a:extLst>
          </p:cNvPr>
          <p:cNvSpPr/>
          <p:nvPr/>
        </p:nvSpPr>
        <p:spPr>
          <a:xfrm>
            <a:off x="3304085" y="6071813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0" name="직사각형 219">
            <a:extLst>
              <a:ext uri="{FF2B5EF4-FFF2-40B4-BE49-F238E27FC236}">
                <a16:creationId xmlns:a16="http://schemas.microsoft.com/office/drawing/2014/main" id="{F1C0EC68-CA75-C5C9-5D34-6F05585299EA}"/>
              </a:ext>
            </a:extLst>
          </p:cNvPr>
          <p:cNvSpPr/>
          <p:nvPr/>
        </p:nvSpPr>
        <p:spPr>
          <a:xfrm>
            <a:off x="3917330" y="4022832"/>
            <a:ext cx="666209" cy="225461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1" name="그룹 220">
            <a:extLst>
              <a:ext uri="{FF2B5EF4-FFF2-40B4-BE49-F238E27FC236}">
                <a16:creationId xmlns:a16="http://schemas.microsoft.com/office/drawing/2014/main" id="{72E06D88-6783-1F24-D599-0F115B3BA682}"/>
              </a:ext>
            </a:extLst>
          </p:cNvPr>
          <p:cNvGrpSpPr/>
          <p:nvPr/>
        </p:nvGrpSpPr>
        <p:grpSpPr>
          <a:xfrm>
            <a:off x="3714415" y="5883498"/>
            <a:ext cx="278496" cy="200053"/>
            <a:chOff x="1014019" y="2643309"/>
            <a:chExt cx="278496" cy="200053"/>
          </a:xfrm>
        </p:grpSpPr>
        <p:sp>
          <p:nvSpPr>
            <p:cNvPr id="222" name="이등변 삼각형 221">
              <a:extLst>
                <a:ext uri="{FF2B5EF4-FFF2-40B4-BE49-F238E27FC236}">
                  <a16:creationId xmlns:a16="http://schemas.microsoft.com/office/drawing/2014/main" id="{C5CB755E-9C22-D2A7-AAAA-8F170B9D29CB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23" name="그룹 222">
              <a:extLst>
                <a:ext uri="{FF2B5EF4-FFF2-40B4-BE49-F238E27FC236}">
                  <a16:creationId xmlns:a16="http://schemas.microsoft.com/office/drawing/2014/main" id="{4CE79D23-1C32-C1D5-AD81-D5F9C995724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24" name="Oval 593">
                <a:extLst>
                  <a:ext uri="{FF2B5EF4-FFF2-40B4-BE49-F238E27FC236}">
                    <a16:creationId xmlns:a16="http://schemas.microsoft.com/office/drawing/2014/main" id="{2B5F602B-3792-6487-E67B-5316AE23A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25" name="TextBox 14">
                <a:extLst>
                  <a:ext uri="{FF2B5EF4-FFF2-40B4-BE49-F238E27FC236}">
                    <a16:creationId xmlns:a16="http://schemas.microsoft.com/office/drawing/2014/main" id="{D3274008-C04A-6DDE-B170-0EC6A00DDEF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226" name="그룹 225">
            <a:extLst>
              <a:ext uri="{FF2B5EF4-FFF2-40B4-BE49-F238E27FC236}">
                <a16:creationId xmlns:a16="http://schemas.microsoft.com/office/drawing/2014/main" id="{837689DF-5A26-FEEF-E887-57EF30BAE654}"/>
              </a:ext>
            </a:extLst>
          </p:cNvPr>
          <p:cNvGrpSpPr/>
          <p:nvPr/>
        </p:nvGrpSpPr>
        <p:grpSpPr>
          <a:xfrm rot="5400000">
            <a:off x="3577678" y="224245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7" name="이등변 삼각형 226">
              <a:extLst>
                <a:ext uri="{FF2B5EF4-FFF2-40B4-BE49-F238E27FC236}">
                  <a16:creationId xmlns:a16="http://schemas.microsoft.com/office/drawing/2014/main" id="{B8799AFB-B6FB-811C-828D-9944AB751DE9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8" name="Oval 593">
              <a:extLst>
                <a:ext uri="{FF2B5EF4-FFF2-40B4-BE49-F238E27FC236}">
                  <a16:creationId xmlns:a16="http://schemas.microsoft.com/office/drawing/2014/main" id="{B63E1F64-D9CA-92EC-B85B-5BA509DB9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sp>
        <p:nvSpPr>
          <p:cNvPr id="229" name="사각형: 둥근 모서리 228">
            <a:extLst>
              <a:ext uri="{FF2B5EF4-FFF2-40B4-BE49-F238E27FC236}">
                <a16:creationId xmlns:a16="http://schemas.microsoft.com/office/drawing/2014/main" id="{32785F2B-389B-118A-0B82-D7738DA2D541}"/>
              </a:ext>
            </a:extLst>
          </p:cNvPr>
          <p:cNvSpPr/>
          <p:nvPr/>
        </p:nvSpPr>
        <p:spPr>
          <a:xfrm>
            <a:off x="1215924" y="2256442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30" name="사각형: 둥근 모서리 229">
            <a:extLst>
              <a:ext uri="{FF2B5EF4-FFF2-40B4-BE49-F238E27FC236}">
                <a16:creationId xmlns:a16="http://schemas.microsoft.com/office/drawing/2014/main" id="{59B4C270-FECA-2CF3-AC0C-5FB15DE43216}"/>
              </a:ext>
            </a:extLst>
          </p:cNvPr>
          <p:cNvSpPr/>
          <p:nvPr/>
        </p:nvSpPr>
        <p:spPr>
          <a:xfrm>
            <a:off x="2301846" y="225665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31" name="그래픽 230" descr="돋보기 단색으로 채워진">
            <a:extLst>
              <a:ext uri="{FF2B5EF4-FFF2-40B4-BE49-F238E27FC236}">
                <a16:creationId xmlns:a16="http://schemas.microsoft.com/office/drawing/2014/main" id="{1CEBB4A5-E360-6B0C-D5B7-14A4EAAF231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361020" y="2298016"/>
            <a:ext cx="145373" cy="147683"/>
          </a:xfrm>
          <a:prstGeom prst="rect">
            <a:avLst/>
          </a:prstGeom>
        </p:spPr>
      </p:pic>
      <p:grpSp>
        <p:nvGrpSpPr>
          <p:cNvPr id="232" name="그룹 231">
            <a:extLst>
              <a:ext uri="{FF2B5EF4-FFF2-40B4-BE49-F238E27FC236}">
                <a16:creationId xmlns:a16="http://schemas.microsoft.com/office/drawing/2014/main" id="{3CF445AB-7E20-30FE-B017-9574FD0A8E59}"/>
              </a:ext>
            </a:extLst>
          </p:cNvPr>
          <p:cNvGrpSpPr/>
          <p:nvPr/>
        </p:nvGrpSpPr>
        <p:grpSpPr>
          <a:xfrm rot="5400000">
            <a:off x="3577678" y="2537822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33" name="이등변 삼각형 232">
              <a:extLst>
                <a:ext uri="{FF2B5EF4-FFF2-40B4-BE49-F238E27FC236}">
                  <a16:creationId xmlns:a16="http://schemas.microsoft.com/office/drawing/2014/main" id="{1A347075-3A32-20E6-AB1D-BA8FD236591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34" name="Oval 593">
              <a:extLst>
                <a:ext uri="{FF2B5EF4-FFF2-40B4-BE49-F238E27FC236}">
                  <a16:creationId xmlns:a16="http://schemas.microsoft.com/office/drawing/2014/main" id="{2A8F858E-326C-5E3C-F186-62E18D9C1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235" name="사각형: 둥근 모서리 234">
            <a:extLst>
              <a:ext uri="{FF2B5EF4-FFF2-40B4-BE49-F238E27FC236}">
                <a16:creationId xmlns:a16="http://schemas.microsoft.com/office/drawing/2014/main" id="{E1B84AF6-171D-B5EB-2104-D133A6922893}"/>
              </a:ext>
            </a:extLst>
          </p:cNvPr>
          <p:cNvSpPr/>
          <p:nvPr/>
        </p:nvSpPr>
        <p:spPr>
          <a:xfrm>
            <a:off x="1215924" y="2551814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36" name="사각형: 둥근 모서리 235">
            <a:extLst>
              <a:ext uri="{FF2B5EF4-FFF2-40B4-BE49-F238E27FC236}">
                <a16:creationId xmlns:a16="http://schemas.microsoft.com/office/drawing/2014/main" id="{0DF56BB4-B8A9-3B69-2D1B-7F3748662B61}"/>
              </a:ext>
            </a:extLst>
          </p:cNvPr>
          <p:cNvSpPr/>
          <p:nvPr/>
        </p:nvSpPr>
        <p:spPr>
          <a:xfrm>
            <a:off x="2301846" y="2552022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237" name="그래픽 236" descr="돋보기 단색으로 채워진">
            <a:extLst>
              <a:ext uri="{FF2B5EF4-FFF2-40B4-BE49-F238E27FC236}">
                <a16:creationId xmlns:a16="http://schemas.microsoft.com/office/drawing/2014/main" id="{757E80C2-1205-5C62-953B-EBBB052A4DC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361020" y="2593388"/>
            <a:ext cx="145373" cy="147683"/>
          </a:xfrm>
          <a:prstGeom prst="rect">
            <a:avLst/>
          </a:prstGeom>
        </p:spPr>
      </p:pic>
      <p:sp>
        <p:nvSpPr>
          <p:cNvPr id="238" name="TextBox 237">
            <a:extLst>
              <a:ext uri="{FF2B5EF4-FFF2-40B4-BE49-F238E27FC236}">
                <a16:creationId xmlns:a16="http://schemas.microsoft.com/office/drawing/2014/main" id="{61C05091-1887-A37E-B22E-1B4A02D2B7D2}"/>
              </a:ext>
            </a:extLst>
          </p:cNvPr>
          <p:cNvSpPr txBox="1"/>
          <p:nvPr/>
        </p:nvSpPr>
        <p:spPr>
          <a:xfrm>
            <a:off x="7814144" y="5821990"/>
            <a:ext cx="4234582" cy="991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8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이벤트가 발생되면 해당 이벤트에 대한 메시지를 발생</a:t>
            </a:r>
            <a:endParaRPr lang="en-US" altLang="ko-KR" sz="8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800" b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삭제 버튼 클릭 시</a:t>
            </a:r>
            <a:endParaRPr lang="en-US" altLang="ko-KR" sz="8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8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선택된 데이터가 없을 경우 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선택한 데이터가 없습니다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메시지 생성</a:t>
            </a:r>
            <a:endParaRPr lang="en-US" altLang="ko-KR" sz="8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800" b="0">
                <a:solidFill>
                  <a:schemeClr val="tx1"/>
                </a:solidFill>
                <a:latin typeface="+mn-ea"/>
              </a:rPr>
              <a:t>   &gt; “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삭제 하시겠습니까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?”,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확인 버튼 클릭 시 삭제</a:t>
            </a:r>
            <a:endParaRPr lang="en-US" altLang="ko-KR" sz="8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800" b="0">
                <a:solidFill>
                  <a:schemeClr val="tx1"/>
                </a:solidFill>
                <a:latin typeface="+mn-ea"/>
              </a:rPr>
              <a:t>   &gt;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삭제 완료 후 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삭제 완료하였습니다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.”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메시지 생성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F995C3D7-1BDD-2979-0F0E-AE821D7FCBE6}"/>
              </a:ext>
            </a:extLst>
          </p:cNvPr>
          <p:cNvSpPr txBox="1"/>
          <p:nvPr/>
        </p:nvSpPr>
        <p:spPr>
          <a:xfrm>
            <a:off x="336150" y="617555"/>
            <a:ext cx="20292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상품 등록 관리</a:t>
            </a:r>
            <a:endParaRPr lang="en-US" altLang="ko-KR" sz="900"/>
          </a:p>
        </p:txBody>
      </p:sp>
      <p:grpSp>
        <p:nvGrpSpPr>
          <p:cNvPr id="240" name="그룹 239">
            <a:extLst>
              <a:ext uri="{FF2B5EF4-FFF2-40B4-BE49-F238E27FC236}">
                <a16:creationId xmlns:a16="http://schemas.microsoft.com/office/drawing/2014/main" id="{241CDC49-44CF-ABDC-78B8-587A79EA9BA1}"/>
              </a:ext>
            </a:extLst>
          </p:cNvPr>
          <p:cNvGrpSpPr/>
          <p:nvPr/>
        </p:nvGrpSpPr>
        <p:grpSpPr>
          <a:xfrm>
            <a:off x="5343276" y="582781"/>
            <a:ext cx="2289124" cy="1220679"/>
            <a:chOff x="4206026" y="236448"/>
            <a:chExt cx="3221290" cy="1734676"/>
          </a:xfrm>
        </p:grpSpPr>
        <p:sp>
          <p:nvSpPr>
            <p:cNvPr id="241" name="직사각형 240">
              <a:extLst>
                <a:ext uri="{FF2B5EF4-FFF2-40B4-BE49-F238E27FC236}">
                  <a16:creationId xmlns:a16="http://schemas.microsoft.com/office/drawing/2014/main" id="{A0442613-77AA-A867-FA6F-2E56028ADC61}"/>
                </a:ext>
              </a:extLst>
            </p:cNvPr>
            <p:cNvSpPr/>
            <p:nvPr/>
          </p:nvSpPr>
          <p:spPr>
            <a:xfrm>
              <a:off x="4206026" y="495381"/>
              <a:ext cx="3221290" cy="147574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242" name="Dialog Inner" descr="&lt;SmartSettings&gt;&lt;SmartResize anchorLeft=&quot;Absolute&quot; anchorTop=&quot;Absolute&quot; anchorRight=&quot;Absolute&quot; anchorBottom=&quot;Absolute&quot; /&gt;&lt;/SmartSettings&gt;">
              <a:extLst>
                <a:ext uri="{FF2B5EF4-FFF2-40B4-BE49-F238E27FC236}">
                  <a16:creationId xmlns:a16="http://schemas.microsoft.com/office/drawing/2014/main" id="{4E63B53B-B334-C31C-A180-F3E5C64A22EC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4270826" y="798500"/>
              <a:ext cx="3099421" cy="11141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500" dirty="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endParaRPr>
            </a:p>
          </p:txBody>
        </p:sp>
        <p:sp>
          <p:nvSpPr>
            <p:cNvPr id="243" name="Dialog Button" descr="&lt;SmartSettings&gt;&lt;SmartResize anchorLeft=&quot;None&quot; anchorTop=&quot;None&quot; anchorRight=&quot;Absolute&quot; anchorBottom=&quot;Absolute&quot; /&gt;&lt;/SmartSettings&gt;">
              <a:extLst>
                <a:ext uri="{FF2B5EF4-FFF2-40B4-BE49-F238E27FC236}">
                  <a16:creationId xmlns:a16="http://schemas.microsoft.com/office/drawing/2014/main" id="{73E47DB5-6085-6439-A2ED-1B0E87259387}"/>
                </a:ext>
              </a:extLst>
            </p:cNvPr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5756319" y="1452854"/>
              <a:ext cx="796143" cy="251190"/>
            </a:xfrm>
            <a:prstGeom prst="roundRect">
              <a:avLst>
                <a:gd name="adj" fmla="val 0"/>
              </a:avLst>
            </a:prstGeom>
            <a:solidFill>
              <a:srgbClr val="F2F2F2"/>
            </a:solidFill>
            <a:ln w="63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ko-KR" altLang="en-US" sz="600">
                  <a:solidFill>
                    <a:srgbClr val="26262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alibri" pitchFamily="34" charset="0"/>
                </a:rPr>
                <a:t>아니오</a:t>
              </a:r>
              <a:endParaRPr lang="en-US" sz="600" dirty="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endParaRPr>
            </a:p>
          </p:txBody>
        </p:sp>
        <p:sp>
          <p:nvSpPr>
            <p:cNvPr id="244" name="Dialog Button" descr="&lt;SmartSettings&gt;&lt;SmartResize anchorLeft=&quot;None&quot; anchorTop=&quot;None&quot; anchorRight=&quot;Absolute&quot; anchorBottom=&quot;Absolute&quot; /&gt;&lt;/SmartSettings&gt;">
              <a:extLst>
                <a:ext uri="{FF2B5EF4-FFF2-40B4-BE49-F238E27FC236}">
                  <a16:creationId xmlns:a16="http://schemas.microsoft.com/office/drawing/2014/main" id="{E30B80F3-7B0B-62E4-4F4D-E772C5F26233}"/>
                </a:ext>
              </a:extLst>
            </p:cNvPr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4885499" y="1452855"/>
              <a:ext cx="796143" cy="251190"/>
            </a:xfrm>
            <a:prstGeom prst="roundRect">
              <a:avLst>
                <a:gd name="adj" fmla="val 0"/>
              </a:avLst>
            </a:prstGeom>
            <a:solidFill>
              <a:srgbClr val="F2F2F2"/>
            </a:solidFill>
            <a:ln w="63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ko-KR" altLang="en-US" sz="600">
                  <a:solidFill>
                    <a:srgbClr val="26262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alibri" pitchFamily="34" charset="0"/>
                </a:rPr>
                <a:t>예</a:t>
              </a:r>
              <a:endParaRPr lang="en-US" sz="600" dirty="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endParaRPr>
            </a:p>
          </p:txBody>
        </p:sp>
        <p:sp>
          <p:nvSpPr>
            <p:cNvPr id="245" name="Close Button">
              <a:extLst>
                <a:ext uri="{FF2B5EF4-FFF2-40B4-BE49-F238E27FC236}">
                  <a16:creationId xmlns:a16="http://schemas.microsoft.com/office/drawing/2014/main" id="{CCC5EF5B-D828-B771-7B2C-D082AA5606CC}"/>
                </a:ext>
              </a:extLst>
            </p:cNvPr>
            <p:cNvSpPr>
              <a:spLocks noChangeAspect="1"/>
            </p:cNvSpPr>
            <p:nvPr>
              <p:custDataLst>
                <p:tags r:id="rId4"/>
              </p:custDataLst>
            </p:nvPr>
          </p:nvSpPr>
          <p:spPr bwMode="auto">
            <a:xfrm>
              <a:off x="7235740" y="574685"/>
              <a:ext cx="134508" cy="127734"/>
            </a:xfrm>
            <a:custGeom>
              <a:avLst/>
              <a:gdLst>
                <a:gd name="T0" fmla="*/ 12 w 246"/>
                <a:gd name="T1" fmla="*/ 15 h 241"/>
                <a:gd name="T2" fmla="*/ 12 w 246"/>
                <a:gd name="T3" fmla="*/ 56 h 241"/>
                <a:gd name="T4" fmla="*/ 80 w 246"/>
                <a:gd name="T5" fmla="*/ 122 h 241"/>
                <a:gd name="T6" fmla="*/ 12 w 246"/>
                <a:gd name="T7" fmla="*/ 188 h 241"/>
                <a:gd name="T8" fmla="*/ 12 w 246"/>
                <a:gd name="T9" fmla="*/ 229 h 241"/>
                <a:gd name="T10" fmla="*/ 56 w 246"/>
                <a:gd name="T11" fmla="*/ 229 h 241"/>
                <a:gd name="T12" fmla="*/ 123 w 246"/>
                <a:gd name="T13" fmla="*/ 165 h 241"/>
                <a:gd name="T14" fmla="*/ 190 w 246"/>
                <a:gd name="T15" fmla="*/ 229 h 241"/>
                <a:gd name="T16" fmla="*/ 234 w 246"/>
                <a:gd name="T17" fmla="*/ 229 h 241"/>
                <a:gd name="T18" fmla="*/ 234 w 246"/>
                <a:gd name="T19" fmla="*/ 188 h 241"/>
                <a:gd name="T20" fmla="*/ 167 w 246"/>
                <a:gd name="T21" fmla="*/ 122 h 241"/>
                <a:gd name="T22" fmla="*/ 234 w 246"/>
                <a:gd name="T23" fmla="*/ 56 h 241"/>
                <a:gd name="T24" fmla="*/ 234 w 246"/>
                <a:gd name="T25" fmla="*/ 15 h 241"/>
                <a:gd name="T26" fmla="*/ 190 w 246"/>
                <a:gd name="T27" fmla="*/ 15 h 241"/>
                <a:gd name="T28" fmla="*/ 123 w 246"/>
                <a:gd name="T29" fmla="*/ 79 h 241"/>
                <a:gd name="T30" fmla="*/ 56 w 246"/>
                <a:gd name="T31" fmla="*/ 15 h 241"/>
                <a:gd name="T32" fmla="*/ 12 w 246"/>
                <a:gd name="T33" fmla="*/ 15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6" h="241">
                  <a:moveTo>
                    <a:pt x="12" y="15"/>
                  </a:moveTo>
                  <a:cubicBezTo>
                    <a:pt x="0" y="26"/>
                    <a:pt x="0" y="45"/>
                    <a:pt x="12" y="56"/>
                  </a:cubicBezTo>
                  <a:lnTo>
                    <a:pt x="80" y="122"/>
                  </a:lnTo>
                  <a:lnTo>
                    <a:pt x="12" y="188"/>
                  </a:lnTo>
                  <a:cubicBezTo>
                    <a:pt x="0" y="199"/>
                    <a:pt x="0" y="218"/>
                    <a:pt x="12" y="229"/>
                  </a:cubicBezTo>
                  <a:cubicBezTo>
                    <a:pt x="24" y="241"/>
                    <a:pt x="44" y="241"/>
                    <a:pt x="56" y="229"/>
                  </a:cubicBezTo>
                  <a:lnTo>
                    <a:pt x="123" y="165"/>
                  </a:lnTo>
                  <a:lnTo>
                    <a:pt x="190" y="229"/>
                  </a:lnTo>
                  <a:cubicBezTo>
                    <a:pt x="202" y="241"/>
                    <a:pt x="222" y="241"/>
                    <a:pt x="234" y="229"/>
                  </a:cubicBezTo>
                  <a:cubicBezTo>
                    <a:pt x="246" y="218"/>
                    <a:pt x="246" y="199"/>
                    <a:pt x="234" y="188"/>
                  </a:cubicBezTo>
                  <a:lnTo>
                    <a:pt x="167" y="122"/>
                  </a:lnTo>
                  <a:lnTo>
                    <a:pt x="234" y="56"/>
                  </a:lnTo>
                  <a:cubicBezTo>
                    <a:pt x="246" y="45"/>
                    <a:pt x="246" y="26"/>
                    <a:pt x="234" y="15"/>
                  </a:cubicBezTo>
                  <a:cubicBezTo>
                    <a:pt x="222" y="3"/>
                    <a:pt x="202" y="3"/>
                    <a:pt x="190" y="15"/>
                  </a:cubicBezTo>
                  <a:lnTo>
                    <a:pt x="123" y="79"/>
                  </a:lnTo>
                  <a:lnTo>
                    <a:pt x="56" y="15"/>
                  </a:lnTo>
                  <a:cubicBezTo>
                    <a:pt x="41" y="0"/>
                    <a:pt x="26" y="3"/>
                    <a:pt x="12" y="1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72746" tIns="36373" rIns="72746" bIns="36373" numCol="1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500" dirty="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endParaRPr>
            </a:p>
          </p:txBody>
        </p:sp>
        <p:sp>
          <p:nvSpPr>
            <p:cNvPr id="246" name="Dialog Text" descr="&lt;SmartSettings&gt;&lt;SmartResize anchorLeft=&quot;Absolute&quot; anchorTop=&quot;Absolute&quot; anchorRight=&quot;Absolute&quot; anchorBottom=&quot;Absolute&quot; /&gt;&lt;/SmartSettings&gt;">
              <a:extLst>
                <a:ext uri="{FF2B5EF4-FFF2-40B4-BE49-F238E27FC236}">
                  <a16:creationId xmlns:a16="http://schemas.microsoft.com/office/drawing/2014/main" id="{95538D12-E43A-3A93-5971-342FCD408121}"/>
                </a:ext>
              </a:extLst>
            </p:cNvPr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4306375" y="947457"/>
              <a:ext cx="2882004" cy="504478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57280" tIns="25775" rIns="57280" bIns="25775" rtlCol="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ko-KR" altLang="en-US" sz="700">
                  <a:solidFill>
                    <a:srgbClr val="26262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alibri" pitchFamily="34" charset="0"/>
                </a:rPr>
                <a:t>삭제하시겠습니까</a:t>
              </a:r>
              <a:r>
                <a:rPr lang="en-US" altLang="ko-KR" sz="700">
                  <a:solidFill>
                    <a:srgbClr val="26262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alibri" pitchFamily="34" charset="0"/>
                </a:rPr>
                <a:t>?</a:t>
              </a:r>
              <a:endParaRPr lang="de-DE" sz="700" dirty="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endParaRPr>
            </a:p>
          </p:txBody>
        </p:sp>
        <p:sp>
          <p:nvSpPr>
            <p:cNvPr id="247" name="Dialog Text" descr="&lt;SmartSettings&gt;&lt;SmartResize anchorLeft=&quot;Absolute&quot; anchorTop=&quot;Absolute&quot; anchorRight=&quot;Absolute&quot; anchorBottom=&quot;Absolute&quot; /&gt;&lt;/SmartSettings&gt;">
              <a:extLst>
                <a:ext uri="{FF2B5EF4-FFF2-40B4-BE49-F238E27FC236}">
                  <a16:creationId xmlns:a16="http://schemas.microsoft.com/office/drawing/2014/main" id="{FBB56DFE-1112-E476-48D7-8B9A935E0B1D}"/>
                </a:ext>
              </a:extLst>
            </p:cNvPr>
            <p:cNvSpPr>
              <a:spLocks/>
            </p:cNvSpPr>
            <p:nvPr>
              <p:custDataLst>
                <p:tags r:id="rId6"/>
              </p:custDataLst>
            </p:nvPr>
          </p:nvSpPr>
          <p:spPr bwMode="auto">
            <a:xfrm>
              <a:off x="4206026" y="513817"/>
              <a:ext cx="426724" cy="18860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57280" tIns="25775" rIns="57280" bIns="25775" rtlCol="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ko-KR" altLang="en-US" sz="700">
                  <a:solidFill>
                    <a:srgbClr val="262626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alibri" pitchFamily="34" charset="0"/>
                </a:rPr>
                <a:t>알림</a:t>
              </a:r>
              <a:endParaRPr lang="de-DE" sz="700" dirty="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endParaRPr>
            </a:p>
          </p:txBody>
        </p:sp>
        <p:grpSp>
          <p:nvGrpSpPr>
            <p:cNvPr id="248" name="그룹 247">
              <a:extLst>
                <a:ext uri="{FF2B5EF4-FFF2-40B4-BE49-F238E27FC236}">
                  <a16:creationId xmlns:a16="http://schemas.microsoft.com/office/drawing/2014/main" id="{AF4602C9-ACFF-8301-FF04-D32FB0573A86}"/>
                </a:ext>
              </a:extLst>
            </p:cNvPr>
            <p:cNvGrpSpPr/>
            <p:nvPr/>
          </p:nvGrpSpPr>
          <p:grpSpPr>
            <a:xfrm>
              <a:off x="4240247" y="236448"/>
              <a:ext cx="373833" cy="276449"/>
              <a:chOff x="1079936" y="3038667"/>
              <a:chExt cx="373833" cy="276449"/>
            </a:xfrm>
          </p:grpSpPr>
          <p:sp>
            <p:nvSpPr>
              <p:cNvPr id="249" name="이등변 삼각형 248">
                <a:extLst>
                  <a:ext uri="{FF2B5EF4-FFF2-40B4-BE49-F238E27FC236}">
                    <a16:creationId xmlns:a16="http://schemas.microsoft.com/office/drawing/2014/main" id="{B46F512F-7BDD-C86B-7663-124AF4E678AD}"/>
                  </a:ext>
                </a:extLst>
              </p:cNvPr>
              <p:cNvSpPr/>
              <p:nvPr/>
            </p:nvSpPr>
            <p:spPr>
              <a:xfrm rot="10800000">
                <a:off x="1176460" y="3242746"/>
                <a:ext cx="83950" cy="72370"/>
              </a:xfrm>
              <a:prstGeom prst="triangle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  <a:spcAft>
                    <a:spcPct val="0"/>
                  </a:spcAft>
                </a:pPr>
                <a:endParaRPr kumimoji="1" lang="ko-KR" altLang="en-US" sz="8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50" name="그룹 249">
                <a:extLst>
                  <a:ext uri="{FF2B5EF4-FFF2-40B4-BE49-F238E27FC236}">
                    <a16:creationId xmlns:a16="http://schemas.microsoft.com/office/drawing/2014/main" id="{2ACFF24A-791C-4C3C-DFD6-58B691F74C12}"/>
                  </a:ext>
                </a:extLst>
              </p:cNvPr>
              <p:cNvGrpSpPr/>
              <p:nvPr/>
            </p:nvGrpSpPr>
            <p:grpSpPr>
              <a:xfrm>
                <a:off x="1079936" y="3038667"/>
                <a:ext cx="373833" cy="262422"/>
                <a:chOff x="5621628" y="5221962"/>
                <a:chExt cx="373833" cy="262422"/>
              </a:xfrm>
            </p:grpSpPr>
            <p:sp>
              <p:nvSpPr>
                <p:cNvPr id="251" name="Oval 593">
                  <a:extLst>
                    <a:ext uri="{FF2B5EF4-FFF2-40B4-BE49-F238E27FC236}">
                      <a16:creationId xmlns:a16="http://schemas.microsoft.com/office/drawing/2014/main" id="{FE21825E-83BD-1B16-7BCC-C722630824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675539" y="5253447"/>
                  <a:ext cx="266010" cy="172593"/>
                </a:xfrm>
                <a:prstGeom prst="roundRect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txBody>
                <a:bodyPr wrap="none" lIns="0" tIns="0" rIns="0" bIns="0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995363" fontAlgn="t" latinLnBrk="0">
                    <a:spcBef>
                      <a:spcPct val="70000"/>
                    </a:spcBef>
                  </a:pPr>
                  <a:endParaRPr lang="en-US" altLang="ko-KR" sz="700" b="1">
                    <a:solidFill>
                      <a:prstClr val="white"/>
                    </a:solidFill>
                    <a:latin typeface="나눔고딕" pitchFamily="50" charset="-127"/>
                    <a:ea typeface="나눔고딕" pitchFamily="50" charset="-127"/>
                  </a:endParaRPr>
                </a:p>
              </p:txBody>
            </p:sp>
            <p:sp>
              <p:nvSpPr>
                <p:cNvPr id="252" name="TextBox 14">
                  <a:extLst>
                    <a:ext uri="{FF2B5EF4-FFF2-40B4-BE49-F238E27FC236}">
                      <a16:creationId xmlns:a16="http://schemas.microsoft.com/office/drawing/2014/main" id="{90C66C33-B6F2-4767-F206-C0E1135E4544}"/>
                    </a:ext>
                  </a:extLst>
                </p:cNvPr>
                <p:cNvSpPr txBox="1"/>
                <p:nvPr/>
              </p:nvSpPr>
              <p:spPr>
                <a:xfrm>
                  <a:off x="5621628" y="5221962"/>
                  <a:ext cx="373833" cy="26242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="horz" wrap="square" lIns="45719" tIns="45719" rIns="45719" bIns="45719" numCol="1" spcCol="38100" rtlCol="0" anchor="t">
                  <a:sp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indent="0" algn="ctr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ko-KR" sz="600" b="1">
                      <a:solidFill>
                        <a:schemeClr val="bg1"/>
                      </a:solidFill>
                      <a:latin typeface="나눔고딕" panose="020D0604000000000000" pitchFamily="50" charset="-127"/>
                      <a:ea typeface="나눔고딕" panose="020D0604000000000000" pitchFamily="50" charset="-127"/>
                    </a:rPr>
                    <a:t>19-1</a:t>
                  </a:r>
                  <a:endParaRPr lang="ko-KR" altLang="en-US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endParaRPr>
                </a:p>
              </p:txBody>
            </p:sp>
          </p:grpSp>
        </p:grpSp>
      </p:grpSp>
      <p:sp>
        <p:nvSpPr>
          <p:cNvPr id="253" name="사각형: 둥근 모서리 252">
            <a:extLst>
              <a:ext uri="{FF2B5EF4-FFF2-40B4-BE49-F238E27FC236}">
                <a16:creationId xmlns:a16="http://schemas.microsoft.com/office/drawing/2014/main" id="{804E6F01-8903-BBC7-63BC-F79C7AAA3532}"/>
              </a:ext>
            </a:extLst>
          </p:cNvPr>
          <p:cNvSpPr/>
          <p:nvPr/>
        </p:nvSpPr>
        <p:spPr>
          <a:xfrm>
            <a:off x="1286387" y="1021859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업로드</a:t>
            </a:r>
          </a:p>
        </p:txBody>
      </p:sp>
      <p:grpSp>
        <p:nvGrpSpPr>
          <p:cNvPr id="254" name="그룹 253">
            <a:extLst>
              <a:ext uri="{FF2B5EF4-FFF2-40B4-BE49-F238E27FC236}">
                <a16:creationId xmlns:a16="http://schemas.microsoft.com/office/drawing/2014/main" id="{493CDC47-3C0B-1C12-4A28-708DF1E1813D}"/>
              </a:ext>
            </a:extLst>
          </p:cNvPr>
          <p:cNvGrpSpPr/>
          <p:nvPr/>
        </p:nvGrpSpPr>
        <p:grpSpPr>
          <a:xfrm rot="5400000">
            <a:off x="2100423" y="98798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55" name="이등변 삼각형 254">
              <a:extLst>
                <a:ext uri="{FF2B5EF4-FFF2-40B4-BE49-F238E27FC236}">
                  <a16:creationId xmlns:a16="http://schemas.microsoft.com/office/drawing/2014/main" id="{DA20E031-5195-AF1B-AA2D-664EDB6F6E3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56" name="Oval 593">
              <a:extLst>
                <a:ext uri="{FF2B5EF4-FFF2-40B4-BE49-F238E27FC236}">
                  <a16:creationId xmlns:a16="http://schemas.microsoft.com/office/drawing/2014/main" id="{B8BC9FF8-07EB-88C1-239C-04866784A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257" name="사각형: 둥근 모서리 256">
            <a:extLst>
              <a:ext uri="{FF2B5EF4-FFF2-40B4-BE49-F238E27FC236}">
                <a16:creationId xmlns:a16="http://schemas.microsoft.com/office/drawing/2014/main" id="{D06B49C0-7169-1BB0-936F-52A3B347831A}"/>
              </a:ext>
            </a:extLst>
          </p:cNvPr>
          <p:cNvSpPr/>
          <p:nvPr/>
        </p:nvSpPr>
        <p:spPr>
          <a:xfrm>
            <a:off x="398245" y="1024057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양식 다운</a:t>
            </a:r>
          </a:p>
        </p:txBody>
      </p:sp>
      <p:grpSp>
        <p:nvGrpSpPr>
          <p:cNvPr id="258" name="그룹 257">
            <a:extLst>
              <a:ext uri="{FF2B5EF4-FFF2-40B4-BE49-F238E27FC236}">
                <a16:creationId xmlns:a16="http://schemas.microsoft.com/office/drawing/2014/main" id="{D813E3F2-563A-AF1C-A7A7-4AC27BE7E288}"/>
              </a:ext>
            </a:extLst>
          </p:cNvPr>
          <p:cNvGrpSpPr/>
          <p:nvPr/>
        </p:nvGrpSpPr>
        <p:grpSpPr>
          <a:xfrm>
            <a:off x="171562" y="1041095"/>
            <a:ext cx="278496" cy="200053"/>
            <a:chOff x="1014019" y="2643309"/>
            <a:chExt cx="278496" cy="200053"/>
          </a:xfrm>
        </p:grpSpPr>
        <p:sp>
          <p:nvSpPr>
            <p:cNvPr id="259" name="이등변 삼각형 258">
              <a:extLst>
                <a:ext uri="{FF2B5EF4-FFF2-40B4-BE49-F238E27FC236}">
                  <a16:creationId xmlns:a16="http://schemas.microsoft.com/office/drawing/2014/main" id="{168C54FF-D7B8-D3F6-D93D-374ED61C4D48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60" name="그룹 259">
              <a:extLst>
                <a:ext uri="{FF2B5EF4-FFF2-40B4-BE49-F238E27FC236}">
                  <a16:creationId xmlns:a16="http://schemas.microsoft.com/office/drawing/2014/main" id="{CA85A2C7-83EF-23E3-981F-9189816ED64E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61" name="Oval 593">
                <a:extLst>
                  <a:ext uri="{FF2B5EF4-FFF2-40B4-BE49-F238E27FC236}">
                    <a16:creationId xmlns:a16="http://schemas.microsoft.com/office/drawing/2014/main" id="{3052D38B-1F89-5520-D43F-A24BEB899E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2" name="TextBox 14">
                <a:extLst>
                  <a:ext uri="{FF2B5EF4-FFF2-40B4-BE49-F238E27FC236}">
                    <a16:creationId xmlns:a16="http://schemas.microsoft.com/office/drawing/2014/main" id="{56130EF6-7B0D-C1C5-582F-7004DC15AF04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263" name="그래픽 262" descr="다운로드 윤곽선">
            <a:extLst>
              <a:ext uri="{FF2B5EF4-FFF2-40B4-BE49-F238E27FC236}">
                <a16:creationId xmlns:a16="http://schemas.microsoft.com/office/drawing/2014/main" id="{902C707F-07D7-6C31-4987-A7B3C8EF92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437757" y="1034822"/>
            <a:ext cx="204905" cy="204905"/>
          </a:xfrm>
          <a:prstGeom prst="rect">
            <a:avLst/>
          </a:prstGeom>
        </p:spPr>
      </p:pic>
      <p:grpSp>
        <p:nvGrpSpPr>
          <p:cNvPr id="264" name="그룹 263">
            <a:extLst>
              <a:ext uri="{FF2B5EF4-FFF2-40B4-BE49-F238E27FC236}">
                <a16:creationId xmlns:a16="http://schemas.microsoft.com/office/drawing/2014/main" id="{C191CCF9-98E7-7716-EE8E-CD09BEA5A5D7}"/>
              </a:ext>
            </a:extLst>
          </p:cNvPr>
          <p:cNvGrpSpPr/>
          <p:nvPr/>
        </p:nvGrpSpPr>
        <p:grpSpPr>
          <a:xfrm>
            <a:off x="99192" y="1631672"/>
            <a:ext cx="278496" cy="200053"/>
            <a:chOff x="1014019" y="2643309"/>
            <a:chExt cx="278496" cy="200053"/>
          </a:xfrm>
        </p:grpSpPr>
        <p:sp>
          <p:nvSpPr>
            <p:cNvPr id="265" name="이등변 삼각형 264">
              <a:extLst>
                <a:ext uri="{FF2B5EF4-FFF2-40B4-BE49-F238E27FC236}">
                  <a16:creationId xmlns:a16="http://schemas.microsoft.com/office/drawing/2014/main" id="{620B5A5B-5D9F-B87F-4D6C-B65A292C0FC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66" name="그룹 265">
              <a:extLst>
                <a:ext uri="{FF2B5EF4-FFF2-40B4-BE49-F238E27FC236}">
                  <a16:creationId xmlns:a16="http://schemas.microsoft.com/office/drawing/2014/main" id="{7A61796C-9574-8DC8-9191-FE4FE9FE52C5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67" name="Oval 593">
                <a:extLst>
                  <a:ext uri="{FF2B5EF4-FFF2-40B4-BE49-F238E27FC236}">
                    <a16:creationId xmlns:a16="http://schemas.microsoft.com/office/drawing/2014/main" id="{07CC0AB9-95AD-0EAA-06C9-00DB61491A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68" name="TextBox 14">
                <a:extLst>
                  <a:ext uri="{FF2B5EF4-FFF2-40B4-BE49-F238E27FC236}">
                    <a16:creationId xmlns:a16="http://schemas.microsoft.com/office/drawing/2014/main" id="{7F3ECA99-4BDA-1150-DDF0-9CEE4C7CF86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269" name="TextBox 268">
            <a:extLst>
              <a:ext uri="{FF2B5EF4-FFF2-40B4-BE49-F238E27FC236}">
                <a16:creationId xmlns:a16="http://schemas.microsoft.com/office/drawing/2014/main" id="{F6F7B989-8C89-56DE-81E4-D97A9CB7167F}"/>
              </a:ext>
            </a:extLst>
          </p:cNvPr>
          <p:cNvSpPr txBox="1"/>
          <p:nvPr/>
        </p:nvSpPr>
        <p:spPr>
          <a:xfrm>
            <a:off x="339548" y="1350158"/>
            <a:ext cx="694327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latinLnBrk="1"/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- 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많은 양의 상품을 한꺼번에 수정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/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등록할 때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, 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엑셀을 업로드하여 일괄 등록할 수 있습니다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-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엑셀 양식은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‘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양식 다운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’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버튼을 통해 다운로드할 수 있습니다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-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수정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/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  <a:latin typeface="+mn-ea"/>
              </a:rPr>
              <a:t>삭제된 데이터는 복구가 불가능합니다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- 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일괄 업로드 시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, 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입력 주의사항을 반드시 확인한 후 업로드해주시기를 바랍니다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.</a:t>
            </a:r>
          </a:p>
          <a:p>
            <a:pPr algn="just" fontAlgn="base"/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&lt;</a:t>
            </a:r>
            <a:r>
              <a:rPr lang="ko-KR" altLang="en-US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입력 주의사항</a:t>
            </a:r>
            <a:r>
              <a:rPr lang="en-US" altLang="ko-KR" sz="900" i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&gt;…</a:t>
            </a:r>
          </a:p>
        </p:txBody>
      </p:sp>
      <p:cxnSp>
        <p:nvCxnSpPr>
          <p:cNvPr id="270" name="직선 연결선 269">
            <a:extLst>
              <a:ext uri="{FF2B5EF4-FFF2-40B4-BE49-F238E27FC236}">
                <a16:creationId xmlns:a16="http://schemas.microsoft.com/office/drawing/2014/main" id="{773EE2A7-E3E4-A402-1332-92569A821530}"/>
              </a:ext>
            </a:extLst>
          </p:cNvPr>
          <p:cNvCxnSpPr>
            <a:cxnSpLocks/>
          </p:cNvCxnSpPr>
          <p:nvPr/>
        </p:nvCxnSpPr>
        <p:spPr>
          <a:xfrm>
            <a:off x="361660" y="2169317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71" name="TextBox 270"/>
          <p:cNvSpPr txBox="1"/>
          <p:nvPr/>
        </p:nvSpPr>
        <p:spPr>
          <a:xfrm>
            <a:off x="7844495" y="775072"/>
            <a:ext cx="3930889" cy="701730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</a:t>
            </a:r>
            <a:r>
              <a:rPr lang="ko-KR" altLang="en-US" sz="900" dirty="0" smtClean="0"/>
              <a:t> 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dirty="0" smtClean="0"/>
              <a:t>상품 등록 관리 </a:t>
            </a:r>
            <a:r>
              <a:rPr lang="en-US" altLang="ko-KR" sz="900" dirty="0" smtClean="0"/>
              <a:t>(product management) &gt; </a:t>
            </a:r>
            <a:r>
              <a:rPr lang="ko-KR" altLang="en-US" sz="900" b="1" dirty="0" smtClean="0"/>
              <a:t>엑셀 업로드 </a:t>
            </a:r>
            <a:r>
              <a:rPr lang="en-US" altLang="ko-KR" sz="900" b="1" dirty="0" smtClean="0"/>
              <a:t>(excel upload)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</a:t>
            </a:r>
            <a:r>
              <a:rPr lang="ko-KR" altLang="en-US" sz="900" dirty="0" smtClean="0">
                <a:latin typeface="+mn-ea"/>
              </a:rPr>
              <a:t>엑셀 업로드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- Add the button next to </a:t>
            </a:r>
            <a:r>
              <a:rPr lang="ko-KR" altLang="en-US" sz="900" dirty="0" smtClean="0">
                <a:latin typeface="+mn-ea"/>
              </a:rPr>
              <a:t>엑셀 다운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if clicks, open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title : ‘</a:t>
            </a:r>
            <a:r>
              <a:rPr lang="ko-KR" altLang="en-US" sz="900" dirty="0" smtClean="0">
                <a:latin typeface="+mn-ea"/>
              </a:rPr>
              <a:t>상품 엑셀 업로드</a:t>
            </a:r>
            <a:r>
              <a:rPr lang="en-US" altLang="ko-KR" sz="900" dirty="0" smtClean="0">
                <a:latin typeface="+mn-ea"/>
              </a:rPr>
              <a:t>‘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en-US" altLang="ko-KR" sz="900" dirty="0" smtClean="0">
                <a:latin typeface="+mn-ea"/>
              </a:rPr>
              <a:t>content area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use red box of definition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양식 다운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download sample excel (‘</a:t>
            </a:r>
            <a:r>
              <a:rPr lang="ko-KR" altLang="en-US" sz="900" dirty="0">
                <a:latin typeface="+mn-ea"/>
              </a:rPr>
              <a:t>온라인몰</a:t>
            </a:r>
            <a:r>
              <a:rPr lang="en-US" altLang="ko-KR" sz="900" dirty="0">
                <a:latin typeface="+mn-ea"/>
              </a:rPr>
              <a:t>_</a:t>
            </a:r>
            <a:r>
              <a:rPr lang="ko-KR" altLang="en-US" sz="900" dirty="0">
                <a:latin typeface="+mn-ea"/>
              </a:rPr>
              <a:t>상품등록</a:t>
            </a:r>
            <a:r>
              <a:rPr lang="en-US" altLang="ko-KR" sz="900" dirty="0">
                <a:latin typeface="+mn-ea"/>
              </a:rPr>
              <a:t>_</a:t>
            </a:r>
            <a:r>
              <a:rPr lang="ko-KR" altLang="en-US" sz="900" dirty="0">
                <a:latin typeface="+mn-ea"/>
              </a:rPr>
              <a:t>양식</a:t>
            </a:r>
            <a:r>
              <a:rPr lang="en-US" altLang="ko-KR" sz="900" dirty="0">
                <a:latin typeface="+mn-ea"/>
              </a:rPr>
              <a:t>.</a:t>
            </a:r>
            <a:r>
              <a:rPr lang="en-US" altLang="ko-KR" sz="900" dirty="0" err="1" smtClean="0">
                <a:latin typeface="+mn-ea"/>
              </a:rPr>
              <a:t>xlsx</a:t>
            </a:r>
            <a:r>
              <a:rPr lang="en-US" altLang="ko-KR" sz="900" dirty="0" smtClean="0">
                <a:latin typeface="+mn-ea"/>
              </a:rPr>
              <a:t>’)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엑셀 업로드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open file selection and if file is selected, show selected file name next to the button with x icon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저장</a:t>
            </a:r>
            <a:r>
              <a:rPr lang="en-US" altLang="ko-KR" sz="900" dirty="0" smtClean="0">
                <a:latin typeface="+mn-ea"/>
              </a:rPr>
              <a:t>(save)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show confirm msg.(“</a:t>
            </a:r>
            <a:r>
              <a:rPr lang="ko-KR" altLang="en-US" sz="900" dirty="0" smtClean="0">
                <a:latin typeface="+mn-ea"/>
              </a:rPr>
              <a:t>상품 엑셀 업로드 하시겠습니</a:t>
            </a:r>
            <a:r>
              <a:rPr lang="ko-KR" altLang="en-US" sz="900" dirty="0" smtClean="0">
                <a:latin typeface="+mn-ea"/>
              </a:rPr>
              <a:t>까</a:t>
            </a:r>
            <a:r>
              <a:rPr lang="en-US" altLang="ko-KR" sz="900" dirty="0" smtClean="0">
                <a:latin typeface="+mn-ea"/>
              </a:rPr>
              <a:t>?”)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YES, do the process and clos the modal and reload product 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취소 </a:t>
            </a:r>
            <a:r>
              <a:rPr lang="en-US" altLang="ko-KR" sz="900" dirty="0" smtClean="0">
                <a:latin typeface="+mn-ea"/>
              </a:rPr>
              <a:t>(cancel) : if clicks, close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4.Process for excel upload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    INSERT </a:t>
            </a:r>
            <a:r>
              <a:rPr lang="en-US" altLang="ko-KR" sz="900" dirty="0" err="1" smtClean="0">
                <a:latin typeface="+mn-ea"/>
              </a:rPr>
              <a:t>st_product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excel columns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a) </a:t>
            </a:r>
            <a:r>
              <a:rPr lang="ko-KR" altLang="en-US" sz="900" dirty="0" smtClean="0">
                <a:latin typeface="+mn-ea"/>
              </a:rPr>
              <a:t>상품명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product_name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b) </a:t>
            </a:r>
            <a:r>
              <a:rPr lang="ko-KR" altLang="en-US" sz="900" dirty="0">
                <a:latin typeface="+mn-ea"/>
              </a:rPr>
              <a:t>매장명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mall_code</a:t>
            </a:r>
            <a:r>
              <a:rPr lang="en-US" altLang="ko-KR" sz="900" dirty="0">
                <a:latin typeface="+mn-ea"/>
              </a:rPr>
              <a:t>} (get by </a:t>
            </a:r>
            <a:r>
              <a:rPr lang="en-US" altLang="ko-KR" sz="900" dirty="0" err="1">
                <a:latin typeface="+mn-ea"/>
              </a:rPr>
              <a:t>mall_name</a:t>
            </a:r>
            <a:r>
              <a:rPr lang="en-US" altLang="ko-KR" sz="900" dirty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DB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st_mall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conditions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mall_type</a:t>
            </a:r>
            <a:r>
              <a:rPr lang="en-US" altLang="ko-KR" sz="900" dirty="0">
                <a:latin typeface="+mn-ea"/>
              </a:rPr>
              <a:t> =</a:t>
            </a:r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‘store'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AND </a:t>
            </a:r>
            <a:r>
              <a:rPr lang="en-US" altLang="ko-KR" sz="900" dirty="0" err="1">
                <a:latin typeface="+mn-ea"/>
              </a:rPr>
              <a:t>mall_name</a:t>
            </a:r>
            <a:r>
              <a:rPr lang="en-US" altLang="ko-KR" sz="900" dirty="0">
                <a:latin typeface="+mn-ea"/>
              </a:rPr>
              <a:t> = {truncated column value}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c) </a:t>
            </a:r>
            <a:r>
              <a:rPr lang="ko-KR" altLang="en-US" sz="900" dirty="0" smtClean="0">
                <a:latin typeface="+mn-ea"/>
              </a:rPr>
              <a:t>가격 </a:t>
            </a:r>
            <a:r>
              <a:rPr lang="en-US" altLang="ko-KR" sz="900" dirty="0">
                <a:latin typeface="+mn-ea"/>
              </a:rPr>
              <a:t>: {price</a:t>
            </a:r>
            <a:r>
              <a:rPr lang="en-US" altLang="ko-KR" sz="900" dirty="0" smtClean="0">
                <a:latin typeface="+mn-ea"/>
              </a:rPr>
              <a:t>}</a:t>
            </a:r>
            <a:endParaRPr lang="en-US" altLang="ko-KR" sz="900" dirty="0">
              <a:latin typeface="+mn-ea"/>
            </a:endParaRP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d) </a:t>
            </a:r>
            <a:r>
              <a:rPr lang="ko-KR" altLang="en-US" sz="900" dirty="0" smtClean="0">
                <a:latin typeface="+mn-ea"/>
              </a:rPr>
              <a:t>상품소개</a:t>
            </a:r>
            <a:r>
              <a:rPr lang="ko-KR" altLang="en-US" sz="900" dirty="0">
                <a:latin typeface="+mn-ea"/>
              </a:rPr>
              <a:t>	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product_intro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e) </a:t>
            </a:r>
            <a:r>
              <a:rPr lang="ko-KR" altLang="en-US" sz="900" dirty="0" smtClean="0">
                <a:latin typeface="+mn-ea"/>
              </a:rPr>
              <a:t>상세정보</a:t>
            </a:r>
            <a:r>
              <a:rPr lang="ko-KR" altLang="en-US" sz="900" dirty="0">
                <a:latin typeface="+mn-ea"/>
              </a:rPr>
              <a:t>	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product_desc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>
                <a:latin typeface="+mn-ea"/>
              </a:rPr>
              <a:t>f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ko-KR" altLang="en-US" sz="900" dirty="0" smtClean="0">
                <a:latin typeface="+mn-ea"/>
              </a:rPr>
              <a:t>최대주문가능수량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max_order_count</a:t>
            </a:r>
            <a:r>
              <a:rPr lang="en-US" altLang="ko-KR" sz="900" dirty="0">
                <a:latin typeface="+mn-ea"/>
              </a:rPr>
              <a:t>} (if value is not number, skip</a:t>
            </a:r>
            <a:r>
              <a:rPr lang="en-US" altLang="ko-KR" sz="900" dirty="0" smtClean="0">
                <a:latin typeface="+mn-ea"/>
              </a:rPr>
              <a:t>)</a:t>
            </a:r>
            <a:endParaRPr lang="en-US" altLang="ko-KR" sz="900" dirty="0">
              <a:latin typeface="+mn-ea"/>
            </a:endParaRP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g) </a:t>
            </a:r>
            <a:r>
              <a:rPr lang="ko-KR" altLang="en-US" sz="900" dirty="0" smtClean="0">
                <a:latin typeface="+mn-ea"/>
              </a:rPr>
              <a:t>상품노출여부</a:t>
            </a:r>
            <a:r>
              <a:rPr lang="en-US" altLang="ko-KR" sz="900" dirty="0">
                <a:latin typeface="+mn-ea"/>
              </a:rPr>
              <a:t>(Y/N</a:t>
            </a:r>
            <a:r>
              <a:rPr lang="en-US" altLang="ko-KR" sz="900" dirty="0" smtClean="0">
                <a:latin typeface="+mn-ea"/>
              </a:rPr>
              <a:t>) 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show_yn</a:t>
            </a:r>
            <a:r>
              <a:rPr lang="en-US" altLang="ko-KR" sz="900" dirty="0">
                <a:latin typeface="+mn-ea"/>
              </a:rPr>
              <a:t>} (if value is not Y or N, skip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h) </a:t>
            </a:r>
            <a:r>
              <a:rPr lang="ko-KR" altLang="en-US" sz="900" dirty="0">
                <a:latin typeface="+mn-ea"/>
              </a:rPr>
              <a:t>품절표시여부</a:t>
            </a:r>
            <a:r>
              <a:rPr lang="en-US" altLang="ko-KR" sz="900" dirty="0" smtClean="0">
                <a:latin typeface="+mn-ea"/>
              </a:rPr>
              <a:t>(</a:t>
            </a:r>
            <a:r>
              <a:rPr lang="en-US" altLang="ko-KR" sz="900" dirty="0">
                <a:latin typeface="+mn-ea"/>
              </a:rPr>
              <a:t>Y/N) : {</a:t>
            </a:r>
            <a:r>
              <a:rPr lang="en-US" altLang="ko-KR" sz="900" dirty="0" err="1">
                <a:latin typeface="+mn-ea"/>
              </a:rPr>
              <a:t>sold_out_yn</a:t>
            </a:r>
            <a:r>
              <a:rPr lang="en-US" altLang="ko-KR" sz="900" dirty="0">
                <a:latin typeface="+mn-ea"/>
              </a:rPr>
              <a:t>} (if value is not Y or N, skip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</a:t>
            </a:r>
            <a:r>
              <a:rPr lang="en-US" altLang="ko-KR" sz="900" dirty="0" err="1" smtClean="0">
                <a:latin typeface="+mn-ea"/>
              </a:rPr>
              <a:t>i</a:t>
            </a:r>
            <a:r>
              <a:rPr lang="en-US" altLang="ko-KR" sz="900" dirty="0">
                <a:latin typeface="+mn-ea"/>
              </a:rPr>
              <a:t>) 1+1</a:t>
            </a:r>
            <a:r>
              <a:rPr lang="ko-KR" altLang="en-US" sz="900" dirty="0">
                <a:latin typeface="+mn-ea"/>
              </a:rPr>
              <a:t>행사여부</a:t>
            </a:r>
            <a:r>
              <a:rPr lang="en-US" altLang="ko-KR" sz="900" dirty="0" smtClean="0">
                <a:latin typeface="+mn-ea"/>
              </a:rPr>
              <a:t>(</a:t>
            </a:r>
            <a:r>
              <a:rPr lang="en-US" altLang="ko-KR" sz="900" dirty="0">
                <a:latin typeface="+mn-ea"/>
              </a:rPr>
              <a:t>Y/N) : {</a:t>
            </a:r>
            <a:r>
              <a:rPr lang="en-US" altLang="ko-KR" sz="900" dirty="0" err="1">
                <a:latin typeface="+mn-ea"/>
              </a:rPr>
              <a:t>event_yn</a:t>
            </a:r>
            <a:r>
              <a:rPr lang="en-US" altLang="ko-KR" sz="900" dirty="0">
                <a:latin typeface="+mn-ea"/>
              </a:rPr>
              <a:t>} (if value is not Y or N, skip)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>
                <a:latin typeface="+mn-ea"/>
              </a:rPr>
              <a:t>j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ko-KR" altLang="en-US" sz="900" dirty="0" smtClean="0">
                <a:latin typeface="+mn-ea"/>
              </a:rPr>
              <a:t>할인율</a:t>
            </a:r>
            <a:r>
              <a:rPr lang="en-US" altLang="ko-KR" sz="900" dirty="0">
                <a:latin typeface="+mn-ea"/>
              </a:rPr>
              <a:t>(%) : {</a:t>
            </a:r>
            <a:r>
              <a:rPr lang="en-US" altLang="ko-KR" sz="900" dirty="0" err="1">
                <a:latin typeface="+mn-ea"/>
              </a:rPr>
              <a:t>discount_rate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- </a:t>
            </a:r>
            <a:r>
              <a:rPr lang="en-US" altLang="ko-KR" sz="900" dirty="0">
                <a:latin typeface="+mn-ea"/>
              </a:rPr>
              <a:t>if this column value exists, set value (if value is not number, skip)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- </a:t>
            </a:r>
            <a:r>
              <a:rPr lang="en-US" altLang="ko-KR" sz="900" dirty="0">
                <a:latin typeface="+mn-ea"/>
              </a:rPr>
              <a:t>if this value is set, set {</a:t>
            </a:r>
            <a:r>
              <a:rPr lang="en-US" altLang="ko-KR" sz="900" dirty="0" err="1">
                <a:latin typeface="+mn-ea"/>
              </a:rPr>
              <a:t>discount_type</a:t>
            </a:r>
            <a:r>
              <a:rPr lang="en-US" altLang="ko-KR" sz="900" dirty="0">
                <a:latin typeface="+mn-ea"/>
              </a:rPr>
              <a:t>} = 'rate' too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>
                <a:latin typeface="+mn-ea"/>
              </a:rPr>
              <a:t>k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ko-KR" altLang="en-US" sz="900" dirty="0" smtClean="0">
                <a:latin typeface="+mn-ea"/>
              </a:rPr>
              <a:t>할인금액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discount_amount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- </a:t>
            </a:r>
            <a:r>
              <a:rPr lang="en-US" altLang="ko-KR" sz="900" dirty="0">
                <a:latin typeface="+mn-ea"/>
              </a:rPr>
              <a:t>if {</a:t>
            </a:r>
            <a:r>
              <a:rPr lang="en-US" altLang="ko-KR" sz="900" dirty="0" err="1">
                <a:latin typeface="+mn-ea"/>
              </a:rPr>
              <a:t>discount_rate</a:t>
            </a:r>
            <a:r>
              <a:rPr lang="en-US" altLang="ko-KR" sz="900" dirty="0">
                <a:latin typeface="+mn-ea"/>
              </a:rPr>
              <a:t>} is not set AND this column value exists, set value (if value is not number, skip)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</a:t>
            </a:r>
            <a:r>
              <a:rPr lang="en-US" altLang="ko-KR" sz="900" dirty="0">
                <a:latin typeface="+mn-ea"/>
              </a:rPr>
              <a:t>- if this value is set, set {</a:t>
            </a:r>
            <a:r>
              <a:rPr lang="en-US" altLang="ko-KR" sz="900" dirty="0" err="1">
                <a:latin typeface="+mn-ea"/>
              </a:rPr>
              <a:t>discount_type</a:t>
            </a:r>
            <a:r>
              <a:rPr lang="en-US" altLang="ko-KR" sz="900" dirty="0">
                <a:latin typeface="+mn-ea"/>
              </a:rPr>
              <a:t>} = 'amount' too</a:t>
            </a:r>
          </a:p>
          <a:p>
            <a:r>
              <a:rPr lang="ko-KR" altLang="en-US" sz="900" dirty="0" smtClean="0">
                <a:latin typeface="+mn-ea"/>
              </a:rPr>
              <a:t>   </a:t>
            </a:r>
            <a:r>
              <a:rPr lang="en-US" altLang="ko-KR" sz="900" dirty="0">
                <a:latin typeface="+mn-ea"/>
              </a:rPr>
              <a:t>l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ko-KR" altLang="en-US" sz="900" dirty="0" smtClean="0">
                <a:latin typeface="+mn-ea"/>
              </a:rPr>
              <a:t>임직원 </a:t>
            </a:r>
            <a:r>
              <a:rPr lang="ko-KR" altLang="en-US" sz="900" dirty="0">
                <a:latin typeface="+mn-ea"/>
              </a:rPr>
              <a:t>할인율</a:t>
            </a:r>
            <a:r>
              <a:rPr lang="en-US" altLang="ko-KR" sz="900" dirty="0" smtClean="0">
                <a:latin typeface="+mn-ea"/>
              </a:rPr>
              <a:t>(%) 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staff_discount_rate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ko-KR" altLang="en-US" sz="900" dirty="0" smtClean="0">
                <a:latin typeface="+mn-ea"/>
              </a:rPr>
              <a:t>   </a:t>
            </a:r>
            <a:r>
              <a:rPr lang="en-US" altLang="ko-KR" sz="900" dirty="0">
                <a:latin typeface="+mn-ea"/>
              </a:rPr>
              <a:t>m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ko-KR" altLang="en-US" sz="900" dirty="0" smtClean="0">
                <a:latin typeface="+mn-ea"/>
              </a:rPr>
              <a:t>임직원 </a:t>
            </a:r>
            <a:r>
              <a:rPr lang="ko-KR" altLang="en-US" sz="900" dirty="0">
                <a:latin typeface="+mn-ea"/>
              </a:rPr>
              <a:t>할인금액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staff_discount_amount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</a:t>
            </a:r>
            <a:r>
              <a:rPr lang="en-US" altLang="ko-KR" sz="900" dirty="0">
                <a:latin typeface="+mn-ea"/>
              </a:rPr>
              <a:t>- rule is same with </a:t>
            </a:r>
            <a:r>
              <a:rPr lang="ko-KR" altLang="en-US" sz="900" dirty="0">
                <a:latin typeface="+mn-ea"/>
              </a:rPr>
              <a:t>할인율</a:t>
            </a:r>
            <a:r>
              <a:rPr lang="en-US" altLang="ko-KR" sz="900" dirty="0">
                <a:latin typeface="+mn-ea"/>
              </a:rPr>
              <a:t>(%) / </a:t>
            </a:r>
            <a:r>
              <a:rPr lang="ko-KR" altLang="en-US" sz="900" dirty="0">
                <a:latin typeface="+mn-ea"/>
              </a:rPr>
              <a:t>할인금액 </a:t>
            </a:r>
            <a:r>
              <a:rPr lang="en-US" altLang="ko-KR" sz="900" dirty="0">
                <a:latin typeface="+mn-ea"/>
              </a:rPr>
              <a:t>column</a:t>
            </a:r>
            <a:endParaRPr lang="en-US" altLang="ko-KR" sz="900" dirty="0" smtClean="0">
              <a:latin typeface="+mn-ea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81281" y="945348"/>
            <a:ext cx="5116362" cy="7552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3473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794170" y="725881"/>
          <a:ext cx="439783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철도역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엑셀 업로드를 위한 양식 다운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7261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엑셀 업로드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철도역 일괄 등록을 위한 엑셀 업로드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97791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주의사항 안내 텍스트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92345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역사명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역사코드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0518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주소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시군구그룹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2390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노선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노선 정보 아직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2306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7945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일반역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환승역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버튼을 눌렀을 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‘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일반역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’, ‘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환승역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에 해당하는 정보만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미선택 또는 둘 다 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전체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8527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지하철역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기차역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3693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철도역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06463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철도역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0756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선택한 행 데이터 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68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철도역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40645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624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철도역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5038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역사명 영역 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정보 상세 페이지로 이동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32184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페이징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457531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철도역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철도역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AD-09-0001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2891F1-F8A3-C109-C50C-FBD3DA2949BB}"/>
              </a:ext>
            </a:extLst>
          </p:cNvPr>
          <p:cNvSpPr txBox="1"/>
          <p:nvPr/>
        </p:nvSpPr>
        <p:spPr>
          <a:xfrm>
            <a:off x="336150" y="617555"/>
            <a:ext cx="23643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철도역 관리  </a:t>
            </a:r>
            <a:r>
              <a:rPr lang="en-US" altLang="ko-KR" sz="900"/>
              <a:t>&gt; </a:t>
            </a:r>
            <a:r>
              <a:rPr lang="ko-KR" altLang="en-US" sz="900"/>
              <a:t>철도역 관리</a:t>
            </a:r>
            <a:endParaRPr lang="en-US" altLang="ko-KR" sz="900"/>
          </a:p>
        </p:txBody>
      </p: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8175A485-396F-D896-F775-2D51BBFE172D}"/>
              </a:ext>
            </a:extLst>
          </p:cNvPr>
          <p:cNvSpPr/>
          <p:nvPr/>
        </p:nvSpPr>
        <p:spPr>
          <a:xfrm>
            <a:off x="5973160" y="401771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896BDE57-5C45-2A53-4F23-5C7FEFDC1414}"/>
              </a:ext>
            </a:extLst>
          </p:cNvPr>
          <p:cNvSpPr/>
          <p:nvPr/>
        </p:nvSpPr>
        <p:spPr>
          <a:xfrm>
            <a:off x="6527563" y="4017714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aphicFrame>
        <p:nvGraphicFramePr>
          <p:cNvPr id="156" name="표 15">
            <a:extLst>
              <a:ext uri="{FF2B5EF4-FFF2-40B4-BE49-F238E27FC236}">
                <a16:creationId xmlns:a16="http://schemas.microsoft.com/office/drawing/2014/main" id="{AC20091D-805F-63C3-A0DB-64EB5019C05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9823" y="4418016"/>
          <a:ext cx="6232844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47402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864484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362393">
                  <a:extLst>
                    <a:ext uri="{9D8B030D-6E8A-4147-A177-3AD203B41FA5}">
                      <a16:colId xmlns:a16="http://schemas.microsoft.com/office/drawing/2014/main" val="949859561"/>
                    </a:ext>
                  </a:extLst>
                </a:gridCol>
                <a:gridCol w="2368867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역사명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역 구분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환승역 구분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노선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역사 주소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지하철역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환승역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, 4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경의중앙선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서울시 용산구 한강대로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405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기차역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환승역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경부선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서울시 용산구 한강대로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405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수원역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지하철역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환승역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수인분당선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경기 수원시 팔달구 덕영대로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924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76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수원역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기차역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환승역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경부선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경기 수원시 팔달구 덕영대로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924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673080"/>
                  </a:ext>
                </a:extLst>
              </a:tr>
            </a:tbl>
          </a:graphicData>
        </a:graphic>
      </p:graphicFrame>
      <p:sp>
        <p:nvSpPr>
          <p:cNvPr id="157" name="사각형: 둥근 모서리 156">
            <a:extLst>
              <a:ext uri="{FF2B5EF4-FFF2-40B4-BE49-F238E27FC236}">
                <a16:creationId xmlns:a16="http://schemas.microsoft.com/office/drawing/2014/main" id="{A7ABCFB9-DA6B-0B42-FEC5-8D20D94D2D56}"/>
              </a:ext>
            </a:extLst>
          </p:cNvPr>
          <p:cNvSpPr/>
          <p:nvPr/>
        </p:nvSpPr>
        <p:spPr>
          <a:xfrm>
            <a:off x="456697" y="448968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사각형: 둥근 모서리 157">
            <a:extLst>
              <a:ext uri="{FF2B5EF4-FFF2-40B4-BE49-F238E27FC236}">
                <a16:creationId xmlns:a16="http://schemas.microsoft.com/office/drawing/2014/main" id="{FB3F9D27-1B1E-7EF9-DEF8-059D8162E5AC}"/>
              </a:ext>
            </a:extLst>
          </p:cNvPr>
          <p:cNvSpPr/>
          <p:nvPr/>
        </p:nvSpPr>
        <p:spPr>
          <a:xfrm>
            <a:off x="456697" y="47711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사각형: 둥근 모서리 158">
            <a:extLst>
              <a:ext uri="{FF2B5EF4-FFF2-40B4-BE49-F238E27FC236}">
                <a16:creationId xmlns:a16="http://schemas.microsoft.com/office/drawing/2014/main" id="{030BE6F5-8A22-BAA9-51C3-9B3663C1BC34}"/>
              </a:ext>
            </a:extLst>
          </p:cNvPr>
          <p:cNvSpPr/>
          <p:nvPr/>
        </p:nvSpPr>
        <p:spPr>
          <a:xfrm>
            <a:off x="456697" y="504290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ACFFC2E-F66C-AEAE-32FD-B1E1F8F1C348}"/>
              </a:ext>
            </a:extLst>
          </p:cNvPr>
          <p:cNvSpPr txBox="1"/>
          <p:nvPr/>
        </p:nvSpPr>
        <p:spPr>
          <a:xfrm>
            <a:off x="313827" y="4144571"/>
            <a:ext cx="17208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철도역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61" name="그룹 160">
            <a:extLst>
              <a:ext uri="{FF2B5EF4-FFF2-40B4-BE49-F238E27FC236}">
                <a16:creationId xmlns:a16="http://schemas.microsoft.com/office/drawing/2014/main" id="{F57188C0-B0D0-F946-84BA-63961424AF5A}"/>
              </a:ext>
            </a:extLst>
          </p:cNvPr>
          <p:cNvGrpSpPr/>
          <p:nvPr/>
        </p:nvGrpSpPr>
        <p:grpSpPr>
          <a:xfrm>
            <a:off x="189767" y="4460591"/>
            <a:ext cx="278496" cy="200053"/>
            <a:chOff x="1014019" y="2643309"/>
            <a:chExt cx="278496" cy="200053"/>
          </a:xfrm>
        </p:grpSpPr>
        <p:sp>
          <p:nvSpPr>
            <p:cNvPr id="162" name="이등변 삼각형 161">
              <a:extLst>
                <a:ext uri="{FF2B5EF4-FFF2-40B4-BE49-F238E27FC236}">
                  <a16:creationId xmlns:a16="http://schemas.microsoft.com/office/drawing/2014/main" id="{E100989E-B357-0EEF-67E6-F1612173758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3" name="그룹 162">
              <a:extLst>
                <a:ext uri="{FF2B5EF4-FFF2-40B4-BE49-F238E27FC236}">
                  <a16:creationId xmlns:a16="http://schemas.microsoft.com/office/drawing/2014/main" id="{1B03F8A0-28D3-1A2B-36D1-E6181492747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4" name="Oval 593">
                <a:extLst>
                  <a:ext uri="{FF2B5EF4-FFF2-40B4-BE49-F238E27FC236}">
                    <a16:creationId xmlns:a16="http://schemas.microsoft.com/office/drawing/2014/main" id="{9C585610-7002-A8B0-D410-62932C41BF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5" name="TextBox 14">
                <a:extLst>
                  <a:ext uri="{FF2B5EF4-FFF2-40B4-BE49-F238E27FC236}">
                    <a16:creationId xmlns:a16="http://schemas.microsoft.com/office/drawing/2014/main" id="{B1BB7514-B7FB-E189-0CBD-517AF628B5A5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05ADBBFC-BE6C-02C1-453A-A9883C3434D2}"/>
              </a:ext>
            </a:extLst>
          </p:cNvPr>
          <p:cNvGrpSpPr/>
          <p:nvPr/>
        </p:nvGrpSpPr>
        <p:grpSpPr>
          <a:xfrm>
            <a:off x="189767" y="4731355"/>
            <a:ext cx="278496" cy="200053"/>
            <a:chOff x="1014019" y="2643309"/>
            <a:chExt cx="278496" cy="200053"/>
          </a:xfrm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93681CBE-13AA-1488-9C44-E2E814B5F3F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8" name="그룹 167">
              <a:extLst>
                <a:ext uri="{FF2B5EF4-FFF2-40B4-BE49-F238E27FC236}">
                  <a16:creationId xmlns:a16="http://schemas.microsoft.com/office/drawing/2014/main" id="{34C9CE4C-E00A-CE03-4E65-B674EB890EC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9" name="Oval 593">
                <a:extLst>
                  <a:ext uri="{FF2B5EF4-FFF2-40B4-BE49-F238E27FC236}">
                    <a16:creationId xmlns:a16="http://schemas.microsoft.com/office/drawing/2014/main" id="{28EEBD25-3484-46B5-B47C-A5C9F5D32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0" name="TextBox 14">
                <a:extLst>
                  <a:ext uri="{FF2B5EF4-FFF2-40B4-BE49-F238E27FC236}">
                    <a16:creationId xmlns:a16="http://schemas.microsoft.com/office/drawing/2014/main" id="{F1E7717C-77E5-C831-BC6C-289AEB33399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76" name="그림 175">
            <a:extLst>
              <a:ext uri="{FF2B5EF4-FFF2-40B4-BE49-F238E27FC236}">
                <a16:creationId xmlns:a16="http://schemas.microsoft.com/office/drawing/2014/main" id="{D78B0664-62A6-BF28-3791-3EAD640D1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704" y="5943293"/>
            <a:ext cx="765615" cy="288135"/>
          </a:xfrm>
          <a:prstGeom prst="rect">
            <a:avLst/>
          </a:prstGeom>
        </p:spPr>
      </p:pic>
      <p:grpSp>
        <p:nvGrpSpPr>
          <p:cNvPr id="177" name="그룹 176">
            <a:extLst>
              <a:ext uri="{FF2B5EF4-FFF2-40B4-BE49-F238E27FC236}">
                <a16:creationId xmlns:a16="http://schemas.microsoft.com/office/drawing/2014/main" id="{1ECEE09E-E753-7DC7-0A30-BB925F3B5B12}"/>
              </a:ext>
            </a:extLst>
          </p:cNvPr>
          <p:cNvGrpSpPr/>
          <p:nvPr/>
        </p:nvGrpSpPr>
        <p:grpSpPr>
          <a:xfrm rot="5400000">
            <a:off x="1926506" y="413339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8" name="이등변 삼각형 177">
              <a:extLst>
                <a:ext uri="{FF2B5EF4-FFF2-40B4-BE49-F238E27FC236}">
                  <a16:creationId xmlns:a16="http://schemas.microsoft.com/office/drawing/2014/main" id="{488E5D72-C23B-62EE-C4C5-9AEABF88F68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9" name="Oval 593">
              <a:extLst>
                <a:ext uri="{FF2B5EF4-FFF2-40B4-BE49-F238E27FC236}">
                  <a16:creationId xmlns:a16="http://schemas.microsoft.com/office/drawing/2014/main" id="{CCE075D6-96BC-0E21-E92D-8E81CDA75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14</a:t>
              </a:r>
            </a:p>
          </p:txBody>
        </p:sp>
      </p:grpSp>
      <p:sp>
        <p:nvSpPr>
          <p:cNvPr id="180" name="직사각형 179">
            <a:extLst>
              <a:ext uri="{FF2B5EF4-FFF2-40B4-BE49-F238E27FC236}">
                <a16:creationId xmlns:a16="http://schemas.microsoft.com/office/drawing/2014/main" id="{BE3821BA-0C7E-D77E-22C7-26E777AA9B06}"/>
              </a:ext>
            </a:extLst>
          </p:cNvPr>
          <p:cNvSpPr/>
          <p:nvPr/>
        </p:nvSpPr>
        <p:spPr>
          <a:xfrm>
            <a:off x="654241" y="4699928"/>
            <a:ext cx="869760" cy="1139415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1" name="그룹 180">
            <a:extLst>
              <a:ext uri="{FF2B5EF4-FFF2-40B4-BE49-F238E27FC236}">
                <a16:creationId xmlns:a16="http://schemas.microsoft.com/office/drawing/2014/main" id="{A8066B68-6A55-0B8E-61E6-13143CECDE90}"/>
              </a:ext>
            </a:extLst>
          </p:cNvPr>
          <p:cNvGrpSpPr/>
          <p:nvPr/>
        </p:nvGrpSpPr>
        <p:grpSpPr>
          <a:xfrm>
            <a:off x="5720360" y="4017713"/>
            <a:ext cx="278496" cy="200053"/>
            <a:chOff x="1014019" y="2643309"/>
            <a:chExt cx="278496" cy="200053"/>
          </a:xfrm>
        </p:grpSpPr>
        <p:sp>
          <p:nvSpPr>
            <p:cNvPr id="182" name="이등변 삼각형 181">
              <a:extLst>
                <a:ext uri="{FF2B5EF4-FFF2-40B4-BE49-F238E27FC236}">
                  <a16:creationId xmlns:a16="http://schemas.microsoft.com/office/drawing/2014/main" id="{2E939658-3325-0321-6C1A-6C39488221D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id="{64A10A4D-2DA5-C9E9-D88D-11440014291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4" name="Oval 593">
                <a:extLst>
                  <a:ext uri="{FF2B5EF4-FFF2-40B4-BE49-F238E27FC236}">
                    <a16:creationId xmlns:a16="http://schemas.microsoft.com/office/drawing/2014/main" id="{9869AC08-786D-67B2-5E62-DB2A8D4238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5" name="TextBox 14">
                <a:extLst>
                  <a:ext uri="{FF2B5EF4-FFF2-40B4-BE49-F238E27FC236}">
                    <a16:creationId xmlns:a16="http://schemas.microsoft.com/office/drawing/2014/main" id="{3C0732B2-D079-3FCE-666B-867D3AF9556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86" name="사각형: 둥근 모서리 185">
            <a:extLst>
              <a:ext uri="{FF2B5EF4-FFF2-40B4-BE49-F238E27FC236}">
                <a16:creationId xmlns:a16="http://schemas.microsoft.com/office/drawing/2014/main" id="{73540A76-C0E8-D07D-C581-B9DD276C82D3}"/>
              </a:ext>
            </a:extLst>
          </p:cNvPr>
          <p:cNvSpPr/>
          <p:nvPr/>
        </p:nvSpPr>
        <p:spPr>
          <a:xfrm>
            <a:off x="6173326" y="3744596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87" name="그래픽 186" descr="다운로드 윤곽선">
            <a:extLst>
              <a:ext uri="{FF2B5EF4-FFF2-40B4-BE49-F238E27FC236}">
                <a16:creationId xmlns:a16="http://schemas.microsoft.com/office/drawing/2014/main" id="{46DA8681-5338-AFFC-4994-C7A9061A77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208818" y="3757559"/>
            <a:ext cx="204905" cy="204905"/>
          </a:xfrm>
          <a:prstGeom prst="rect">
            <a:avLst/>
          </a:prstGeom>
        </p:spPr>
      </p:pic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0B9A1080-72DE-CA18-E496-189F8B627EE0}"/>
              </a:ext>
            </a:extLst>
          </p:cNvPr>
          <p:cNvGrpSpPr/>
          <p:nvPr/>
        </p:nvGrpSpPr>
        <p:grpSpPr>
          <a:xfrm>
            <a:off x="5910499" y="3765849"/>
            <a:ext cx="278496" cy="200053"/>
            <a:chOff x="1014019" y="2643309"/>
            <a:chExt cx="278496" cy="200053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7442A15A-ADBA-975E-775E-AD11226B3F1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F2722998-76BC-8D9D-FFEE-F739C72A44A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CD727D3B-8D0D-13E8-77AF-C7C0F9010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0582C76B-218F-1620-8E75-BF8C4D28F88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DC68E254-0ADF-5DB3-24DB-A14FA0EE2A86}"/>
              </a:ext>
            </a:extLst>
          </p:cNvPr>
          <p:cNvGrpSpPr/>
          <p:nvPr/>
        </p:nvGrpSpPr>
        <p:grpSpPr>
          <a:xfrm>
            <a:off x="1336274" y="4480325"/>
            <a:ext cx="244417" cy="258694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AF3B5AA1-8F23-C157-4C58-3D82398BC95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1EE03DAA-C951-E5E0-E844-026B3BCC998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6798C230-77F7-B561-6FD7-5D485C7C76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F1E0AA16-482D-BE95-496B-0CD55AD84FA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8" name="그룹 197">
            <a:extLst>
              <a:ext uri="{FF2B5EF4-FFF2-40B4-BE49-F238E27FC236}">
                <a16:creationId xmlns:a16="http://schemas.microsoft.com/office/drawing/2014/main" id="{44CB9D52-C1C6-7B53-B798-5E237DE343D8}"/>
              </a:ext>
            </a:extLst>
          </p:cNvPr>
          <p:cNvGrpSpPr/>
          <p:nvPr/>
        </p:nvGrpSpPr>
        <p:grpSpPr>
          <a:xfrm rot="5400000">
            <a:off x="6976647" y="3991962"/>
            <a:ext cx="238526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9" name="이등변 삼각형 198">
              <a:extLst>
                <a:ext uri="{FF2B5EF4-FFF2-40B4-BE49-F238E27FC236}">
                  <a16:creationId xmlns:a16="http://schemas.microsoft.com/office/drawing/2014/main" id="{DFE8C89D-FC86-E0B2-D74E-C04327396C7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0" name="Oval 593">
              <a:extLst>
                <a:ext uri="{FF2B5EF4-FFF2-40B4-BE49-F238E27FC236}">
                  <a16:creationId xmlns:a16="http://schemas.microsoft.com/office/drawing/2014/main" id="{F7479CDB-7A85-9BF7-7D94-29BE25228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13</a:t>
              </a:r>
            </a:p>
          </p:txBody>
        </p:sp>
      </p:grpSp>
      <p:grpSp>
        <p:nvGrpSpPr>
          <p:cNvPr id="201" name="그룹 200">
            <a:extLst>
              <a:ext uri="{FF2B5EF4-FFF2-40B4-BE49-F238E27FC236}">
                <a16:creationId xmlns:a16="http://schemas.microsoft.com/office/drawing/2014/main" id="{A43535BA-9FE2-F6D0-88E4-79C21B44BC5F}"/>
              </a:ext>
            </a:extLst>
          </p:cNvPr>
          <p:cNvGrpSpPr/>
          <p:nvPr/>
        </p:nvGrpSpPr>
        <p:grpSpPr>
          <a:xfrm>
            <a:off x="2936422" y="5992558"/>
            <a:ext cx="278496" cy="200053"/>
            <a:chOff x="1014019" y="2643309"/>
            <a:chExt cx="278496" cy="200053"/>
          </a:xfrm>
        </p:grpSpPr>
        <p:sp>
          <p:nvSpPr>
            <p:cNvPr id="202" name="이등변 삼각형 201">
              <a:extLst>
                <a:ext uri="{FF2B5EF4-FFF2-40B4-BE49-F238E27FC236}">
                  <a16:creationId xmlns:a16="http://schemas.microsoft.com/office/drawing/2014/main" id="{E3A74F4E-8BC8-8F35-5E3B-3C65AC442CF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03" name="그룹 202">
              <a:extLst>
                <a:ext uri="{FF2B5EF4-FFF2-40B4-BE49-F238E27FC236}">
                  <a16:creationId xmlns:a16="http://schemas.microsoft.com/office/drawing/2014/main" id="{7A9BA9E9-FDF0-2861-A5CC-7201AA349FA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04" name="Oval 593">
                <a:extLst>
                  <a:ext uri="{FF2B5EF4-FFF2-40B4-BE49-F238E27FC236}">
                    <a16:creationId xmlns:a16="http://schemas.microsoft.com/office/drawing/2014/main" id="{95D0BFBD-D3DD-2FC3-05FD-074E4F27E3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05" name="TextBox 14">
                <a:extLst>
                  <a:ext uri="{FF2B5EF4-FFF2-40B4-BE49-F238E27FC236}">
                    <a16:creationId xmlns:a16="http://schemas.microsoft.com/office/drawing/2014/main" id="{435AE75E-2CD8-A693-46BD-B5F35602517A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5ACFF076-51DD-814C-FDBA-253492C24EF3}"/>
              </a:ext>
            </a:extLst>
          </p:cNvPr>
          <p:cNvSpPr/>
          <p:nvPr/>
        </p:nvSpPr>
        <p:spPr>
          <a:xfrm>
            <a:off x="1302529" y="949182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업로드</a:t>
            </a:r>
          </a:p>
        </p:txBody>
      </p:sp>
      <p:grpSp>
        <p:nvGrpSpPr>
          <p:cNvPr id="112" name="그룹 111">
            <a:extLst>
              <a:ext uri="{FF2B5EF4-FFF2-40B4-BE49-F238E27FC236}">
                <a16:creationId xmlns:a16="http://schemas.microsoft.com/office/drawing/2014/main" id="{6BF1EC56-19AB-FD88-B35A-8B546BACBD18}"/>
              </a:ext>
            </a:extLst>
          </p:cNvPr>
          <p:cNvGrpSpPr/>
          <p:nvPr/>
        </p:nvGrpSpPr>
        <p:grpSpPr>
          <a:xfrm rot="5400000">
            <a:off x="2116565" y="91531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3" name="이등변 삼각형 112">
              <a:extLst>
                <a:ext uri="{FF2B5EF4-FFF2-40B4-BE49-F238E27FC236}">
                  <a16:creationId xmlns:a16="http://schemas.microsoft.com/office/drawing/2014/main" id="{F469BF67-B701-9675-B1A5-344AD909040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7" name="Oval 593">
              <a:extLst>
                <a:ext uri="{FF2B5EF4-FFF2-40B4-BE49-F238E27FC236}">
                  <a16:creationId xmlns:a16="http://schemas.microsoft.com/office/drawing/2014/main" id="{367BCB0B-CA3C-7BBA-FEB1-28A6F956E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18" name="사각형: 둥근 모서리 117">
            <a:extLst>
              <a:ext uri="{FF2B5EF4-FFF2-40B4-BE49-F238E27FC236}">
                <a16:creationId xmlns:a16="http://schemas.microsoft.com/office/drawing/2014/main" id="{EFA1CF60-C74E-389F-0532-0D0E4767974D}"/>
              </a:ext>
            </a:extLst>
          </p:cNvPr>
          <p:cNvSpPr/>
          <p:nvPr/>
        </p:nvSpPr>
        <p:spPr>
          <a:xfrm>
            <a:off x="414387" y="95138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양식 다운</a:t>
            </a:r>
          </a:p>
        </p:txBody>
      </p:sp>
      <p:grpSp>
        <p:nvGrpSpPr>
          <p:cNvPr id="119" name="그룹 118">
            <a:extLst>
              <a:ext uri="{FF2B5EF4-FFF2-40B4-BE49-F238E27FC236}">
                <a16:creationId xmlns:a16="http://schemas.microsoft.com/office/drawing/2014/main" id="{3617D113-A241-74B8-3A6F-CDB677252F85}"/>
              </a:ext>
            </a:extLst>
          </p:cNvPr>
          <p:cNvGrpSpPr/>
          <p:nvPr/>
        </p:nvGrpSpPr>
        <p:grpSpPr>
          <a:xfrm>
            <a:off x="187704" y="968418"/>
            <a:ext cx="278496" cy="200053"/>
            <a:chOff x="1014019" y="2643309"/>
            <a:chExt cx="278496" cy="200053"/>
          </a:xfrm>
        </p:grpSpPr>
        <p:sp>
          <p:nvSpPr>
            <p:cNvPr id="120" name="이등변 삼각형 119">
              <a:extLst>
                <a:ext uri="{FF2B5EF4-FFF2-40B4-BE49-F238E27FC236}">
                  <a16:creationId xmlns:a16="http://schemas.microsoft.com/office/drawing/2014/main" id="{7B9DCCB7-CD63-2A1C-BF87-CFDB39572DE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1" name="그룹 120">
              <a:extLst>
                <a:ext uri="{FF2B5EF4-FFF2-40B4-BE49-F238E27FC236}">
                  <a16:creationId xmlns:a16="http://schemas.microsoft.com/office/drawing/2014/main" id="{B7F20092-D03D-7446-ED86-98219959D37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22" name="Oval 593">
                <a:extLst>
                  <a:ext uri="{FF2B5EF4-FFF2-40B4-BE49-F238E27FC236}">
                    <a16:creationId xmlns:a16="http://schemas.microsoft.com/office/drawing/2014/main" id="{7D04BC64-D0BF-83D3-E19B-6F3E5C123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3" name="TextBox 14">
                <a:extLst>
                  <a:ext uri="{FF2B5EF4-FFF2-40B4-BE49-F238E27FC236}">
                    <a16:creationId xmlns:a16="http://schemas.microsoft.com/office/drawing/2014/main" id="{F8C0F513-BED1-54A0-8608-D9965DAA52B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24" name="그래픽 123" descr="다운로드 윤곽선">
            <a:extLst>
              <a:ext uri="{FF2B5EF4-FFF2-40B4-BE49-F238E27FC236}">
                <a16:creationId xmlns:a16="http://schemas.microsoft.com/office/drawing/2014/main" id="{750150F8-19D2-6A22-7A48-3E7C8A0C83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53899" y="962145"/>
            <a:ext cx="204905" cy="204905"/>
          </a:xfrm>
          <a:prstGeom prst="rect">
            <a:avLst/>
          </a:prstGeom>
        </p:spPr>
      </p:pic>
      <p:grpSp>
        <p:nvGrpSpPr>
          <p:cNvPr id="126" name="그룹 125">
            <a:extLst>
              <a:ext uri="{FF2B5EF4-FFF2-40B4-BE49-F238E27FC236}">
                <a16:creationId xmlns:a16="http://schemas.microsoft.com/office/drawing/2014/main" id="{5B1A305D-7343-9535-F2D1-F3910C8BE5AE}"/>
              </a:ext>
            </a:extLst>
          </p:cNvPr>
          <p:cNvGrpSpPr/>
          <p:nvPr/>
        </p:nvGrpSpPr>
        <p:grpSpPr>
          <a:xfrm>
            <a:off x="168309" y="1447471"/>
            <a:ext cx="278496" cy="200053"/>
            <a:chOff x="1014019" y="2643309"/>
            <a:chExt cx="278496" cy="200053"/>
          </a:xfrm>
        </p:grpSpPr>
        <p:sp>
          <p:nvSpPr>
            <p:cNvPr id="127" name="이등변 삼각형 126">
              <a:extLst>
                <a:ext uri="{FF2B5EF4-FFF2-40B4-BE49-F238E27FC236}">
                  <a16:creationId xmlns:a16="http://schemas.microsoft.com/office/drawing/2014/main" id="{70499F99-511B-3A4B-C39F-D092CB11B84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8" name="그룹 127">
              <a:extLst>
                <a:ext uri="{FF2B5EF4-FFF2-40B4-BE49-F238E27FC236}">
                  <a16:creationId xmlns:a16="http://schemas.microsoft.com/office/drawing/2014/main" id="{31CD78B0-E817-E752-D691-7689206793F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29" name="Oval 593">
                <a:extLst>
                  <a:ext uri="{FF2B5EF4-FFF2-40B4-BE49-F238E27FC236}">
                    <a16:creationId xmlns:a16="http://schemas.microsoft.com/office/drawing/2014/main" id="{A79DE145-88E2-6A3B-1A7F-E216388781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0" name="TextBox 14">
                <a:extLst>
                  <a:ext uri="{FF2B5EF4-FFF2-40B4-BE49-F238E27FC236}">
                    <a16:creationId xmlns:a16="http://schemas.microsoft.com/office/drawing/2014/main" id="{A173B2A4-33BA-F371-2154-2459EB3017B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id="{CD6DFC3D-5CD2-4182-EE43-6B7BAA334860}"/>
              </a:ext>
            </a:extLst>
          </p:cNvPr>
          <p:cNvSpPr txBox="1"/>
          <p:nvPr/>
        </p:nvSpPr>
        <p:spPr>
          <a:xfrm>
            <a:off x="352424" y="22362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역사명</a:t>
            </a:r>
            <a:endParaRPr lang="en-US" altLang="ko-KR" sz="90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F768B85-CF88-A8F4-46C6-8B2363748B50}"/>
              </a:ext>
            </a:extLst>
          </p:cNvPr>
          <p:cNvSpPr txBox="1"/>
          <p:nvPr/>
        </p:nvSpPr>
        <p:spPr>
          <a:xfrm>
            <a:off x="352424" y="251617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노선</a:t>
            </a:r>
            <a:endParaRPr lang="en-US" altLang="ko-KR" sz="900"/>
          </a:p>
        </p:txBody>
      </p:sp>
      <p:sp>
        <p:nvSpPr>
          <p:cNvPr id="134" name="사각형: 둥근 모서리 133">
            <a:extLst>
              <a:ext uri="{FF2B5EF4-FFF2-40B4-BE49-F238E27FC236}">
                <a16:creationId xmlns:a16="http://schemas.microsoft.com/office/drawing/2014/main" id="{BF424F6A-977E-CD59-B81E-68B4B57E1F5E}"/>
              </a:ext>
            </a:extLst>
          </p:cNvPr>
          <p:cNvSpPr/>
          <p:nvPr/>
        </p:nvSpPr>
        <p:spPr>
          <a:xfrm>
            <a:off x="1131159" y="255971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5" name="사각형: 둥근 모서리 134">
            <a:extLst>
              <a:ext uri="{FF2B5EF4-FFF2-40B4-BE49-F238E27FC236}">
                <a16:creationId xmlns:a16="http://schemas.microsoft.com/office/drawing/2014/main" id="{BF906D29-C696-9F41-82E9-B5985721A472}"/>
              </a:ext>
            </a:extLst>
          </p:cNvPr>
          <p:cNvSpPr/>
          <p:nvPr/>
        </p:nvSpPr>
        <p:spPr>
          <a:xfrm>
            <a:off x="6504429" y="26083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EAB702C9-D9FD-1E23-7CCE-6AD97BA7ED64}"/>
              </a:ext>
            </a:extLst>
          </p:cNvPr>
          <p:cNvCxnSpPr>
            <a:cxnSpLocks/>
          </p:cNvCxnSpPr>
          <p:nvPr/>
        </p:nvCxnSpPr>
        <p:spPr>
          <a:xfrm>
            <a:off x="375723" y="292504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0" name="직선 연결선 139">
            <a:extLst>
              <a:ext uri="{FF2B5EF4-FFF2-40B4-BE49-F238E27FC236}">
                <a16:creationId xmlns:a16="http://schemas.microsoft.com/office/drawing/2014/main" id="{A4DBE03F-3B30-3038-BA2C-6E0D67598C5B}"/>
              </a:ext>
            </a:extLst>
          </p:cNvPr>
          <p:cNvCxnSpPr>
            <a:cxnSpLocks/>
          </p:cNvCxnSpPr>
          <p:nvPr/>
        </p:nvCxnSpPr>
        <p:spPr>
          <a:xfrm>
            <a:off x="361660" y="21036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41" name="그룹 140">
            <a:extLst>
              <a:ext uri="{FF2B5EF4-FFF2-40B4-BE49-F238E27FC236}">
                <a16:creationId xmlns:a16="http://schemas.microsoft.com/office/drawing/2014/main" id="{BA7CFFD1-FD7D-149F-28D7-51C1BCC94DF3}"/>
              </a:ext>
            </a:extLst>
          </p:cNvPr>
          <p:cNvGrpSpPr/>
          <p:nvPr/>
        </p:nvGrpSpPr>
        <p:grpSpPr>
          <a:xfrm rot="5400000">
            <a:off x="3258151" y="227670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2" name="이등변 삼각형 141">
              <a:extLst>
                <a:ext uri="{FF2B5EF4-FFF2-40B4-BE49-F238E27FC236}">
                  <a16:creationId xmlns:a16="http://schemas.microsoft.com/office/drawing/2014/main" id="{AFB145A1-625D-3FFA-7360-BCDC5631C4F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3" name="Oval 593">
              <a:extLst>
                <a:ext uri="{FF2B5EF4-FFF2-40B4-BE49-F238E27FC236}">
                  <a16:creationId xmlns:a16="http://schemas.microsoft.com/office/drawing/2014/main" id="{DFBC0BD4-4053-FF7D-430B-71093FB06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144" name="그룹 143">
            <a:extLst>
              <a:ext uri="{FF2B5EF4-FFF2-40B4-BE49-F238E27FC236}">
                <a16:creationId xmlns:a16="http://schemas.microsoft.com/office/drawing/2014/main" id="{EF2C13AC-9886-F40F-5F49-038927762676}"/>
              </a:ext>
            </a:extLst>
          </p:cNvPr>
          <p:cNvGrpSpPr/>
          <p:nvPr/>
        </p:nvGrpSpPr>
        <p:grpSpPr>
          <a:xfrm rot="5400000">
            <a:off x="7068173" y="26304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5" name="이등변 삼각형 144">
              <a:extLst>
                <a:ext uri="{FF2B5EF4-FFF2-40B4-BE49-F238E27FC236}">
                  <a16:creationId xmlns:a16="http://schemas.microsoft.com/office/drawing/2014/main" id="{28D19F44-93A0-7B56-197F-098EA2A7B2E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6" name="Oval 593">
              <a:extLst>
                <a:ext uri="{FF2B5EF4-FFF2-40B4-BE49-F238E27FC236}">
                  <a16:creationId xmlns:a16="http://schemas.microsoft.com/office/drawing/2014/main" id="{9B8196E6-FF8D-B588-BB13-60506993E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grpSp>
        <p:nvGrpSpPr>
          <p:cNvPr id="147" name="그룹 146">
            <a:extLst>
              <a:ext uri="{FF2B5EF4-FFF2-40B4-BE49-F238E27FC236}">
                <a16:creationId xmlns:a16="http://schemas.microsoft.com/office/drawing/2014/main" id="{5F49F010-30D0-1067-0906-4FE8B096CE9B}"/>
              </a:ext>
            </a:extLst>
          </p:cNvPr>
          <p:cNvGrpSpPr/>
          <p:nvPr/>
        </p:nvGrpSpPr>
        <p:grpSpPr>
          <a:xfrm rot="5400000">
            <a:off x="2132743" y="256628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8" name="이등변 삼각형 147">
              <a:extLst>
                <a:ext uri="{FF2B5EF4-FFF2-40B4-BE49-F238E27FC236}">
                  <a16:creationId xmlns:a16="http://schemas.microsoft.com/office/drawing/2014/main" id="{787D1827-7DA6-4742-3CCC-2BF9D485904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5" name="Oval 593">
              <a:extLst>
                <a:ext uri="{FF2B5EF4-FFF2-40B4-BE49-F238E27FC236}">
                  <a16:creationId xmlns:a16="http://schemas.microsoft.com/office/drawing/2014/main" id="{B62DF7E8-7239-1B0A-3326-059070346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206" name="사각형: 둥근 모서리 205">
            <a:extLst>
              <a:ext uri="{FF2B5EF4-FFF2-40B4-BE49-F238E27FC236}">
                <a16:creationId xmlns:a16="http://schemas.microsoft.com/office/drawing/2014/main" id="{BAC2A4D5-8300-1CF8-83C3-D6B72373441E}"/>
              </a:ext>
            </a:extLst>
          </p:cNvPr>
          <p:cNvSpPr/>
          <p:nvPr/>
        </p:nvSpPr>
        <p:spPr>
          <a:xfrm>
            <a:off x="1129690" y="22743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07" name="사각형: 둥근 모서리 206">
            <a:extLst>
              <a:ext uri="{FF2B5EF4-FFF2-40B4-BE49-F238E27FC236}">
                <a16:creationId xmlns:a16="http://schemas.microsoft.com/office/drawing/2014/main" id="{AEFB6F29-1EFB-4770-4BD9-FBCCDCA27640}"/>
              </a:ext>
            </a:extLst>
          </p:cNvPr>
          <p:cNvSpPr/>
          <p:nvPr/>
        </p:nvSpPr>
        <p:spPr>
          <a:xfrm>
            <a:off x="2215612" y="22745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grpSp>
        <p:nvGrpSpPr>
          <p:cNvPr id="208" name="그룹 207">
            <a:extLst>
              <a:ext uri="{FF2B5EF4-FFF2-40B4-BE49-F238E27FC236}">
                <a16:creationId xmlns:a16="http://schemas.microsoft.com/office/drawing/2014/main" id="{C68A952B-CA8C-7A1D-746C-398D7954CB1E}"/>
              </a:ext>
            </a:extLst>
          </p:cNvPr>
          <p:cNvGrpSpPr/>
          <p:nvPr/>
        </p:nvGrpSpPr>
        <p:grpSpPr>
          <a:xfrm rot="5400000">
            <a:off x="5677650" y="227670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09" name="이등변 삼각형 208">
              <a:extLst>
                <a:ext uri="{FF2B5EF4-FFF2-40B4-BE49-F238E27FC236}">
                  <a16:creationId xmlns:a16="http://schemas.microsoft.com/office/drawing/2014/main" id="{893B8480-738F-9CD1-1DEF-3B2931787BF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0" name="Oval 593">
              <a:extLst>
                <a:ext uri="{FF2B5EF4-FFF2-40B4-BE49-F238E27FC236}">
                  <a16:creationId xmlns:a16="http://schemas.microsoft.com/office/drawing/2014/main" id="{B0E31960-8AEB-45A2-5CAF-0B44A3164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211" name="TextBox 210">
            <a:extLst>
              <a:ext uri="{FF2B5EF4-FFF2-40B4-BE49-F238E27FC236}">
                <a16:creationId xmlns:a16="http://schemas.microsoft.com/office/drawing/2014/main" id="{C00D3727-3F04-5FA9-4153-73642287A8FE}"/>
              </a:ext>
            </a:extLst>
          </p:cNvPr>
          <p:cNvSpPr txBox="1"/>
          <p:nvPr/>
        </p:nvSpPr>
        <p:spPr>
          <a:xfrm>
            <a:off x="361783" y="3007354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환승역 구분</a:t>
            </a:r>
            <a:endParaRPr lang="en-US" altLang="ko-KR" sz="900"/>
          </a:p>
        </p:txBody>
      </p:sp>
      <p:sp>
        <p:nvSpPr>
          <p:cNvPr id="212" name="사각형: 둥근 모서리 211">
            <a:extLst>
              <a:ext uri="{FF2B5EF4-FFF2-40B4-BE49-F238E27FC236}">
                <a16:creationId xmlns:a16="http://schemas.microsoft.com/office/drawing/2014/main" id="{2CFCD438-B1E2-9883-B6E7-C840CC946CC7}"/>
              </a:ext>
            </a:extLst>
          </p:cNvPr>
          <p:cNvSpPr/>
          <p:nvPr/>
        </p:nvSpPr>
        <p:spPr>
          <a:xfrm>
            <a:off x="1183319" y="3040510"/>
            <a:ext cx="8710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일반역</a:t>
            </a:r>
          </a:p>
        </p:txBody>
      </p:sp>
      <p:sp>
        <p:nvSpPr>
          <p:cNvPr id="213" name="사각형: 둥근 모서리 212">
            <a:extLst>
              <a:ext uri="{FF2B5EF4-FFF2-40B4-BE49-F238E27FC236}">
                <a16:creationId xmlns:a16="http://schemas.microsoft.com/office/drawing/2014/main" id="{B78035FD-413D-8DC2-A458-AF2771530FD8}"/>
              </a:ext>
            </a:extLst>
          </p:cNvPr>
          <p:cNvSpPr/>
          <p:nvPr/>
        </p:nvSpPr>
        <p:spPr>
          <a:xfrm>
            <a:off x="2127017" y="3040006"/>
            <a:ext cx="8710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환승역</a:t>
            </a:r>
          </a:p>
        </p:txBody>
      </p:sp>
      <p:grpSp>
        <p:nvGrpSpPr>
          <p:cNvPr id="214" name="그룹 213">
            <a:extLst>
              <a:ext uri="{FF2B5EF4-FFF2-40B4-BE49-F238E27FC236}">
                <a16:creationId xmlns:a16="http://schemas.microsoft.com/office/drawing/2014/main" id="{7B46E8C2-E145-4786-C970-AB01A3D2D960}"/>
              </a:ext>
            </a:extLst>
          </p:cNvPr>
          <p:cNvGrpSpPr/>
          <p:nvPr/>
        </p:nvGrpSpPr>
        <p:grpSpPr>
          <a:xfrm rot="5400000">
            <a:off x="3017401" y="303119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5" name="이등변 삼각형 214">
              <a:extLst>
                <a:ext uri="{FF2B5EF4-FFF2-40B4-BE49-F238E27FC236}">
                  <a16:creationId xmlns:a16="http://schemas.microsoft.com/office/drawing/2014/main" id="{147467AE-65A2-3ECC-F0C7-5115AD12ABB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6" name="Oval 593">
              <a:extLst>
                <a:ext uri="{FF2B5EF4-FFF2-40B4-BE49-F238E27FC236}">
                  <a16:creationId xmlns:a16="http://schemas.microsoft.com/office/drawing/2014/main" id="{84637694-B25A-3EE3-09C8-7746649C5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9</a:t>
              </a:r>
            </a:p>
          </p:txBody>
        </p:sp>
      </p:grpSp>
      <p:sp>
        <p:nvSpPr>
          <p:cNvPr id="217" name="TextBox 216">
            <a:extLst>
              <a:ext uri="{FF2B5EF4-FFF2-40B4-BE49-F238E27FC236}">
                <a16:creationId xmlns:a16="http://schemas.microsoft.com/office/drawing/2014/main" id="{66C0255B-436D-1565-0A1E-797BA8B3F9D8}"/>
              </a:ext>
            </a:extLst>
          </p:cNvPr>
          <p:cNvSpPr txBox="1"/>
          <p:nvPr/>
        </p:nvSpPr>
        <p:spPr>
          <a:xfrm>
            <a:off x="361783" y="328291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 구분</a:t>
            </a:r>
            <a:endParaRPr lang="en-US" altLang="ko-KR" sz="900"/>
          </a:p>
        </p:txBody>
      </p:sp>
      <p:sp>
        <p:nvSpPr>
          <p:cNvPr id="218" name="사각형: 둥근 모서리 217">
            <a:extLst>
              <a:ext uri="{FF2B5EF4-FFF2-40B4-BE49-F238E27FC236}">
                <a16:creationId xmlns:a16="http://schemas.microsoft.com/office/drawing/2014/main" id="{F81C98FC-7180-711E-CE68-3F1E8FE00627}"/>
              </a:ext>
            </a:extLst>
          </p:cNvPr>
          <p:cNvSpPr/>
          <p:nvPr/>
        </p:nvSpPr>
        <p:spPr>
          <a:xfrm>
            <a:off x="1191587" y="3322450"/>
            <a:ext cx="8710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지하철역</a:t>
            </a:r>
          </a:p>
        </p:txBody>
      </p:sp>
      <p:sp>
        <p:nvSpPr>
          <p:cNvPr id="219" name="사각형: 둥근 모서리 218">
            <a:extLst>
              <a:ext uri="{FF2B5EF4-FFF2-40B4-BE49-F238E27FC236}">
                <a16:creationId xmlns:a16="http://schemas.microsoft.com/office/drawing/2014/main" id="{AA116D50-293A-1E30-A61D-D35EE195F5BD}"/>
              </a:ext>
            </a:extLst>
          </p:cNvPr>
          <p:cNvSpPr/>
          <p:nvPr/>
        </p:nvSpPr>
        <p:spPr>
          <a:xfrm>
            <a:off x="2135285" y="3321946"/>
            <a:ext cx="8710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기차역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F97DAB3A-7009-3B85-A3D3-80F4230D95CD}"/>
              </a:ext>
            </a:extLst>
          </p:cNvPr>
          <p:cNvSpPr txBox="1"/>
          <p:nvPr/>
        </p:nvSpPr>
        <p:spPr>
          <a:xfrm>
            <a:off x="4192401" y="2234299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주소</a:t>
            </a:r>
            <a:endParaRPr lang="en-US" altLang="ko-KR" sz="900"/>
          </a:p>
        </p:txBody>
      </p:sp>
      <p:sp>
        <p:nvSpPr>
          <p:cNvPr id="221" name="사각형: 둥근 모서리 220">
            <a:extLst>
              <a:ext uri="{FF2B5EF4-FFF2-40B4-BE49-F238E27FC236}">
                <a16:creationId xmlns:a16="http://schemas.microsoft.com/office/drawing/2014/main" id="{D9D2853D-7229-1B07-9FB9-ADDC91D8FE4E}"/>
              </a:ext>
            </a:extLst>
          </p:cNvPr>
          <p:cNvSpPr/>
          <p:nvPr/>
        </p:nvSpPr>
        <p:spPr>
          <a:xfrm>
            <a:off x="4664866" y="2273791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22" name="그룹 221">
            <a:extLst>
              <a:ext uri="{FF2B5EF4-FFF2-40B4-BE49-F238E27FC236}">
                <a16:creationId xmlns:a16="http://schemas.microsoft.com/office/drawing/2014/main" id="{BD66EF7D-3DCF-454E-12E1-0FF1FE0E9B0A}"/>
              </a:ext>
            </a:extLst>
          </p:cNvPr>
          <p:cNvGrpSpPr/>
          <p:nvPr/>
        </p:nvGrpSpPr>
        <p:grpSpPr>
          <a:xfrm rot="5400000">
            <a:off x="3040040" y="330577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3" name="이등변 삼각형 222">
              <a:extLst>
                <a:ext uri="{FF2B5EF4-FFF2-40B4-BE49-F238E27FC236}">
                  <a16:creationId xmlns:a16="http://schemas.microsoft.com/office/drawing/2014/main" id="{ADE36FAA-66B2-2896-46D1-CE24D93858B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4" name="Oval 593">
              <a:extLst>
                <a:ext uri="{FF2B5EF4-FFF2-40B4-BE49-F238E27FC236}">
                  <a16:creationId xmlns:a16="http://schemas.microsoft.com/office/drawing/2014/main" id="{7CEA2870-25A8-F3AE-83FF-5FC0AE075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10</a:t>
              </a:r>
            </a:p>
          </p:txBody>
        </p:sp>
      </p:grpSp>
      <p:sp>
        <p:nvSpPr>
          <p:cNvPr id="225" name="TextBox 224">
            <a:extLst>
              <a:ext uri="{FF2B5EF4-FFF2-40B4-BE49-F238E27FC236}">
                <a16:creationId xmlns:a16="http://schemas.microsoft.com/office/drawing/2014/main" id="{8DA571C1-824C-9771-B6D4-B3C83800ECDD}"/>
              </a:ext>
            </a:extLst>
          </p:cNvPr>
          <p:cNvSpPr txBox="1"/>
          <p:nvPr/>
        </p:nvSpPr>
        <p:spPr>
          <a:xfrm>
            <a:off x="330020" y="1226415"/>
            <a:ext cx="694327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latinLnBrk="1"/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- </a:t>
            </a:r>
            <a:r>
              <a:rPr lang="ko-KR" altLang="en-US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많은 양의 철도역을 한꺼번에 수정</a:t>
            </a:r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/</a:t>
            </a:r>
            <a:r>
              <a:rPr lang="ko-KR" altLang="en-US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등록할 때</a:t>
            </a:r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, </a:t>
            </a:r>
            <a:r>
              <a:rPr lang="ko-KR" altLang="en-US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엑셀을 업로드하여 일괄 등록할 수 있습니다</a:t>
            </a:r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-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엑셀 양식은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‘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양식 다운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’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버튼을 통해 다운로드할 수 있습니다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-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수정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/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삭제된 데이터는 복구가 불가능합니다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- </a:t>
            </a:r>
            <a:r>
              <a:rPr lang="ko-KR" altLang="en-US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일괄 업로드 시</a:t>
            </a:r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, </a:t>
            </a:r>
            <a:r>
              <a:rPr lang="ko-KR" altLang="en-US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입력 주의사항을 반드시 확인한 후 업로드해주시기를 바랍니다</a:t>
            </a:r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&lt;</a:t>
            </a:r>
            <a:r>
              <a:rPr lang="ko-KR" altLang="en-US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입력 주의사항</a:t>
            </a:r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&gt; ..</a:t>
            </a:r>
          </a:p>
        </p:txBody>
      </p:sp>
      <p:cxnSp>
        <p:nvCxnSpPr>
          <p:cNvPr id="226" name="직선 연결선 225">
            <a:extLst>
              <a:ext uri="{FF2B5EF4-FFF2-40B4-BE49-F238E27FC236}">
                <a16:creationId xmlns:a16="http://schemas.microsoft.com/office/drawing/2014/main" id="{15D3B4FE-7F07-E374-AEA9-FA8E3F99CBF5}"/>
              </a:ext>
            </a:extLst>
          </p:cNvPr>
          <p:cNvCxnSpPr>
            <a:cxnSpLocks/>
          </p:cNvCxnSpPr>
          <p:nvPr/>
        </p:nvCxnSpPr>
        <p:spPr>
          <a:xfrm>
            <a:off x="370564" y="871247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27" name="그룹 226">
            <a:extLst>
              <a:ext uri="{FF2B5EF4-FFF2-40B4-BE49-F238E27FC236}">
                <a16:creationId xmlns:a16="http://schemas.microsoft.com/office/drawing/2014/main" id="{AAF061F8-ED7D-1188-1952-50EE036AFB0C}"/>
              </a:ext>
            </a:extLst>
          </p:cNvPr>
          <p:cNvGrpSpPr/>
          <p:nvPr/>
        </p:nvGrpSpPr>
        <p:grpSpPr>
          <a:xfrm rot="5400000">
            <a:off x="1943971" y="60103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8" name="이등변 삼각형 227">
              <a:extLst>
                <a:ext uri="{FF2B5EF4-FFF2-40B4-BE49-F238E27FC236}">
                  <a16:creationId xmlns:a16="http://schemas.microsoft.com/office/drawing/2014/main" id="{253A0E46-A6BB-CA87-B8CA-2B8ABC2F873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9" name="Oval 593">
              <a:extLst>
                <a:ext uri="{FF2B5EF4-FFF2-40B4-BE49-F238E27FC236}">
                  <a16:creationId xmlns:a16="http://schemas.microsoft.com/office/drawing/2014/main" id="{790E402A-9B19-E3F9-F748-9630E4FCD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cxnSp>
        <p:nvCxnSpPr>
          <p:cNvPr id="230" name="직선 연결선 229">
            <a:extLst>
              <a:ext uri="{FF2B5EF4-FFF2-40B4-BE49-F238E27FC236}">
                <a16:creationId xmlns:a16="http://schemas.microsoft.com/office/drawing/2014/main" id="{F74823E5-8AC3-9D6C-04BB-4B32B2AD0FBB}"/>
              </a:ext>
            </a:extLst>
          </p:cNvPr>
          <p:cNvCxnSpPr>
            <a:cxnSpLocks/>
          </p:cNvCxnSpPr>
          <p:nvPr/>
        </p:nvCxnSpPr>
        <p:spPr>
          <a:xfrm>
            <a:off x="330020" y="366812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1" name="사각형: 둥근 모서리 230">
            <a:extLst>
              <a:ext uri="{FF2B5EF4-FFF2-40B4-BE49-F238E27FC236}">
                <a16:creationId xmlns:a16="http://schemas.microsoft.com/office/drawing/2014/main" id="{AD712F0C-D0B6-6FA7-4A54-D8D861AA028A}"/>
              </a:ext>
            </a:extLst>
          </p:cNvPr>
          <p:cNvSpPr/>
          <p:nvPr/>
        </p:nvSpPr>
        <p:spPr>
          <a:xfrm>
            <a:off x="456697" y="532971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2" name="사각형: 둥근 모서리 231">
            <a:extLst>
              <a:ext uri="{FF2B5EF4-FFF2-40B4-BE49-F238E27FC236}">
                <a16:creationId xmlns:a16="http://schemas.microsoft.com/office/drawing/2014/main" id="{A6E579A3-1A83-3B5F-0ECD-08A5C21220E5}"/>
              </a:ext>
            </a:extLst>
          </p:cNvPr>
          <p:cNvSpPr/>
          <p:nvPr/>
        </p:nvSpPr>
        <p:spPr>
          <a:xfrm>
            <a:off x="456697" y="560781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9DC20FBF-E7E9-C173-C2A9-A8BD1AB5AE97}"/>
              </a:ext>
            </a:extLst>
          </p:cNvPr>
          <p:cNvSpPr txBox="1"/>
          <p:nvPr/>
        </p:nvSpPr>
        <p:spPr>
          <a:xfrm>
            <a:off x="5720360" y="6045797"/>
            <a:ext cx="1985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"/>
              <a:t>서울역 </a:t>
            </a:r>
            <a:r>
              <a:rPr lang="en-US" altLang="ko-KR" sz="500"/>
              <a:t>1</a:t>
            </a:r>
            <a:r>
              <a:rPr lang="ko-KR" altLang="en-US" sz="500"/>
              <a:t>호선 </a:t>
            </a:r>
            <a:r>
              <a:rPr lang="en-US" altLang="ko-KR" sz="500"/>
              <a:t>: </a:t>
            </a:r>
            <a:r>
              <a:rPr lang="ko-KR" altLang="en-US" sz="500"/>
              <a:t>서울특별시 중구 세종대로 지하</a:t>
            </a:r>
            <a:r>
              <a:rPr lang="en-US" altLang="ko-KR" sz="500"/>
              <a:t>2(</a:t>
            </a:r>
            <a:r>
              <a:rPr lang="ko-KR" altLang="en-US" sz="500"/>
              <a:t>남대문로 </a:t>
            </a:r>
            <a:r>
              <a:rPr lang="en-US" altLang="ko-KR" sz="500"/>
              <a:t>5</a:t>
            </a:r>
            <a:r>
              <a:rPr lang="ko-KR" altLang="en-US" sz="500"/>
              <a:t>가</a:t>
            </a:r>
            <a:r>
              <a:rPr lang="en-US" altLang="ko-KR" sz="500"/>
              <a:t>)</a:t>
            </a:r>
          </a:p>
          <a:p>
            <a:r>
              <a:rPr lang="ko-KR" altLang="en-US" sz="500"/>
              <a:t>서울역 </a:t>
            </a:r>
            <a:r>
              <a:rPr lang="en-US" altLang="ko-KR" sz="500"/>
              <a:t>4</a:t>
            </a:r>
            <a:r>
              <a:rPr lang="ko-KR" altLang="en-US" sz="500"/>
              <a:t>호선 </a:t>
            </a:r>
            <a:r>
              <a:rPr lang="en-US" altLang="ko-KR" sz="500"/>
              <a:t>: </a:t>
            </a:r>
            <a:r>
              <a:rPr lang="ko-KR" altLang="en-US" sz="500"/>
              <a:t>서울특별시 용산구 한강대로 지하</a:t>
            </a:r>
            <a:r>
              <a:rPr lang="en-US" altLang="ko-KR" sz="500"/>
              <a:t>392(</a:t>
            </a:r>
            <a:r>
              <a:rPr lang="ko-KR" altLang="en-US" sz="500"/>
              <a:t>동자동</a:t>
            </a:r>
            <a:r>
              <a:rPr lang="en-US" altLang="ko-KR" sz="500"/>
              <a:t>)</a:t>
            </a:r>
          </a:p>
          <a:p>
            <a:r>
              <a:rPr lang="ko-KR" altLang="en-US" sz="500"/>
              <a:t>서울역 경의중앙선 </a:t>
            </a:r>
            <a:r>
              <a:rPr lang="en-US" altLang="ko-KR" sz="500"/>
              <a:t>: </a:t>
            </a:r>
            <a:r>
              <a:rPr lang="ko-KR" altLang="en-US" sz="500"/>
              <a:t>서울시 용산구 한강대로 </a:t>
            </a:r>
            <a:r>
              <a:rPr lang="en-US" altLang="ko-KR" sz="500"/>
              <a:t>405</a:t>
            </a:r>
          </a:p>
          <a:p>
            <a:r>
              <a:rPr lang="ko-KR" altLang="en-US" sz="500"/>
              <a:t>서울역 경부선 </a:t>
            </a:r>
            <a:r>
              <a:rPr lang="en-US" altLang="ko-KR" sz="500"/>
              <a:t>: </a:t>
            </a:r>
            <a:r>
              <a:rPr lang="ko-KR" altLang="en-US" sz="500"/>
              <a:t>서울시 용산구 한강대로 </a:t>
            </a:r>
            <a:r>
              <a:rPr lang="en-US" altLang="ko-KR" sz="500"/>
              <a:t>405</a:t>
            </a:r>
          </a:p>
          <a:p>
            <a:endParaRPr lang="en-US" altLang="ko-KR" sz="500"/>
          </a:p>
          <a:p>
            <a:r>
              <a:rPr lang="ko-KR" altLang="en-US" sz="500"/>
              <a:t>수원역 </a:t>
            </a:r>
            <a:r>
              <a:rPr lang="en-US" altLang="ko-KR" sz="500"/>
              <a:t>1</a:t>
            </a:r>
            <a:r>
              <a:rPr lang="ko-KR" altLang="en-US" sz="500"/>
              <a:t>호선 </a:t>
            </a:r>
            <a:r>
              <a:rPr lang="en-US" altLang="ko-KR" sz="500"/>
              <a:t>: </a:t>
            </a:r>
            <a:r>
              <a:rPr lang="ko-KR" altLang="en-US" sz="500" b="0">
                <a:solidFill>
                  <a:schemeClr val="tx1"/>
                </a:solidFill>
              </a:rPr>
              <a:t>경기 수원시 팔달구 덕영대로 </a:t>
            </a:r>
            <a:r>
              <a:rPr lang="en-US" altLang="ko-KR" sz="500" b="0">
                <a:solidFill>
                  <a:schemeClr val="tx1"/>
                </a:solidFill>
              </a:rPr>
              <a:t>924</a:t>
            </a:r>
            <a:endParaRPr lang="en-US" altLang="ko-KR" sz="500"/>
          </a:p>
          <a:p>
            <a:r>
              <a:rPr lang="ko-KR" altLang="en-US" sz="500"/>
              <a:t>수원역 수인분당선 </a:t>
            </a:r>
            <a:r>
              <a:rPr lang="en-US" altLang="ko-KR" sz="500"/>
              <a:t>: </a:t>
            </a:r>
            <a:r>
              <a:rPr lang="ko-KR" altLang="en-US" sz="500" b="0">
                <a:solidFill>
                  <a:schemeClr val="tx1"/>
                </a:solidFill>
              </a:rPr>
              <a:t>경기 수원시 팔달구 덕영대로 </a:t>
            </a:r>
            <a:r>
              <a:rPr lang="en-US" altLang="ko-KR" sz="500" b="0">
                <a:solidFill>
                  <a:schemeClr val="tx1"/>
                </a:solidFill>
              </a:rPr>
              <a:t>944</a:t>
            </a:r>
            <a:endParaRPr lang="en-US" altLang="ko-KR" sz="500"/>
          </a:p>
          <a:p>
            <a:r>
              <a:rPr lang="ko-KR" altLang="en-US" sz="500"/>
              <a:t>수원역 경부선 </a:t>
            </a:r>
            <a:r>
              <a:rPr lang="en-US" altLang="ko-KR" sz="500"/>
              <a:t>: </a:t>
            </a:r>
            <a:r>
              <a:rPr lang="ko-KR" altLang="en-US" sz="500" b="0">
                <a:solidFill>
                  <a:schemeClr val="tx1"/>
                </a:solidFill>
              </a:rPr>
              <a:t>경기 수원시 팔달구 덕영대로 </a:t>
            </a:r>
            <a:r>
              <a:rPr lang="en-US" altLang="ko-KR" sz="500" b="0">
                <a:solidFill>
                  <a:schemeClr val="tx1"/>
                </a:solidFill>
              </a:rPr>
              <a:t>924</a:t>
            </a:r>
            <a:endParaRPr lang="ko-KR" altLang="en-US" sz="500" b="0">
              <a:solidFill>
                <a:schemeClr val="tx1"/>
              </a:solidFill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67A2C278-48A6-F611-C64E-314359389CD7}"/>
              </a:ext>
            </a:extLst>
          </p:cNvPr>
          <p:cNvSpPr txBox="1"/>
          <p:nvPr/>
        </p:nvSpPr>
        <p:spPr>
          <a:xfrm>
            <a:off x="7836218" y="5835880"/>
            <a:ext cx="38254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>
                <a:highlight>
                  <a:srgbClr val="FFFF00"/>
                </a:highlight>
              </a:rPr>
              <a:t>같은 역 노선마다 역사 주소 다른 경우 있음 </a:t>
            </a:r>
            <a:r>
              <a:rPr lang="en-US" altLang="ko-KR" sz="800">
                <a:highlight>
                  <a:srgbClr val="FFFF00"/>
                </a:highlight>
              </a:rPr>
              <a:t>-&gt; </a:t>
            </a:r>
            <a:r>
              <a:rPr lang="ko-KR" altLang="en-US" sz="800">
                <a:highlight>
                  <a:srgbClr val="FFFF00"/>
                </a:highlight>
              </a:rPr>
              <a:t>단순히 지하철</a:t>
            </a:r>
            <a:r>
              <a:rPr lang="en-US" altLang="ko-KR" sz="800">
                <a:highlight>
                  <a:srgbClr val="FFFF00"/>
                </a:highlight>
              </a:rPr>
              <a:t>/</a:t>
            </a:r>
            <a:r>
              <a:rPr lang="ko-KR" altLang="en-US" sz="800">
                <a:highlight>
                  <a:srgbClr val="FFFF00"/>
                </a:highlight>
              </a:rPr>
              <a:t>기차로만 나눌지</a:t>
            </a:r>
            <a:endParaRPr lang="en-US" altLang="ko-KR" sz="800">
              <a:highlight>
                <a:srgbClr val="FFFF00"/>
              </a:highlight>
            </a:endParaRPr>
          </a:p>
          <a:p>
            <a:endParaRPr lang="en-US" altLang="ko-KR" sz="800">
              <a:highlight>
                <a:srgbClr val="FFFF00"/>
              </a:highlight>
            </a:endParaRPr>
          </a:p>
          <a:p>
            <a:r>
              <a:rPr lang="ko-KR" altLang="en-US" sz="800">
                <a:highlight>
                  <a:srgbClr val="FF00FF"/>
                </a:highlight>
              </a:rPr>
              <a:t>노선을 분리합니다</a:t>
            </a:r>
            <a:r>
              <a:rPr lang="en-US" altLang="ko-KR" sz="800">
                <a:highlight>
                  <a:srgbClr val="FF00FF"/>
                </a:highlight>
              </a:rPr>
              <a:t>.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844495" y="775072"/>
            <a:ext cx="3930889" cy="424731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철도역 </a:t>
            </a:r>
            <a:r>
              <a:rPr lang="ko-KR" altLang="en-US" sz="900" dirty="0" smtClean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dirty="0"/>
              <a:t>철도역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(station management) &gt; </a:t>
            </a:r>
            <a:r>
              <a:rPr lang="ko-KR" altLang="en-US" sz="900" b="1" dirty="0" smtClean="0"/>
              <a:t>엑셀 업로드 </a:t>
            </a:r>
            <a:r>
              <a:rPr lang="en-US" altLang="ko-KR" sz="900" b="1" dirty="0" smtClean="0"/>
              <a:t>(excel upload)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</a:t>
            </a:r>
            <a:r>
              <a:rPr lang="ko-KR" altLang="en-US" sz="900" dirty="0" smtClean="0">
                <a:latin typeface="+mn-ea"/>
              </a:rPr>
              <a:t>엑셀 업로드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</a:t>
            </a:r>
            <a:r>
              <a:rPr lang="en-US" altLang="ko-KR" sz="900" b="1" dirty="0" smtClean="0">
                <a:latin typeface="+mn-ea"/>
              </a:rPr>
              <a:t>Move </a:t>
            </a:r>
            <a:r>
              <a:rPr lang="ko-KR" altLang="en-US" sz="900" b="1" dirty="0" smtClean="0">
                <a:latin typeface="+mn-ea"/>
              </a:rPr>
              <a:t>엑셀 다운 </a:t>
            </a:r>
            <a:r>
              <a:rPr lang="en-US" altLang="ko-KR" sz="900" b="1" dirty="0" smtClean="0">
                <a:latin typeface="+mn-ea"/>
              </a:rPr>
              <a:t>button next to </a:t>
            </a:r>
            <a:r>
              <a:rPr lang="ko-KR" altLang="en-US" sz="900" b="1" dirty="0" smtClean="0">
                <a:latin typeface="+mn-ea"/>
              </a:rPr>
              <a:t>삭제 </a:t>
            </a:r>
            <a:r>
              <a:rPr lang="en-US" altLang="ko-KR" sz="900" b="1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- Add the button next to </a:t>
            </a:r>
            <a:r>
              <a:rPr lang="ko-KR" altLang="en-US" sz="900" dirty="0" smtClean="0">
                <a:latin typeface="+mn-ea"/>
              </a:rPr>
              <a:t>엑셀 다운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if clicks, open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title : ‘</a:t>
            </a:r>
            <a:r>
              <a:rPr lang="ko-KR" altLang="en-US" sz="900" b="1" dirty="0" smtClean="0">
                <a:latin typeface="+mn-ea"/>
              </a:rPr>
              <a:t>철도역</a:t>
            </a:r>
            <a:r>
              <a:rPr lang="ko-KR" altLang="en-US" sz="900" dirty="0" smtClean="0">
                <a:latin typeface="+mn-ea"/>
              </a:rPr>
              <a:t> 엑셀 업로드</a:t>
            </a:r>
            <a:r>
              <a:rPr lang="en-US" altLang="ko-KR" sz="900" dirty="0" smtClean="0">
                <a:latin typeface="+mn-ea"/>
              </a:rPr>
              <a:t>‘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en-US" altLang="ko-KR" sz="900" dirty="0" smtClean="0">
                <a:latin typeface="+mn-ea"/>
              </a:rPr>
              <a:t>content area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use red box of definition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양식 다운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download sample excel (‘</a:t>
            </a:r>
            <a:r>
              <a:rPr lang="ko-KR" altLang="en-US" sz="900" dirty="0" smtClean="0">
                <a:latin typeface="+mn-ea"/>
              </a:rPr>
              <a:t>철도역등록</a:t>
            </a:r>
            <a:r>
              <a:rPr lang="en-US" altLang="ko-KR" sz="900" dirty="0">
                <a:latin typeface="+mn-ea"/>
              </a:rPr>
              <a:t>_</a:t>
            </a:r>
            <a:r>
              <a:rPr lang="ko-KR" altLang="en-US" sz="900" dirty="0">
                <a:latin typeface="+mn-ea"/>
              </a:rPr>
              <a:t>양식</a:t>
            </a:r>
            <a:r>
              <a:rPr lang="en-US" altLang="ko-KR" sz="900" dirty="0">
                <a:latin typeface="+mn-ea"/>
              </a:rPr>
              <a:t>.</a:t>
            </a:r>
            <a:r>
              <a:rPr lang="en-US" altLang="ko-KR" sz="900" dirty="0" err="1" smtClean="0">
                <a:latin typeface="+mn-ea"/>
              </a:rPr>
              <a:t>xlsx</a:t>
            </a:r>
            <a:r>
              <a:rPr lang="en-US" altLang="ko-KR" sz="900" dirty="0" smtClean="0">
                <a:latin typeface="+mn-ea"/>
              </a:rPr>
              <a:t>’)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엑셀 업로드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open file selection and if file is selected, show selected file name next to the button with x icon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저장</a:t>
            </a:r>
            <a:r>
              <a:rPr lang="en-US" altLang="ko-KR" sz="900" dirty="0" smtClean="0">
                <a:latin typeface="+mn-ea"/>
              </a:rPr>
              <a:t>(save)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show confirm msg.(“</a:t>
            </a:r>
            <a:r>
              <a:rPr lang="ko-KR" altLang="en-US" sz="900" dirty="0">
                <a:latin typeface="+mn-ea"/>
              </a:rPr>
              <a:t>철도역 </a:t>
            </a:r>
            <a:r>
              <a:rPr lang="ko-KR" altLang="en-US" sz="900" dirty="0" smtClean="0">
                <a:latin typeface="+mn-ea"/>
              </a:rPr>
              <a:t>엑셀 업로드 하시겠습니</a:t>
            </a:r>
            <a:r>
              <a:rPr lang="ko-KR" altLang="en-US" sz="900" dirty="0" smtClean="0">
                <a:latin typeface="+mn-ea"/>
              </a:rPr>
              <a:t>까</a:t>
            </a:r>
            <a:r>
              <a:rPr lang="en-US" altLang="ko-KR" sz="900" dirty="0" smtClean="0">
                <a:latin typeface="+mn-ea"/>
              </a:rPr>
              <a:t>?”)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YES, do the process and clos the modal and reload product 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취소 </a:t>
            </a:r>
            <a:r>
              <a:rPr lang="en-US" altLang="ko-KR" sz="900" dirty="0" smtClean="0">
                <a:latin typeface="+mn-ea"/>
              </a:rPr>
              <a:t>(cancel) : if clicks, close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4.Process for excel upload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    INSERT </a:t>
            </a:r>
            <a:r>
              <a:rPr lang="en-US" altLang="ko-KR" sz="900" dirty="0" err="1">
                <a:latin typeface="+mn-ea"/>
              </a:rPr>
              <a:t>st_station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excel columns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a)</a:t>
            </a:r>
            <a:endParaRPr lang="en-US" altLang="ko-KR" sz="900" dirty="0" smtClean="0">
              <a:latin typeface="+mn-ea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30990" y="853107"/>
            <a:ext cx="5102368" cy="70660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82317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LEFT" val="None"/>
  <p:tag name="ANCHORTOP" val="Absolute"/>
  <p:tag name="ANCHORRIGHT" val="Absolute"/>
  <p:tag name="ANCHORBOTTOM" val="Non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2219</Words>
  <Application>Microsoft Office PowerPoint</Application>
  <PresentationFormat>Widescreen</PresentationFormat>
  <Paragraphs>460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나눔고딕</vt:lpstr>
      <vt:lpstr>Arial</vt:lpstr>
      <vt:lpstr>Calibri</vt:lpstr>
      <vt:lpstr>맑은 고딕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1</cp:revision>
  <dcterms:created xsi:type="dcterms:W3CDTF">2023-06-07T09:31:45Z</dcterms:created>
  <dcterms:modified xsi:type="dcterms:W3CDTF">2023-06-07T10:05:32Z</dcterms:modified>
</cp:coreProperties>
</file>