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7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88" y="-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7089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381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7355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5632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7324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7393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6365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5126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5360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0586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381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6C064-A0E6-41CE-AF0A-EC829A72B193}" type="datetimeFigureOut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8429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6">
            <a:extLst>
              <a:ext uri="{FF2B5EF4-FFF2-40B4-BE49-F238E27FC236}">
                <a16:creationId xmlns:a16="http://schemas.microsoft.com/office/drawing/2014/main" id="{47BDEBCD-3AA6-65F6-19C4-21C314262A13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5" name="표 37">
            <a:extLst>
              <a:ext uri="{FF2B5EF4-FFF2-40B4-BE49-F238E27FC236}">
                <a16:creationId xmlns:a16="http://schemas.microsoft.com/office/drawing/2014/main" id="{72369C76-66DF-D13B-DD7A-CDA629201E1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794170" y="725881"/>
          <a:ext cx="439783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철도역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엑셀 업로드를 위한 양식 다운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972614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엑셀 업로드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철도역 일괄 등록을 위한 엑셀 업로드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097791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주의사항 안내 텍스트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392345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역사명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역사코드 입력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05184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주소 선택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코드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시군구그룹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23908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노선 선택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노선 정보 아직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x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723064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선택된 값에 맞는 정보 조회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79458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일반역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환승역 선택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버튼을 눌렀을 때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‘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일반역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’, ‘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환승역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’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에 해당하는 정보만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미선택 또는 둘 다 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전체 정보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885279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지하철역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기차역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036933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철도역 정보를 엑셀 파일로 다운로드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506463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*[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철도역 관리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추가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)]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페이지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307564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선택한 행 데이터 삭제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“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삭제하시겠습니까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?”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팝업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668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조회된 철도역 정보의 수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840645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6244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철도역 정보 선택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650380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역사명 영역 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정보 상세 페이지로 이동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321844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양이 많을 시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페이징 처리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2457531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52EBC7A-9743-F071-C787-46D754A7858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철도역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철도역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>
                          <a:latin typeface="+mn-ea"/>
                          <a:ea typeface="+mn-ea"/>
                        </a:rPr>
                        <a:t>AD-09-0001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994439F-8165-36E6-505F-337B0B96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E73B-84C7-4AAC-9FE3-B393E1970512}" type="slidenum">
              <a:rPr lang="ko-KR" altLang="en-US" smtClean="0"/>
              <a:t>1</a:t>
            </a:fld>
            <a:endParaRPr lang="ko-KR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2891F1-F8A3-C109-C50C-FBD3DA2949BB}"/>
              </a:ext>
            </a:extLst>
          </p:cNvPr>
          <p:cNvSpPr txBox="1"/>
          <p:nvPr/>
        </p:nvSpPr>
        <p:spPr>
          <a:xfrm>
            <a:off x="336150" y="617555"/>
            <a:ext cx="23643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철도역 관리  </a:t>
            </a:r>
            <a:r>
              <a:rPr lang="en-US" altLang="ko-KR" sz="900"/>
              <a:t>&gt; </a:t>
            </a:r>
            <a:r>
              <a:rPr lang="ko-KR" altLang="en-US" sz="900"/>
              <a:t>철도역 관리</a:t>
            </a:r>
            <a:endParaRPr lang="en-US" altLang="ko-KR" sz="900"/>
          </a:p>
        </p:txBody>
      </p:sp>
      <p:sp>
        <p:nvSpPr>
          <p:cNvPr id="82" name="사각형: 둥근 모서리 81">
            <a:extLst>
              <a:ext uri="{FF2B5EF4-FFF2-40B4-BE49-F238E27FC236}">
                <a16:creationId xmlns:a16="http://schemas.microsoft.com/office/drawing/2014/main" id="{8175A485-396F-D896-F775-2D51BBFE172D}"/>
              </a:ext>
            </a:extLst>
          </p:cNvPr>
          <p:cNvSpPr/>
          <p:nvPr/>
        </p:nvSpPr>
        <p:spPr>
          <a:xfrm>
            <a:off x="5973160" y="4017713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추가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sp>
        <p:nvSpPr>
          <p:cNvPr id="83" name="사각형: 둥근 모서리 82">
            <a:extLst>
              <a:ext uri="{FF2B5EF4-FFF2-40B4-BE49-F238E27FC236}">
                <a16:creationId xmlns:a16="http://schemas.microsoft.com/office/drawing/2014/main" id="{896BDE57-5C45-2A53-4F23-5C7FEFDC1414}"/>
              </a:ext>
            </a:extLst>
          </p:cNvPr>
          <p:cNvSpPr/>
          <p:nvPr/>
        </p:nvSpPr>
        <p:spPr>
          <a:xfrm>
            <a:off x="6527563" y="4017714"/>
            <a:ext cx="471216" cy="20005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 삭제</a:t>
            </a:r>
            <a:endParaRPr lang="ko-KR" altLang="en-US" sz="900" b="1">
              <a:solidFill>
                <a:schemeClr val="tx1"/>
              </a:solidFill>
            </a:endParaRPr>
          </a:p>
        </p:txBody>
      </p:sp>
      <p:graphicFrame>
        <p:nvGraphicFramePr>
          <p:cNvPr id="156" name="표 15">
            <a:extLst>
              <a:ext uri="{FF2B5EF4-FFF2-40B4-BE49-F238E27FC236}">
                <a16:creationId xmlns:a16="http://schemas.microsoft.com/office/drawing/2014/main" id="{AC20091D-805F-63C3-A0DB-64EB5019C05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09823" y="4418016"/>
          <a:ext cx="6232844" cy="141176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47402">
                  <a:extLst>
                    <a:ext uri="{9D8B030D-6E8A-4147-A177-3AD203B41FA5}">
                      <a16:colId xmlns:a16="http://schemas.microsoft.com/office/drawing/2014/main" val="2833047605"/>
                    </a:ext>
                  </a:extLst>
                </a:gridCol>
                <a:gridCol w="864484">
                  <a:extLst>
                    <a:ext uri="{9D8B030D-6E8A-4147-A177-3AD203B41FA5}">
                      <a16:colId xmlns:a16="http://schemas.microsoft.com/office/drawing/2014/main" val="395076678"/>
                    </a:ext>
                  </a:extLst>
                </a:gridCol>
                <a:gridCol w="625793">
                  <a:extLst>
                    <a:ext uri="{9D8B030D-6E8A-4147-A177-3AD203B41FA5}">
                      <a16:colId xmlns:a16="http://schemas.microsoft.com/office/drawing/2014/main" val="758402128"/>
                    </a:ext>
                  </a:extLst>
                </a:gridCol>
                <a:gridCol w="763905">
                  <a:extLst>
                    <a:ext uri="{9D8B030D-6E8A-4147-A177-3AD203B41FA5}">
                      <a16:colId xmlns:a16="http://schemas.microsoft.com/office/drawing/2014/main" val="1053190033"/>
                    </a:ext>
                  </a:extLst>
                </a:gridCol>
                <a:gridCol w="1362393">
                  <a:extLst>
                    <a:ext uri="{9D8B030D-6E8A-4147-A177-3AD203B41FA5}">
                      <a16:colId xmlns:a16="http://schemas.microsoft.com/office/drawing/2014/main" val="949859561"/>
                    </a:ext>
                  </a:extLst>
                </a:gridCol>
                <a:gridCol w="2368867">
                  <a:extLst>
                    <a:ext uri="{9D8B030D-6E8A-4147-A177-3AD203B41FA5}">
                      <a16:colId xmlns:a16="http://schemas.microsoft.com/office/drawing/2014/main" val="3525247711"/>
                    </a:ext>
                  </a:extLst>
                </a:gridCol>
              </a:tblGrid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역사명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역 구분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환승역 구분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노선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역사 주소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077454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서울역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지하철역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환승역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호선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, 4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호선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경의중앙선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서울시 용산구 한강대로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405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8165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서울역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기차역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환승역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경부선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서울시 용산구 한강대로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405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08557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수원역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지하철역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환승역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호선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수인분당선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경기 수원시 팔달구 덕영대로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924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76323"/>
                  </a:ext>
                </a:extLst>
              </a:tr>
              <a:tr h="282353"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수원역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기차역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환승역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경부선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</a:rPr>
                        <a:t>경기 수원시 팔달구 덕영대로 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</a:rPr>
                        <a:t>924</a:t>
                      </a:r>
                      <a:endParaRPr lang="ko-KR" altLang="en-US" sz="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673080"/>
                  </a:ext>
                </a:extLst>
              </a:tr>
            </a:tbl>
          </a:graphicData>
        </a:graphic>
      </p:graphicFrame>
      <p:sp>
        <p:nvSpPr>
          <p:cNvPr id="157" name="사각형: 둥근 모서리 156">
            <a:extLst>
              <a:ext uri="{FF2B5EF4-FFF2-40B4-BE49-F238E27FC236}">
                <a16:creationId xmlns:a16="http://schemas.microsoft.com/office/drawing/2014/main" id="{A7ABCFB9-DA6B-0B42-FEC5-8D20D94D2D56}"/>
              </a:ext>
            </a:extLst>
          </p:cNvPr>
          <p:cNvSpPr/>
          <p:nvPr/>
        </p:nvSpPr>
        <p:spPr>
          <a:xfrm>
            <a:off x="456697" y="4489680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8" name="사각형: 둥근 모서리 157">
            <a:extLst>
              <a:ext uri="{FF2B5EF4-FFF2-40B4-BE49-F238E27FC236}">
                <a16:creationId xmlns:a16="http://schemas.microsoft.com/office/drawing/2014/main" id="{FB3F9D27-1B1E-7EF9-DEF8-059D8162E5AC}"/>
              </a:ext>
            </a:extLst>
          </p:cNvPr>
          <p:cNvSpPr/>
          <p:nvPr/>
        </p:nvSpPr>
        <p:spPr>
          <a:xfrm>
            <a:off x="456697" y="477115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9" name="사각형: 둥근 모서리 158">
            <a:extLst>
              <a:ext uri="{FF2B5EF4-FFF2-40B4-BE49-F238E27FC236}">
                <a16:creationId xmlns:a16="http://schemas.microsoft.com/office/drawing/2014/main" id="{030BE6F5-8A22-BAA9-51C3-9B3663C1BC34}"/>
              </a:ext>
            </a:extLst>
          </p:cNvPr>
          <p:cNvSpPr/>
          <p:nvPr/>
        </p:nvSpPr>
        <p:spPr>
          <a:xfrm>
            <a:off x="456697" y="504290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2ACFFC2E-F66C-AEAE-32FD-B1E1F8F1C348}"/>
              </a:ext>
            </a:extLst>
          </p:cNvPr>
          <p:cNvSpPr txBox="1"/>
          <p:nvPr/>
        </p:nvSpPr>
        <p:spPr>
          <a:xfrm>
            <a:off x="313827" y="4144571"/>
            <a:ext cx="172087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철도역</a:t>
            </a:r>
            <a:r>
              <a:rPr lang="en-US" altLang="ko-KR" sz="900"/>
              <a:t> </a:t>
            </a:r>
            <a:r>
              <a:rPr lang="ko-KR" altLang="en-US" sz="900"/>
              <a:t>정보</a:t>
            </a:r>
            <a:r>
              <a:rPr lang="en-US" altLang="ko-KR" sz="900"/>
              <a:t>  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1,100</a:t>
            </a:r>
            <a:r>
              <a:rPr lang="ko-KR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>
                <a:solidFill>
                  <a:schemeClr val="tx1">
                    <a:lumMod val="50000"/>
                    <a:lumOff val="50000"/>
                  </a:schemeClr>
                </a:solidFill>
              </a:rPr>
              <a:t>Results</a:t>
            </a:r>
            <a:endParaRPr lang="ko-KR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61" name="그룹 160">
            <a:extLst>
              <a:ext uri="{FF2B5EF4-FFF2-40B4-BE49-F238E27FC236}">
                <a16:creationId xmlns:a16="http://schemas.microsoft.com/office/drawing/2014/main" id="{F57188C0-B0D0-F946-84BA-63961424AF5A}"/>
              </a:ext>
            </a:extLst>
          </p:cNvPr>
          <p:cNvGrpSpPr/>
          <p:nvPr/>
        </p:nvGrpSpPr>
        <p:grpSpPr>
          <a:xfrm>
            <a:off x="189767" y="4460591"/>
            <a:ext cx="278496" cy="200053"/>
            <a:chOff x="1014019" y="2643309"/>
            <a:chExt cx="278496" cy="200053"/>
          </a:xfrm>
        </p:grpSpPr>
        <p:sp>
          <p:nvSpPr>
            <p:cNvPr id="162" name="이등변 삼각형 161">
              <a:extLst>
                <a:ext uri="{FF2B5EF4-FFF2-40B4-BE49-F238E27FC236}">
                  <a16:creationId xmlns:a16="http://schemas.microsoft.com/office/drawing/2014/main" id="{E100989E-B357-0EEF-67E6-F1612173758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63" name="그룹 162">
              <a:extLst>
                <a:ext uri="{FF2B5EF4-FFF2-40B4-BE49-F238E27FC236}">
                  <a16:creationId xmlns:a16="http://schemas.microsoft.com/office/drawing/2014/main" id="{1B03F8A0-28D3-1A2B-36D1-E61814927473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64" name="Oval 593">
                <a:extLst>
                  <a:ext uri="{FF2B5EF4-FFF2-40B4-BE49-F238E27FC236}">
                    <a16:creationId xmlns:a16="http://schemas.microsoft.com/office/drawing/2014/main" id="{9C585610-7002-A8B0-D410-62932C41BF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65" name="TextBox 14">
                <a:extLst>
                  <a:ext uri="{FF2B5EF4-FFF2-40B4-BE49-F238E27FC236}">
                    <a16:creationId xmlns:a16="http://schemas.microsoft.com/office/drawing/2014/main" id="{B1BB7514-B7FB-E189-0CBD-517AF628B5A5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15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66" name="그룹 165">
            <a:extLst>
              <a:ext uri="{FF2B5EF4-FFF2-40B4-BE49-F238E27FC236}">
                <a16:creationId xmlns:a16="http://schemas.microsoft.com/office/drawing/2014/main" id="{05ADBBFC-BE6C-02C1-453A-A9883C3434D2}"/>
              </a:ext>
            </a:extLst>
          </p:cNvPr>
          <p:cNvGrpSpPr/>
          <p:nvPr/>
        </p:nvGrpSpPr>
        <p:grpSpPr>
          <a:xfrm>
            <a:off x="189767" y="4731355"/>
            <a:ext cx="278496" cy="200053"/>
            <a:chOff x="1014019" y="2643309"/>
            <a:chExt cx="278496" cy="200053"/>
          </a:xfrm>
        </p:grpSpPr>
        <p:sp>
          <p:nvSpPr>
            <p:cNvPr id="167" name="이등변 삼각형 166">
              <a:extLst>
                <a:ext uri="{FF2B5EF4-FFF2-40B4-BE49-F238E27FC236}">
                  <a16:creationId xmlns:a16="http://schemas.microsoft.com/office/drawing/2014/main" id="{93681CBE-13AA-1488-9C44-E2E814B5F3F1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68" name="그룹 167">
              <a:extLst>
                <a:ext uri="{FF2B5EF4-FFF2-40B4-BE49-F238E27FC236}">
                  <a16:creationId xmlns:a16="http://schemas.microsoft.com/office/drawing/2014/main" id="{34C9CE4C-E00A-CE03-4E65-B674EB890EC8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69" name="Oval 593">
                <a:extLst>
                  <a:ext uri="{FF2B5EF4-FFF2-40B4-BE49-F238E27FC236}">
                    <a16:creationId xmlns:a16="http://schemas.microsoft.com/office/drawing/2014/main" id="{28EEBD25-3484-46B5-B47C-A5C9F5D32F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70" name="TextBox 14">
                <a:extLst>
                  <a:ext uri="{FF2B5EF4-FFF2-40B4-BE49-F238E27FC236}">
                    <a16:creationId xmlns:a16="http://schemas.microsoft.com/office/drawing/2014/main" id="{F1E7717C-77E5-C831-BC6C-289AEB333999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16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176" name="그림 175">
            <a:extLst>
              <a:ext uri="{FF2B5EF4-FFF2-40B4-BE49-F238E27FC236}">
                <a16:creationId xmlns:a16="http://schemas.microsoft.com/office/drawing/2014/main" id="{D78B0664-62A6-BF28-3791-3EAD640D1C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0704" y="5943293"/>
            <a:ext cx="765615" cy="288135"/>
          </a:xfrm>
          <a:prstGeom prst="rect">
            <a:avLst/>
          </a:prstGeom>
        </p:spPr>
      </p:pic>
      <p:grpSp>
        <p:nvGrpSpPr>
          <p:cNvPr id="177" name="그룹 176">
            <a:extLst>
              <a:ext uri="{FF2B5EF4-FFF2-40B4-BE49-F238E27FC236}">
                <a16:creationId xmlns:a16="http://schemas.microsoft.com/office/drawing/2014/main" id="{1ECEE09E-E753-7DC7-0A30-BB925F3B5B12}"/>
              </a:ext>
            </a:extLst>
          </p:cNvPr>
          <p:cNvGrpSpPr/>
          <p:nvPr/>
        </p:nvGrpSpPr>
        <p:grpSpPr>
          <a:xfrm rot="5400000">
            <a:off x="1926506" y="413339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78" name="이등변 삼각형 177">
              <a:extLst>
                <a:ext uri="{FF2B5EF4-FFF2-40B4-BE49-F238E27FC236}">
                  <a16:creationId xmlns:a16="http://schemas.microsoft.com/office/drawing/2014/main" id="{488E5D72-C23B-62EE-C4C5-9AEABF88F688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79" name="Oval 593">
              <a:extLst>
                <a:ext uri="{FF2B5EF4-FFF2-40B4-BE49-F238E27FC236}">
                  <a16:creationId xmlns:a16="http://schemas.microsoft.com/office/drawing/2014/main" id="{CCE075D6-96BC-0E21-E92D-8E81CDA751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14</a:t>
              </a:r>
            </a:p>
          </p:txBody>
        </p:sp>
      </p:grpSp>
      <p:sp>
        <p:nvSpPr>
          <p:cNvPr id="180" name="직사각형 179">
            <a:extLst>
              <a:ext uri="{FF2B5EF4-FFF2-40B4-BE49-F238E27FC236}">
                <a16:creationId xmlns:a16="http://schemas.microsoft.com/office/drawing/2014/main" id="{BE3821BA-0C7E-D77E-22C7-26E777AA9B06}"/>
              </a:ext>
            </a:extLst>
          </p:cNvPr>
          <p:cNvSpPr/>
          <p:nvPr/>
        </p:nvSpPr>
        <p:spPr>
          <a:xfrm>
            <a:off x="654241" y="4699928"/>
            <a:ext cx="869760" cy="1139415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81" name="그룹 180">
            <a:extLst>
              <a:ext uri="{FF2B5EF4-FFF2-40B4-BE49-F238E27FC236}">
                <a16:creationId xmlns:a16="http://schemas.microsoft.com/office/drawing/2014/main" id="{A8066B68-6A55-0B8E-61E6-13143CECDE90}"/>
              </a:ext>
            </a:extLst>
          </p:cNvPr>
          <p:cNvGrpSpPr/>
          <p:nvPr/>
        </p:nvGrpSpPr>
        <p:grpSpPr>
          <a:xfrm>
            <a:off x="5720360" y="4017713"/>
            <a:ext cx="278496" cy="200053"/>
            <a:chOff x="1014019" y="2643309"/>
            <a:chExt cx="278496" cy="200053"/>
          </a:xfrm>
        </p:grpSpPr>
        <p:sp>
          <p:nvSpPr>
            <p:cNvPr id="182" name="이등변 삼각형 181">
              <a:extLst>
                <a:ext uri="{FF2B5EF4-FFF2-40B4-BE49-F238E27FC236}">
                  <a16:creationId xmlns:a16="http://schemas.microsoft.com/office/drawing/2014/main" id="{2E939658-3325-0321-6C1A-6C39488221D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83" name="그룹 182">
              <a:extLst>
                <a:ext uri="{FF2B5EF4-FFF2-40B4-BE49-F238E27FC236}">
                  <a16:creationId xmlns:a16="http://schemas.microsoft.com/office/drawing/2014/main" id="{64A10A4D-2DA5-C9E9-D88D-11440014291C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84" name="Oval 593">
                <a:extLst>
                  <a:ext uri="{FF2B5EF4-FFF2-40B4-BE49-F238E27FC236}">
                    <a16:creationId xmlns:a16="http://schemas.microsoft.com/office/drawing/2014/main" id="{9869AC08-786D-67B2-5E62-DB2A8D4238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85" name="TextBox 14">
                <a:extLst>
                  <a:ext uri="{FF2B5EF4-FFF2-40B4-BE49-F238E27FC236}">
                    <a16:creationId xmlns:a16="http://schemas.microsoft.com/office/drawing/2014/main" id="{3C0732B2-D079-3FCE-666B-867D3AF95567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86" name="사각형: 둥근 모서리 185">
            <a:extLst>
              <a:ext uri="{FF2B5EF4-FFF2-40B4-BE49-F238E27FC236}">
                <a16:creationId xmlns:a16="http://schemas.microsoft.com/office/drawing/2014/main" id="{73540A76-C0E8-D07D-C581-B9DD276C82D3}"/>
              </a:ext>
            </a:extLst>
          </p:cNvPr>
          <p:cNvSpPr/>
          <p:nvPr/>
        </p:nvSpPr>
        <p:spPr>
          <a:xfrm>
            <a:off x="6173326" y="3744596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다운</a:t>
            </a:r>
          </a:p>
        </p:txBody>
      </p:sp>
      <p:pic>
        <p:nvPicPr>
          <p:cNvPr id="187" name="그래픽 186" descr="다운로드 윤곽선">
            <a:extLst>
              <a:ext uri="{FF2B5EF4-FFF2-40B4-BE49-F238E27FC236}">
                <a16:creationId xmlns:a16="http://schemas.microsoft.com/office/drawing/2014/main" id="{46DA8681-5338-AFFC-4994-C7A9061A77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08818" y="3757559"/>
            <a:ext cx="204905" cy="204905"/>
          </a:xfrm>
          <a:prstGeom prst="rect">
            <a:avLst/>
          </a:prstGeom>
        </p:spPr>
      </p:pic>
      <p:grpSp>
        <p:nvGrpSpPr>
          <p:cNvPr id="188" name="그룹 187">
            <a:extLst>
              <a:ext uri="{FF2B5EF4-FFF2-40B4-BE49-F238E27FC236}">
                <a16:creationId xmlns:a16="http://schemas.microsoft.com/office/drawing/2014/main" id="{0B9A1080-72DE-CA18-E496-189F8B627EE0}"/>
              </a:ext>
            </a:extLst>
          </p:cNvPr>
          <p:cNvGrpSpPr/>
          <p:nvPr/>
        </p:nvGrpSpPr>
        <p:grpSpPr>
          <a:xfrm>
            <a:off x="5910499" y="3765849"/>
            <a:ext cx="278496" cy="200053"/>
            <a:chOff x="1014019" y="2643309"/>
            <a:chExt cx="278496" cy="200053"/>
          </a:xfrm>
        </p:grpSpPr>
        <p:sp>
          <p:nvSpPr>
            <p:cNvPr id="189" name="이등변 삼각형 188">
              <a:extLst>
                <a:ext uri="{FF2B5EF4-FFF2-40B4-BE49-F238E27FC236}">
                  <a16:creationId xmlns:a16="http://schemas.microsoft.com/office/drawing/2014/main" id="{7442A15A-ADBA-975E-775E-AD11226B3F10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90" name="그룹 189">
              <a:extLst>
                <a:ext uri="{FF2B5EF4-FFF2-40B4-BE49-F238E27FC236}">
                  <a16:creationId xmlns:a16="http://schemas.microsoft.com/office/drawing/2014/main" id="{F2722998-76BC-8D9D-FFEE-F739C72A44A7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91" name="Oval 593">
                <a:extLst>
                  <a:ext uri="{FF2B5EF4-FFF2-40B4-BE49-F238E27FC236}">
                    <a16:creationId xmlns:a16="http://schemas.microsoft.com/office/drawing/2014/main" id="{CD727D3B-8D0D-13E8-77AF-C7C0F9010A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92" name="TextBox 14">
                <a:extLst>
                  <a:ext uri="{FF2B5EF4-FFF2-40B4-BE49-F238E27FC236}">
                    <a16:creationId xmlns:a16="http://schemas.microsoft.com/office/drawing/2014/main" id="{0582C76B-218F-1620-8E75-BF8C4D28F883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11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93" name="그룹 192">
            <a:extLst>
              <a:ext uri="{FF2B5EF4-FFF2-40B4-BE49-F238E27FC236}">
                <a16:creationId xmlns:a16="http://schemas.microsoft.com/office/drawing/2014/main" id="{DC68E254-0ADF-5DB3-24DB-A14FA0EE2A86}"/>
              </a:ext>
            </a:extLst>
          </p:cNvPr>
          <p:cNvGrpSpPr/>
          <p:nvPr/>
        </p:nvGrpSpPr>
        <p:grpSpPr>
          <a:xfrm>
            <a:off x="1336274" y="4480325"/>
            <a:ext cx="244417" cy="258694"/>
            <a:chOff x="1098607" y="3056422"/>
            <a:chExt cx="244417" cy="258694"/>
          </a:xfrm>
        </p:grpSpPr>
        <p:sp>
          <p:nvSpPr>
            <p:cNvPr id="194" name="이등변 삼각형 193">
              <a:extLst>
                <a:ext uri="{FF2B5EF4-FFF2-40B4-BE49-F238E27FC236}">
                  <a16:creationId xmlns:a16="http://schemas.microsoft.com/office/drawing/2014/main" id="{AF3B5AA1-8F23-C157-4C58-3D82398BC95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95" name="그룹 194">
              <a:extLst>
                <a:ext uri="{FF2B5EF4-FFF2-40B4-BE49-F238E27FC236}">
                  <a16:creationId xmlns:a16="http://schemas.microsoft.com/office/drawing/2014/main" id="{1EE03DAA-C951-E5E0-E844-026B3BCC998C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196" name="Oval 593">
                <a:extLst>
                  <a:ext uri="{FF2B5EF4-FFF2-40B4-BE49-F238E27FC236}">
                    <a16:creationId xmlns:a16="http://schemas.microsoft.com/office/drawing/2014/main" id="{6798C230-77F7-B561-6FD7-5D485C7C76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97" name="TextBox 14">
                <a:extLst>
                  <a:ext uri="{FF2B5EF4-FFF2-40B4-BE49-F238E27FC236}">
                    <a16:creationId xmlns:a16="http://schemas.microsoft.com/office/drawing/2014/main" id="{F1E0AA16-482D-BE95-496B-0CD55AD84FA1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17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198" name="그룹 197">
            <a:extLst>
              <a:ext uri="{FF2B5EF4-FFF2-40B4-BE49-F238E27FC236}">
                <a16:creationId xmlns:a16="http://schemas.microsoft.com/office/drawing/2014/main" id="{44CB9D52-C1C6-7B53-B798-5E237DE343D8}"/>
              </a:ext>
            </a:extLst>
          </p:cNvPr>
          <p:cNvGrpSpPr/>
          <p:nvPr/>
        </p:nvGrpSpPr>
        <p:grpSpPr>
          <a:xfrm rot="5400000">
            <a:off x="6976647" y="3991962"/>
            <a:ext cx="238526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99" name="이등변 삼각형 198">
              <a:extLst>
                <a:ext uri="{FF2B5EF4-FFF2-40B4-BE49-F238E27FC236}">
                  <a16:creationId xmlns:a16="http://schemas.microsoft.com/office/drawing/2014/main" id="{DFE8C89D-FC86-E0B2-D74E-C04327396C7D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00" name="Oval 593">
              <a:extLst>
                <a:ext uri="{FF2B5EF4-FFF2-40B4-BE49-F238E27FC236}">
                  <a16:creationId xmlns:a16="http://schemas.microsoft.com/office/drawing/2014/main" id="{F7479CDB-7A85-9BF7-7D94-29BE252287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13</a:t>
              </a:r>
            </a:p>
          </p:txBody>
        </p:sp>
      </p:grpSp>
      <p:grpSp>
        <p:nvGrpSpPr>
          <p:cNvPr id="201" name="그룹 200">
            <a:extLst>
              <a:ext uri="{FF2B5EF4-FFF2-40B4-BE49-F238E27FC236}">
                <a16:creationId xmlns:a16="http://schemas.microsoft.com/office/drawing/2014/main" id="{A43535BA-9FE2-F6D0-88E4-79C21B44BC5F}"/>
              </a:ext>
            </a:extLst>
          </p:cNvPr>
          <p:cNvGrpSpPr/>
          <p:nvPr/>
        </p:nvGrpSpPr>
        <p:grpSpPr>
          <a:xfrm>
            <a:off x="2936422" y="5992558"/>
            <a:ext cx="278496" cy="200053"/>
            <a:chOff x="1014019" y="2643309"/>
            <a:chExt cx="278496" cy="200053"/>
          </a:xfrm>
        </p:grpSpPr>
        <p:sp>
          <p:nvSpPr>
            <p:cNvPr id="202" name="이등변 삼각형 201">
              <a:extLst>
                <a:ext uri="{FF2B5EF4-FFF2-40B4-BE49-F238E27FC236}">
                  <a16:creationId xmlns:a16="http://schemas.microsoft.com/office/drawing/2014/main" id="{E3A74F4E-8BC8-8F35-5E3B-3C65AC442CF7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203" name="그룹 202">
              <a:extLst>
                <a:ext uri="{FF2B5EF4-FFF2-40B4-BE49-F238E27FC236}">
                  <a16:creationId xmlns:a16="http://schemas.microsoft.com/office/drawing/2014/main" id="{7A9BA9E9-FDF0-2861-A5CC-7201AA349FA2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204" name="Oval 593">
                <a:extLst>
                  <a:ext uri="{FF2B5EF4-FFF2-40B4-BE49-F238E27FC236}">
                    <a16:creationId xmlns:a16="http://schemas.microsoft.com/office/drawing/2014/main" id="{95D0BFBD-D3DD-2FC3-05FD-074E4F27E3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05" name="TextBox 14">
                <a:extLst>
                  <a:ext uri="{FF2B5EF4-FFF2-40B4-BE49-F238E27FC236}">
                    <a16:creationId xmlns:a16="http://schemas.microsoft.com/office/drawing/2014/main" id="{435AE75E-2CD8-A693-46BD-B5F35602517A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18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11" name="사각형: 둥근 모서리 110">
            <a:extLst>
              <a:ext uri="{FF2B5EF4-FFF2-40B4-BE49-F238E27FC236}">
                <a16:creationId xmlns:a16="http://schemas.microsoft.com/office/drawing/2014/main" id="{5ACFF076-51DD-814C-FDBA-253492C24EF3}"/>
              </a:ext>
            </a:extLst>
          </p:cNvPr>
          <p:cNvSpPr/>
          <p:nvPr/>
        </p:nvSpPr>
        <p:spPr>
          <a:xfrm>
            <a:off x="1302529" y="949182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엑셀 업로드</a:t>
            </a:r>
          </a:p>
        </p:txBody>
      </p:sp>
      <p:grpSp>
        <p:nvGrpSpPr>
          <p:cNvPr id="112" name="그룹 111">
            <a:extLst>
              <a:ext uri="{FF2B5EF4-FFF2-40B4-BE49-F238E27FC236}">
                <a16:creationId xmlns:a16="http://schemas.microsoft.com/office/drawing/2014/main" id="{6BF1EC56-19AB-FD88-B35A-8B546BACBD18}"/>
              </a:ext>
            </a:extLst>
          </p:cNvPr>
          <p:cNvGrpSpPr/>
          <p:nvPr/>
        </p:nvGrpSpPr>
        <p:grpSpPr>
          <a:xfrm rot="5400000">
            <a:off x="2116565" y="91531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13" name="이등변 삼각형 112">
              <a:extLst>
                <a:ext uri="{FF2B5EF4-FFF2-40B4-BE49-F238E27FC236}">
                  <a16:creationId xmlns:a16="http://schemas.microsoft.com/office/drawing/2014/main" id="{F469BF67-B701-9675-B1A5-344AD9090403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17" name="Oval 593">
              <a:extLst>
                <a:ext uri="{FF2B5EF4-FFF2-40B4-BE49-F238E27FC236}">
                  <a16:creationId xmlns:a16="http://schemas.microsoft.com/office/drawing/2014/main" id="{367BCB0B-CA3C-7BBA-FEB1-28A6F956E1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118" name="사각형: 둥근 모서리 117">
            <a:extLst>
              <a:ext uri="{FF2B5EF4-FFF2-40B4-BE49-F238E27FC236}">
                <a16:creationId xmlns:a16="http://schemas.microsoft.com/office/drawing/2014/main" id="{EFA1CF60-C74E-389F-0532-0D0E4767974D}"/>
              </a:ext>
            </a:extLst>
          </p:cNvPr>
          <p:cNvSpPr/>
          <p:nvPr/>
        </p:nvSpPr>
        <p:spPr>
          <a:xfrm>
            <a:off x="414387" y="951380"/>
            <a:ext cx="831056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양식 다운</a:t>
            </a:r>
          </a:p>
        </p:txBody>
      </p:sp>
      <p:grpSp>
        <p:nvGrpSpPr>
          <p:cNvPr id="119" name="그룹 118">
            <a:extLst>
              <a:ext uri="{FF2B5EF4-FFF2-40B4-BE49-F238E27FC236}">
                <a16:creationId xmlns:a16="http://schemas.microsoft.com/office/drawing/2014/main" id="{3617D113-A241-74B8-3A6F-CDB677252F85}"/>
              </a:ext>
            </a:extLst>
          </p:cNvPr>
          <p:cNvGrpSpPr/>
          <p:nvPr/>
        </p:nvGrpSpPr>
        <p:grpSpPr>
          <a:xfrm>
            <a:off x="187704" y="968418"/>
            <a:ext cx="278496" cy="200053"/>
            <a:chOff x="1014019" y="2643309"/>
            <a:chExt cx="278496" cy="200053"/>
          </a:xfrm>
        </p:grpSpPr>
        <p:sp>
          <p:nvSpPr>
            <p:cNvPr id="120" name="이등변 삼각형 119">
              <a:extLst>
                <a:ext uri="{FF2B5EF4-FFF2-40B4-BE49-F238E27FC236}">
                  <a16:creationId xmlns:a16="http://schemas.microsoft.com/office/drawing/2014/main" id="{7B9DCCB7-CD63-2A1C-BF87-CFDB39572DEA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21" name="그룹 120">
              <a:extLst>
                <a:ext uri="{FF2B5EF4-FFF2-40B4-BE49-F238E27FC236}">
                  <a16:creationId xmlns:a16="http://schemas.microsoft.com/office/drawing/2014/main" id="{B7F20092-D03D-7446-ED86-98219959D37D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22" name="Oval 593">
                <a:extLst>
                  <a:ext uri="{FF2B5EF4-FFF2-40B4-BE49-F238E27FC236}">
                    <a16:creationId xmlns:a16="http://schemas.microsoft.com/office/drawing/2014/main" id="{7D04BC64-D0BF-83D3-E19B-6F3E5C1230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23" name="TextBox 14">
                <a:extLst>
                  <a:ext uri="{FF2B5EF4-FFF2-40B4-BE49-F238E27FC236}">
                    <a16:creationId xmlns:a16="http://schemas.microsoft.com/office/drawing/2014/main" id="{F8C0F513-BED1-54A0-8608-D9965DAA52B8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pic>
        <p:nvPicPr>
          <p:cNvPr id="124" name="그래픽 123" descr="다운로드 윤곽선">
            <a:extLst>
              <a:ext uri="{FF2B5EF4-FFF2-40B4-BE49-F238E27FC236}">
                <a16:creationId xmlns:a16="http://schemas.microsoft.com/office/drawing/2014/main" id="{750150F8-19D2-6A22-7A48-3E7C8A0C83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3899" y="962145"/>
            <a:ext cx="204905" cy="204905"/>
          </a:xfrm>
          <a:prstGeom prst="rect">
            <a:avLst/>
          </a:prstGeom>
        </p:spPr>
      </p:pic>
      <p:grpSp>
        <p:nvGrpSpPr>
          <p:cNvPr id="126" name="그룹 125">
            <a:extLst>
              <a:ext uri="{FF2B5EF4-FFF2-40B4-BE49-F238E27FC236}">
                <a16:creationId xmlns:a16="http://schemas.microsoft.com/office/drawing/2014/main" id="{5B1A305D-7343-9535-F2D1-F3910C8BE5AE}"/>
              </a:ext>
            </a:extLst>
          </p:cNvPr>
          <p:cNvGrpSpPr/>
          <p:nvPr/>
        </p:nvGrpSpPr>
        <p:grpSpPr>
          <a:xfrm>
            <a:off x="168309" y="1447471"/>
            <a:ext cx="278496" cy="200053"/>
            <a:chOff x="1014019" y="2643309"/>
            <a:chExt cx="278496" cy="200053"/>
          </a:xfrm>
        </p:grpSpPr>
        <p:sp>
          <p:nvSpPr>
            <p:cNvPr id="127" name="이등변 삼각형 126">
              <a:extLst>
                <a:ext uri="{FF2B5EF4-FFF2-40B4-BE49-F238E27FC236}">
                  <a16:creationId xmlns:a16="http://schemas.microsoft.com/office/drawing/2014/main" id="{70499F99-511B-3A4B-C39F-D092CB11B849}"/>
                </a:ext>
              </a:extLst>
            </p:cNvPr>
            <p:cNvSpPr/>
            <p:nvPr/>
          </p:nvSpPr>
          <p:spPr>
            <a:xfrm rot="5400000">
              <a:off x="1214355" y="2707872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grpSp>
          <p:nvGrpSpPr>
            <p:cNvPr id="128" name="그룹 127">
              <a:extLst>
                <a:ext uri="{FF2B5EF4-FFF2-40B4-BE49-F238E27FC236}">
                  <a16:creationId xmlns:a16="http://schemas.microsoft.com/office/drawing/2014/main" id="{31CD78B0-E817-E752-D691-7689206793FD}"/>
                </a:ext>
              </a:extLst>
            </p:cNvPr>
            <p:cNvGrpSpPr/>
            <p:nvPr/>
          </p:nvGrpSpPr>
          <p:grpSpPr>
            <a:xfrm>
              <a:off x="1014019" y="2643309"/>
              <a:ext cx="244417" cy="200053"/>
              <a:chOff x="5641983" y="5238997"/>
              <a:chExt cx="244417" cy="200053"/>
            </a:xfrm>
          </p:grpSpPr>
          <p:sp>
            <p:nvSpPr>
              <p:cNvPr id="129" name="Oval 593">
                <a:extLst>
                  <a:ext uri="{FF2B5EF4-FFF2-40B4-BE49-F238E27FC236}">
                    <a16:creationId xmlns:a16="http://schemas.microsoft.com/office/drawing/2014/main" id="{A79DE145-88E2-6A3B-1A7F-E216388781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130" name="TextBox 14">
                <a:extLst>
                  <a:ext uri="{FF2B5EF4-FFF2-40B4-BE49-F238E27FC236}">
                    <a16:creationId xmlns:a16="http://schemas.microsoft.com/office/drawing/2014/main" id="{A173B2A4-33BA-F371-2154-2459EB3017B3}"/>
                  </a:ext>
                </a:extLst>
              </p:cNvPr>
              <p:cNvSpPr txBox="1"/>
              <p:nvPr/>
            </p:nvSpPr>
            <p:spPr>
              <a:xfrm>
                <a:off x="5641983" y="523899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4</a:t>
                </a:r>
                <a:endParaRPr lang="ko-KR" altLang="en-US" sz="7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132" name="TextBox 131">
            <a:extLst>
              <a:ext uri="{FF2B5EF4-FFF2-40B4-BE49-F238E27FC236}">
                <a16:creationId xmlns:a16="http://schemas.microsoft.com/office/drawing/2014/main" id="{CD6DFC3D-5CD2-4182-EE43-6B7BAA334860}"/>
              </a:ext>
            </a:extLst>
          </p:cNvPr>
          <p:cNvSpPr txBox="1"/>
          <p:nvPr/>
        </p:nvSpPr>
        <p:spPr>
          <a:xfrm>
            <a:off x="352424" y="2236271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역사명</a:t>
            </a:r>
            <a:endParaRPr lang="en-US" altLang="ko-KR" sz="900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7F768B85-CF88-A8F4-46C6-8B2363748B50}"/>
              </a:ext>
            </a:extLst>
          </p:cNvPr>
          <p:cNvSpPr txBox="1"/>
          <p:nvPr/>
        </p:nvSpPr>
        <p:spPr>
          <a:xfrm>
            <a:off x="352424" y="2516171"/>
            <a:ext cx="75594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노선</a:t>
            </a:r>
            <a:endParaRPr lang="en-US" altLang="ko-KR" sz="900"/>
          </a:p>
        </p:txBody>
      </p:sp>
      <p:sp>
        <p:nvSpPr>
          <p:cNvPr id="134" name="사각형: 둥근 모서리 133">
            <a:extLst>
              <a:ext uri="{FF2B5EF4-FFF2-40B4-BE49-F238E27FC236}">
                <a16:creationId xmlns:a16="http://schemas.microsoft.com/office/drawing/2014/main" id="{BF424F6A-977E-CD59-B81E-68B4B57E1F5E}"/>
              </a:ext>
            </a:extLst>
          </p:cNvPr>
          <p:cNvSpPr/>
          <p:nvPr/>
        </p:nvSpPr>
        <p:spPr>
          <a:xfrm>
            <a:off x="1131159" y="2559713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선택          ▼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5" name="사각형: 둥근 모서리 134">
            <a:extLst>
              <a:ext uri="{FF2B5EF4-FFF2-40B4-BE49-F238E27FC236}">
                <a16:creationId xmlns:a16="http://schemas.microsoft.com/office/drawing/2014/main" id="{BF906D29-C696-9F41-82E9-B5985721A472}"/>
              </a:ext>
            </a:extLst>
          </p:cNvPr>
          <p:cNvSpPr/>
          <p:nvPr/>
        </p:nvSpPr>
        <p:spPr>
          <a:xfrm>
            <a:off x="6504429" y="2608361"/>
            <a:ext cx="533400" cy="2308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 조회</a:t>
            </a:r>
            <a:endParaRPr lang="ko-KR" altLang="en-US" sz="900" b="1">
              <a:solidFill>
                <a:schemeClr val="bg1"/>
              </a:solidFill>
            </a:endParaRPr>
          </a:p>
        </p:txBody>
      </p:sp>
      <p:cxnSp>
        <p:nvCxnSpPr>
          <p:cNvPr id="139" name="직선 연결선 138">
            <a:extLst>
              <a:ext uri="{FF2B5EF4-FFF2-40B4-BE49-F238E27FC236}">
                <a16:creationId xmlns:a16="http://schemas.microsoft.com/office/drawing/2014/main" id="{EAB702C9-D9FD-1E23-7CCE-6AD97BA7ED64}"/>
              </a:ext>
            </a:extLst>
          </p:cNvPr>
          <p:cNvCxnSpPr>
            <a:cxnSpLocks/>
          </p:cNvCxnSpPr>
          <p:nvPr/>
        </p:nvCxnSpPr>
        <p:spPr>
          <a:xfrm>
            <a:off x="375723" y="2925048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0" name="직선 연결선 139">
            <a:extLst>
              <a:ext uri="{FF2B5EF4-FFF2-40B4-BE49-F238E27FC236}">
                <a16:creationId xmlns:a16="http://schemas.microsoft.com/office/drawing/2014/main" id="{A4DBE03F-3B30-3038-BA2C-6E0D67598C5B}"/>
              </a:ext>
            </a:extLst>
          </p:cNvPr>
          <p:cNvCxnSpPr>
            <a:cxnSpLocks/>
          </p:cNvCxnSpPr>
          <p:nvPr/>
        </p:nvCxnSpPr>
        <p:spPr>
          <a:xfrm>
            <a:off x="361660" y="2103639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41" name="그룹 140">
            <a:extLst>
              <a:ext uri="{FF2B5EF4-FFF2-40B4-BE49-F238E27FC236}">
                <a16:creationId xmlns:a16="http://schemas.microsoft.com/office/drawing/2014/main" id="{BA7CFFD1-FD7D-149F-28D7-51C1BCC94DF3}"/>
              </a:ext>
            </a:extLst>
          </p:cNvPr>
          <p:cNvGrpSpPr/>
          <p:nvPr/>
        </p:nvGrpSpPr>
        <p:grpSpPr>
          <a:xfrm rot="5400000">
            <a:off x="3258151" y="227670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2" name="이등변 삼각형 141">
              <a:extLst>
                <a:ext uri="{FF2B5EF4-FFF2-40B4-BE49-F238E27FC236}">
                  <a16:creationId xmlns:a16="http://schemas.microsoft.com/office/drawing/2014/main" id="{AFB145A1-625D-3FFA-7360-BCDC5631C4F3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3" name="Oval 593">
              <a:extLst>
                <a:ext uri="{FF2B5EF4-FFF2-40B4-BE49-F238E27FC236}">
                  <a16:creationId xmlns:a16="http://schemas.microsoft.com/office/drawing/2014/main" id="{DFBC0BD4-4053-FF7D-430B-71093FB062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5</a:t>
              </a:r>
            </a:p>
          </p:txBody>
        </p:sp>
      </p:grpSp>
      <p:grpSp>
        <p:nvGrpSpPr>
          <p:cNvPr id="144" name="그룹 143">
            <a:extLst>
              <a:ext uri="{FF2B5EF4-FFF2-40B4-BE49-F238E27FC236}">
                <a16:creationId xmlns:a16="http://schemas.microsoft.com/office/drawing/2014/main" id="{EF2C13AC-9886-F40F-5F49-038927762676}"/>
              </a:ext>
            </a:extLst>
          </p:cNvPr>
          <p:cNvGrpSpPr/>
          <p:nvPr/>
        </p:nvGrpSpPr>
        <p:grpSpPr>
          <a:xfrm rot="5400000">
            <a:off x="7068173" y="2630414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5" name="이등변 삼각형 144">
              <a:extLst>
                <a:ext uri="{FF2B5EF4-FFF2-40B4-BE49-F238E27FC236}">
                  <a16:creationId xmlns:a16="http://schemas.microsoft.com/office/drawing/2014/main" id="{28D19F44-93A0-7B56-197F-098EA2A7B2E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46" name="Oval 593">
              <a:extLst>
                <a:ext uri="{FF2B5EF4-FFF2-40B4-BE49-F238E27FC236}">
                  <a16:creationId xmlns:a16="http://schemas.microsoft.com/office/drawing/2014/main" id="{9B8196E6-FF8D-B588-BB13-60506993EF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8</a:t>
              </a:r>
            </a:p>
          </p:txBody>
        </p:sp>
      </p:grpSp>
      <p:grpSp>
        <p:nvGrpSpPr>
          <p:cNvPr id="147" name="그룹 146">
            <a:extLst>
              <a:ext uri="{FF2B5EF4-FFF2-40B4-BE49-F238E27FC236}">
                <a16:creationId xmlns:a16="http://schemas.microsoft.com/office/drawing/2014/main" id="{5F49F010-30D0-1067-0906-4FE8B096CE9B}"/>
              </a:ext>
            </a:extLst>
          </p:cNvPr>
          <p:cNvGrpSpPr/>
          <p:nvPr/>
        </p:nvGrpSpPr>
        <p:grpSpPr>
          <a:xfrm rot="5400000">
            <a:off x="2132743" y="2566285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148" name="이등변 삼각형 147">
              <a:extLst>
                <a:ext uri="{FF2B5EF4-FFF2-40B4-BE49-F238E27FC236}">
                  <a16:creationId xmlns:a16="http://schemas.microsoft.com/office/drawing/2014/main" id="{787D1827-7DA6-4742-3CCC-2BF9D4859042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155" name="Oval 593">
              <a:extLst>
                <a:ext uri="{FF2B5EF4-FFF2-40B4-BE49-F238E27FC236}">
                  <a16:creationId xmlns:a16="http://schemas.microsoft.com/office/drawing/2014/main" id="{B62DF7E8-7239-1B0A-3326-0590703464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7</a:t>
              </a:r>
            </a:p>
          </p:txBody>
        </p:sp>
      </p:grpSp>
      <p:sp>
        <p:nvSpPr>
          <p:cNvPr id="206" name="사각형: 둥근 모서리 205">
            <a:extLst>
              <a:ext uri="{FF2B5EF4-FFF2-40B4-BE49-F238E27FC236}">
                <a16:creationId xmlns:a16="http://schemas.microsoft.com/office/drawing/2014/main" id="{BAC2A4D5-8300-1CF8-83C3-D6B72373441E}"/>
              </a:ext>
            </a:extLst>
          </p:cNvPr>
          <p:cNvSpPr/>
          <p:nvPr/>
        </p:nvSpPr>
        <p:spPr>
          <a:xfrm>
            <a:off x="1129690" y="2274385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이름 입력</a:t>
            </a:r>
          </a:p>
        </p:txBody>
      </p:sp>
      <p:sp>
        <p:nvSpPr>
          <p:cNvPr id="207" name="사각형: 둥근 모서리 206">
            <a:extLst>
              <a:ext uri="{FF2B5EF4-FFF2-40B4-BE49-F238E27FC236}">
                <a16:creationId xmlns:a16="http://schemas.microsoft.com/office/drawing/2014/main" id="{AEFB6F29-1EFB-4770-4BD9-FBCCDCA27640}"/>
              </a:ext>
            </a:extLst>
          </p:cNvPr>
          <p:cNvSpPr/>
          <p:nvPr/>
        </p:nvSpPr>
        <p:spPr>
          <a:xfrm>
            <a:off x="2215612" y="2274593"/>
            <a:ext cx="1002388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코드 입력</a:t>
            </a:r>
          </a:p>
        </p:txBody>
      </p:sp>
      <p:grpSp>
        <p:nvGrpSpPr>
          <p:cNvPr id="208" name="그룹 207">
            <a:extLst>
              <a:ext uri="{FF2B5EF4-FFF2-40B4-BE49-F238E27FC236}">
                <a16:creationId xmlns:a16="http://schemas.microsoft.com/office/drawing/2014/main" id="{C68A952B-CA8C-7A1D-746C-398D7954CB1E}"/>
              </a:ext>
            </a:extLst>
          </p:cNvPr>
          <p:cNvGrpSpPr/>
          <p:nvPr/>
        </p:nvGrpSpPr>
        <p:grpSpPr>
          <a:xfrm rot="5400000">
            <a:off x="5677650" y="2276707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09" name="이등변 삼각형 208">
              <a:extLst>
                <a:ext uri="{FF2B5EF4-FFF2-40B4-BE49-F238E27FC236}">
                  <a16:creationId xmlns:a16="http://schemas.microsoft.com/office/drawing/2014/main" id="{893B8480-738F-9CD1-1DEF-3B2931787BF4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10" name="Oval 593">
              <a:extLst>
                <a:ext uri="{FF2B5EF4-FFF2-40B4-BE49-F238E27FC236}">
                  <a16:creationId xmlns:a16="http://schemas.microsoft.com/office/drawing/2014/main" id="{B0E31960-8AEB-45A2-5CAF-0B44A31642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6</a:t>
              </a:r>
            </a:p>
          </p:txBody>
        </p:sp>
      </p:grpSp>
      <p:sp>
        <p:nvSpPr>
          <p:cNvPr id="211" name="TextBox 210">
            <a:extLst>
              <a:ext uri="{FF2B5EF4-FFF2-40B4-BE49-F238E27FC236}">
                <a16:creationId xmlns:a16="http://schemas.microsoft.com/office/drawing/2014/main" id="{C00D3727-3F04-5FA9-4153-73642287A8FE}"/>
              </a:ext>
            </a:extLst>
          </p:cNvPr>
          <p:cNvSpPr txBox="1"/>
          <p:nvPr/>
        </p:nvSpPr>
        <p:spPr>
          <a:xfrm>
            <a:off x="361783" y="3007354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환승역 구분</a:t>
            </a:r>
            <a:endParaRPr lang="en-US" altLang="ko-KR" sz="900"/>
          </a:p>
        </p:txBody>
      </p:sp>
      <p:sp>
        <p:nvSpPr>
          <p:cNvPr id="212" name="사각형: 둥근 모서리 211">
            <a:extLst>
              <a:ext uri="{FF2B5EF4-FFF2-40B4-BE49-F238E27FC236}">
                <a16:creationId xmlns:a16="http://schemas.microsoft.com/office/drawing/2014/main" id="{2CFCD438-B1E2-9883-B6E7-C840CC946CC7}"/>
              </a:ext>
            </a:extLst>
          </p:cNvPr>
          <p:cNvSpPr/>
          <p:nvPr/>
        </p:nvSpPr>
        <p:spPr>
          <a:xfrm>
            <a:off x="1183319" y="3040510"/>
            <a:ext cx="8710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일반역</a:t>
            </a:r>
          </a:p>
        </p:txBody>
      </p:sp>
      <p:sp>
        <p:nvSpPr>
          <p:cNvPr id="213" name="사각형: 둥근 모서리 212">
            <a:extLst>
              <a:ext uri="{FF2B5EF4-FFF2-40B4-BE49-F238E27FC236}">
                <a16:creationId xmlns:a16="http://schemas.microsoft.com/office/drawing/2014/main" id="{B78035FD-413D-8DC2-A458-AF2771530FD8}"/>
              </a:ext>
            </a:extLst>
          </p:cNvPr>
          <p:cNvSpPr/>
          <p:nvPr/>
        </p:nvSpPr>
        <p:spPr>
          <a:xfrm>
            <a:off x="2127017" y="3040006"/>
            <a:ext cx="8710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환승역</a:t>
            </a:r>
          </a:p>
        </p:txBody>
      </p:sp>
      <p:grpSp>
        <p:nvGrpSpPr>
          <p:cNvPr id="214" name="그룹 213">
            <a:extLst>
              <a:ext uri="{FF2B5EF4-FFF2-40B4-BE49-F238E27FC236}">
                <a16:creationId xmlns:a16="http://schemas.microsoft.com/office/drawing/2014/main" id="{7B46E8C2-E145-4786-C970-AB01A3D2D960}"/>
              </a:ext>
            </a:extLst>
          </p:cNvPr>
          <p:cNvGrpSpPr/>
          <p:nvPr/>
        </p:nvGrpSpPr>
        <p:grpSpPr>
          <a:xfrm rot="5400000">
            <a:off x="3017401" y="303119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15" name="이등변 삼각형 214">
              <a:extLst>
                <a:ext uri="{FF2B5EF4-FFF2-40B4-BE49-F238E27FC236}">
                  <a16:creationId xmlns:a16="http://schemas.microsoft.com/office/drawing/2014/main" id="{147467AE-65A2-3ECC-F0C7-5115AD12ABBF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16" name="Oval 593">
              <a:extLst>
                <a:ext uri="{FF2B5EF4-FFF2-40B4-BE49-F238E27FC236}">
                  <a16:creationId xmlns:a16="http://schemas.microsoft.com/office/drawing/2014/main" id="{84637694-B25A-3EE3-09C8-7746649C52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9</a:t>
              </a:r>
            </a:p>
          </p:txBody>
        </p:sp>
      </p:grpSp>
      <p:sp>
        <p:nvSpPr>
          <p:cNvPr id="217" name="TextBox 216">
            <a:extLst>
              <a:ext uri="{FF2B5EF4-FFF2-40B4-BE49-F238E27FC236}">
                <a16:creationId xmlns:a16="http://schemas.microsoft.com/office/drawing/2014/main" id="{66C0255B-436D-1565-0A1E-797BA8B3F9D8}"/>
              </a:ext>
            </a:extLst>
          </p:cNvPr>
          <p:cNvSpPr txBox="1"/>
          <p:nvPr/>
        </p:nvSpPr>
        <p:spPr>
          <a:xfrm>
            <a:off x="361783" y="3282919"/>
            <a:ext cx="835353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역 구분</a:t>
            </a:r>
            <a:endParaRPr lang="en-US" altLang="ko-KR" sz="900"/>
          </a:p>
        </p:txBody>
      </p:sp>
      <p:sp>
        <p:nvSpPr>
          <p:cNvPr id="218" name="사각형: 둥근 모서리 217">
            <a:extLst>
              <a:ext uri="{FF2B5EF4-FFF2-40B4-BE49-F238E27FC236}">
                <a16:creationId xmlns:a16="http://schemas.microsoft.com/office/drawing/2014/main" id="{F81C98FC-7180-711E-CE68-3F1E8FE00627}"/>
              </a:ext>
            </a:extLst>
          </p:cNvPr>
          <p:cNvSpPr/>
          <p:nvPr/>
        </p:nvSpPr>
        <p:spPr>
          <a:xfrm>
            <a:off x="1191587" y="3322450"/>
            <a:ext cx="8710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지하철역</a:t>
            </a:r>
          </a:p>
        </p:txBody>
      </p:sp>
      <p:sp>
        <p:nvSpPr>
          <p:cNvPr id="219" name="사각형: 둥근 모서리 218">
            <a:extLst>
              <a:ext uri="{FF2B5EF4-FFF2-40B4-BE49-F238E27FC236}">
                <a16:creationId xmlns:a16="http://schemas.microsoft.com/office/drawing/2014/main" id="{AA116D50-293A-1E30-A61D-D35EE195F5BD}"/>
              </a:ext>
            </a:extLst>
          </p:cNvPr>
          <p:cNvSpPr/>
          <p:nvPr/>
        </p:nvSpPr>
        <p:spPr>
          <a:xfrm>
            <a:off x="2135285" y="3321946"/>
            <a:ext cx="87102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기차역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F97DAB3A-7009-3B85-A3D3-80F4230D95CD}"/>
              </a:ext>
            </a:extLst>
          </p:cNvPr>
          <p:cNvSpPr txBox="1"/>
          <p:nvPr/>
        </p:nvSpPr>
        <p:spPr>
          <a:xfrm>
            <a:off x="4192401" y="2234299"/>
            <a:ext cx="75594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/>
              <a:t>주소</a:t>
            </a:r>
            <a:endParaRPr lang="en-US" altLang="ko-KR" sz="900"/>
          </a:p>
        </p:txBody>
      </p:sp>
      <p:sp>
        <p:nvSpPr>
          <p:cNvPr id="221" name="사각형: 둥근 모서리 220">
            <a:extLst>
              <a:ext uri="{FF2B5EF4-FFF2-40B4-BE49-F238E27FC236}">
                <a16:creationId xmlns:a16="http://schemas.microsoft.com/office/drawing/2014/main" id="{D9D2853D-7229-1B07-9FB9-ADDC91D8FE4E}"/>
              </a:ext>
            </a:extLst>
          </p:cNvPr>
          <p:cNvSpPr/>
          <p:nvPr/>
        </p:nvSpPr>
        <p:spPr>
          <a:xfrm>
            <a:off x="4664866" y="2273791"/>
            <a:ext cx="973575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입력</a:t>
            </a:r>
            <a:endParaRPr lang="ko-KR" altLang="en-US" sz="900" b="1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22" name="그룹 221">
            <a:extLst>
              <a:ext uri="{FF2B5EF4-FFF2-40B4-BE49-F238E27FC236}">
                <a16:creationId xmlns:a16="http://schemas.microsoft.com/office/drawing/2014/main" id="{BD66EF7D-3DCF-454E-12E1-0FF1FE0E9B0A}"/>
              </a:ext>
            </a:extLst>
          </p:cNvPr>
          <p:cNvGrpSpPr/>
          <p:nvPr/>
        </p:nvGrpSpPr>
        <p:grpSpPr>
          <a:xfrm rot="5400000">
            <a:off x="3040040" y="3305776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23" name="이등변 삼각형 222">
              <a:extLst>
                <a:ext uri="{FF2B5EF4-FFF2-40B4-BE49-F238E27FC236}">
                  <a16:creationId xmlns:a16="http://schemas.microsoft.com/office/drawing/2014/main" id="{ADE36FAA-66B2-2896-46D1-CE24D93858BF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24" name="Oval 593">
              <a:extLst>
                <a:ext uri="{FF2B5EF4-FFF2-40B4-BE49-F238E27FC236}">
                  <a16:creationId xmlns:a16="http://schemas.microsoft.com/office/drawing/2014/main" id="{7CEA2870-25A8-F3AE-83FF-5FC0AE0755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10</a:t>
              </a:r>
            </a:p>
          </p:txBody>
        </p:sp>
      </p:grpSp>
      <p:sp>
        <p:nvSpPr>
          <p:cNvPr id="225" name="TextBox 224">
            <a:extLst>
              <a:ext uri="{FF2B5EF4-FFF2-40B4-BE49-F238E27FC236}">
                <a16:creationId xmlns:a16="http://schemas.microsoft.com/office/drawing/2014/main" id="{8DA571C1-824C-9771-B6D4-B3C83800ECDD}"/>
              </a:ext>
            </a:extLst>
          </p:cNvPr>
          <p:cNvSpPr txBox="1"/>
          <p:nvPr/>
        </p:nvSpPr>
        <p:spPr>
          <a:xfrm>
            <a:off x="330020" y="1226415"/>
            <a:ext cx="6943278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 latinLnBrk="1"/>
            <a:r>
              <a:rPr lang="en-US" altLang="ko-KR" sz="900" i="0" dirty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- </a:t>
            </a:r>
            <a:r>
              <a:rPr lang="ko-KR" altLang="en-US" sz="900" i="0" dirty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많은 양의 철도역을 한꺼번에 수정</a:t>
            </a:r>
            <a:r>
              <a:rPr lang="en-US" altLang="ko-KR" sz="900" i="0" dirty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/</a:t>
            </a:r>
            <a:r>
              <a:rPr lang="ko-KR" altLang="en-US" sz="900" i="0" dirty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등록할 때</a:t>
            </a:r>
            <a:r>
              <a:rPr lang="en-US" altLang="ko-KR" sz="900" i="0" dirty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, </a:t>
            </a:r>
            <a:r>
              <a:rPr lang="ko-KR" altLang="en-US" sz="900" i="0" dirty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엑셀을 업로드하여 일괄 등록할 수 있습니다</a:t>
            </a:r>
            <a:r>
              <a:rPr lang="en-US" altLang="ko-KR" sz="900" i="0" dirty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.</a:t>
            </a:r>
          </a:p>
          <a:p>
            <a:pPr algn="just" fontAlgn="base" latinLnBrk="1"/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- 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엑셀 양식은 </a:t>
            </a:r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‘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양식 다운</a:t>
            </a:r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’ 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버튼을 통해 다운로드할 수 있습니다</a:t>
            </a:r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.</a:t>
            </a:r>
          </a:p>
          <a:p>
            <a:pPr algn="just" fontAlgn="base" latinLnBrk="1"/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- 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수정</a:t>
            </a:r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/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삭제된 데이터는 복구가 불가능합니다</a:t>
            </a:r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.</a:t>
            </a:r>
          </a:p>
          <a:p>
            <a:pPr algn="just" fontAlgn="base" latinLnBrk="1"/>
            <a:r>
              <a:rPr lang="en-US" altLang="ko-KR" sz="900" i="0" dirty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- </a:t>
            </a:r>
            <a:r>
              <a:rPr lang="ko-KR" altLang="en-US" sz="900" i="0" dirty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일괄 업로드 시</a:t>
            </a:r>
            <a:r>
              <a:rPr lang="en-US" altLang="ko-KR" sz="900" i="0" dirty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, </a:t>
            </a:r>
            <a:r>
              <a:rPr lang="ko-KR" altLang="en-US" sz="900" i="0" dirty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입력 주의사항을 반드시 확인한 후 업로드해주시기를 바랍니다</a:t>
            </a:r>
            <a:r>
              <a:rPr lang="en-US" altLang="ko-KR" sz="900" i="0" dirty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.</a:t>
            </a:r>
          </a:p>
          <a:p>
            <a:pPr algn="just" fontAlgn="base" latinLnBrk="1"/>
            <a:r>
              <a:rPr lang="en-US" altLang="ko-KR" sz="900" i="0" dirty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&lt;</a:t>
            </a:r>
            <a:r>
              <a:rPr lang="ko-KR" altLang="en-US" sz="900" i="0" dirty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입력 주의사항</a:t>
            </a:r>
            <a:r>
              <a:rPr lang="en-US" altLang="ko-KR" sz="900" i="0" dirty="0">
                <a:solidFill>
                  <a:schemeClr val="bg1">
                    <a:lumMod val="50000"/>
                  </a:schemeClr>
                </a:solidFill>
                <a:effectLst/>
                <a:latin typeface="+mn-ea"/>
              </a:rPr>
              <a:t>&gt; ..</a:t>
            </a:r>
          </a:p>
        </p:txBody>
      </p:sp>
      <p:cxnSp>
        <p:nvCxnSpPr>
          <p:cNvPr id="226" name="직선 연결선 225">
            <a:extLst>
              <a:ext uri="{FF2B5EF4-FFF2-40B4-BE49-F238E27FC236}">
                <a16:creationId xmlns:a16="http://schemas.microsoft.com/office/drawing/2014/main" id="{15D3B4FE-7F07-E374-AEA9-FA8E3F99CBF5}"/>
              </a:ext>
            </a:extLst>
          </p:cNvPr>
          <p:cNvCxnSpPr>
            <a:cxnSpLocks/>
          </p:cNvCxnSpPr>
          <p:nvPr/>
        </p:nvCxnSpPr>
        <p:spPr>
          <a:xfrm>
            <a:off x="370564" y="871247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227" name="그룹 226">
            <a:extLst>
              <a:ext uri="{FF2B5EF4-FFF2-40B4-BE49-F238E27FC236}">
                <a16:creationId xmlns:a16="http://schemas.microsoft.com/office/drawing/2014/main" id="{AAF061F8-ED7D-1188-1952-50EE036AFB0C}"/>
              </a:ext>
            </a:extLst>
          </p:cNvPr>
          <p:cNvGrpSpPr/>
          <p:nvPr/>
        </p:nvGrpSpPr>
        <p:grpSpPr>
          <a:xfrm rot="5400000">
            <a:off x="1943971" y="601038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228" name="이등변 삼각형 227">
              <a:extLst>
                <a:ext uri="{FF2B5EF4-FFF2-40B4-BE49-F238E27FC236}">
                  <a16:creationId xmlns:a16="http://schemas.microsoft.com/office/drawing/2014/main" id="{253A0E46-A6BB-CA87-B8CA-2B8ABC2F873B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229" name="Oval 593">
              <a:extLst>
                <a:ext uri="{FF2B5EF4-FFF2-40B4-BE49-F238E27FC236}">
                  <a16:creationId xmlns:a16="http://schemas.microsoft.com/office/drawing/2014/main" id="{790E402A-9B19-E3F9-F748-9630E4FCD3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cxnSp>
        <p:nvCxnSpPr>
          <p:cNvPr id="230" name="직선 연결선 229">
            <a:extLst>
              <a:ext uri="{FF2B5EF4-FFF2-40B4-BE49-F238E27FC236}">
                <a16:creationId xmlns:a16="http://schemas.microsoft.com/office/drawing/2014/main" id="{F74823E5-8AC3-9D6C-04BB-4B32B2AD0FBB}"/>
              </a:ext>
            </a:extLst>
          </p:cNvPr>
          <p:cNvCxnSpPr>
            <a:cxnSpLocks/>
          </p:cNvCxnSpPr>
          <p:nvPr/>
        </p:nvCxnSpPr>
        <p:spPr>
          <a:xfrm>
            <a:off x="330020" y="3668123"/>
            <a:ext cx="667436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31" name="사각형: 둥근 모서리 230">
            <a:extLst>
              <a:ext uri="{FF2B5EF4-FFF2-40B4-BE49-F238E27FC236}">
                <a16:creationId xmlns:a16="http://schemas.microsoft.com/office/drawing/2014/main" id="{AD712F0C-D0B6-6FA7-4A54-D8D861AA028A}"/>
              </a:ext>
            </a:extLst>
          </p:cNvPr>
          <p:cNvSpPr/>
          <p:nvPr/>
        </p:nvSpPr>
        <p:spPr>
          <a:xfrm>
            <a:off x="456697" y="5329716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2" name="사각형: 둥근 모서리 231">
            <a:extLst>
              <a:ext uri="{FF2B5EF4-FFF2-40B4-BE49-F238E27FC236}">
                <a16:creationId xmlns:a16="http://schemas.microsoft.com/office/drawing/2014/main" id="{A6E579A3-1A83-3B5F-0ECD-08A5C21220E5}"/>
              </a:ext>
            </a:extLst>
          </p:cNvPr>
          <p:cNvSpPr/>
          <p:nvPr/>
        </p:nvSpPr>
        <p:spPr>
          <a:xfrm>
            <a:off x="456697" y="5607818"/>
            <a:ext cx="150813" cy="15081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9DC20FBF-E7E9-C173-C2A9-A8BD1AB5AE97}"/>
              </a:ext>
            </a:extLst>
          </p:cNvPr>
          <p:cNvSpPr txBox="1"/>
          <p:nvPr/>
        </p:nvSpPr>
        <p:spPr>
          <a:xfrm>
            <a:off x="5720360" y="6045797"/>
            <a:ext cx="1985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00"/>
              <a:t>서울역 </a:t>
            </a:r>
            <a:r>
              <a:rPr lang="en-US" altLang="ko-KR" sz="500"/>
              <a:t>1</a:t>
            </a:r>
            <a:r>
              <a:rPr lang="ko-KR" altLang="en-US" sz="500"/>
              <a:t>호선 </a:t>
            </a:r>
            <a:r>
              <a:rPr lang="en-US" altLang="ko-KR" sz="500"/>
              <a:t>: </a:t>
            </a:r>
            <a:r>
              <a:rPr lang="ko-KR" altLang="en-US" sz="500"/>
              <a:t>서울특별시 중구 세종대로 지하</a:t>
            </a:r>
            <a:r>
              <a:rPr lang="en-US" altLang="ko-KR" sz="500"/>
              <a:t>2(</a:t>
            </a:r>
            <a:r>
              <a:rPr lang="ko-KR" altLang="en-US" sz="500"/>
              <a:t>남대문로 </a:t>
            </a:r>
            <a:r>
              <a:rPr lang="en-US" altLang="ko-KR" sz="500"/>
              <a:t>5</a:t>
            </a:r>
            <a:r>
              <a:rPr lang="ko-KR" altLang="en-US" sz="500"/>
              <a:t>가</a:t>
            </a:r>
            <a:r>
              <a:rPr lang="en-US" altLang="ko-KR" sz="500"/>
              <a:t>)</a:t>
            </a:r>
          </a:p>
          <a:p>
            <a:r>
              <a:rPr lang="ko-KR" altLang="en-US" sz="500"/>
              <a:t>서울역 </a:t>
            </a:r>
            <a:r>
              <a:rPr lang="en-US" altLang="ko-KR" sz="500"/>
              <a:t>4</a:t>
            </a:r>
            <a:r>
              <a:rPr lang="ko-KR" altLang="en-US" sz="500"/>
              <a:t>호선 </a:t>
            </a:r>
            <a:r>
              <a:rPr lang="en-US" altLang="ko-KR" sz="500"/>
              <a:t>: </a:t>
            </a:r>
            <a:r>
              <a:rPr lang="ko-KR" altLang="en-US" sz="500"/>
              <a:t>서울특별시 용산구 한강대로 지하</a:t>
            </a:r>
            <a:r>
              <a:rPr lang="en-US" altLang="ko-KR" sz="500"/>
              <a:t>392(</a:t>
            </a:r>
            <a:r>
              <a:rPr lang="ko-KR" altLang="en-US" sz="500"/>
              <a:t>동자동</a:t>
            </a:r>
            <a:r>
              <a:rPr lang="en-US" altLang="ko-KR" sz="500"/>
              <a:t>)</a:t>
            </a:r>
          </a:p>
          <a:p>
            <a:r>
              <a:rPr lang="ko-KR" altLang="en-US" sz="500"/>
              <a:t>서울역 경의중앙선 </a:t>
            </a:r>
            <a:r>
              <a:rPr lang="en-US" altLang="ko-KR" sz="500"/>
              <a:t>: </a:t>
            </a:r>
            <a:r>
              <a:rPr lang="ko-KR" altLang="en-US" sz="500"/>
              <a:t>서울시 용산구 한강대로 </a:t>
            </a:r>
            <a:r>
              <a:rPr lang="en-US" altLang="ko-KR" sz="500"/>
              <a:t>405</a:t>
            </a:r>
          </a:p>
          <a:p>
            <a:r>
              <a:rPr lang="ko-KR" altLang="en-US" sz="500"/>
              <a:t>서울역 경부선 </a:t>
            </a:r>
            <a:r>
              <a:rPr lang="en-US" altLang="ko-KR" sz="500"/>
              <a:t>: </a:t>
            </a:r>
            <a:r>
              <a:rPr lang="ko-KR" altLang="en-US" sz="500"/>
              <a:t>서울시 용산구 한강대로 </a:t>
            </a:r>
            <a:r>
              <a:rPr lang="en-US" altLang="ko-KR" sz="500"/>
              <a:t>405</a:t>
            </a:r>
          </a:p>
          <a:p>
            <a:endParaRPr lang="en-US" altLang="ko-KR" sz="500"/>
          </a:p>
          <a:p>
            <a:r>
              <a:rPr lang="ko-KR" altLang="en-US" sz="500"/>
              <a:t>수원역 </a:t>
            </a:r>
            <a:r>
              <a:rPr lang="en-US" altLang="ko-KR" sz="500"/>
              <a:t>1</a:t>
            </a:r>
            <a:r>
              <a:rPr lang="ko-KR" altLang="en-US" sz="500"/>
              <a:t>호선 </a:t>
            </a:r>
            <a:r>
              <a:rPr lang="en-US" altLang="ko-KR" sz="500"/>
              <a:t>: </a:t>
            </a:r>
            <a:r>
              <a:rPr lang="ko-KR" altLang="en-US" sz="500" b="0">
                <a:solidFill>
                  <a:schemeClr val="tx1"/>
                </a:solidFill>
              </a:rPr>
              <a:t>경기 수원시 팔달구 덕영대로 </a:t>
            </a:r>
            <a:r>
              <a:rPr lang="en-US" altLang="ko-KR" sz="500" b="0">
                <a:solidFill>
                  <a:schemeClr val="tx1"/>
                </a:solidFill>
              </a:rPr>
              <a:t>924</a:t>
            </a:r>
            <a:endParaRPr lang="en-US" altLang="ko-KR" sz="500"/>
          </a:p>
          <a:p>
            <a:r>
              <a:rPr lang="ko-KR" altLang="en-US" sz="500"/>
              <a:t>수원역 수인분당선 </a:t>
            </a:r>
            <a:r>
              <a:rPr lang="en-US" altLang="ko-KR" sz="500"/>
              <a:t>: </a:t>
            </a:r>
            <a:r>
              <a:rPr lang="ko-KR" altLang="en-US" sz="500" b="0">
                <a:solidFill>
                  <a:schemeClr val="tx1"/>
                </a:solidFill>
              </a:rPr>
              <a:t>경기 수원시 팔달구 덕영대로 </a:t>
            </a:r>
            <a:r>
              <a:rPr lang="en-US" altLang="ko-KR" sz="500" b="0">
                <a:solidFill>
                  <a:schemeClr val="tx1"/>
                </a:solidFill>
              </a:rPr>
              <a:t>944</a:t>
            </a:r>
            <a:endParaRPr lang="en-US" altLang="ko-KR" sz="500"/>
          </a:p>
          <a:p>
            <a:r>
              <a:rPr lang="ko-KR" altLang="en-US" sz="500"/>
              <a:t>수원역 경부선 </a:t>
            </a:r>
            <a:r>
              <a:rPr lang="en-US" altLang="ko-KR" sz="500"/>
              <a:t>: </a:t>
            </a:r>
            <a:r>
              <a:rPr lang="ko-KR" altLang="en-US" sz="500" b="0">
                <a:solidFill>
                  <a:schemeClr val="tx1"/>
                </a:solidFill>
              </a:rPr>
              <a:t>경기 수원시 팔달구 덕영대로 </a:t>
            </a:r>
            <a:r>
              <a:rPr lang="en-US" altLang="ko-KR" sz="500" b="0">
                <a:solidFill>
                  <a:schemeClr val="tx1"/>
                </a:solidFill>
              </a:rPr>
              <a:t>924</a:t>
            </a:r>
            <a:endParaRPr lang="ko-KR" altLang="en-US" sz="500" b="0">
              <a:solidFill>
                <a:schemeClr val="tx1"/>
              </a:solidFill>
            </a:endParaRP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67A2C278-48A6-F611-C64E-314359389CD7}"/>
              </a:ext>
            </a:extLst>
          </p:cNvPr>
          <p:cNvSpPr txBox="1"/>
          <p:nvPr/>
        </p:nvSpPr>
        <p:spPr>
          <a:xfrm>
            <a:off x="7836218" y="5835880"/>
            <a:ext cx="38254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800">
                <a:highlight>
                  <a:srgbClr val="FFFF00"/>
                </a:highlight>
              </a:rPr>
              <a:t>같은 역 노선마다 역사 주소 다른 경우 있음 </a:t>
            </a:r>
            <a:r>
              <a:rPr lang="en-US" altLang="ko-KR" sz="800">
                <a:highlight>
                  <a:srgbClr val="FFFF00"/>
                </a:highlight>
              </a:rPr>
              <a:t>-&gt; </a:t>
            </a:r>
            <a:r>
              <a:rPr lang="ko-KR" altLang="en-US" sz="800">
                <a:highlight>
                  <a:srgbClr val="FFFF00"/>
                </a:highlight>
              </a:rPr>
              <a:t>단순히 지하철</a:t>
            </a:r>
            <a:r>
              <a:rPr lang="en-US" altLang="ko-KR" sz="800">
                <a:highlight>
                  <a:srgbClr val="FFFF00"/>
                </a:highlight>
              </a:rPr>
              <a:t>/</a:t>
            </a:r>
            <a:r>
              <a:rPr lang="ko-KR" altLang="en-US" sz="800">
                <a:highlight>
                  <a:srgbClr val="FFFF00"/>
                </a:highlight>
              </a:rPr>
              <a:t>기차로만 나눌지</a:t>
            </a:r>
            <a:endParaRPr lang="en-US" altLang="ko-KR" sz="800">
              <a:highlight>
                <a:srgbClr val="FFFF00"/>
              </a:highlight>
            </a:endParaRPr>
          </a:p>
          <a:p>
            <a:endParaRPr lang="en-US" altLang="ko-KR" sz="800">
              <a:highlight>
                <a:srgbClr val="FFFF00"/>
              </a:highlight>
            </a:endParaRPr>
          </a:p>
          <a:p>
            <a:r>
              <a:rPr lang="ko-KR" altLang="en-US" sz="800">
                <a:highlight>
                  <a:srgbClr val="FF00FF"/>
                </a:highlight>
              </a:rPr>
              <a:t>노선을 분리합니다</a:t>
            </a:r>
            <a:r>
              <a:rPr lang="en-US" altLang="ko-KR" sz="800">
                <a:highlight>
                  <a:srgbClr val="FF00FF"/>
                </a:highlight>
              </a:rPr>
              <a:t>.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7844495" y="775072"/>
            <a:ext cx="3930889" cy="7709803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철도역 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</a:t>
            </a:r>
            <a:r>
              <a:rPr lang="ko-KR" altLang="en-US" sz="900" dirty="0"/>
              <a:t>철도역 </a:t>
            </a:r>
            <a:r>
              <a:rPr lang="ko-KR" altLang="en-US" sz="900" dirty="0" smtClean="0"/>
              <a:t>관리 </a:t>
            </a:r>
            <a:r>
              <a:rPr lang="en-US" altLang="ko-KR" sz="900" dirty="0" smtClean="0"/>
              <a:t>(station management) &gt; </a:t>
            </a:r>
            <a:r>
              <a:rPr lang="ko-KR" altLang="en-US" sz="900" b="1" dirty="0" smtClean="0"/>
              <a:t>엑셀 업로드 </a:t>
            </a:r>
            <a:r>
              <a:rPr lang="en-US" altLang="ko-KR" sz="900" b="1" dirty="0" smtClean="0"/>
              <a:t>(excel upload)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>
                <a:latin typeface="+mn-ea"/>
              </a:rPr>
              <a:t>2.</a:t>
            </a:r>
            <a:r>
              <a:rPr lang="ko-KR" altLang="en-US" sz="900" dirty="0" smtClean="0">
                <a:latin typeface="+mn-ea"/>
              </a:rPr>
              <a:t>엑셀 업로드 </a:t>
            </a:r>
            <a:r>
              <a:rPr lang="en-US" altLang="ko-KR" sz="900" dirty="0" smtClean="0">
                <a:latin typeface="+mn-ea"/>
              </a:rPr>
              <a:t>button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- </a:t>
            </a:r>
            <a:r>
              <a:rPr lang="en-US" altLang="ko-KR" sz="900" b="1" dirty="0" smtClean="0">
                <a:latin typeface="+mn-ea"/>
              </a:rPr>
              <a:t>Move </a:t>
            </a:r>
            <a:r>
              <a:rPr lang="ko-KR" altLang="en-US" sz="900" b="1" dirty="0" smtClean="0">
                <a:latin typeface="+mn-ea"/>
              </a:rPr>
              <a:t>엑셀 다운 </a:t>
            </a:r>
            <a:r>
              <a:rPr lang="en-US" altLang="ko-KR" sz="900" b="1" dirty="0" smtClean="0">
                <a:latin typeface="+mn-ea"/>
              </a:rPr>
              <a:t>button next to </a:t>
            </a:r>
            <a:r>
              <a:rPr lang="ko-KR" altLang="en-US" sz="900" b="1" dirty="0" smtClean="0">
                <a:latin typeface="+mn-ea"/>
              </a:rPr>
              <a:t>삭제 </a:t>
            </a:r>
            <a:r>
              <a:rPr lang="en-US" altLang="ko-KR" sz="900" b="1" dirty="0" smtClean="0">
                <a:latin typeface="+mn-ea"/>
              </a:rPr>
              <a:t>button</a:t>
            </a:r>
          </a:p>
          <a:p>
            <a:r>
              <a:rPr lang="en-US" altLang="ko-KR" sz="900" dirty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- Add the button next to </a:t>
            </a:r>
            <a:r>
              <a:rPr lang="ko-KR" altLang="en-US" sz="900" dirty="0" smtClean="0">
                <a:latin typeface="+mn-ea"/>
              </a:rPr>
              <a:t>엑셀 다운 </a:t>
            </a:r>
            <a:r>
              <a:rPr lang="en-US" altLang="ko-KR" sz="900" dirty="0" smtClean="0">
                <a:latin typeface="+mn-ea"/>
              </a:rPr>
              <a:t>button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- if clicks, open the modal</a:t>
            </a: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3.Modal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title : ‘</a:t>
            </a:r>
            <a:r>
              <a:rPr lang="ko-KR" altLang="en-US" sz="900" b="1" dirty="0" smtClean="0">
                <a:latin typeface="+mn-ea"/>
              </a:rPr>
              <a:t>철도역</a:t>
            </a:r>
            <a:r>
              <a:rPr lang="ko-KR" altLang="en-US" sz="900" dirty="0" smtClean="0">
                <a:latin typeface="+mn-ea"/>
              </a:rPr>
              <a:t> 엑셀 업로드</a:t>
            </a:r>
            <a:r>
              <a:rPr lang="en-US" altLang="ko-KR" sz="900" dirty="0" smtClean="0">
                <a:latin typeface="+mn-ea"/>
              </a:rPr>
              <a:t>‘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content area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- use red box of definition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</a:t>
            </a:r>
            <a:r>
              <a:rPr lang="ko-KR" altLang="en-US" sz="900" dirty="0" smtClean="0">
                <a:latin typeface="+mn-ea"/>
              </a:rPr>
              <a:t>양식 다운 </a:t>
            </a:r>
            <a:r>
              <a:rPr lang="en-US" altLang="ko-KR" sz="900" dirty="0" smtClean="0">
                <a:latin typeface="+mn-ea"/>
              </a:rPr>
              <a:t>button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if clicks, download sample excel (‘</a:t>
            </a:r>
            <a:r>
              <a:rPr lang="ko-KR" altLang="en-US" sz="900" dirty="0" smtClean="0">
                <a:latin typeface="+mn-ea"/>
              </a:rPr>
              <a:t>철도역등록</a:t>
            </a:r>
            <a:r>
              <a:rPr lang="en-US" altLang="ko-KR" sz="900" dirty="0">
                <a:latin typeface="+mn-ea"/>
              </a:rPr>
              <a:t>_</a:t>
            </a:r>
            <a:r>
              <a:rPr lang="ko-KR" altLang="en-US" sz="900" dirty="0">
                <a:latin typeface="+mn-ea"/>
              </a:rPr>
              <a:t>양식</a:t>
            </a:r>
            <a:r>
              <a:rPr lang="en-US" altLang="ko-KR" sz="900" dirty="0">
                <a:latin typeface="+mn-ea"/>
              </a:rPr>
              <a:t>.</a:t>
            </a:r>
            <a:r>
              <a:rPr lang="en-US" altLang="ko-KR" sz="900" dirty="0" err="1" smtClean="0">
                <a:latin typeface="+mn-ea"/>
              </a:rPr>
              <a:t>xlsx</a:t>
            </a:r>
            <a:r>
              <a:rPr lang="en-US" altLang="ko-KR" sz="900" dirty="0" smtClean="0">
                <a:latin typeface="+mn-ea"/>
              </a:rPr>
              <a:t>’)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b) </a:t>
            </a:r>
            <a:r>
              <a:rPr lang="ko-KR" altLang="en-US" sz="900" dirty="0" smtClean="0">
                <a:latin typeface="+mn-ea"/>
              </a:rPr>
              <a:t>엑셀 업로드 </a:t>
            </a:r>
            <a:r>
              <a:rPr lang="en-US" altLang="ko-KR" sz="900" dirty="0" smtClean="0">
                <a:latin typeface="+mn-ea"/>
              </a:rPr>
              <a:t>button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if clicks, open file selection and if file is selected, show selected file name next to the button with x icon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3) buttons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</a:t>
            </a:r>
            <a:r>
              <a:rPr lang="ko-KR" altLang="en-US" sz="900" dirty="0" smtClean="0">
                <a:latin typeface="+mn-ea"/>
              </a:rPr>
              <a:t>저장</a:t>
            </a:r>
            <a:r>
              <a:rPr lang="en-US" altLang="ko-KR" sz="900" dirty="0" smtClean="0">
                <a:latin typeface="+mn-ea"/>
              </a:rPr>
              <a:t>(save)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if clicks, show confirm msg.(“</a:t>
            </a:r>
            <a:r>
              <a:rPr lang="ko-KR" altLang="en-US" sz="900" dirty="0">
                <a:latin typeface="+mn-ea"/>
              </a:rPr>
              <a:t>철도역 </a:t>
            </a:r>
            <a:r>
              <a:rPr lang="ko-KR" altLang="en-US" sz="900" dirty="0" smtClean="0">
                <a:latin typeface="+mn-ea"/>
              </a:rPr>
              <a:t>엑셀 업로드 하시겠습니까</a:t>
            </a:r>
            <a:r>
              <a:rPr lang="en-US" altLang="ko-KR" sz="900" dirty="0" smtClean="0">
                <a:latin typeface="+mn-ea"/>
              </a:rPr>
              <a:t>?”)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if YES, do the process and clos the modal and reload product Grid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b) </a:t>
            </a:r>
            <a:r>
              <a:rPr lang="ko-KR" altLang="en-US" sz="900" dirty="0" smtClean="0">
                <a:latin typeface="+mn-ea"/>
              </a:rPr>
              <a:t>취소 </a:t>
            </a:r>
            <a:r>
              <a:rPr lang="en-US" altLang="ko-KR" sz="900" dirty="0" smtClean="0">
                <a:latin typeface="+mn-ea"/>
              </a:rPr>
              <a:t>(cancel) : if clicks, close the modal</a:t>
            </a: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4.Process for excel upload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logic</a:t>
            </a:r>
          </a:p>
          <a:p>
            <a:r>
              <a:rPr lang="en-US" altLang="ko-KR" sz="900" dirty="0">
                <a:latin typeface="+mn-ea"/>
              </a:rPr>
              <a:t>     INSERT </a:t>
            </a:r>
            <a:r>
              <a:rPr lang="en-US" altLang="ko-KR" sz="900" dirty="0" err="1">
                <a:latin typeface="+mn-ea"/>
              </a:rPr>
              <a:t>st_station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excel columns</a:t>
            </a:r>
          </a:p>
          <a:p>
            <a:r>
              <a:rPr lang="en-US" altLang="ko-KR" sz="900" dirty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  a</a:t>
            </a:r>
            <a:r>
              <a:rPr lang="en-US" altLang="ko-KR" sz="900" dirty="0" smtClean="0">
                <a:latin typeface="+mn-ea"/>
              </a:rPr>
              <a:t>) </a:t>
            </a:r>
            <a:r>
              <a:rPr lang="ko-KR" altLang="en-US" sz="900" dirty="0">
                <a:latin typeface="+mn-ea"/>
              </a:rPr>
              <a:t>역사명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>
                <a:latin typeface="+mn-ea"/>
              </a:rPr>
              <a:t>station_name</a:t>
            </a:r>
            <a:r>
              <a:rPr lang="en-US" altLang="ko-KR" sz="900" dirty="0">
                <a:latin typeface="+mn-ea"/>
              </a:rPr>
              <a:t>}</a:t>
            </a:r>
          </a:p>
          <a:p>
            <a:r>
              <a:rPr lang="ko-KR" altLang="en-US" sz="900" dirty="0" smtClean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b) </a:t>
            </a:r>
            <a:r>
              <a:rPr lang="ko-KR" altLang="en-US" sz="900" dirty="0" smtClean="0">
                <a:latin typeface="+mn-ea"/>
              </a:rPr>
              <a:t>역사주소 </a:t>
            </a:r>
            <a:r>
              <a:rPr lang="en-US" altLang="ko-KR" sz="900" dirty="0">
                <a:latin typeface="+mn-ea"/>
              </a:rPr>
              <a:t>: {address}</a:t>
            </a:r>
          </a:p>
          <a:p>
            <a:r>
              <a:rPr lang="ko-KR" altLang="en-US" sz="900" dirty="0" smtClean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c) </a:t>
            </a:r>
            <a:r>
              <a:rPr lang="ko-KR" altLang="en-US" sz="900" dirty="0" smtClean="0">
                <a:latin typeface="+mn-ea"/>
              </a:rPr>
              <a:t>노선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>
                <a:latin typeface="+mn-ea"/>
              </a:rPr>
              <a:t>station_lines</a:t>
            </a:r>
            <a:r>
              <a:rPr lang="en-US" altLang="ko-KR" sz="900" dirty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    DB</a:t>
            </a:r>
            <a:r>
              <a:rPr lang="en-US" altLang="ko-KR" sz="900" dirty="0">
                <a:latin typeface="+mn-ea"/>
              </a:rPr>
              <a:t>: </a:t>
            </a:r>
            <a:r>
              <a:rPr lang="en-US" altLang="ko-KR" sz="900" dirty="0" err="1">
                <a:latin typeface="+mn-ea"/>
              </a:rPr>
              <a:t>st_code_dtl</a:t>
            </a:r>
            <a:endParaRPr lang="en-US" altLang="ko-KR" sz="900" dirty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    select</a:t>
            </a:r>
            <a:r>
              <a:rPr lang="en-US" altLang="ko-KR" sz="900" dirty="0">
                <a:latin typeface="+mn-ea"/>
              </a:rPr>
              <a:t>: code</a:t>
            </a:r>
          </a:p>
          <a:p>
            <a:r>
              <a:rPr lang="en-US" altLang="ko-KR" sz="900" dirty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    conditions</a:t>
            </a:r>
            <a:r>
              <a:rPr lang="en-US" altLang="ko-KR" sz="900" dirty="0">
                <a:latin typeface="+mn-ea"/>
              </a:rPr>
              <a:t>: </a:t>
            </a:r>
            <a:r>
              <a:rPr lang="en-US" altLang="ko-KR" sz="900" dirty="0" err="1">
                <a:latin typeface="+mn-ea"/>
              </a:rPr>
              <a:t>grp_code</a:t>
            </a:r>
            <a:r>
              <a:rPr lang="en-US" altLang="ko-KR" sz="900" dirty="0">
                <a:latin typeface="+mn-ea"/>
              </a:rPr>
              <a:t> = 'SL' AND </a:t>
            </a:r>
            <a:r>
              <a:rPr lang="en-US" altLang="ko-KR" sz="900" dirty="0" err="1">
                <a:latin typeface="+mn-ea"/>
              </a:rPr>
              <a:t>code_name</a:t>
            </a:r>
            <a:r>
              <a:rPr lang="en-US" altLang="ko-KR" sz="900" dirty="0">
                <a:latin typeface="+mn-ea"/>
              </a:rPr>
              <a:t> = '{truncated value}'</a:t>
            </a:r>
          </a:p>
          <a:p>
            <a:r>
              <a:rPr lang="ko-KR" altLang="en-US" sz="900" dirty="0" smtClean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d) </a:t>
            </a:r>
            <a:r>
              <a:rPr lang="ko-KR" altLang="en-US" sz="900" dirty="0" smtClean="0">
                <a:latin typeface="+mn-ea"/>
              </a:rPr>
              <a:t>역구분 </a:t>
            </a:r>
            <a:r>
              <a:rPr lang="en-US" altLang="ko-KR" sz="900" dirty="0">
                <a:latin typeface="+mn-ea"/>
              </a:rPr>
              <a:t>(</a:t>
            </a:r>
            <a:r>
              <a:rPr lang="ko-KR" altLang="en-US" sz="900" dirty="0">
                <a:latin typeface="+mn-ea"/>
              </a:rPr>
              <a:t>지하철</a:t>
            </a:r>
            <a:r>
              <a:rPr lang="en-US" altLang="ko-KR" sz="900" dirty="0">
                <a:latin typeface="+mn-ea"/>
              </a:rPr>
              <a:t>/</a:t>
            </a:r>
            <a:r>
              <a:rPr lang="ko-KR" altLang="en-US" sz="900" dirty="0">
                <a:latin typeface="+mn-ea"/>
              </a:rPr>
              <a:t>기차</a:t>
            </a:r>
            <a:r>
              <a:rPr lang="en-US" altLang="ko-KR" sz="900" dirty="0">
                <a:latin typeface="+mn-ea"/>
              </a:rPr>
              <a:t>) : {</a:t>
            </a:r>
            <a:r>
              <a:rPr lang="en-US" altLang="ko-KR" sz="900" dirty="0" err="1">
                <a:latin typeface="+mn-ea"/>
              </a:rPr>
              <a:t>station_type</a:t>
            </a:r>
            <a:r>
              <a:rPr lang="en-US" altLang="ko-KR" sz="900" dirty="0">
                <a:latin typeface="+mn-ea"/>
              </a:rPr>
              <a:t>} (</a:t>
            </a:r>
            <a:r>
              <a:rPr lang="ko-KR" altLang="en-US" sz="900" dirty="0">
                <a:latin typeface="+mn-ea"/>
              </a:rPr>
              <a:t>지하철</a:t>
            </a:r>
            <a:r>
              <a:rPr lang="en-US" altLang="ko-KR" sz="900" dirty="0">
                <a:latin typeface="+mn-ea"/>
              </a:rPr>
              <a:t>/</a:t>
            </a:r>
            <a:r>
              <a:rPr lang="ko-KR" altLang="en-US" sz="900" dirty="0">
                <a:latin typeface="+mn-ea"/>
              </a:rPr>
              <a:t>기차 </a:t>
            </a:r>
            <a:r>
              <a:rPr lang="en-US" altLang="ko-KR" sz="900" dirty="0">
                <a:latin typeface="+mn-ea"/>
              </a:rPr>
              <a:t>: subway/train)</a:t>
            </a:r>
          </a:p>
          <a:p>
            <a:r>
              <a:rPr lang="ko-KR" altLang="en-US" sz="900" dirty="0" smtClean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e) </a:t>
            </a:r>
            <a:r>
              <a:rPr lang="ko-KR" altLang="en-US" sz="900" dirty="0" smtClean="0">
                <a:latin typeface="+mn-ea"/>
              </a:rPr>
              <a:t>환승역구분 </a:t>
            </a:r>
            <a:r>
              <a:rPr lang="en-US" altLang="ko-KR" sz="900" dirty="0">
                <a:latin typeface="+mn-ea"/>
              </a:rPr>
              <a:t>(</a:t>
            </a:r>
            <a:r>
              <a:rPr lang="ko-KR" altLang="en-US" sz="900" dirty="0">
                <a:latin typeface="+mn-ea"/>
              </a:rPr>
              <a:t>일반역</a:t>
            </a:r>
            <a:r>
              <a:rPr lang="en-US" altLang="ko-KR" sz="900" dirty="0">
                <a:latin typeface="+mn-ea"/>
              </a:rPr>
              <a:t>/</a:t>
            </a:r>
            <a:r>
              <a:rPr lang="ko-KR" altLang="en-US" sz="900" dirty="0">
                <a:latin typeface="+mn-ea"/>
              </a:rPr>
              <a:t>환승역</a:t>
            </a:r>
            <a:r>
              <a:rPr lang="en-US" altLang="ko-KR" sz="900" dirty="0">
                <a:latin typeface="+mn-ea"/>
              </a:rPr>
              <a:t>) : {</a:t>
            </a:r>
            <a:r>
              <a:rPr lang="en-US" altLang="ko-KR" sz="900" dirty="0" err="1">
                <a:latin typeface="+mn-ea"/>
              </a:rPr>
              <a:t>transfer_station_type</a:t>
            </a:r>
            <a:r>
              <a:rPr lang="en-US" altLang="ko-KR" sz="900" dirty="0">
                <a:latin typeface="+mn-ea"/>
              </a:rPr>
              <a:t>} (</a:t>
            </a:r>
            <a:r>
              <a:rPr lang="ko-KR" altLang="en-US" sz="900" dirty="0">
                <a:latin typeface="+mn-ea"/>
              </a:rPr>
              <a:t>일반역</a:t>
            </a:r>
            <a:r>
              <a:rPr lang="en-US" altLang="ko-KR" sz="900" dirty="0">
                <a:latin typeface="+mn-ea"/>
              </a:rPr>
              <a:t>/</a:t>
            </a:r>
            <a:r>
              <a:rPr lang="ko-KR" altLang="en-US" sz="900" dirty="0">
                <a:latin typeface="+mn-ea"/>
              </a:rPr>
              <a:t>환승역</a:t>
            </a:r>
            <a:r>
              <a:rPr lang="en-US" altLang="ko-KR" sz="900" dirty="0">
                <a:latin typeface="+mn-ea"/>
              </a:rPr>
              <a:t>: common/transfer)</a:t>
            </a:r>
          </a:p>
          <a:p>
            <a:r>
              <a:rPr lang="ko-KR" altLang="en-US" sz="900" dirty="0" smtClean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f) </a:t>
            </a:r>
            <a:r>
              <a:rPr lang="ko-KR" altLang="en-US" sz="900" dirty="0" smtClean="0">
                <a:latin typeface="+mn-ea"/>
              </a:rPr>
              <a:t>역위도 </a:t>
            </a:r>
            <a:r>
              <a:rPr lang="en-US" altLang="ko-KR" sz="900" dirty="0">
                <a:latin typeface="+mn-ea"/>
              </a:rPr>
              <a:t>: {latitude</a:t>
            </a:r>
            <a:r>
              <a:rPr lang="en-US" altLang="ko-KR" sz="900" dirty="0" smtClean="0">
                <a:latin typeface="+mn-ea"/>
              </a:rPr>
              <a:t>} (if no value, skip)</a:t>
            </a:r>
            <a:endParaRPr lang="en-US" altLang="ko-KR" sz="900" dirty="0">
              <a:latin typeface="+mn-ea"/>
            </a:endParaRPr>
          </a:p>
          <a:p>
            <a:r>
              <a:rPr lang="ko-KR" altLang="en-US" sz="900" dirty="0" smtClean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g) </a:t>
            </a:r>
            <a:r>
              <a:rPr lang="ko-KR" altLang="en-US" sz="900" dirty="0" smtClean="0">
                <a:latin typeface="+mn-ea"/>
              </a:rPr>
              <a:t>역경도 </a:t>
            </a:r>
            <a:r>
              <a:rPr lang="en-US" altLang="ko-KR" sz="900" dirty="0">
                <a:latin typeface="+mn-ea"/>
              </a:rPr>
              <a:t>: {longitude</a:t>
            </a:r>
            <a:r>
              <a:rPr lang="en-US" altLang="ko-KR" sz="900" dirty="0" smtClean="0">
                <a:latin typeface="+mn-ea"/>
              </a:rPr>
              <a:t>} </a:t>
            </a:r>
            <a:r>
              <a:rPr lang="en-US" altLang="ko-KR" sz="900" dirty="0">
                <a:latin typeface="+mn-ea"/>
              </a:rPr>
              <a:t>(if no value, skip)</a:t>
            </a: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  3) Process</a:t>
            </a:r>
            <a:endParaRPr lang="en-US" altLang="ko-KR" sz="900" dirty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  a</a:t>
            </a:r>
            <a:r>
              <a:rPr lang="en-US" altLang="ko-KR" sz="900" b="1" dirty="0" smtClean="0">
                <a:latin typeface="+mn-ea"/>
              </a:rPr>
              <a:t>) </a:t>
            </a:r>
            <a:r>
              <a:rPr lang="en-US" altLang="ko-KR" sz="900" b="1" dirty="0">
                <a:latin typeface="+mn-ea"/>
              </a:rPr>
              <a:t>if data is already existed, UPDATE</a:t>
            </a:r>
          </a:p>
          <a:p>
            <a:r>
              <a:rPr lang="en-US" altLang="ko-KR" sz="900" b="1" dirty="0">
                <a:latin typeface="+mn-ea"/>
              </a:rPr>
              <a:t>    </a:t>
            </a:r>
            <a:r>
              <a:rPr lang="en-US" altLang="ko-KR" sz="900" b="1" dirty="0" smtClean="0">
                <a:latin typeface="+mn-ea"/>
              </a:rPr>
              <a:t>   </a:t>
            </a:r>
            <a:r>
              <a:rPr lang="en-US" altLang="ko-KR" sz="900" b="1" dirty="0">
                <a:latin typeface="+mn-ea"/>
              </a:rPr>
              <a:t>if not existed, INSERT</a:t>
            </a:r>
          </a:p>
          <a:p>
            <a:r>
              <a:rPr lang="en-US" altLang="ko-KR" sz="900" dirty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  [</a:t>
            </a:r>
            <a:r>
              <a:rPr lang="en-US" altLang="ko-KR" sz="900" dirty="0">
                <a:latin typeface="+mn-ea"/>
              </a:rPr>
              <a:t>check Logic]</a:t>
            </a:r>
          </a:p>
          <a:p>
            <a:r>
              <a:rPr lang="en-US" altLang="ko-KR" sz="900" dirty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  </a:t>
            </a:r>
            <a:r>
              <a:rPr lang="en-US" altLang="ko-KR" sz="900" dirty="0" err="1" smtClean="0">
                <a:latin typeface="+mn-ea"/>
              </a:rPr>
              <a:t>db</a:t>
            </a:r>
            <a:r>
              <a:rPr lang="en-US" altLang="ko-KR" sz="900" dirty="0">
                <a:latin typeface="+mn-ea"/>
              </a:rPr>
              <a:t>: </a:t>
            </a:r>
            <a:r>
              <a:rPr lang="en-US" altLang="ko-KR" sz="900" dirty="0" err="1">
                <a:latin typeface="+mn-ea"/>
              </a:rPr>
              <a:t>st_station</a:t>
            </a:r>
            <a:endParaRPr lang="en-US" altLang="ko-KR" sz="900" dirty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  condition</a:t>
            </a:r>
            <a:r>
              <a:rPr lang="en-US" altLang="ko-KR" sz="900" dirty="0">
                <a:latin typeface="+mn-ea"/>
              </a:rPr>
              <a:t>: </a:t>
            </a:r>
            <a:r>
              <a:rPr lang="en-US" altLang="ko-KR" sz="900" b="1" dirty="0" err="1">
                <a:latin typeface="+mn-ea"/>
              </a:rPr>
              <a:t>station_type</a:t>
            </a:r>
            <a:r>
              <a:rPr lang="en-US" altLang="ko-KR" sz="900" b="1" dirty="0">
                <a:latin typeface="+mn-ea"/>
              </a:rPr>
              <a:t> </a:t>
            </a:r>
            <a:r>
              <a:rPr lang="en-US" altLang="ko-KR" sz="900" dirty="0">
                <a:latin typeface="+mn-ea"/>
              </a:rPr>
              <a:t>= {value} AND </a:t>
            </a:r>
            <a:r>
              <a:rPr lang="en-US" altLang="ko-KR" sz="900" b="1" dirty="0" err="1">
                <a:latin typeface="+mn-ea"/>
              </a:rPr>
              <a:t>station_name</a:t>
            </a:r>
            <a:r>
              <a:rPr lang="en-US" altLang="ko-KR" sz="900" dirty="0">
                <a:latin typeface="+mn-ea"/>
              </a:rPr>
              <a:t> = {value}</a:t>
            </a:r>
          </a:p>
          <a:p>
            <a:r>
              <a:rPr lang="en-US" altLang="ko-KR" sz="900" dirty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  b) </a:t>
            </a:r>
            <a:r>
              <a:rPr lang="en-US" altLang="ko-KR" sz="900" b="1" dirty="0">
                <a:latin typeface="+mn-ea"/>
              </a:rPr>
              <a:t>{</a:t>
            </a:r>
            <a:r>
              <a:rPr lang="en-US" altLang="ko-KR" sz="900" b="1" dirty="0" err="1">
                <a:latin typeface="+mn-ea"/>
              </a:rPr>
              <a:t>station_code</a:t>
            </a:r>
            <a:r>
              <a:rPr lang="en-US" altLang="ko-KR" sz="900" b="1" dirty="0">
                <a:latin typeface="+mn-ea"/>
              </a:rPr>
              <a:t>} (automatically creation) - refer to [ADMIN] </a:t>
            </a:r>
            <a:r>
              <a:rPr lang="ko-KR" altLang="en-US" sz="900" b="1" dirty="0">
                <a:latin typeface="+mn-ea"/>
              </a:rPr>
              <a:t>철도역 관리 </a:t>
            </a:r>
            <a:r>
              <a:rPr lang="en-US" altLang="ko-KR" sz="900" b="1" dirty="0">
                <a:latin typeface="+mn-ea"/>
              </a:rPr>
              <a:t>&gt; Add page (/station)</a:t>
            </a:r>
          </a:p>
          <a:p>
            <a:r>
              <a:rPr lang="en-US" altLang="ko-KR" sz="900" dirty="0">
                <a:latin typeface="+mn-ea"/>
              </a:rPr>
              <a:t>      [Rule]</a:t>
            </a:r>
          </a:p>
          <a:p>
            <a:r>
              <a:rPr lang="en-US" altLang="ko-KR" sz="900" dirty="0">
                <a:latin typeface="+mn-ea"/>
              </a:rPr>
              <a:t>      if </a:t>
            </a:r>
            <a:r>
              <a:rPr lang="en-US" altLang="ko-KR" sz="900" dirty="0" err="1">
                <a:latin typeface="+mn-ea"/>
              </a:rPr>
              <a:t>station_type</a:t>
            </a:r>
            <a:r>
              <a:rPr lang="en-US" altLang="ko-KR" sz="900" dirty="0">
                <a:latin typeface="+mn-ea"/>
              </a:rPr>
              <a:t> = 'train'(</a:t>
            </a:r>
            <a:r>
              <a:rPr lang="ko-KR" altLang="en-US" sz="900" dirty="0">
                <a:latin typeface="+mn-ea"/>
              </a:rPr>
              <a:t>기차역</a:t>
            </a:r>
            <a:r>
              <a:rPr lang="en-US" altLang="ko-KR" sz="900" dirty="0">
                <a:latin typeface="+mn-ea"/>
              </a:rPr>
              <a:t>), 'T' + {</a:t>
            </a:r>
            <a:r>
              <a:rPr lang="en-US" altLang="ko-KR" sz="900" dirty="0" err="1">
                <a:latin typeface="+mn-ea"/>
              </a:rPr>
              <a:t>seqNo</a:t>
            </a:r>
            <a:r>
              <a:rPr lang="en-US" altLang="ko-KR" sz="900" dirty="0">
                <a:latin typeface="+mn-ea"/>
              </a:rPr>
              <a:t>(3)} (ex: T001,T002,...,T1000)</a:t>
            </a:r>
          </a:p>
          <a:p>
            <a:r>
              <a:rPr lang="en-US" altLang="ko-KR" sz="900" dirty="0">
                <a:latin typeface="+mn-ea"/>
              </a:rPr>
              <a:t>      if </a:t>
            </a:r>
            <a:r>
              <a:rPr lang="en-US" altLang="ko-KR" sz="900" dirty="0" err="1">
                <a:latin typeface="+mn-ea"/>
              </a:rPr>
              <a:t>station_type</a:t>
            </a:r>
            <a:r>
              <a:rPr lang="en-US" altLang="ko-KR" sz="900" dirty="0">
                <a:latin typeface="+mn-ea"/>
              </a:rPr>
              <a:t> = 'subway' (</a:t>
            </a:r>
            <a:r>
              <a:rPr lang="ko-KR" altLang="en-US" sz="900" dirty="0">
                <a:latin typeface="+mn-ea"/>
              </a:rPr>
              <a:t>지하철역</a:t>
            </a:r>
            <a:r>
              <a:rPr lang="en-US" altLang="ko-KR" sz="900" dirty="0">
                <a:latin typeface="+mn-ea"/>
              </a:rPr>
              <a:t>), 'S' + {</a:t>
            </a:r>
            <a:r>
              <a:rPr lang="en-US" altLang="ko-KR" sz="900" dirty="0" err="1">
                <a:latin typeface="+mn-ea"/>
              </a:rPr>
              <a:t>seqNo</a:t>
            </a:r>
            <a:r>
              <a:rPr lang="en-US" altLang="ko-KR" sz="900" dirty="0">
                <a:latin typeface="+mn-ea"/>
              </a:rPr>
              <a:t>(3)} (ex: S001,S002,...,S1000) </a:t>
            </a:r>
          </a:p>
          <a:p>
            <a:endParaRPr lang="en-US" altLang="ko-KR" sz="900" dirty="0" smtClean="0">
              <a:latin typeface="+mn-ea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130990" y="853107"/>
            <a:ext cx="5102368" cy="70660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8231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873</Words>
  <Application>Microsoft Office PowerPoint</Application>
  <PresentationFormat>Widescreen</PresentationFormat>
  <Paragraphs>178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나눔고딕</vt:lpstr>
      <vt:lpstr>Arial</vt:lpstr>
      <vt:lpstr>맑은 고딕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gram</dc:creator>
  <cp:lastModifiedBy>gram</cp:lastModifiedBy>
  <cp:revision>3</cp:revision>
  <dcterms:created xsi:type="dcterms:W3CDTF">2023-06-07T09:31:45Z</dcterms:created>
  <dcterms:modified xsi:type="dcterms:W3CDTF">2023-06-07T10:23:37Z</dcterms:modified>
</cp:coreProperties>
</file>