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4" r:id="rId11"/>
    <p:sldId id="316" r:id="rId12"/>
    <p:sldId id="317" r:id="rId13"/>
    <p:sldId id="318" r:id="rId14"/>
  </p:sldIdLst>
  <p:sldSz cx="14400213" cy="7920038"/>
  <p:notesSz cx="6858000" cy="9144000"/>
  <p:defaultTextStyle>
    <a:defPPr>
      <a:defRPr lang="ko-KR"/>
    </a:defPPr>
    <a:lvl1pPr marL="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3E621B0-1F91-4A83-9E08-873231757F9A}">
          <p14:sldIdLst>
            <p14:sldId id="256"/>
            <p14:sldId id="257"/>
          </p14:sldIdLst>
        </p14:section>
        <p14:section name="퀴즈 관리" id="{32A2F28F-EA86-4103-B7AF-9A1532F4133B}">
          <p14:sldIdLst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교수학습자료 : 교과목" id="{293FEC70-B4C9-4841-A09D-E6F5AC5BF280}">
          <p14:sldIdLst>
            <p14:sldId id="314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067"/>
    <a:srgbClr val="056854"/>
    <a:srgbClr val="000000"/>
    <a:srgbClr val="FFFFFF"/>
    <a:srgbClr val="0D0D0D"/>
    <a:srgbClr val="0099FF"/>
    <a:srgbClr val="0099CC"/>
    <a:srgbClr val="FCB504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1" autoAdjust="0"/>
    <p:restoredTop sz="96292" autoAdjust="0"/>
  </p:normalViewPr>
  <p:slideViewPr>
    <p:cSldViewPr>
      <p:cViewPr varScale="1">
        <p:scale>
          <a:sx n="92" d="100"/>
          <a:sy n="92" d="100"/>
        </p:scale>
        <p:origin x="68" y="164"/>
      </p:cViewPr>
      <p:guideLst>
        <p:guide orient="horz" pos="249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3A-4F17-4351-9388-F37BD2D6A71A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2F2C-AD02-4ABF-95A4-3D0517FA5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17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EEA9A-C76F-CD37-2C7D-AFD22733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B995AD-FD6D-A1D1-AA4D-378FB6443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DC1553-B505-3279-8DE1-CF5F7E1B9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79E8C9-6AFE-55E0-460D-26ADA5E3BC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13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91BF-CC66-8A15-F20D-67363A6FC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94AACD-EFFD-6CD0-FCF3-91958D2D6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2C31C5-AF83-2CFB-18AD-34E587ABF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0971AB-23A3-59DB-B7EC-4DDF732B47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64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60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98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57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2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56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90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11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1CFA-9756-1FB3-9310-2C2AAE67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506B18-975C-A2E2-4908-BA69D49F6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C44940-E19F-9F84-FA44-AEB841F52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02F473-6C9A-BE38-9E72-ADC0C746E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59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Document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5370" y="1026781"/>
            <a:ext cx="1883336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Revision</a:t>
            </a:r>
            <a:r>
              <a:rPr lang="en-US" altLang="ko-KR" baseline="0" dirty="0"/>
              <a:t> History</a:t>
            </a: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45840" y="1655763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94352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814192" y="1655763"/>
            <a:ext cx="605021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86440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1736610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Remarks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645840" y="201687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943522" y="201687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814192" y="201687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9864402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1736610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645840" y="237691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943522" y="237691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814192" y="237691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9864402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36610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645840" y="273695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943522" y="273695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3814192" y="273695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9864402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11736610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645840" y="309699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943522" y="309699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814192" y="309699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9864402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11736610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45840" y="34559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1943522" y="34559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 userDrawn="1"/>
        </p:nvSpPr>
        <p:spPr>
          <a:xfrm>
            <a:off x="3814192" y="345596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9864402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11736610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645840" y="38160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943522" y="38160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3814192" y="381600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 userDrawn="1"/>
        </p:nvSpPr>
        <p:spPr>
          <a:xfrm>
            <a:off x="9864402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 userDrawn="1"/>
        </p:nvSpPr>
        <p:spPr>
          <a:xfrm>
            <a:off x="11736610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 userDrawn="1"/>
        </p:nvSpPr>
        <p:spPr>
          <a:xfrm>
            <a:off x="645840" y="41760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 userDrawn="1"/>
        </p:nvSpPr>
        <p:spPr>
          <a:xfrm>
            <a:off x="1943522" y="41760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3814192" y="417604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 userDrawn="1"/>
        </p:nvSpPr>
        <p:spPr>
          <a:xfrm>
            <a:off x="9864402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 userDrawn="1"/>
        </p:nvSpPr>
        <p:spPr>
          <a:xfrm>
            <a:off x="11736610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 userDrawn="1"/>
        </p:nvSpPr>
        <p:spPr>
          <a:xfrm>
            <a:off x="645840" y="45360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 userDrawn="1"/>
        </p:nvSpPr>
        <p:spPr>
          <a:xfrm>
            <a:off x="1943522" y="45360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 userDrawn="1"/>
        </p:nvSpPr>
        <p:spPr>
          <a:xfrm>
            <a:off x="3814192" y="453608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 userDrawn="1"/>
        </p:nvSpPr>
        <p:spPr>
          <a:xfrm>
            <a:off x="9864402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 userDrawn="1"/>
        </p:nvSpPr>
        <p:spPr>
          <a:xfrm>
            <a:off x="11738148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 userDrawn="1"/>
        </p:nvSpPr>
        <p:spPr>
          <a:xfrm>
            <a:off x="644302" y="48961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 userDrawn="1"/>
        </p:nvSpPr>
        <p:spPr>
          <a:xfrm>
            <a:off x="1941984" y="48961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 userDrawn="1"/>
        </p:nvSpPr>
        <p:spPr>
          <a:xfrm>
            <a:off x="3811116" y="48961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986440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 userDrawn="1"/>
        </p:nvSpPr>
        <p:spPr>
          <a:xfrm>
            <a:off x="11736610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 userDrawn="1"/>
        </p:nvSpPr>
        <p:spPr>
          <a:xfrm>
            <a:off x="644302" y="52561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 userDrawn="1"/>
        </p:nvSpPr>
        <p:spPr>
          <a:xfrm>
            <a:off x="1941984" y="52561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 userDrawn="1"/>
        </p:nvSpPr>
        <p:spPr>
          <a:xfrm>
            <a:off x="3811116" y="52561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 userDrawn="1"/>
        </p:nvSpPr>
        <p:spPr>
          <a:xfrm>
            <a:off x="986440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 userDrawn="1"/>
        </p:nvSpPr>
        <p:spPr>
          <a:xfrm>
            <a:off x="11736610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 userDrawn="1"/>
        </p:nvSpPr>
        <p:spPr>
          <a:xfrm>
            <a:off x="644302" y="56162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 userDrawn="1"/>
        </p:nvSpPr>
        <p:spPr>
          <a:xfrm>
            <a:off x="1941984" y="56162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 userDrawn="1"/>
        </p:nvSpPr>
        <p:spPr>
          <a:xfrm>
            <a:off x="3811116" y="561620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 userDrawn="1"/>
        </p:nvSpPr>
        <p:spPr>
          <a:xfrm>
            <a:off x="986440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 userDrawn="1"/>
        </p:nvSpPr>
        <p:spPr>
          <a:xfrm>
            <a:off x="11736610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 userDrawn="1"/>
        </p:nvSpPr>
        <p:spPr>
          <a:xfrm>
            <a:off x="644302" y="59762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 userDrawn="1"/>
        </p:nvSpPr>
        <p:spPr>
          <a:xfrm>
            <a:off x="1941984" y="59762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 userDrawn="1"/>
        </p:nvSpPr>
        <p:spPr>
          <a:xfrm>
            <a:off x="3811116" y="597624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 userDrawn="1"/>
        </p:nvSpPr>
        <p:spPr>
          <a:xfrm>
            <a:off x="986440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 userDrawn="1"/>
        </p:nvSpPr>
        <p:spPr>
          <a:xfrm>
            <a:off x="11736610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 userDrawn="1"/>
        </p:nvSpPr>
        <p:spPr>
          <a:xfrm>
            <a:off x="644302" y="63362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 userDrawn="1"/>
        </p:nvSpPr>
        <p:spPr>
          <a:xfrm>
            <a:off x="1941984" y="63362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 userDrawn="1"/>
        </p:nvSpPr>
        <p:spPr>
          <a:xfrm>
            <a:off x="3811116" y="633628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 userDrawn="1"/>
        </p:nvSpPr>
        <p:spPr>
          <a:xfrm>
            <a:off x="986440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 userDrawn="1"/>
        </p:nvSpPr>
        <p:spPr>
          <a:xfrm>
            <a:off x="11736610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 userDrawn="1"/>
        </p:nvSpPr>
        <p:spPr>
          <a:xfrm>
            <a:off x="644302" y="66963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 userDrawn="1"/>
        </p:nvSpPr>
        <p:spPr>
          <a:xfrm>
            <a:off x="1941984" y="66963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 userDrawn="1"/>
        </p:nvSpPr>
        <p:spPr>
          <a:xfrm>
            <a:off x="3811116" y="66963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 userDrawn="1"/>
        </p:nvSpPr>
        <p:spPr>
          <a:xfrm>
            <a:off x="986440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 userDrawn="1"/>
        </p:nvSpPr>
        <p:spPr>
          <a:xfrm>
            <a:off x="11736610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 userDrawn="1"/>
        </p:nvSpPr>
        <p:spPr>
          <a:xfrm>
            <a:off x="644302" y="70563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 userDrawn="1"/>
        </p:nvSpPr>
        <p:spPr>
          <a:xfrm>
            <a:off x="1941984" y="70563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 userDrawn="1"/>
        </p:nvSpPr>
        <p:spPr>
          <a:xfrm>
            <a:off x="3811116" y="70563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 userDrawn="1"/>
        </p:nvSpPr>
        <p:spPr>
          <a:xfrm>
            <a:off x="986440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 userDrawn="1"/>
        </p:nvSpPr>
        <p:spPr>
          <a:xfrm>
            <a:off x="11736610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그림 1" descr="블랙, 어둠이(가) 표시된 사진&#10;&#10;자동 생성된 설명">
            <a:extLst>
              <a:ext uri="{FF2B5EF4-FFF2-40B4-BE49-F238E27FC236}">
                <a16:creationId xmlns:a16="http://schemas.microsoft.com/office/drawing/2014/main" id="{AA1D30AB-705F-42B2-F2BD-E5EC07DA0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2" y="385083"/>
            <a:ext cx="741160" cy="7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6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</a:t>
            </a:r>
            <a:r>
              <a:rPr lang="en-US" altLang="ko-KR" sz="1100" baseline="0" dirty="0">
                <a:solidFill>
                  <a:schemeClr val="tx1"/>
                </a:solidFill>
                <a:latin typeface="+mn-lt"/>
              </a:rPr>
              <a:t>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0656490" y="6304657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Note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5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9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F21B-08E5-4EE0-8472-1F0F3DBCFA5A}" type="datetimeFigureOut">
              <a:rPr lang="ko-KR" altLang="en-US" smtClean="0"/>
              <a:t>2024-11-26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6" r:id="rId6"/>
    <p:sldLayoutId id="2147483707" r:id="rId7"/>
  </p:sldLayoutIdLst>
  <p:txStyles>
    <p:titleStyle>
      <a:lvl1pPr algn="l" defTabSz="1056041" rtl="0" eaLnBrk="1" latinLnBrk="1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94039" y="3390129"/>
            <a:ext cx="8013733" cy="968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2024</a:t>
            </a:r>
            <a:r>
              <a:rPr lang="ko-KR" altLang="en-US" sz="2400" b="1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초등교과 맞춤형 </a:t>
            </a:r>
            <a:r>
              <a:rPr lang="ko-KR" altLang="en-US" sz="2400" b="1" dirty="0" err="1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민속콘텐츠</a:t>
            </a:r>
            <a:r>
              <a:rPr lang="ko-KR" altLang="en-US" sz="2400" b="1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온라인 시스템</a:t>
            </a:r>
            <a:r>
              <a:rPr lang="en-US" altLang="ko-KR" sz="2400" b="1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z="2400" b="1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구축</a:t>
            </a:r>
            <a:endParaRPr lang="en-US" altLang="ko-KR" sz="2400" b="1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관리자 화면 기능 설명</a:t>
            </a:r>
          </a:p>
        </p:txBody>
      </p:sp>
      <p:cxnSp>
        <p:nvCxnSpPr>
          <p:cNvPr id="10" name="직선 연결선 9"/>
          <p:cNvCxnSpPr>
            <a:cxnSpLocks/>
          </p:cNvCxnSpPr>
          <p:nvPr/>
        </p:nvCxnSpPr>
        <p:spPr>
          <a:xfrm>
            <a:off x="6998683" y="4617388"/>
            <a:ext cx="40444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483402" y="4831574"/>
            <a:ext cx="1435008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2024</a:t>
            </a:r>
            <a:r>
              <a:rPr lang="ko-KR" altLang="en-US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년 </a:t>
            </a:r>
            <a:r>
              <a:rPr lang="en-US" altLang="ko-KR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07</a:t>
            </a:r>
            <a:r>
              <a:rPr lang="ko-KR" altLang="en-US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월 </a:t>
            </a:r>
            <a:r>
              <a:rPr lang="en-US" altLang="ko-KR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22</a:t>
            </a:r>
            <a:r>
              <a:rPr lang="ko-KR" altLang="en-US" sz="1200" dirty="0">
                <a:solidFill>
                  <a:schemeClr val="accent2"/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336663" y="5172245"/>
            <a:ext cx="1728487" cy="610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Stone Integrity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연구소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Noto Sans Korean DemiLight" panose="020B0400000000000000" pitchFamily="34" charset="-127"/>
              <a:ea typeface="Noto Sans Korean DemiLight" panose="020B04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Noto Sans Korean DemiLight" panose="020B0400000000000000" pitchFamily="34" charset="-127"/>
                <a:ea typeface="Noto Sans Korean DemiLight" panose="020B0400000000000000" pitchFamily="34" charset="-127"/>
              </a:rPr>
              <a:t>윤용근</a:t>
            </a:r>
          </a:p>
        </p:txBody>
      </p:sp>
      <p:pic>
        <p:nvPicPr>
          <p:cNvPr id="3" name="그림 2" descr="블랙, 어둠이(가) 표시된 사진&#10;&#10;자동 생성된 설명">
            <a:extLst>
              <a:ext uri="{FF2B5EF4-FFF2-40B4-BE49-F238E27FC236}">
                <a16:creationId xmlns:a16="http://schemas.microsoft.com/office/drawing/2014/main" id="{C85EBFDB-21B9-1ABD-C57D-C2051008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46" y="2015803"/>
            <a:ext cx="1483921" cy="14839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45668C-B48F-D816-DC9C-857FA189298F}"/>
              </a:ext>
            </a:extLst>
          </p:cNvPr>
          <p:cNvSpPr txBox="1"/>
          <p:nvPr/>
        </p:nvSpPr>
        <p:spPr>
          <a:xfrm>
            <a:off x="12024642" y="431627"/>
            <a:ext cx="1944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1200" dirty="0"/>
              <a:t>문서번호 </a:t>
            </a:r>
            <a:r>
              <a:rPr lang="en-US" altLang="ko-KR" sz="1200" dirty="0"/>
              <a:t>: NFM-</a:t>
            </a:r>
            <a:r>
              <a:rPr lang="ko-KR" altLang="en-US" sz="1200" dirty="0"/>
              <a:t>ST</a:t>
            </a:r>
            <a:r>
              <a:rPr lang="en-US" altLang="ko-KR" sz="1200" dirty="0"/>
              <a:t>-PL-</a:t>
            </a:r>
            <a:r>
              <a:rPr lang="ko-KR" altLang="en-US" sz="1200" dirty="0"/>
              <a:t>01</a:t>
            </a:r>
          </a:p>
        </p:txBody>
      </p:sp>
      <p:pic>
        <p:nvPicPr>
          <p:cNvPr id="1026" name="Picture 2" descr="전용색상 컬러 로고">
            <a:extLst>
              <a:ext uri="{FF2B5EF4-FFF2-40B4-BE49-F238E27FC236}">
                <a16:creationId xmlns:a16="http://schemas.microsoft.com/office/drawing/2014/main" id="{20F5A4ED-BCA5-11F7-8D3E-324E1311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6013"/>
            <a:ext cx="2232248" cy="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F96871-7390-3568-C88D-8A307FF44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626" y="266013"/>
            <a:ext cx="22383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62EBE04-D0B4-3050-85A9-2700F122D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-102" b="53462"/>
          <a:stretch/>
        </p:blipFill>
        <p:spPr>
          <a:xfrm>
            <a:off x="2879626" y="802342"/>
            <a:ext cx="7638501" cy="4165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82521"/>
              </p:ext>
            </p:extLst>
          </p:nvPr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교육자료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교과목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교육자료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교과목</a:t>
            </a:r>
            <a:r>
              <a:rPr lang="ko-KR" altLang="en-US" sz="1000" dirty="0">
                <a:latin typeface="+mj-ea"/>
                <a:ea typeface="+mj-ea"/>
              </a:rPr>
              <a:t> 목록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D1635D-4627-FC64-E997-C5B1B7674E80}"/>
              </a:ext>
            </a:extLst>
          </p:cNvPr>
          <p:cNvSpPr/>
          <p:nvPr/>
        </p:nvSpPr>
        <p:spPr>
          <a:xfrm>
            <a:off x="2871809" y="2949966"/>
            <a:ext cx="1440160" cy="2380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7183" y="1574815"/>
            <a:ext cx="3743723" cy="42175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>
                <a:latin typeface="+mj-ea"/>
                <a:ea typeface="+mj-ea"/>
              </a:rPr>
              <a:t>학년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학년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학년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기타 항목은 기본값으로 삭제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학년 입력 박스 활성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>
                <a:latin typeface="+mj-ea"/>
                <a:ea typeface="+mj-ea"/>
              </a:rPr>
              <a:t>학기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dirty="0">
                <a:latin typeface="+mj-ea"/>
                <a:ea typeface="+mj-ea"/>
              </a:rPr>
              <a:t>학기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학기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기타 항목은 기본값으로 삭제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3-2. 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학기 입력 박스 활성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>
                <a:latin typeface="+mj-ea"/>
                <a:ea typeface="+mj-ea"/>
              </a:rPr>
              <a:t>과목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4-1. </a:t>
            </a:r>
            <a:r>
              <a:rPr lang="ko-KR" altLang="en-US" sz="1000" dirty="0">
                <a:latin typeface="+mj-ea"/>
                <a:ea typeface="+mj-ea"/>
              </a:rPr>
              <a:t>과목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과목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기타 항목은 기본값으로 삭제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과목 입력 박스 활성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id="{957CA181-A019-9704-06BB-95149E6F5868}"/>
              </a:ext>
            </a:extLst>
          </p:cNvPr>
          <p:cNvSpPr/>
          <p:nvPr/>
        </p:nvSpPr>
        <p:spPr>
          <a:xfrm>
            <a:off x="4290063" y="148206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15314F9F-1CCB-1E00-7659-BDBA71BCE005}"/>
              </a:ext>
            </a:extLst>
          </p:cNvPr>
          <p:cNvSpPr/>
          <p:nvPr/>
        </p:nvSpPr>
        <p:spPr>
          <a:xfrm>
            <a:off x="4277682" y="192790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1740649-FA06-627B-EA27-E4B6A8200932}"/>
              </a:ext>
            </a:extLst>
          </p:cNvPr>
          <p:cNvSpPr/>
          <p:nvPr/>
        </p:nvSpPr>
        <p:spPr>
          <a:xfrm>
            <a:off x="4203957" y="224287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9C84A71-E806-C878-018A-4CAF7BFBB6CD}"/>
              </a:ext>
            </a:extLst>
          </p:cNvPr>
          <p:cNvSpPr/>
          <p:nvPr/>
        </p:nvSpPr>
        <p:spPr>
          <a:xfrm>
            <a:off x="5770019" y="199497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AEB62009-54DD-28CE-F829-7562D97A90B4}"/>
              </a:ext>
            </a:extLst>
          </p:cNvPr>
          <p:cNvSpPr/>
          <p:nvPr/>
        </p:nvSpPr>
        <p:spPr>
          <a:xfrm>
            <a:off x="6400008" y="1825139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9BE0CFB-1322-4307-1D28-3FBF745D033B}"/>
              </a:ext>
            </a:extLst>
          </p:cNvPr>
          <p:cNvSpPr/>
          <p:nvPr/>
        </p:nvSpPr>
        <p:spPr>
          <a:xfrm>
            <a:off x="6459286" y="216172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3-1</a:t>
            </a:r>
            <a:endParaRPr lang="ko-KR" altLang="en-US" sz="8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B84F137-AAE5-265F-3D3C-89EF5F6A0BD1}"/>
              </a:ext>
            </a:extLst>
          </p:cNvPr>
          <p:cNvSpPr/>
          <p:nvPr/>
        </p:nvSpPr>
        <p:spPr>
          <a:xfrm>
            <a:off x="7729345" y="198802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3-2</a:t>
            </a:r>
            <a:endParaRPr lang="ko-KR" alt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8DDA59-06B7-C6E2-23FB-86AB2FF3E97D}"/>
              </a:ext>
            </a:extLst>
          </p:cNvPr>
          <p:cNvSpPr txBox="1"/>
          <p:nvPr/>
        </p:nvSpPr>
        <p:spPr>
          <a:xfrm>
            <a:off x="10656490" y="1278782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교육자료 구분 탭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활동지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학습과정안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교과목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A5D096DC-DAE3-3A38-3916-BB0F923EC9CD}"/>
              </a:ext>
            </a:extLst>
          </p:cNvPr>
          <p:cNvSpPr/>
          <p:nvPr/>
        </p:nvSpPr>
        <p:spPr>
          <a:xfrm>
            <a:off x="8439488" y="1766305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658F0CC7-FFE6-823F-931B-9DA1D3B7898A}"/>
              </a:ext>
            </a:extLst>
          </p:cNvPr>
          <p:cNvSpPr/>
          <p:nvPr/>
        </p:nvSpPr>
        <p:spPr>
          <a:xfrm>
            <a:off x="8439488" y="216172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4-1</a:t>
            </a:r>
            <a:endParaRPr lang="ko-KR" altLang="en-US" sz="800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44987C0-7855-6F2F-5B5D-55E5AB76F9FD}"/>
              </a:ext>
            </a:extLst>
          </p:cNvPr>
          <p:cNvSpPr/>
          <p:nvPr/>
        </p:nvSpPr>
        <p:spPr>
          <a:xfrm>
            <a:off x="9741712" y="199497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4-2</a:t>
            </a:r>
            <a:endParaRPr lang="ko-KR" altLang="en-US" sz="800" dirty="0"/>
          </a:p>
        </p:txBody>
      </p:sp>
      <p:pic>
        <p:nvPicPr>
          <p:cNvPr id="4" name="그림 3" descr="텍스트, 스크린샷, 도표, 번호이(가) 표시된 사진&#10;&#10;자동 생성된 설명">
            <a:extLst>
              <a:ext uri="{FF2B5EF4-FFF2-40B4-BE49-F238E27FC236}">
                <a16:creationId xmlns:a16="http://schemas.microsoft.com/office/drawing/2014/main" id="{725586D0-39B7-5773-4F6A-9186861CDA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" y="834118"/>
            <a:ext cx="2008653" cy="2353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83166FF-1DAE-0421-FC52-842493D520A3}"/>
              </a:ext>
            </a:extLst>
          </p:cNvPr>
          <p:cNvSpPr/>
          <p:nvPr/>
        </p:nvSpPr>
        <p:spPr>
          <a:xfrm>
            <a:off x="118506" y="834118"/>
            <a:ext cx="2016470" cy="1148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1BF874C8-1E19-6ADA-CE98-626AEFE10845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2134976" y="1408224"/>
            <a:ext cx="744650" cy="147701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1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A0405-30F1-3892-E0C2-DCB1673B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71994D6-9DAC-48BF-AF06-496312EB4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8"/>
          <a:stretch/>
        </p:blipFill>
        <p:spPr>
          <a:xfrm>
            <a:off x="2871809" y="1799778"/>
            <a:ext cx="7638501" cy="49367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C544C56-0D4C-AFC4-C5F5-D548E26FA9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교육자료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교과목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B79B52FD-3B9F-1371-0CEF-86D085BD1836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교육자료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교과목</a:t>
            </a:r>
            <a:r>
              <a:rPr lang="ko-KR" altLang="en-US" sz="1000" dirty="0">
                <a:latin typeface="+mj-ea"/>
                <a:ea typeface="+mj-ea"/>
              </a:rPr>
              <a:t> 목록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55DC0A-AAE7-24E1-184E-947AF7470033}"/>
              </a:ext>
            </a:extLst>
          </p:cNvPr>
          <p:cNvSpPr txBox="1"/>
          <p:nvPr/>
        </p:nvSpPr>
        <p:spPr>
          <a:xfrm>
            <a:off x="10656490" y="1278782"/>
            <a:ext cx="3743723" cy="3755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교과서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출판사 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교과서 출판사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기타 항목은 기본값으로 삭제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출판사 입력 박스 활성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대표이미지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교과서 </a:t>
            </a:r>
            <a:r>
              <a:rPr lang="ko-KR" altLang="en-US" sz="1000" dirty="0" err="1">
                <a:latin typeface="+mj-ea"/>
                <a:ea typeface="+mj-ea"/>
              </a:rPr>
              <a:t>섬네일</a:t>
            </a:r>
            <a:r>
              <a:rPr lang="ko-KR" altLang="en-US" sz="1000" dirty="0">
                <a:latin typeface="+mj-ea"/>
                <a:ea typeface="+mj-ea"/>
              </a:rPr>
              <a:t> 이미지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출판사 목록에서 선택된 교과서 </a:t>
            </a:r>
            <a:r>
              <a:rPr lang="ko-KR" altLang="en-US" sz="1000" dirty="0" err="1">
                <a:latin typeface="+mj-ea"/>
                <a:ea typeface="+mj-ea"/>
              </a:rPr>
              <a:t>섬네일</a:t>
            </a:r>
            <a:r>
              <a:rPr lang="ko-KR" altLang="en-US" sz="1000" dirty="0">
                <a:latin typeface="+mj-ea"/>
                <a:ea typeface="+mj-ea"/>
              </a:rPr>
              <a:t> 이미지 표시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단원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dirty="0">
                <a:latin typeface="+mj-ea"/>
                <a:ea typeface="+mj-ea"/>
              </a:rPr>
              <a:t>단원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교과서 단원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기타 항목은 기본값으로 삭제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3-2. 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단원 입력 박스 활성</a:t>
            </a:r>
            <a:endParaRPr lang="en-US" altLang="ko-KR" sz="1000" dirty="0">
              <a:latin typeface="+mj-ea"/>
              <a:ea typeface="+mj-ea"/>
            </a:endParaRPr>
          </a:p>
        </p:txBody>
      </p:sp>
      <p:pic>
        <p:nvPicPr>
          <p:cNvPr id="4" name="그림 3" descr="텍스트, 스크린샷, 도표, 번호이(가) 표시된 사진&#10;&#10;자동 생성된 설명">
            <a:extLst>
              <a:ext uri="{FF2B5EF4-FFF2-40B4-BE49-F238E27FC236}">
                <a16:creationId xmlns:a16="http://schemas.microsoft.com/office/drawing/2014/main" id="{D1A91F34-08C2-121C-7EE6-87C4BC63B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" y="834118"/>
            <a:ext cx="2008653" cy="2353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AC59C82-383D-E9F9-B42A-D9081C6CEAF2}"/>
              </a:ext>
            </a:extLst>
          </p:cNvPr>
          <p:cNvSpPr/>
          <p:nvPr/>
        </p:nvSpPr>
        <p:spPr>
          <a:xfrm>
            <a:off x="118506" y="1927906"/>
            <a:ext cx="2016470" cy="1260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7114DFB9-4C7F-296D-E82E-FF9C75AEC096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2134976" y="2557958"/>
            <a:ext cx="736833" cy="171021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순서도: 연결자 21">
            <a:extLst>
              <a:ext uri="{FF2B5EF4-FFF2-40B4-BE49-F238E27FC236}">
                <a16:creationId xmlns:a16="http://schemas.microsoft.com/office/drawing/2014/main" id="{C0379B51-EB9B-205D-1305-8A0D5DD89BDE}"/>
              </a:ext>
            </a:extLst>
          </p:cNvPr>
          <p:cNvSpPr/>
          <p:nvPr/>
        </p:nvSpPr>
        <p:spPr>
          <a:xfrm>
            <a:off x="4247778" y="2159819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id="{5450D771-5E15-6749-E077-964792B4294B}"/>
              </a:ext>
            </a:extLst>
          </p:cNvPr>
          <p:cNvSpPr/>
          <p:nvPr/>
        </p:nvSpPr>
        <p:spPr>
          <a:xfrm>
            <a:off x="6448660" y="197161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AFDF4598-35F0-A2A0-A91A-6593027D6B6F}"/>
              </a:ext>
            </a:extLst>
          </p:cNvPr>
          <p:cNvSpPr/>
          <p:nvPr/>
        </p:nvSpPr>
        <p:spPr>
          <a:xfrm>
            <a:off x="7536694" y="207866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26" name="순서도: 연결자 25">
            <a:extLst>
              <a:ext uri="{FF2B5EF4-FFF2-40B4-BE49-F238E27FC236}">
                <a16:creationId xmlns:a16="http://schemas.microsoft.com/office/drawing/2014/main" id="{288E9CC9-60E4-F3C9-6151-7833D9A1FF7D}"/>
              </a:ext>
            </a:extLst>
          </p:cNvPr>
          <p:cNvSpPr/>
          <p:nvPr/>
        </p:nvSpPr>
        <p:spPr>
          <a:xfrm>
            <a:off x="6295817" y="3305052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6AD01133-22FB-12C2-C229-652B473B3CE0}"/>
              </a:ext>
            </a:extLst>
          </p:cNvPr>
          <p:cNvSpPr/>
          <p:nvPr/>
        </p:nvSpPr>
        <p:spPr>
          <a:xfrm>
            <a:off x="6220033" y="363308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3-1</a:t>
            </a:r>
            <a:endParaRPr lang="ko-KR" altLang="en-US" sz="8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9A487177-3999-7512-4CC4-3C7040C3BDE5}"/>
              </a:ext>
            </a:extLst>
          </p:cNvPr>
          <p:cNvSpPr/>
          <p:nvPr/>
        </p:nvSpPr>
        <p:spPr>
          <a:xfrm>
            <a:off x="9763710" y="333273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3-2</a:t>
            </a:r>
            <a:endParaRPr lang="ko-KR" altLang="en-US" sz="80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5E955F9-1E7F-905E-01AD-27496B5A0528}"/>
              </a:ext>
            </a:extLst>
          </p:cNvPr>
          <p:cNvSpPr/>
          <p:nvPr/>
        </p:nvSpPr>
        <p:spPr>
          <a:xfrm>
            <a:off x="4151446" y="247680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67B5D98-65AB-69CE-CBA9-A876191DACFC}"/>
              </a:ext>
            </a:extLst>
          </p:cNvPr>
          <p:cNvSpPr/>
          <p:nvPr/>
        </p:nvSpPr>
        <p:spPr>
          <a:xfrm>
            <a:off x="5814595" y="218668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4749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C0FE-3521-BD15-A32C-10A1F5C7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C2E6409-D510-93E4-FF04-E53DA247197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교육자료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교과목 수정 및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0AE7FC9-614D-D887-5C5C-E351100700E3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교육자료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교과목</a:t>
            </a:r>
            <a:r>
              <a:rPr lang="ko-KR" altLang="en-US" sz="1000" dirty="0">
                <a:latin typeface="+mj-ea"/>
                <a:ea typeface="+mj-ea"/>
              </a:rPr>
              <a:t> 수정 및 등록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C49EC-7550-CCEF-59ED-103FEBC9B8B7}"/>
              </a:ext>
            </a:extLst>
          </p:cNvPr>
          <p:cNvSpPr txBox="1"/>
          <p:nvPr/>
        </p:nvSpPr>
        <p:spPr>
          <a:xfrm>
            <a:off x="10657183" y="1567029"/>
            <a:ext cx="3743723" cy="23709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>
                <a:latin typeface="+mj-ea"/>
                <a:ea typeface="+mj-ea"/>
              </a:rPr>
              <a:t>항목 수정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등록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항목 삭제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ko-KR" altLang="en-US" sz="1000" dirty="0">
                <a:latin typeface="+mj-ea"/>
                <a:ea typeface="+mj-ea"/>
              </a:rPr>
              <a:t>목록에서 </a:t>
            </a:r>
            <a:r>
              <a:rPr lang="en-US" altLang="ko-KR" sz="1000" dirty="0">
                <a:latin typeface="+mj-ea"/>
                <a:ea typeface="+mj-ea"/>
              </a:rPr>
              <a:t>[x] </a:t>
            </a:r>
            <a:r>
              <a:rPr lang="ko-KR" altLang="en-US" sz="1000" dirty="0">
                <a:latin typeface="+mj-ea"/>
                <a:ea typeface="+mj-ea"/>
              </a:rPr>
              <a:t>버튼을 클릭하여 해당 항목 삭제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다른 카테고리도 같은 방식으로 항목 삭제 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항목 추가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[+]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목록 추가 버튼으로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목록 하단에 항목 입력 박스 활성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</a:t>
            </a:r>
            <a:r>
              <a:rPr lang="ko-KR" altLang="en-US" sz="1000" dirty="0">
                <a:latin typeface="+mj-ea"/>
                <a:ea typeface="+mj-ea"/>
              </a:rPr>
              <a:t>항목 수정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ko-KR" altLang="en-US" sz="1000" dirty="0">
                <a:latin typeface="+mj-ea"/>
                <a:ea typeface="+mj-ea"/>
              </a:rPr>
              <a:t>항목명을 클릭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모드로 전환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항목명 수정 후 다른 영역 클릭 하여 수정 완료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FD2E63-D604-F28A-8EE9-CF07EC8D475B}"/>
              </a:ext>
            </a:extLst>
          </p:cNvPr>
          <p:cNvSpPr txBox="1"/>
          <p:nvPr/>
        </p:nvSpPr>
        <p:spPr>
          <a:xfrm>
            <a:off x="10656490" y="1278782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교육자료 구분 탭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활동지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학습과정안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교과목</a:t>
            </a:r>
            <a:endParaRPr lang="en-US" altLang="ko-KR" sz="1000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08D02B-D4A8-DA66-8B09-DB3FF451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-102" b="53462"/>
          <a:stretch/>
        </p:blipFill>
        <p:spPr>
          <a:xfrm>
            <a:off x="2879626" y="802342"/>
            <a:ext cx="7638501" cy="4165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AA3506C-102A-2AEB-1675-1B4CD092E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06" y="834118"/>
            <a:ext cx="2008653" cy="2353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D30864C-83FC-EFD5-E0E6-4F66EC1A7900}"/>
              </a:ext>
            </a:extLst>
          </p:cNvPr>
          <p:cNvSpPr/>
          <p:nvPr/>
        </p:nvSpPr>
        <p:spPr>
          <a:xfrm>
            <a:off x="118506" y="834119"/>
            <a:ext cx="2016470" cy="1093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8979DDC8-9EB5-47A1-C552-BB95CE7156BC}"/>
              </a:ext>
            </a:extLst>
          </p:cNvPr>
          <p:cNvCxnSpPr>
            <a:cxnSpLocks/>
            <a:stCxn id="25" idx="3"/>
            <a:endCxn id="3" idx="1"/>
          </p:cNvCxnSpPr>
          <p:nvPr/>
        </p:nvCxnSpPr>
        <p:spPr>
          <a:xfrm>
            <a:off x="2134976" y="1381013"/>
            <a:ext cx="744650" cy="15042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순서도: 연결자 35">
            <a:extLst>
              <a:ext uri="{FF2B5EF4-FFF2-40B4-BE49-F238E27FC236}">
                <a16:creationId xmlns:a16="http://schemas.microsoft.com/office/drawing/2014/main" id="{04E96A9D-0189-03DF-C0B3-84B00CBD39A4}"/>
              </a:ext>
            </a:extLst>
          </p:cNvPr>
          <p:cNvSpPr/>
          <p:nvPr/>
        </p:nvSpPr>
        <p:spPr>
          <a:xfrm>
            <a:off x="4228517" y="1284054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7" name="순서도: 연결자 36">
            <a:extLst>
              <a:ext uri="{FF2B5EF4-FFF2-40B4-BE49-F238E27FC236}">
                <a16:creationId xmlns:a16="http://schemas.microsoft.com/office/drawing/2014/main" id="{1C65629A-2AC6-51D3-A127-312648737632}"/>
              </a:ext>
            </a:extLst>
          </p:cNvPr>
          <p:cNvSpPr/>
          <p:nvPr/>
        </p:nvSpPr>
        <p:spPr>
          <a:xfrm>
            <a:off x="4270701" y="1957340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79B8597-D660-A7EE-B3C1-7CB371784FF6}"/>
              </a:ext>
            </a:extLst>
          </p:cNvPr>
          <p:cNvSpPr/>
          <p:nvPr/>
        </p:nvSpPr>
        <p:spPr>
          <a:xfrm>
            <a:off x="6264002" y="230383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02AA676-36E0-74E5-E7E6-87B88330AAD7}"/>
              </a:ext>
            </a:extLst>
          </p:cNvPr>
          <p:cNvSpPr/>
          <p:nvPr/>
        </p:nvSpPr>
        <p:spPr>
          <a:xfrm>
            <a:off x="5783027" y="2011063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38EE030E-21ED-C45A-21B5-C2078C033D92}"/>
              </a:ext>
            </a:extLst>
          </p:cNvPr>
          <p:cNvSpPr/>
          <p:nvPr/>
        </p:nvSpPr>
        <p:spPr>
          <a:xfrm>
            <a:off x="8147501" y="325509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FC728D7-0BB1-B695-FD5E-964BB6B3BC6E}"/>
              </a:ext>
            </a:extLst>
          </p:cNvPr>
          <p:cNvSpPr/>
          <p:nvPr/>
        </p:nvSpPr>
        <p:spPr>
          <a:xfrm>
            <a:off x="4534629" y="3383955"/>
            <a:ext cx="1592675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9CF27DC6-4569-05C0-955F-838D7EDA7D6B}"/>
              </a:ext>
            </a:extLst>
          </p:cNvPr>
          <p:cNvCxnSpPr>
            <a:cxnSpLocks/>
            <a:stCxn id="39" idx="2"/>
            <a:endCxn id="41" idx="3"/>
          </p:cNvCxnSpPr>
          <p:nvPr/>
        </p:nvCxnSpPr>
        <p:spPr>
          <a:xfrm rot="16200000" flipH="1">
            <a:off x="5363932" y="2764599"/>
            <a:ext cx="1354606" cy="172138"/>
          </a:xfrm>
          <a:prstGeom prst="bentConnector4">
            <a:avLst>
              <a:gd name="adj1" fmla="val 44684"/>
              <a:gd name="adj2" fmla="val 2328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8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6F2D-FD25-3989-004E-D54E1B3F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924920F-9EEC-8F27-54C3-2C0FC4D40AE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교육자료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교과목 수정 및 등록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BFD0D1EE-F0D0-88FE-771B-3930D4B63178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교육자료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교과목</a:t>
            </a:r>
            <a:r>
              <a:rPr lang="ko-KR" altLang="en-US" sz="1000" dirty="0">
                <a:latin typeface="+mj-ea"/>
                <a:ea typeface="+mj-ea"/>
              </a:rPr>
              <a:t> 수정 및 등록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7C681-B54D-0F60-8263-82948EF13A98}"/>
              </a:ext>
            </a:extLst>
          </p:cNvPr>
          <p:cNvSpPr txBox="1"/>
          <p:nvPr/>
        </p:nvSpPr>
        <p:spPr>
          <a:xfrm>
            <a:off x="10656490" y="1278782"/>
            <a:ext cx="3743723" cy="21400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대표이미지</a:t>
            </a:r>
            <a:r>
              <a:rPr lang="ko-KR" altLang="en-US" sz="1000" dirty="0">
                <a:latin typeface="+mj-ea"/>
                <a:ea typeface="+mj-ea"/>
              </a:rPr>
              <a:t> 수정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등록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교과서 이미지 </a:t>
            </a:r>
            <a:r>
              <a:rPr lang="ko-KR" altLang="en-US" sz="1000" dirty="0" err="1">
                <a:latin typeface="+mj-ea"/>
                <a:ea typeface="+mj-ea"/>
              </a:rPr>
              <a:t>섬네일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[x] </a:t>
            </a:r>
            <a:r>
              <a:rPr lang="ko-KR" altLang="en-US" sz="1000" dirty="0">
                <a:latin typeface="+mj-ea"/>
                <a:ea typeface="+mj-ea"/>
              </a:rPr>
              <a:t>버튼을 클릭하여 해당 이미지 삭제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이미지 변경 또는 추가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찾기</a:t>
            </a:r>
            <a:r>
              <a:rPr lang="en-US" altLang="ko-KR" sz="1000" dirty="0">
                <a:latin typeface="+mj-ea"/>
                <a:ea typeface="+mj-ea"/>
              </a:rPr>
              <a:t>…]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윈도우 탐색기 실행으로 교과서 이미지 등록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교과서 및 단원 수정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등록 기능은 이전 슬라이드 설명과 동일함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4B9A40-6AB2-4A1C-D967-449738088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2735610" y="1871787"/>
            <a:ext cx="7638501" cy="4813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292F86F-AE75-9534-440B-86551DBB3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06" y="834118"/>
            <a:ext cx="2008653" cy="2353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1380CE6A-37C0-506F-E3E1-D71FD8F05DD7}"/>
              </a:ext>
            </a:extLst>
          </p:cNvPr>
          <p:cNvSpPr/>
          <p:nvPr/>
        </p:nvSpPr>
        <p:spPr>
          <a:xfrm>
            <a:off x="118506" y="1931175"/>
            <a:ext cx="2016470" cy="1256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84986B17-D983-CB50-CA22-3E53B28D041B}"/>
              </a:ext>
            </a:extLst>
          </p:cNvPr>
          <p:cNvCxnSpPr>
            <a:cxnSpLocks/>
            <a:stCxn id="25" idx="3"/>
            <a:endCxn id="3" idx="1"/>
          </p:cNvCxnSpPr>
          <p:nvPr/>
        </p:nvCxnSpPr>
        <p:spPr>
          <a:xfrm>
            <a:off x="2134976" y="2559591"/>
            <a:ext cx="600634" cy="171912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순서도: 연결자 7">
            <a:extLst>
              <a:ext uri="{FF2B5EF4-FFF2-40B4-BE49-F238E27FC236}">
                <a16:creationId xmlns:a16="http://schemas.microsoft.com/office/drawing/2014/main" id="{23A46E2F-054E-13B8-1A02-FC901C65E935}"/>
              </a:ext>
            </a:extLst>
          </p:cNvPr>
          <p:cNvSpPr/>
          <p:nvPr/>
        </p:nvSpPr>
        <p:spPr>
          <a:xfrm>
            <a:off x="6216318" y="1960048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9BF083A-127E-0005-EAAD-A0B0706D56AD}"/>
              </a:ext>
            </a:extLst>
          </p:cNvPr>
          <p:cNvSpPr/>
          <p:nvPr/>
        </p:nvSpPr>
        <p:spPr>
          <a:xfrm>
            <a:off x="7344122" y="199890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D266695-FB12-377A-8482-217ABA7EC66F}"/>
              </a:ext>
            </a:extLst>
          </p:cNvPr>
          <p:cNvSpPr/>
          <p:nvPr/>
        </p:nvSpPr>
        <p:spPr>
          <a:xfrm>
            <a:off x="6912074" y="302570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12474" y="3518833"/>
            <a:ext cx="3826747" cy="40934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ea"/>
                <a:ea typeface="+mj-ea"/>
              </a:rPr>
              <a:t>[ADMIN] CONTENTS &gt; </a:t>
            </a:r>
            <a:r>
              <a:rPr lang="ko-KR" altLang="en-US" sz="1000" b="1" dirty="0" smtClean="0">
                <a:latin typeface="+mj-ea"/>
              </a:rPr>
              <a:t>교육자료 </a:t>
            </a:r>
            <a:r>
              <a:rPr lang="ko-KR" altLang="en-US" sz="1000" b="1" dirty="0">
                <a:latin typeface="+mj-ea"/>
              </a:rPr>
              <a:t>관리 </a:t>
            </a:r>
            <a:r>
              <a:rPr lang="en-US" altLang="ko-KR" sz="1000" b="1" dirty="0">
                <a:latin typeface="+mj-ea"/>
              </a:rPr>
              <a:t>(education data management) &gt; </a:t>
            </a:r>
            <a:r>
              <a:rPr lang="ko-KR" altLang="en-US" sz="1000" b="1" dirty="0">
                <a:latin typeface="+mj-ea"/>
              </a:rPr>
              <a:t>교과목 </a:t>
            </a:r>
            <a:r>
              <a:rPr lang="en-US" altLang="ko-KR" sz="1000" b="1" dirty="0">
                <a:latin typeface="+mj-ea"/>
              </a:rPr>
              <a:t>(textbook) TAB</a:t>
            </a:r>
            <a:endParaRPr lang="en-US" altLang="ko-KR" sz="1000" b="1" dirty="0" smtClean="0">
              <a:latin typeface="+mj-ea"/>
              <a:ea typeface="+mj-ea"/>
            </a:endParaRPr>
          </a:p>
          <a:p>
            <a:endParaRPr lang="en-US" altLang="ko-KR" sz="1000" dirty="0" smtClean="0">
              <a:latin typeface="+mj-ea"/>
            </a:endParaRPr>
          </a:p>
          <a:p>
            <a:endParaRPr lang="en-US" altLang="ko-KR" sz="1000" dirty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1</a:t>
            </a:r>
            <a:r>
              <a:rPr lang="en-US" altLang="ko-KR" sz="1000" dirty="0" smtClean="0">
                <a:latin typeface="+mj-ea"/>
              </a:rPr>
              <a:t>.</a:t>
            </a:r>
            <a:r>
              <a:rPr lang="ko-KR" altLang="en-US" sz="1000" b="1" dirty="0" smtClean="0">
                <a:latin typeface="+mj-ea"/>
              </a:rPr>
              <a:t>교과서 </a:t>
            </a:r>
            <a:r>
              <a:rPr lang="en-US" altLang="ko-KR" sz="1000" b="1" dirty="0" smtClean="0">
                <a:latin typeface="+mj-ea"/>
              </a:rPr>
              <a:t>(4depth </a:t>
            </a:r>
            <a:r>
              <a:rPr lang="en-US" altLang="ko-KR" sz="1000" b="1" dirty="0">
                <a:latin typeface="+mj-ea"/>
              </a:rPr>
              <a:t>category</a:t>
            </a:r>
            <a:r>
              <a:rPr lang="en-US" altLang="ko-KR" sz="1000" b="1" dirty="0" smtClean="0">
                <a:latin typeface="+mj-ea"/>
              </a:rPr>
              <a:t>)</a:t>
            </a:r>
          </a:p>
          <a:p>
            <a:r>
              <a:rPr lang="en-US" altLang="ko-KR" sz="1000" b="1" dirty="0">
                <a:latin typeface="+mj-ea"/>
              </a:rPr>
              <a:t> </a:t>
            </a:r>
            <a:r>
              <a:rPr lang="en-US" altLang="ko-KR" sz="1000" b="1" dirty="0" smtClean="0">
                <a:latin typeface="+mj-ea"/>
              </a:rPr>
              <a:t> - move location into second area</a:t>
            </a:r>
            <a:endParaRPr lang="en-US" altLang="ko-KR" sz="1000" b="1" dirty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 </a:t>
            </a:r>
            <a:r>
              <a:rPr lang="en-US" altLang="ko-KR" sz="1000" dirty="0" smtClean="0">
                <a:latin typeface="+mj-ea"/>
              </a:rPr>
              <a:t>1</a:t>
            </a:r>
            <a:r>
              <a:rPr lang="en-US" altLang="ko-KR" sz="1000" dirty="0" smtClean="0">
                <a:latin typeface="+mj-ea"/>
              </a:rPr>
              <a:t>-2) </a:t>
            </a:r>
            <a:r>
              <a:rPr lang="en-US" altLang="ko-KR" sz="1000" dirty="0">
                <a:latin typeface="+mj-ea"/>
              </a:rPr>
              <a:t>+ (Add) </a:t>
            </a:r>
            <a:r>
              <a:rPr lang="en-US" altLang="ko-KR" sz="1000" dirty="0" smtClean="0">
                <a:latin typeface="+mj-ea"/>
              </a:rPr>
              <a:t>button</a:t>
            </a:r>
            <a:endParaRPr lang="en-US" altLang="ko-KR" sz="1000" dirty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 </a:t>
            </a:r>
            <a:r>
              <a:rPr lang="en-US" altLang="ko-KR" sz="1000" dirty="0" smtClean="0">
                <a:latin typeface="+mj-ea"/>
              </a:rPr>
              <a:t>  - placeholder</a:t>
            </a:r>
            <a:r>
              <a:rPr lang="en-US" altLang="ko-KR" sz="1000" dirty="0">
                <a:latin typeface="+mj-ea"/>
              </a:rPr>
              <a:t>: </a:t>
            </a:r>
            <a:r>
              <a:rPr lang="en-US" altLang="ko-KR" sz="1000" dirty="0" smtClean="0">
                <a:latin typeface="+mj-ea"/>
              </a:rPr>
              <a:t>“</a:t>
            </a:r>
            <a:r>
              <a:rPr lang="ko-KR" altLang="en-US" sz="1000" dirty="0" smtClean="0">
                <a:latin typeface="+mj-ea"/>
              </a:rPr>
              <a:t>교과서를 </a:t>
            </a:r>
            <a:r>
              <a:rPr lang="ko-KR" altLang="en-US" sz="1000" dirty="0">
                <a:latin typeface="+mj-ea"/>
              </a:rPr>
              <a:t>입력하세요</a:t>
            </a:r>
            <a:r>
              <a:rPr lang="en-US" altLang="ko-KR" sz="1000" dirty="0" smtClean="0">
                <a:latin typeface="+mj-ea"/>
              </a:rPr>
              <a:t>“</a:t>
            </a:r>
          </a:p>
          <a:p>
            <a:endParaRPr lang="en-US" altLang="ko-KR" sz="1000" dirty="0">
              <a:latin typeface="+mj-ea"/>
            </a:endParaRPr>
          </a:p>
          <a:p>
            <a:r>
              <a:rPr lang="en-US" altLang="ko-KR" sz="1000" b="1" dirty="0" smtClean="0">
                <a:latin typeface="+mj-ea"/>
              </a:rPr>
              <a:t>2.</a:t>
            </a:r>
            <a:r>
              <a:rPr lang="ko-KR" altLang="en-US" sz="1000" b="1" dirty="0" smtClean="0">
                <a:latin typeface="+mj-ea"/>
              </a:rPr>
              <a:t>대표이미지 </a:t>
            </a:r>
            <a:r>
              <a:rPr lang="en-US" altLang="ko-KR" sz="1000" b="1" dirty="0" smtClean="0">
                <a:latin typeface="+mj-ea"/>
              </a:rPr>
              <a:t>(</a:t>
            </a:r>
            <a:r>
              <a:rPr lang="en-US" altLang="ko-KR" sz="1000" b="1" dirty="0">
                <a:latin typeface="+mj-ea"/>
              </a:rPr>
              <a:t>image</a:t>
            </a:r>
            <a:r>
              <a:rPr lang="en-US" altLang="ko-KR" sz="1000" b="1" dirty="0" smtClean="0">
                <a:latin typeface="+mj-ea"/>
              </a:rPr>
              <a:t>)</a:t>
            </a:r>
            <a:endParaRPr lang="en-US" altLang="ko-KR" sz="1000" b="1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- if the category is selected, display on right area</a:t>
            </a:r>
            <a:r>
              <a:rPr lang="en-US" altLang="ko-KR" sz="1000" dirty="0" smtClean="0">
                <a:latin typeface="+mj-ea"/>
              </a:rPr>
              <a:t/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1) image view and x button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same with p6</a:t>
            </a:r>
          </a:p>
          <a:p>
            <a:r>
              <a:rPr lang="en-US" altLang="ko-KR" sz="1000" dirty="0" smtClean="0">
                <a:latin typeface="+mj-ea"/>
              </a:rPr>
              <a:t>    - </a:t>
            </a:r>
            <a:r>
              <a:rPr lang="en-US" altLang="ko-KR" sz="1000" dirty="0" err="1" smtClean="0">
                <a:latin typeface="+mj-ea"/>
              </a:rPr>
              <a:t>inputbox</a:t>
            </a:r>
            <a:r>
              <a:rPr lang="en-US" altLang="ko-KR" sz="1000" dirty="0" smtClean="0">
                <a:latin typeface="+mj-ea"/>
              </a:rPr>
              <a:t> </a:t>
            </a:r>
            <a:r>
              <a:rPr lang="en-US" altLang="ko-KR" sz="1000" b="1" dirty="0">
                <a:latin typeface="+mj-ea"/>
              </a:rPr>
              <a:t>: {</a:t>
            </a:r>
            <a:r>
              <a:rPr lang="en-US" altLang="ko-KR" sz="1000" b="1" dirty="0" err="1">
                <a:latin typeface="+mj-ea"/>
              </a:rPr>
              <a:t>st_contents_category.image_file_no</a:t>
            </a:r>
            <a:r>
              <a:rPr lang="en-US" altLang="ko-KR" sz="1000" b="1" dirty="0" smtClean="0">
                <a:latin typeface="+mj-ea"/>
              </a:rPr>
              <a:t>}</a:t>
            </a:r>
          </a:p>
          <a:p>
            <a:endParaRPr lang="en-US" altLang="ko-KR" sz="1000" dirty="0">
              <a:latin typeface="+mj-ea"/>
            </a:endParaRPr>
          </a:p>
          <a:p>
            <a:r>
              <a:rPr lang="en-US" altLang="ko-KR" sz="1000" b="1" dirty="0" smtClean="0">
                <a:latin typeface="+mj-ea"/>
              </a:rPr>
              <a:t>3.</a:t>
            </a:r>
            <a:r>
              <a:rPr lang="ko-KR" altLang="en-US" sz="1000" b="1" dirty="0" smtClean="0">
                <a:latin typeface="+mj-ea"/>
              </a:rPr>
              <a:t>단원 </a:t>
            </a:r>
            <a:r>
              <a:rPr lang="en-US" altLang="ko-KR" sz="1000" b="1" dirty="0" smtClean="0">
                <a:latin typeface="+mj-ea"/>
              </a:rPr>
              <a:t>(</a:t>
            </a:r>
            <a:r>
              <a:rPr lang="en-US" altLang="ko-KR" sz="1000" b="1" dirty="0" smtClean="0">
                <a:latin typeface="+mj-ea"/>
              </a:rPr>
              <a:t>section)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1) List</a:t>
            </a:r>
          </a:p>
          <a:p>
            <a:r>
              <a:rPr lang="en-US" altLang="ko-KR" sz="1000" dirty="0">
                <a:latin typeface="+mj-ea"/>
              </a:rPr>
              <a:t>     </a:t>
            </a:r>
            <a:r>
              <a:rPr lang="en-US" altLang="ko-KR" sz="1000" b="1" dirty="0">
                <a:latin typeface="+mj-ea"/>
              </a:rPr>
              <a:t>DB : </a:t>
            </a:r>
            <a:r>
              <a:rPr lang="en-US" altLang="ko-KR" sz="1000" b="1" dirty="0" err="1" smtClean="0">
                <a:latin typeface="+mj-ea"/>
              </a:rPr>
              <a:t>st_contents_category_section</a:t>
            </a:r>
            <a:r>
              <a:rPr lang="en-US" altLang="ko-KR" sz="1000" b="1" dirty="0" smtClean="0">
                <a:latin typeface="+mj-ea"/>
              </a:rPr>
              <a:t> (New)</a:t>
            </a:r>
            <a:r>
              <a:rPr lang="en-US" altLang="ko-KR" sz="1000" dirty="0" smtClean="0">
                <a:latin typeface="+mj-ea"/>
              </a:rPr>
              <a:t/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   condition</a:t>
            </a:r>
            <a:r>
              <a:rPr lang="en-US" altLang="ko-KR" sz="1000" dirty="0">
                <a:latin typeface="+mj-ea"/>
              </a:rPr>
              <a:t>: </a:t>
            </a:r>
            <a:r>
              <a:rPr lang="en-US" altLang="ko-KR" sz="1000" dirty="0" err="1" smtClean="0">
                <a:latin typeface="+mj-ea"/>
              </a:rPr>
              <a:t>category_group_cd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en-US" altLang="ko-KR" sz="1000" dirty="0" err="1" smtClean="0">
                <a:latin typeface="+mj-ea"/>
              </a:rPr>
              <a:t>category_cd</a:t>
            </a:r>
            <a:r>
              <a:rPr lang="en-US" altLang="ko-KR" sz="1000" dirty="0" smtClean="0">
                <a:latin typeface="+mj-ea"/>
              </a:rPr>
              <a:t> = {selected one}</a:t>
            </a:r>
          </a:p>
          <a:p>
            <a:r>
              <a:rPr lang="en-US" altLang="ko-KR" sz="1000" dirty="0">
                <a:latin typeface="+mj-ea"/>
              </a:rPr>
              <a:t>     sort: </a:t>
            </a:r>
            <a:r>
              <a:rPr lang="en-US" altLang="ko-KR" sz="1000" dirty="0" err="1" smtClean="0">
                <a:latin typeface="+mj-ea"/>
              </a:rPr>
              <a:t>section_seq</a:t>
            </a:r>
            <a:r>
              <a:rPr lang="en-US" altLang="ko-KR" sz="1000" dirty="0" smtClean="0">
                <a:latin typeface="+mj-ea"/>
              </a:rPr>
              <a:t> ASC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2) + (Add) button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if clicks, add </a:t>
            </a:r>
            <a:r>
              <a:rPr lang="en-US" altLang="ko-KR" sz="1000" dirty="0" err="1" smtClean="0">
                <a:latin typeface="+mj-ea"/>
              </a:rPr>
              <a:t>inputbox</a:t>
            </a:r>
            <a:r>
              <a:rPr lang="en-US" altLang="ko-KR" sz="1000" dirty="0" smtClean="0">
                <a:latin typeface="+mj-ea"/>
              </a:rPr>
              <a:t> on last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a) </a:t>
            </a:r>
            <a:r>
              <a:rPr lang="en-US" altLang="ko-KR" sz="1000" dirty="0" err="1" smtClean="0">
                <a:latin typeface="+mj-ea"/>
              </a:rPr>
              <a:t>inputbox</a:t>
            </a:r>
            <a:r>
              <a:rPr lang="en-US" altLang="ko-KR" sz="1000" dirty="0">
                <a:latin typeface="+mj-ea"/>
              </a:rPr>
              <a:t> : {</a:t>
            </a:r>
            <a:r>
              <a:rPr lang="en-US" altLang="ko-KR" sz="1000" dirty="0" err="1" smtClean="0">
                <a:latin typeface="+mj-ea"/>
              </a:rPr>
              <a:t>st_contents_category_section.section_name</a:t>
            </a:r>
            <a:r>
              <a:rPr lang="en-US" altLang="ko-KR" sz="1000" dirty="0" smtClean="0">
                <a:latin typeface="+mj-ea"/>
              </a:rPr>
              <a:t>}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- validate: required, max length(256 bytes)</a:t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3) x (delete) button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if clicks, remove the row</a:t>
            </a:r>
          </a:p>
        </p:txBody>
      </p:sp>
    </p:spTree>
    <p:extLst>
      <p:ext uri="{BB962C8B-B14F-4D97-AF65-F5344CB8AC3E}">
        <p14:creationId xmlns:p14="http://schemas.microsoft.com/office/powerpoint/2010/main" val="269043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86447"/>
              </p:ext>
            </p:extLst>
          </p:nvPr>
        </p:nvGraphicFramePr>
        <p:xfrm>
          <a:off x="647378" y="2015803"/>
          <a:ext cx="1296144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 0.9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년 초등교과 맞춤형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민속콘텐츠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온라인 시스템 구축 화면기획서 초안 작성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관리자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스톤인테그리티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 0.91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2024.09.11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유사표제어 기능 추가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 0.92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2024.10.08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유사표제어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기능 수정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 0.93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2024.11.20</a:t>
                      </a: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사진 이미지 관리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&gt;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표시 제목 항목 추가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 0.94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2024.11.22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퀴즈관리</a:t>
                      </a: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교과목 관리 변경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96F3E3A-12A7-2635-7035-720B4F976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2"/>
          <a:stretch/>
        </p:blipFill>
        <p:spPr>
          <a:xfrm>
            <a:off x="1439466" y="864370"/>
            <a:ext cx="7772392" cy="6954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03910"/>
              </p:ext>
            </p:extLst>
          </p:nvPr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목록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목록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D1635D-4627-FC64-E997-C5B1B7674E80}"/>
              </a:ext>
            </a:extLst>
          </p:cNvPr>
          <p:cNvSpPr/>
          <p:nvPr/>
        </p:nvSpPr>
        <p:spPr>
          <a:xfrm>
            <a:off x="1439466" y="2635300"/>
            <a:ext cx="1440160" cy="261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7183" y="1274628"/>
            <a:ext cx="3743723" cy="26017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검색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유형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선택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단답형</a:t>
            </a:r>
            <a:r>
              <a:rPr lang="en-US" altLang="ko-KR" sz="1000" dirty="0">
                <a:latin typeface="+mj-ea"/>
                <a:ea typeface="+mj-ea"/>
              </a:rPr>
              <a:t>, OX</a:t>
            </a:r>
            <a:r>
              <a:rPr lang="ko-KR" altLang="en-US" sz="1000" dirty="0">
                <a:latin typeface="+mj-ea"/>
                <a:ea typeface="+mj-ea"/>
              </a:rPr>
              <a:t>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연결형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퀴즈 유형에 대한 협의 필요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사용여부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사용 여부 선택</a:t>
            </a:r>
            <a:r>
              <a:rPr lang="en-US" altLang="ko-KR" sz="1000" dirty="0">
                <a:latin typeface="+mj-ea"/>
                <a:ea typeface="+mj-ea"/>
              </a:rPr>
              <a:t> : </a:t>
            </a:r>
            <a:r>
              <a:rPr lang="ko-KR" altLang="en-US" sz="1000" dirty="0">
                <a:latin typeface="+mj-ea"/>
                <a:ea typeface="+mj-ea"/>
              </a:rPr>
              <a:t>전체</a:t>
            </a:r>
            <a:r>
              <a:rPr lang="en-US" altLang="ko-KR" sz="1000" dirty="0">
                <a:latin typeface="+mj-ea"/>
                <a:ea typeface="+mj-ea"/>
              </a:rPr>
              <a:t>, Y, N</a:t>
            </a: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 여부에 따라 사용자 화면 노출 설정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검색어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검색어 입력으로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검색 수행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r>
              <a:rPr lang="en-US" altLang="ko-KR" sz="1000" dirty="0">
                <a:latin typeface="+mj-ea"/>
                <a:ea typeface="+mj-ea"/>
              </a:rPr>
              <a:t>(2) </a:t>
            </a:r>
            <a:r>
              <a:rPr lang="ko-KR" altLang="en-US" sz="1000" dirty="0">
                <a:latin typeface="+mj-ea"/>
                <a:ea typeface="+mj-ea"/>
              </a:rPr>
              <a:t>영역에 검색 결과 표출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97F186D-4469-A503-DA9E-441DB364B82F}"/>
              </a:ext>
            </a:extLst>
          </p:cNvPr>
          <p:cNvSpPr/>
          <p:nvPr/>
        </p:nvSpPr>
        <p:spPr>
          <a:xfrm>
            <a:off x="3095650" y="1649909"/>
            <a:ext cx="5976664" cy="11152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AFBB406-E8E5-40F0-A4E3-6EA79F6D9D42}"/>
              </a:ext>
            </a:extLst>
          </p:cNvPr>
          <p:cNvSpPr/>
          <p:nvPr/>
        </p:nvSpPr>
        <p:spPr>
          <a:xfrm>
            <a:off x="3095650" y="2879899"/>
            <a:ext cx="5976664" cy="4939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id="{957CA181-A019-9704-06BB-95149E6F5868}"/>
              </a:ext>
            </a:extLst>
          </p:cNvPr>
          <p:cNvSpPr/>
          <p:nvPr/>
        </p:nvSpPr>
        <p:spPr>
          <a:xfrm>
            <a:off x="2859197" y="1541897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15314F9F-1CCB-1E00-7659-BDBA71BCE005}"/>
              </a:ext>
            </a:extLst>
          </p:cNvPr>
          <p:cNvSpPr/>
          <p:nvPr/>
        </p:nvSpPr>
        <p:spPr>
          <a:xfrm>
            <a:off x="2850386" y="2840605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1740649-FA06-627B-EA27-E4B6A8200932}"/>
              </a:ext>
            </a:extLst>
          </p:cNvPr>
          <p:cNvSpPr/>
          <p:nvPr/>
        </p:nvSpPr>
        <p:spPr>
          <a:xfrm>
            <a:off x="3959746" y="303716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9C84A71-E806-C878-018A-4CAF7BFBB6CD}"/>
              </a:ext>
            </a:extLst>
          </p:cNvPr>
          <p:cNvSpPr/>
          <p:nvPr/>
        </p:nvSpPr>
        <p:spPr>
          <a:xfrm>
            <a:off x="7272114" y="303716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16D0E2D-1F53-7789-0F8B-9D30BA35990A}"/>
              </a:ext>
            </a:extLst>
          </p:cNvPr>
          <p:cNvSpPr/>
          <p:nvPr/>
        </p:nvSpPr>
        <p:spPr>
          <a:xfrm>
            <a:off x="3258008" y="169685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4334AB3-5843-BBEC-E688-2249E7140478}"/>
              </a:ext>
            </a:extLst>
          </p:cNvPr>
          <p:cNvSpPr/>
          <p:nvPr/>
        </p:nvSpPr>
        <p:spPr>
          <a:xfrm>
            <a:off x="5336678" y="169685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980FC29-3F98-3B8D-1B1A-4A45814294C4}"/>
              </a:ext>
            </a:extLst>
          </p:cNvPr>
          <p:cNvSpPr/>
          <p:nvPr/>
        </p:nvSpPr>
        <p:spPr>
          <a:xfrm>
            <a:off x="2923510" y="216457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1-3</a:t>
            </a:r>
            <a:endParaRPr lang="ko-KR" altLang="en-US" sz="8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1948955-E8E8-4705-4162-DE9B4980DB74}"/>
              </a:ext>
            </a:extLst>
          </p:cNvPr>
          <p:cNvSpPr/>
          <p:nvPr/>
        </p:nvSpPr>
        <p:spPr>
          <a:xfrm>
            <a:off x="9008196" y="303716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018544B9-C238-2299-8938-AB4DDD4D6850}"/>
              </a:ext>
            </a:extLst>
          </p:cNvPr>
          <p:cNvSpPr/>
          <p:nvPr/>
        </p:nvSpPr>
        <p:spPr>
          <a:xfrm>
            <a:off x="2795070" y="339362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2-4</a:t>
            </a:r>
            <a:endParaRPr lang="ko-KR" altLang="en-US" sz="8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B7552BC-9F2B-8FE0-E8E2-591ADE67A8DB}"/>
              </a:ext>
            </a:extLst>
          </p:cNvPr>
          <p:cNvSpPr/>
          <p:nvPr/>
        </p:nvSpPr>
        <p:spPr>
          <a:xfrm>
            <a:off x="4895850" y="748964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2-5</a:t>
            </a:r>
            <a:endParaRPr lang="ko-KR" alt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0E5AC-96E6-60E2-16D3-72E0F051CC1F}"/>
              </a:ext>
            </a:extLst>
          </p:cNvPr>
          <p:cNvSpPr txBox="1"/>
          <p:nvPr/>
        </p:nvSpPr>
        <p:spPr>
          <a:xfrm>
            <a:off x="10662863" y="3878486"/>
            <a:ext cx="3743723" cy="28325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목록 테이블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등록된 전체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수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보기 선택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목록 보기 항목 수 선택 </a:t>
            </a:r>
            <a:r>
              <a:rPr lang="en-US" altLang="ko-KR" sz="1000" dirty="0">
                <a:latin typeface="+mj-ea"/>
                <a:ea typeface="+mj-ea"/>
              </a:rPr>
              <a:t>: 10, 30, 50, 100</a:t>
            </a: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[</a:t>
            </a:r>
            <a:r>
              <a:rPr lang="ko-KR" altLang="en-US" sz="1000" dirty="0">
                <a:latin typeface="+mj-ea"/>
                <a:ea typeface="+mj-ea"/>
              </a:rPr>
              <a:t>신규등록</a:t>
            </a:r>
            <a:r>
              <a:rPr lang="en-US" altLang="ko-KR" sz="1000" dirty="0">
                <a:latin typeface="+mj-ea"/>
                <a:ea typeface="+mj-ea"/>
              </a:rPr>
              <a:t>]</a:t>
            </a: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신규 등록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2-4.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목록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 </a:t>
            </a:r>
            <a:r>
              <a:rPr lang="ko-KR" altLang="en-US" sz="1000" dirty="0">
                <a:latin typeface="+mj-ea"/>
                <a:ea typeface="+mj-ea"/>
              </a:rPr>
              <a:t>목록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번호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유형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추천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퀴즈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사용여부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최종수정일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상세보기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2-5. </a:t>
            </a: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endParaRPr lang="en-US" altLang="ko-KR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111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58C908A-532C-C239-3C72-BEBF350A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8"/>
          <a:stretch/>
        </p:blipFill>
        <p:spPr>
          <a:xfrm>
            <a:off x="3000990" y="976892"/>
            <a:ext cx="7406440" cy="57194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2D00B0D-2CFD-F3D1-3ED1-0B4A4F8AB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958" y="981213"/>
            <a:ext cx="2480082" cy="3875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69753"/>
              </p:ext>
            </p:extLst>
          </p:nvPr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상세보기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상세보기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6490" y="1278782"/>
            <a:ext cx="3743723" cy="14475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상세 보기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제목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[</a:t>
            </a:r>
            <a:r>
              <a:rPr lang="ko-KR" altLang="en-US" sz="1000" dirty="0">
                <a:latin typeface="+mj-ea"/>
                <a:ea typeface="+mj-ea"/>
              </a:rPr>
              <a:t>목록으로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목록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[</a:t>
            </a:r>
            <a:r>
              <a:rPr lang="ko-KR" altLang="en-US" sz="1000" dirty="0">
                <a:latin typeface="+mj-ea"/>
                <a:ea typeface="+mj-ea"/>
              </a:rPr>
              <a:t>수정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수정 페이지로 이동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삭제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삭제시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경고 알림 팝업 활성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0E5AC-96E6-60E2-16D3-72E0F051CC1F}"/>
              </a:ext>
            </a:extLst>
          </p:cNvPr>
          <p:cNvSpPr txBox="1"/>
          <p:nvPr/>
        </p:nvSpPr>
        <p:spPr>
          <a:xfrm>
            <a:off x="10662863" y="2722204"/>
            <a:ext cx="3743723" cy="3755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>
                <a:latin typeface="+mj-ea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기본정보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제목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최종수정일 정보 </a:t>
            </a:r>
            <a:r>
              <a:rPr lang="en-US" altLang="ko-KR" sz="1000" dirty="0">
                <a:latin typeface="+mj-ea"/>
                <a:ea typeface="+mj-ea"/>
              </a:rPr>
              <a:t>: yyyy.mm.dd</a:t>
            </a: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</a:t>
            </a:r>
            <a:r>
              <a:rPr lang="ko-KR" altLang="en-US" sz="1000" dirty="0">
                <a:latin typeface="+mj-ea"/>
                <a:ea typeface="+mj-ea"/>
              </a:rPr>
              <a:t>연관표제어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2-4. </a:t>
            </a:r>
            <a:r>
              <a:rPr lang="ko-KR" altLang="en-US" sz="1000" dirty="0">
                <a:latin typeface="+mj-ea"/>
                <a:ea typeface="+mj-ea"/>
              </a:rPr>
              <a:t>추천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퀴즈</a:t>
            </a:r>
            <a:r>
              <a:rPr lang="ko-KR" altLang="en-US" sz="1000" dirty="0">
                <a:latin typeface="+mj-ea"/>
                <a:ea typeface="+mj-ea"/>
              </a:rPr>
              <a:t> 여부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2-5. </a:t>
            </a:r>
            <a:r>
              <a:rPr lang="ko-KR" altLang="en-US" sz="1000" dirty="0">
                <a:latin typeface="+mj-ea"/>
                <a:ea typeface="+mj-ea"/>
              </a:rPr>
              <a:t>사용 여부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2-6.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 유형 정보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단일선택형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단답형</a:t>
            </a:r>
            <a:r>
              <a:rPr lang="en-US" altLang="ko-KR" sz="1000" dirty="0">
                <a:latin typeface="+mj-ea"/>
                <a:ea typeface="+mj-ea"/>
              </a:rPr>
              <a:t>, OX</a:t>
            </a:r>
            <a:r>
              <a:rPr lang="ko-KR" altLang="en-US" sz="1000" dirty="0">
                <a:latin typeface="+mj-ea"/>
                <a:ea typeface="+mj-ea"/>
              </a:rPr>
              <a:t>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다중선택형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연결형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퀴즈 유형에 대한 협의 필요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다른 유형 설명은 다음 슬라이드에서 설명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2-7.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2-8. </a:t>
            </a:r>
            <a:r>
              <a:rPr lang="ko-KR" altLang="en-US" sz="1000" dirty="0">
                <a:latin typeface="+mj-ea"/>
                <a:ea typeface="+mj-ea"/>
              </a:rPr>
              <a:t>답변 문항 및 정답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2-9. </a:t>
            </a:r>
            <a:r>
              <a:rPr lang="ko-KR" altLang="en-US" sz="1000" dirty="0" err="1">
                <a:latin typeface="+mj-ea"/>
                <a:ea typeface="+mj-ea"/>
              </a:rPr>
              <a:t>대표이미지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r>
              <a:rPr lang="en-US" altLang="ko-KR" sz="1000" dirty="0">
                <a:latin typeface="+mj-ea"/>
                <a:ea typeface="+mj-ea"/>
              </a:rPr>
              <a:t> : </a:t>
            </a:r>
            <a:r>
              <a:rPr lang="ko-KR" altLang="en-US" sz="1000" dirty="0">
                <a:latin typeface="+mj-ea"/>
                <a:ea typeface="+mj-ea"/>
              </a:rPr>
              <a:t>이미지 </a:t>
            </a:r>
            <a:r>
              <a:rPr lang="ko-KR" altLang="en-US" sz="1000" dirty="0" err="1">
                <a:latin typeface="+mj-ea"/>
                <a:ea typeface="+mj-ea"/>
              </a:rPr>
              <a:t>섬네일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2-10. </a:t>
            </a:r>
            <a:r>
              <a:rPr lang="ko-KR" altLang="en-US" sz="1000" dirty="0">
                <a:latin typeface="+mj-ea"/>
                <a:ea typeface="+mj-ea"/>
              </a:rPr>
              <a:t>힌트 정보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퀴즈에 관련된 힌트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힌트 관련 콘텐츠 </a:t>
            </a:r>
            <a:r>
              <a:rPr lang="en-US" altLang="ko-KR" sz="1000" dirty="0">
                <a:latin typeface="+mj-ea"/>
                <a:ea typeface="+mj-ea"/>
              </a:rPr>
              <a:t>URL </a:t>
            </a:r>
            <a:r>
              <a:rPr lang="ko-KR" altLang="en-US" sz="1000" dirty="0">
                <a:latin typeface="+mj-ea"/>
                <a:ea typeface="+mj-ea"/>
              </a:rPr>
              <a:t>주소 정보 표시</a:t>
            </a:r>
            <a:endParaRPr lang="en-US" altLang="ko-KR" sz="1000" dirty="0">
              <a:latin typeface="+mj-ea"/>
              <a:ea typeface="+mj-ea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F309B9A0-83AB-49AB-6579-593FCCBD705A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2674109" y="2118518"/>
            <a:ext cx="326881" cy="171809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4309806" y="140072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D3AFBA-82DD-F500-BBE2-595A9F2E2308}"/>
              </a:ext>
            </a:extLst>
          </p:cNvPr>
          <p:cNvSpPr/>
          <p:nvPr/>
        </p:nvSpPr>
        <p:spPr>
          <a:xfrm>
            <a:off x="5541693" y="162158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DDFD13D-E3A4-2D4B-08EE-99885FEFDE82}"/>
              </a:ext>
            </a:extLst>
          </p:cNvPr>
          <p:cNvSpPr/>
          <p:nvPr/>
        </p:nvSpPr>
        <p:spPr>
          <a:xfrm>
            <a:off x="5106194" y="213949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DBA74D0-A3C3-5371-B277-F14367223429}"/>
              </a:ext>
            </a:extLst>
          </p:cNvPr>
          <p:cNvSpPr/>
          <p:nvPr/>
        </p:nvSpPr>
        <p:spPr>
          <a:xfrm>
            <a:off x="9052245" y="212150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1-3</a:t>
            </a:r>
            <a:endParaRPr lang="ko-KR" altLang="en-US" sz="800" dirty="0"/>
          </a:p>
        </p:txBody>
      </p:sp>
      <p:sp>
        <p:nvSpPr>
          <p:cNvPr id="33" name="순서도: 연결자 32">
            <a:extLst>
              <a:ext uri="{FF2B5EF4-FFF2-40B4-BE49-F238E27FC236}">
                <a16:creationId xmlns:a16="http://schemas.microsoft.com/office/drawing/2014/main" id="{C2CD8A4B-DC5F-D97C-05AC-5C8CE065585C}"/>
              </a:ext>
            </a:extLst>
          </p:cNvPr>
          <p:cNvSpPr/>
          <p:nvPr/>
        </p:nvSpPr>
        <p:spPr>
          <a:xfrm>
            <a:off x="3968661" y="2383904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715A52C-2557-ED72-E93A-C1AFEA071384}"/>
              </a:ext>
            </a:extLst>
          </p:cNvPr>
          <p:cNvSpPr/>
          <p:nvPr/>
        </p:nvSpPr>
        <p:spPr>
          <a:xfrm>
            <a:off x="4247845" y="241376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84F7BE4-F727-09F9-D594-FA8F94C7B689}"/>
              </a:ext>
            </a:extLst>
          </p:cNvPr>
          <p:cNvSpPr/>
          <p:nvPr/>
        </p:nvSpPr>
        <p:spPr>
          <a:xfrm>
            <a:off x="7472729" y="2202659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BCE7D26-7FF8-151D-B19C-22B2595F5113}"/>
              </a:ext>
            </a:extLst>
          </p:cNvPr>
          <p:cNvSpPr/>
          <p:nvPr/>
        </p:nvSpPr>
        <p:spPr>
          <a:xfrm>
            <a:off x="4256883" y="2756253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17CC9972-C75A-DF8E-83D7-63DE2734975A}"/>
              </a:ext>
            </a:extLst>
          </p:cNvPr>
          <p:cNvSpPr/>
          <p:nvPr/>
        </p:nvSpPr>
        <p:spPr>
          <a:xfrm>
            <a:off x="7200106" y="263191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2-4</a:t>
            </a:r>
            <a:endParaRPr lang="ko-KR" altLang="en-US" sz="800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92B5A2B-5164-AF38-BE80-9C9E505C3566}"/>
              </a:ext>
            </a:extLst>
          </p:cNvPr>
          <p:cNvSpPr/>
          <p:nvPr/>
        </p:nvSpPr>
        <p:spPr>
          <a:xfrm>
            <a:off x="7200106" y="2879899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2-5</a:t>
            </a:r>
            <a:endParaRPr lang="ko-KR" altLang="en-US" sz="800" dirty="0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F8EB65C-35F5-58BA-C6C8-5203A4AEE045}"/>
              </a:ext>
            </a:extLst>
          </p:cNvPr>
          <p:cNvSpPr/>
          <p:nvPr/>
        </p:nvSpPr>
        <p:spPr>
          <a:xfrm>
            <a:off x="4236050" y="310585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2-6</a:t>
            </a:r>
            <a:endParaRPr lang="ko-KR" altLang="en-US" sz="800" dirty="0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4F6BAC63-24D7-783B-10EF-EAB3262E04EA}"/>
              </a:ext>
            </a:extLst>
          </p:cNvPr>
          <p:cNvSpPr/>
          <p:nvPr/>
        </p:nvSpPr>
        <p:spPr>
          <a:xfrm>
            <a:off x="4236049" y="333823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2-7</a:t>
            </a:r>
            <a:endParaRPr lang="ko-KR" altLang="en-US" sz="800" dirty="0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5173B81-E4E3-59AC-F51C-7C358994CD6A}"/>
              </a:ext>
            </a:extLst>
          </p:cNvPr>
          <p:cNvSpPr/>
          <p:nvPr/>
        </p:nvSpPr>
        <p:spPr>
          <a:xfrm>
            <a:off x="4236049" y="355309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2-8</a:t>
            </a:r>
            <a:endParaRPr lang="ko-KR" altLang="en-US" sz="8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A6497D6-66D0-2F0C-9BB0-3D0F8C155D73}"/>
              </a:ext>
            </a:extLst>
          </p:cNvPr>
          <p:cNvSpPr/>
          <p:nvPr/>
        </p:nvSpPr>
        <p:spPr>
          <a:xfrm>
            <a:off x="4236048" y="4856343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2-9</a:t>
            </a:r>
            <a:endParaRPr lang="ko-KR" altLang="en-US" sz="8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B23035A-9BB5-6654-B452-40DA23A74A37}"/>
              </a:ext>
            </a:extLst>
          </p:cNvPr>
          <p:cNvSpPr/>
          <p:nvPr/>
        </p:nvSpPr>
        <p:spPr>
          <a:xfrm>
            <a:off x="4576526" y="3034694"/>
            <a:ext cx="5719923" cy="1718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55F5C-DCDE-DDC6-ECF2-63F1B614E5AE}"/>
              </a:ext>
            </a:extLst>
          </p:cNvPr>
          <p:cNvSpPr txBox="1"/>
          <p:nvPr/>
        </p:nvSpPr>
        <p:spPr>
          <a:xfrm>
            <a:off x="6733838" y="7000634"/>
            <a:ext cx="3743723" cy="5242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b="0" kern="1200" dirty="0">
                <a:solidFill>
                  <a:srgbClr val="FF0000"/>
                </a:solidFill>
                <a:latin typeface="+mj-ea"/>
                <a:ea typeface="+mn-ea"/>
                <a:cs typeface="+mn-cs"/>
              </a:rPr>
              <a:t>퀴즈 유형에 따른 항목으로 표시함</a:t>
            </a:r>
            <a:r>
              <a:rPr lang="en-US" altLang="ko-KR" sz="1000" b="0" kern="1200" dirty="0">
                <a:solidFill>
                  <a:srgbClr val="FF0000"/>
                </a:solidFill>
                <a:latin typeface="+mj-ea"/>
                <a:ea typeface="+mn-ea"/>
                <a:cs typeface="+mn-cs"/>
              </a:rPr>
              <a:t>.</a:t>
            </a:r>
            <a:br>
              <a:rPr lang="en-US" altLang="ko-KR" sz="1000" b="0" kern="1200" dirty="0">
                <a:solidFill>
                  <a:srgbClr val="FF0000"/>
                </a:solidFill>
                <a:latin typeface="+mj-ea"/>
                <a:ea typeface="+mn-ea"/>
                <a:cs typeface="+mn-cs"/>
              </a:rPr>
            </a:br>
            <a:r>
              <a:rPr lang="en-US" altLang="ko-KR" sz="1000" b="0" kern="1200" dirty="0">
                <a:solidFill>
                  <a:srgbClr val="FF0000"/>
                </a:solidFill>
                <a:latin typeface="+mj-ea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ko-KR" altLang="en-US" sz="1000" b="0" kern="1200" dirty="0">
                <a:solidFill>
                  <a:srgbClr val="FF0000"/>
                </a:solidFill>
                <a:latin typeface="+mj-ea"/>
                <a:ea typeface="+mn-ea"/>
                <a:cs typeface="+mn-cs"/>
                <a:sym typeface="Wingdings" panose="05000000000000000000" pitchFamily="2" charset="2"/>
              </a:rPr>
              <a:t>유형별 설명은 다음 슬라이드 참조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7C28240A-832F-23E0-EAA2-E967368C3B8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6897170" y="5292103"/>
            <a:ext cx="2247849" cy="116921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67B7337-EA6E-9A1C-86C0-1E1E99F1AB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4528" y="2918556"/>
            <a:ext cx="1954723" cy="1798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36EBA50-D6C5-622D-94C8-C2812BF0A199}"/>
              </a:ext>
            </a:extLst>
          </p:cNvPr>
          <p:cNvSpPr/>
          <p:nvPr/>
        </p:nvSpPr>
        <p:spPr>
          <a:xfrm>
            <a:off x="215331" y="981213"/>
            <a:ext cx="2458778" cy="22746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D132212-3F60-753D-95C8-678DB6F7D8F6}"/>
              </a:ext>
            </a:extLst>
          </p:cNvPr>
          <p:cNvSpPr/>
          <p:nvPr/>
        </p:nvSpPr>
        <p:spPr>
          <a:xfrm>
            <a:off x="4220733" y="5812476"/>
            <a:ext cx="416576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2-10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152434" y="5901746"/>
            <a:ext cx="4104456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ea"/>
                <a:ea typeface="+mj-ea"/>
              </a:rPr>
              <a:t>[ADMIN] </a:t>
            </a:r>
            <a:r>
              <a:rPr lang="ko-KR" altLang="en-US" sz="1000" b="1" dirty="0" smtClean="0">
                <a:latin typeface="+mj-ea"/>
                <a:ea typeface="+mj-ea"/>
              </a:rPr>
              <a:t>퀴즈 관리 </a:t>
            </a:r>
            <a:r>
              <a:rPr lang="en-US" altLang="ko-KR" sz="1000" b="1" dirty="0">
                <a:latin typeface="+mj-ea"/>
                <a:ea typeface="+mj-ea"/>
              </a:rPr>
              <a:t>(/</a:t>
            </a:r>
            <a:r>
              <a:rPr lang="en-US" altLang="ko-KR" sz="1000" b="1" dirty="0" smtClean="0">
                <a:latin typeface="+mj-ea"/>
                <a:ea typeface="+mj-ea"/>
              </a:rPr>
              <a:t>contents/quiz) &gt; details page</a:t>
            </a:r>
          </a:p>
          <a:p>
            <a:endParaRPr lang="en-US" altLang="ko-KR" sz="1000" dirty="0">
              <a:latin typeface="+mj-ea"/>
              <a:ea typeface="+mj-ea"/>
            </a:endParaRPr>
          </a:p>
          <a:p>
            <a:r>
              <a:rPr lang="en-US" altLang="ko-KR" sz="1000" b="1" dirty="0" smtClean="0">
                <a:latin typeface="+mj-ea"/>
                <a:ea typeface="+mj-ea"/>
              </a:rPr>
              <a:t>1.fields (Add)</a:t>
            </a:r>
          </a:p>
          <a:p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latin typeface="+mj-ea"/>
                <a:ea typeface="+mj-ea"/>
              </a:rPr>
              <a:t> 1) </a:t>
            </a:r>
            <a:r>
              <a:rPr lang="ko-KR" altLang="en-US" sz="1000" dirty="0" smtClean="0">
                <a:latin typeface="+mj-ea"/>
                <a:ea typeface="+mj-ea"/>
              </a:rPr>
              <a:t>대표이미지 </a:t>
            </a:r>
            <a:r>
              <a:rPr lang="en-US" altLang="ko-KR" sz="1000" dirty="0">
                <a:latin typeface="+mj-ea"/>
                <a:ea typeface="+mj-ea"/>
              </a:rPr>
              <a:t>: {</a:t>
            </a:r>
            <a:r>
              <a:rPr lang="en-US" altLang="ko-KR" sz="1000" dirty="0" err="1" smtClean="0">
                <a:latin typeface="+mj-ea"/>
                <a:ea typeface="+mj-ea"/>
              </a:rPr>
              <a:t>thumb_file_no</a:t>
            </a:r>
            <a:r>
              <a:rPr lang="en-US" altLang="ko-KR" sz="1000" dirty="0" smtClean="0">
                <a:latin typeface="+mj-ea"/>
                <a:ea typeface="+mj-ea"/>
              </a:rPr>
              <a:t>}</a:t>
            </a:r>
          </a:p>
          <a:p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latin typeface="+mj-ea"/>
                <a:ea typeface="+mj-ea"/>
              </a:rPr>
              <a:t>    - display thumbnail</a:t>
            </a:r>
          </a:p>
          <a:p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latin typeface="+mj-ea"/>
                <a:ea typeface="+mj-ea"/>
              </a:rPr>
              <a:t>    - if view icon clicks, open image view </a:t>
            </a:r>
            <a:r>
              <a:rPr lang="en-US" altLang="ko-KR" sz="1000" dirty="0" smtClean="0">
                <a:latin typeface="+mj-ea"/>
                <a:ea typeface="+mj-ea"/>
              </a:rPr>
              <a:t>modal</a:t>
            </a:r>
          </a:p>
          <a:p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  <a:ea typeface="+mj-ea"/>
              </a:rPr>
              <a:t>2) </a:t>
            </a:r>
            <a:r>
              <a:rPr lang="ko-KR" altLang="en-US" sz="1000" dirty="0" smtClean="0">
                <a:solidFill>
                  <a:srgbClr val="FF0000"/>
                </a:solidFill>
                <a:latin typeface="+mj-ea"/>
                <a:ea typeface="+mj-ea"/>
              </a:rPr>
              <a:t>힌트 </a:t>
            </a:r>
            <a:endParaRPr lang="en-US" altLang="ko-KR" sz="1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  <a:ea typeface="+mj-ea"/>
              </a:rPr>
              <a:t>   - move location</a:t>
            </a: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  <a:ea typeface="+mj-ea"/>
              </a:rPr>
              <a:t>   - change html editor into </a:t>
            </a:r>
            <a:r>
              <a:rPr lang="en-US" altLang="ko-KR" sz="1000" dirty="0" err="1" smtClean="0">
                <a:solidFill>
                  <a:srgbClr val="FF0000"/>
                </a:solidFill>
                <a:latin typeface="+mj-ea"/>
                <a:ea typeface="+mj-ea"/>
              </a:rPr>
              <a:t>textarea</a:t>
            </a:r>
            <a:endParaRPr lang="en-US" altLang="ko-KR" sz="1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  <a:ea typeface="+mj-ea"/>
              </a:rPr>
              <a:t> 3) </a:t>
            </a:r>
            <a:r>
              <a:rPr lang="ko-KR" altLang="en-US" sz="1000" dirty="0" smtClean="0">
                <a:solidFill>
                  <a:srgbClr val="FF0000"/>
                </a:solidFill>
                <a:latin typeface="+mj-ea"/>
                <a:ea typeface="+mj-ea"/>
              </a:rPr>
              <a:t>관련콘텐츠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  <a:ea typeface="+mj-ea"/>
              </a:rPr>
              <a:t>URL</a:t>
            </a:r>
            <a:endParaRPr lang="en-US" altLang="ko-KR" sz="1000" dirty="0">
              <a:solidFill>
                <a:srgbClr val="FF0000"/>
              </a:solidFill>
              <a:latin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    - move location</a:t>
            </a:r>
            <a:endParaRPr lang="en-US" altLang="ko-KR" sz="10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280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3F78A3AE-7EF0-E0B6-BAA0-8FCCAD0CF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33438" b="58861"/>
          <a:stretch/>
        </p:blipFill>
        <p:spPr>
          <a:xfrm>
            <a:off x="2159546" y="981214"/>
            <a:ext cx="5956222" cy="9089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상세보기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상세보기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dirty="0">
                <a:latin typeface="+mj-ea"/>
                <a:ea typeface="+mj-ea"/>
              </a:rPr>
              <a:t>유형별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6490" y="1278782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단답형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단답형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정답 정보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1609966" y="955518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D3AFBA-82DD-F500-BBE2-595A9F2E2308}"/>
              </a:ext>
            </a:extLst>
          </p:cNvPr>
          <p:cNvSpPr/>
          <p:nvPr/>
        </p:nvSpPr>
        <p:spPr>
          <a:xfrm>
            <a:off x="1873022" y="110608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DDFD13D-E3A4-2D4B-08EE-99885FEFDE82}"/>
              </a:ext>
            </a:extLst>
          </p:cNvPr>
          <p:cNvSpPr/>
          <p:nvPr/>
        </p:nvSpPr>
        <p:spPr>
          <a:xfrm>
            <a:off x="1873022" y="131633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DBA74D0-A3C3-5371-B277-F14367223429}"/>
              </a:ext>
            </a:extLst>
          </p:cNvPr>
          <p:cNvSpPr/>
          <p:nvPr/>
        </p:nvSpPr>
        <p:spPr>
          <a:xfrm>
            <a:off x="1869152" y="156041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1-3</a:t>
            </a:r>
            <a:endParaRPr lang="ko-KR" altLang="en-US" sz="800" dirty="0"/>
          </a:p>
        </p:txBody>
      </p:sp>
      <p:pic>
        <p:nvPicPr>
          <p:cNvPr id="5" name="그림 4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6C36E9BE-2534-531E-5B35-A24DE0E8D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40693" r="161" b="51606"/>
          <a:stretch/>
        </p:blipFill>
        <p:spPr>
          <a:xfrm>
            <a:off x="2159546" y="2120271"/>
            <a:ext cx="5956222" cy="9089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82FD4A83-CF05-B00D-62D0-7227C4D8C62B}"/>
              </a:ext>
            </a:extLst>
          </p:cNvPr>
          <p:cNvSpPr/>
          <p:nvPr/>
        </p:nvSpPr>
        <p:spPr>
          <a:xfrm>
            <a:off x="1545800" y="2115905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2C095F4-E4A0-7408-3E57-A3D42AD778D2}"/>
              </a:ext>
            </a:extLst>
          </p:cNvPr>
          <p:cNvSpPr/>
          <p:nvPr/>
        </p:nvSpPr>
        <p:spPr>
          <a:xfrm>
            <a:off x="1873022" y="224514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D5D751B-87F5-130C-7558-0CE701036CD5}"/>
              </a:ext>
            </a:extLst>
          </p:cNvPr>
          <p:cNvSpPr/>
          <p:nvPr/>
        </p:nvSpPr>
        <p:spPr>
          <a:xfrm>
            <a:off x="1873022" y="245539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E6645AD-0F9A-C5B6-875A-050F11C9A651}"/>
              </a:ext>
            </a:extLst>
          </p:cNvPr>
          <p:cNvSpPr/>
          <p:nvPr/>
        </p:nvSpPr>
        <p:spPr>
          <a:xfrm>
            <a:off x="1869152" y="2699469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pic>
        <p:nvPicPr>
          <p:cNvPr id="20" name="그림 19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009D787F-B1BA-50A5-A142-6C15E1C3A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65966" r="281" b="17949"/>
          <a:stretch/>
        </p:blipFill>
        <p:spPr>
          <a:xfrm>
            <a:off x="2123728" y="5449910"/>
            <a:ext cx="5956222" cy="18985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순서도: 연결자 20">
            <a:extLst>
              <a:ext uri="{FF2B5EF4-FFF2-40B4-BE49-F238E27FC236}">
                <a16:creationId xmlns:a16="http://schemas.microsoft.com/office/drawing/2014/main" id="{18E0FC28-8B3F-F46C-98A8-09C939C2B279}"/>
              </a:ext>
            </a:extLst>
          </p:cNvPr>
          <p:cNvSpPr/>
          <p:nvPr/>
        </p:nvSpPr>
        <p:spPr>
          <a:xfrm>
            <a:off x="1583080" y="5439907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76261E0-DFBD-98B6-342A-EF58DFFB1F8F}"/>
              </a:ext>
            </a:extLst>
          </p:cNvPr>
          <p:cNvSpPr/>
          <p:nvPr/>
        </p:nvSpPr>
        <p:spPr>
          <a:xfrm>
            <a:off x="1837204" y="557478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4-1</a:t>
            </a:r>
            <a:endParaRPr lang="ko-KR" altLang="en-US" sz="8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62A74DE-B3AC-DFC0-C7BF-6C8E0AEBF55D}"/>
              </a:ext>
            </a:extLst>
          </p:cNvPr>
          <p:cNvSpPr/>
          <p:nvPr/>
        </p:nvSpPr>
        <p:spPr>
          <a:xfrm>
            <a:off x="1837204" y="578503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4-2</a:t>
            </a:r>
            <a:endParaRPr lang="ko-KR" altLang="en-US" sz="8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3A388411-D7CC-9264-A017-B039F1E15257}"/>
              </a:ext>
            </a:extLst>
          </p:cNvPr>
          <p:cNvSpPr/>
          <p:nvPr/>
        </p:nvSpPr>
        <p:spPr>
          <a:xfrm>
            <a:off x="1833334" y="602910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4-3</a:t>
            </a:r>
            <a:endParaRPr lang="ko-KR" alt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7D234C-B2C6-8733-E412-965E80746423}"/>
              </a:ext>
            </a:extLst>
          </p:cNvPr>
          <p:cNvSpPr txBox="1"/>
          <p:nvPr/>
        </p:nvSpPr>
        <p:spPr>
          <a:xfrm>
            <a:off x="10656490" y="2263892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000" dirty="0">
                <a:latin typeface="+mj-ea"/>
              </a:rPr>
              <a:t>OX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OX</a:t>
            </a:r>
            <a:r>
              <a:rPr lang="ko-KR" altLang="en-US" sz="1000" dirty="0">
                <a:latin typeface="+mj-ea"/>
                <a:ea typeface="+mj-ea"/>
              </a:rPr>
              <a:t>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</a:t>
            </a:r>
            <a:r>
              <a:rPr lang="ko-KR" altLang="en-US" sz="1000" dirty="0">
                <a:latin typeface="+mj-ea"/>
                <a:ea typeface="+mj-ea"/>
              </a:rPr>
              <a:t>정답 정보 </a:t>
            </a:r>
            <a:r>
              <a:rPr lang="en-US" altLang="ko-KR" sz="1000" dirty="0">
                <a:latin typeface="+mj-ea"/>
                <a:ea typeface="+mj-ea"/>
              </a:rPr>
              <a:t>: O or 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707FB1-CFC0-8D1C-60A6-CEAF26920AA2}"/>
              </a:ext>
            </a:extLst>
          </p:cNvPr>
          <p:cNvSpPr txBox="1"/>
          <p:nvPr/>
        </p:nvSpPr>
        <p:spPr>
          <a:xfrm>
            <a:off x="10656490" y="3244831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선택형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다중선택형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3-2.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3-3. </a:t>
            </a:r>
            <a:r>
              <a:rPr lang="ko-KR" altLang="en-US" sz="1000" dirty="0">
                <a:latin typeface="+mj-ea"/>
                <a:ea typeface="+mj-ea"/>
              </a:rPr>
              <a:t>답변 문항 및 정답 정보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정답 체크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B16713-FFA5-B679-05ED-89CA3C0157B3}"/>
              </a:ext>
            </a:extLst>
          </p:cNvPr>
          <p:cNvSpPr txBox="1"/>
          <p:nvPr/>
        </p:nvSpPr>
        <p:spPr>
          <a:xfrm>
            <a:off x="10656489" y="4229941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>
                <a:latin typeface="+mj-ea"/>
              </a:rPr>
              <a:t>연결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연결형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4-2.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4-3. </a:t>
            </a:r>
            <a:r>
              <a:rPr lang="ko-KR" altLang="en-US" sz="1000" dirty="0">
                <a:latin typeface="+mj-ea"/>
                <a:ea typeface="+mj-ea"/>
              </a:rPr>
              <a:t>답변 문항 및 연결항목 정보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10A704-9599-25EE-3A38-F87D924D0158}"/>
              </a:ext>
            </a:extLst>
          </p:cNvPr>
          <p:cNvSpPr txBox="1"/>
          <p:nvPr/>
        </p:nvSpPr>
        <p:spPr>
          <a:xfrm>
            <a:off x="10656488" y="5220006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</a:rPr>
              <a:t>퀴즈는 각 유형에 따라 문제와 답변 항목으로 구분</a:t>
            </a:r>
            <a:endParaRPr lang="en-US" altLang="ko-KR" sz="1000" dirty="0">
              <a:latin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퀴즈 유형에 대한 협의 필요함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사용자 페이지에서 보여지는 퀴즈 형식 필요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게임형식</a:t>
            </a:r>
            <a:r>
              <a:rPr lang="en-US" altLang="ko-KR" sz="1000" dirty="0">
                <a:latin typeface="+mj-ea"/>
                <a:ea typeface="+mj-ea"/>
              </a:rPr>
              <a:t>? </a:t>
            </a:r>
            <a:r>
              <a:rPr lang="ko-KR" altLang="en-US" sz="1000" dirty="0">
                <a:latin typeface="+mj-ea"/>
                <a:ea typeface="+mj-ea"/>
              </a:rPr>
              <a:t>텍스트 형식</a:t>
            </a:r>
            <a:r>
              <a:rPr lang="en-US" altLang="ko-KR" sz="1000" dirty="0">
                <a:latin typeface="+mj-ea"/>
                <a:ea typeface="+mj-ea"/>
              </a:rPr>
              <a:t>?)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0FFAF2-85BC-A8B4-0D0B-42CF66996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17133" r="2029" b="67192"/>
          <a:stretch/>
        </p:blipFill>
        <p:spPr>
          <a:xfrm>
            <a:off x="2159546" y="3273491"/>
            <a:ext cx="5956222" cy="191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23DEABDE-6CC7-2B74-908D-AE53BFC4A787}"/>
              </a:ext>
            </a:extLst>
          </p:cNvPr>
          <p:cNvSpPr/>
          <p:nvPr/>
        </p:nvSpPr>
        <p:spPr>
          <a:xfrm>
            <a:off x="1538235" y="3242008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341E1EA-CBA8-19E0-D220-6E3D656BF33D}"/>
              </a:ext>
            </a:extLst>
          </p:cNvPr>
          <p:cNvSpPr/>
          <p:nvPr/>
        </p:nvSpPr>
        <p:spPr>
          <a:xfrm>
            <a:off x="1837204" y="338419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3-1</a:t>
            </a:r>
            <a:endParaRPr lang="ko-KR" altLang="en-US" sz="8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A09C6A2-3A52-B103-E5F1-DE7DA86DFA85}"/>
              </a:ext>
            </a:extLst>
          </p:cNvPr>
          <p:cNvSpPr/>
          <p:nvPr/>
        </p:nvSpPr>
        <p:spPr>
          <a:xfrm>
            <a:off x="1837204" y="359444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3-2</a:t>
            </a:r>
            <a:endParaRPr lang="ko-KR" altLang="en-US" sz="8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742D74-B4FC-59C8-8CAE-6ACA4C0CEAF4}"/>
              </a:ext>
            </a:extLst>
          </p:cNvPr>
          <p:cNvSpPr/>
          <p:nvPr/>
        </p:nvSpPr>
        <p:spPr>
          <a:xfrm>
            <a:off x="1833334" y="383852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3-3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63921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71441B66-E0F0-CD21-79AD-905446B05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5"/>
          <a:stretch/>
        </p:blipFill>
        <p:spPr>
          <a:xfrm>
            <a:off x="3090183" y="981212"/>
            <a:ext cx="7422291" cy="6147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3D196389-945A-F2FE-34B4-C9A1155D1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1" y="981213"/>
            <a:ext cx="2459457" cy="384290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9204"/>
              </p:ext>
            </p:extLst>
          </p:nvPr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상세 정보 수정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퀴즈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dirty="0">
                <a:latin typeface="+mj-ea"/>
                <a:ea typeface="+mj-ea"/>
              </a:rPr>
              <a:t>퀴즈 상세 정보 수정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6490" y="1278782"/>
            <a:ext cx="3743723" cy="5242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상세 정보 수정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제목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0E5AC-96E6-60E2-16D3-72E0F051CC1F}"/>
              </a:ext>
            </a:extLst>
          </p:cNvPr>
          <p:cNvSpPr txBox="1"/>
          <p:nvPr/>
        </p:nvSpPr>
        <p:spPr>
          <a:xfrm>
            <a:off x="10654343" y="1803028"/>
            <a:ext cx="3743723" cy="49100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기본정보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제목 정보 수정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최종수정일 정보 </a:t>
            </a:r>
            <a:r>
              <a:rPr lang="en-US" altLang="ko-KR" sz="1000" dirty="0">
                <a:latin typeface="+mj-ea"/>
                <a:ea typeface="+mj-ea"/>
              </a:rPr>
              <a:t>: yyyy.mm.dd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</a:t>
            </a:r>
            <a:r>
              <a:rPr lang="ko-KR" altLang="en-US" sz="1000" dirty="0">
                <a:latin typeface="+mj-ea"/>
                <a:ea typeface="+mj-ea"/>
              </a:rPr>
              <a:t>연관표제어 정보 수정 및 추가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  <a:hlinkClick r:id="" action="ppaction://noaction"/>
              </a:rPr>
              <a:t>연관표제어 추가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는 이전 슬라이드에서 설명함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2-4. </a:t>
            </a:r>
            <a:r>
              <a:rPr lang="ko-KR" altLang="en-US" sz="1000" dirty="0">
                <a:latin typeface="+mj-ea"/>
                <a:ea typeface="+mj-ea"/>
              </a:rPr>
              <a:t>추천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여부 설정 수정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2-5. </a:t>
            </a:r>
            <a:r>
              <a:rPr lang="ko-KR" altLang="en-US" sz="1000" dirty="0">
                <a:latin typeface="+mj-ea"/>
                <a:ea typeface="+mj-ea"/>
              </a:rPr>
              <a:t>사용 여부 설정 수정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2-6.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퀴즈유형</a:t>
            </a:r>
            <a:r>
              <a:rPr lang="ko-KR" altLang="en-US" sz="1000" dirty="0">
                <a:latin typeface="+mj-ea"/>
                <a:ea typeface="+mj-ea"/>
              </a:rPr>
              <a:t> 수정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퀴즈 유형 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2-7.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 수정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2-8. </a:t>
            </a:r>
            <a:r>
              <a:rPr lang="ko-KR" altLang="en-US" sz="1000" dirty="0">
                <a:latin typeface="+mj-ea"/>
                <a:ea typeface="+mj-ea"/>
              </a:rPr>
              <a:t>답변문항 정보 수정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문항추가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답변항목 목록 하단에 문항 추가 입력박스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문항 추가 기능 수행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삭제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2-9. </a:t>
            </a:r>
            <a:r>
              <a:rPr lang="ko-KR" altLang="en-US" sz="1000" dirty="0" err="1">
                <a:latin typeface="+mj-ea"/>
                <a:ea typeface="+mj-ea"/>
              </a:rPr>
              <a:t>대표이미지</a:t>
            </a:r>
            <a:r>
              <a:rPr lang="ko-KR" altLang="en-US" sz="1000" dirty="0">
                <a:latin typeface="+mj-ea"/>
                <a:ea typeface="+mj-ea"/>
              </a:rPr>
              <a:t> 수정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이미지 삭제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찾기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윈도우 탐색기에서 이미지 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2-10. </a:t>
            </a:r>
            <a:r>
              <a:rPr lang="ko-KR" altLang="en-US" sz="1000" dirty="0">
                <a:latin typeface="+mj-ea"/>
                <a:ea typeface="+mj-ea"/>
              </a:rPr>
              <a:t>힌트 수정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힌트 내용 및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관련콘텐츠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URL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주소 수정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endParaRPr lang="en-US" altLang="ko-KR" sz="1000" dirty="0">
              <a:latin typeface="+mj-ea"/>
              <a:ea typeface="+mj-ea"/>
            </a:endParaRPr>
          </a:p>
          <a:p>
            <a:pPr marL="24552" indent="-2762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다른 유형에 대한 수정은 다음 슬라이드에서 설명</a:t>
            </a:r>
            <a:endParaRPr lang="en-US" altLang="ko-KR" sz="1000" dirty="0">
              <a:latin typeface="+mj-ea"/>
              <a:ea typeface="+mj-ea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F309B9A0-83AB-49AB-6579-593FCCBD705A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2674109" y="2036359"/>
            <a:ext cx="416074" cy="201843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4386006" y="134357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D3AFBA-82DD-F500-BBE2-595A9F2E2308}"/>
              </a:ext>
            </a:extLst>
          </p:cNvPr>
          <p:cNvSpPr/>
          <p:nvPr/>
        </p:nvSpPr>
        <p:spPr>
          <a:xfrm>
            <a:off x="5617893" y="156443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33" name="순서도: 연결자 32">
            <a:extLst>
              <a:ext uri="{FF2B5EF4-FFF2-40B4-BE49-F238E27FC236}">
                <a16:creationId xmlns:a16="http://schemas.microsoft.com/office/drawing/2014/main" id="{C2CD8A4B-DC5F-D97C-05AC-5C8CE065585C}"/>
              </a:ext>
            </a:extLst>
          </p:cNvPr>
          <p:cNvSpPr/>
          <p:nvPr/>
        </p:nvSpPr>
        <p:spPr>
          <a:xfrm>
            <a:off x="4044861" y="2080023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715A52C-2557-ED72-E93A-C1AFEA071384}"/>
              </a:ext>
            </a:extLst>
          </p:cNvPr>
          <p:cNvSpPr/>
          <p:nvPr/>
        </p:nvSpPr>
        <p:spPr>
          <a:xfrm>
            <a:off x="4324045" y="210988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84F7BE4-F727-09F9-D594-FA8F94C7B689}"/>
              </a:ext>
            </a:extLst>
          </p:cNvPr>
          <p:cNvSpPr/>
          <p:nvPr/>
        </p:nvSpPr>
        <p:spPr>
          <a:xfrm>
            <a:off x="7548929" y="189877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BCE7D26-7FF8-151D-B19C-22B2595F5113}"/>
              </a:ext>
            </a:extLst>
          </p:cNvPr>
          <p:cNvSpPr/>
          <p:nvPr/>
        </p:nvSpPr>
        <p:spPr>
          <a:xfrm>
            <a:off x="4333083" y="245237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17CC9972-C75A-DF8E-83D7-63DE2734975A}"/>
              </a:ext>
            </a:extLst>
          </p:cNvPr>
          <p:cNvSpPr/>
          <p:nvPr/>
        </p:nvSpPr>
        <p:spPr>
          <a:xfrm>
            <a:off x="9076506" y="2361019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2-4</a:t>
            </a:r>
            <a:endParaRPr lang="ko-KR" altLang="en-US" sz="800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92B5A2B-5164-AF38-BE80-9C9E505C3566}"/>
              </a:ext>
            </a:extLst>
          </p:cNvPr>
          <p:cNvSpPr/>
          <p:nvPr/>
        </p:nvSpPr>
        <p:spPr>
          <a:xfrm>
            <a:off x="9076506" y="2583903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2-5</a:t>
            </a:r>
            <a:endParaRPr lang="ko-KR" altLang="en-US" sz="800" dirty="0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F8EB65C-35F5-58BA-C6C8-5203A4AEE045}"/>
              </a:ext>
            </a:extLst>
          </p:cNvPr>
          <p:cNvSpPr/>
          <p:nvPr/>
        </p:nvSpPr>
        <p:spPr>
          <a:xfrm>
            <a:off x="4321879" y="284045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2-6</a:t>
            </a:r>
            <a:endParaRPr lang="ko-KR" altLang="en-US" sz="800" dirty="0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4F6BAC63-24D7-783B-10EF-EAB3262E04EA}"/>
              </a:ext>
            </a:extLst>
          </p:cNvPr>
          <p:cNvSpPr/>
          <p:nvPr/>
        </p:nvSpPr>
        <p:spPr>
          <a:xfrm>
            <a:off x="4333083" y="303435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2-7</a:t>
            </a:r>
            <a:endParaRPr lang="ko-KR" altLang="en-US" sz="800" dirty="0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5173B81-E4E3-59AC-F51C-7C358994CD6A}"/>
              </a:ext>
            </a:extLst>
          </p:cNvPr>
          <p:cNvSpPr/>
          <p:nvPr/>
        </p:nvSpPr>
        <p:spPr>
          <a:xfrm>
            <a:off x="4340721" y="326013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2-8</a:t>
            </a:r>
            <a:endParaRPr lang="ko-KR" altLang="en-US" sz="8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FFBD01E-8D48-220D-3AEA-32416D777F96}"/>
              </a:ext>
            </a:extLst>
          </p:cNvPr>
          <p:cNvSpPr/>
          <p:nvPr/>
        </p:nvSpPr>
        <p:spPr>
          <a:xfrm>
            <a:off x="4327725" y="490568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2-9</a:t>
            </a:r>
            <a:endParaRPr lang="ko-KR" altLang="en-US" sz="8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674E4F4-716B-3CD0-0AD3-948C8F911C20}"/>
              </a:ext>
            </a:extLst>
          </p:cNvPr>
          <p:cNvSpPr/>
          <p:nvPr/>
        </p:nvSpPr>
        <p:spPr>
          <a:xfrm>
            <a:off x="9420782" y="3196656"/>
            <a:ext cx="674341" cy="293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BC54E90-7C9F-3351-8804-4CD6298D13D7}"/>
              </a:ext>
            </a:extLst>
          </p:cNvPr>
          <p:cNvSpPr/>
          <p:nvPr/>
        </p:nvSpPr>
        <p:spPr>
          <a:xfrm>
            <a:off x="5617893" y="4529272"/>
            <a:ext cx="4477230" cy="293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A692DC2-0324-D1BB-86D2-EE8D658C771F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>
            <a:off x="10095123" y="3343379"/>
            <a:ext cx="12700" cy="1332616"/>
          </a:xfrm>
          <a:prstGeom prst="bentConnector3">
            <a:avLst>
              <a:gd name="adj1" fmla="val 180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7B9A2AB-EF84-14AE-ABD0-703C181993D1}"/>
              </a:ext>
            </a:extLst>
          </p:cNvPr>
          <p:cNvSpPr/>
          <p:nvPr/>
        </p:nvSpPr>
        <p:spPr>
          <a:xfrm>
            <a:off x="4260885" y="5935876"/>
            <a:ext cx="416576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2-10</a:t>
            </a:r>
            <a:endParaRPr lang="ko-KR" altLang="en-US" sz="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ED75B2C-6B7B-16A7-0D99-8E2A6C3B70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9386" y="3040859"/>
            <a:ext cx="1942023" cy="152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36EBA50-D6C5-622D-94C8-C2812BF0A199}"/>
              </a:ext>
            </a:extLst>
          </p:cNvPr>
          <p:cNvSpPr/>
          <p:nvPr/>
        </p:nvSpPr>
        <p:spPr>
          <a:xfrm>
            <a:off x="215331" y="981213"/>
            <a:ext cx="2458778" cy="21102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511922" y="5125136"/>
            <a:ext cx="4104456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ea"/>
                <a:ea typeface="+mj-ea"/>
              </a:rPr>
              <a:t>[ADMIN] </a:t>
            </a:r>
            <a:r>
              <a:rPr lang="ko-KR" altLang="en-US" sz="1000" b="1" dirty="0" smtClean="0">
                <a:latin typeface="+mj-ea"/>
                <a:ea typeface="+mj-ea"/>
              </a:rPr>
              <a:t>퀴즈 관리 </a:t>
            </a:r>
            <a:r>
              <a:rPr lang="en-US" altLang="ko-KR" sz="1000" b="1" dirty="0">
                <a:latin typeface="+mj-ea"/>
                <a:ea typeface="+mj-ea"/>
              </a:rPr>
              <a:t>(/</a:t>
            </a:r>
            <a:r>
              <a:rPr lang="en-US" altLang="ko-KR" sz="1000" b="1" dirty="0" smtClean="0">
                <a:latin typeface="+mj-ea"/>
                <a:ea typeface="+mj-ea"/>
              </a:rPr>
              <a:t>contents/quiz) &gt; Modify</a:t>
            </a:r>
          </a:p>
          <a:p>
            <a:endParaRPr lang="en-US" altLang="ko-KR" sz="1000" dirty="0">
              <a:latin typeface="+mj-ea"/>
              <a:ea typeface="+mj-ea"/>
            </a:endParaRPr>
          </a:p>
          <a:p>
            <a:r>
              <a:rPr lang="en-US" altLang="ko-KR" sz="1000" b="1" dirty="0" smtClean="0">
                <a:latin typeface="+mj-ea"/>
                <a:ea typeface="+mj-ea"/>
              </a:rPr>
              <a:t>1.fields (Add)</a:t>
            </a:r>
          </a:p>
          <a:p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 smtClean="0">
                <a:latin typeface="+mj-ea"/>
                <a:ea typeface="+mj-ea"/>
              </a:rPr>
              <a:t> 1) </a:t>
            </a:r>
            <a:r>
              <a:rPr lang="ko-KR" altLang="en-US" sz="1000" dirty="0" smtClean="0">
                <a:latin typeface="+mj-ea"/>
                <a:ea typeface="+mj-ea"/>
              </a:rPr>
              <a:t>대표이미지 </a:t>
            </a:r>
            <a:r>
              <a:rPr lang="en-US" altLang="ko-KR" sz="1000" dirty="0">
                <a:latin typeface="+mj-ea"/>
                <a:ea typeface="+mj-ea"/>
              </a:rPr>
              <a:t>: {</a:t>
            </a:r>
            <a:r>
              <a:rPr lang="en-US" altLang="ko-KR" sz="1000" dirty="0" err="1" smtClean="0">
                <a:latin typeface="+mj-ea"/>
                <a:ea typeface="+mj-ea"/>
              </a:rPr>
              <a:t>thumb_file_no</a:t>
            </a:r>
            <a:r>
              <a:rPr lang="en-US" altLang="ko-KR" sz="1000" dirty="0" smtClean="0">
                <a:latin typeface="+mj-ea"/>
                <a:ea typeface="+mj-ea"/>
              </a:rPr>
              <a:t>}</a:t>
            </a:r>
            <a:endParaRPr lang="en-US" altLang="ko-KR" sz="1000" dirty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   - if </a:t>
            </a:r>
            <a:r>
              <a:rPr lang="en-US" altLang="ko-KR" sz="1000" dirty="0" smtClean="0">
                <a:latin typeface="+mj-ea"/>
              </a:rPr>
              <a:t>image </a:t>
            </a:r>
            <a:r>
              <a:rPr lang="en-US" altLang="ko-KR" sz="1000" dirty="0">
                <a:latin typeface="+mj-ea"/>
              </a:rPr>
              <a:t>is already registered, display image</a:t>
            </a:r>
            <a:r>
              <a:rPr lang="en-US" altLang="ko-KR" sz="1000" dirty="0" smtClean="0">
                <a:latin typeface="+mj-ea"/>
              </a:rPr>
              <a:t> </a:t>
            </a:r>
            <a:r>
              <a:rPr lang="en-US" altLang="ko-KR" sz="1000" dirty="0">
                <a:latin typeface="+mj-ea"/>
              </a:rPr>
              <a:t>with x button</a:t>
            </a:r>
          </a:p>
          <a:p>
            <a:r>
              <a:rPr lang="en-US" altLang="ko-KR" sz="1000" dirty="0">
                <a:latin typeface="+mj-ea"/>
              </a:rPr>
              <a:t>    - if x button clicks, delete the image</a:t>
            </a:r>
            <a:r>
              <a:rPr lang="en-US" altLang="ko-KR" sz="1000" dirty="0" smtClean="0">
                <a:latin typeface="+mj-ea"/>
              </a:rPr>
              <a:t> </a:t>
            </a:r>
            <a:r>
              <a:rPr lang="en-US" altLang="ko-KR" sz="1000" dirty="0">
                <a:latin typeface="+mj-ea"/>
              </a:rPr>
              <a:t>and show default image style</a:t>
            </a:r>
          </a:p>
          <a:p>
            <a:r>
              <a:rPr lang="en-US" altLang="ko-KR" sz="1000" dirty="0">
                <a:latin typeface="+mj-ea"/>
              </a:rPr>
              <a:t>    a) </a:t>
            </a:r>
            <a:r>
              <a:rPr lang="ko-KR" altLang="en-US" sz="1000" dirty="0">
                <a:latin typeface="+mj-ea"/>
              </a:rPr>
              <a:t>찾기 </a:t>
            </a:r>
            <a:r>
              <a:rPr lang="en-US" altLang="ko-KR" sz="1000" dirty="0">
                <a:latin typeface="+mj-ea"/>
              </a:rPr>
              <a:t>(file upload)</a:t>
            </a:r>
          </a:p>
          <a:p>
            <a:r>
              <a:rPr lang="en-US" altLang="ko-KR" sz="1000" dirty="0">
                <a:latin typeface="+mj-ea"/>
              </a:rPr>
              <a:t>      - if clicks, show file search box (just can add image file types)</a:t>
            </a:r>
          </a:p>
          <a:p>
            <a:r>
              <a:rPr lang="en-US" altLang="ko-KR" sz="1000" dirty="0">
                <a:latin typeface="+mj-ea"/>
              </a:rPr>
              <a:t>      - if file is selected, display file name into </a:t>
            </a:r>
            <a:r>
              <a:rPr lang="en-US" altLang="ko-KR" sz="1000" dirty="0" err="1">
                <a:latin typeface="+mj-ea"/>
              </a:rPr>
              <a:t>inputbox</a:t>
            </a:r>
            <a:r>
              <a:rPr lang="en-US" altLang="ko-KR" sz="1000" dirty="0">
                <a:latin typeface="+mj-ea"/>
              </a:rPr>
              <a:t> and preview the image</a:t>
            </a:r>
            <a:r>
              <a:rPr lang="en-US" altLang="ko-KR" sz="1000" dirty="0" smtClean="0">
                <a:latin typeface="+mj-ea"/>
              </a:rPr>
              <a:t> 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 smtClean="0">
                <a:solidFill>
                  <a:srgbClr val="FF0000"/>
                </a:solidFill>
                <a:latin typeface="+mj-ea"/>
              </a:rPr>
              <a:t>  2</a:t>
            </a:r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)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</a:rPr>
              <a:t>힌트 </a:t>
            </a:r>
            <a:endParaRPr lang="en-US" altLang="ko-KR" sz="1000" dirty="0">
              <a:solidFill>
                <a:srgbClr val="FF0000"/>
              </a:solidFill>
              <a:latin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    - move location</a:t>
            </a: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    - change html editor into </a:t>
            </a:r>
            <a:r>
              <a:rPr lang="en-US" altLang="ko-KR" sz="1000" dirty="0" err="1">
                <a:solidFill>
                  <a:srgbClr val="FF0000"/>
                </a:solidFill>
                <a:latin typeface="+mj-ea"/>
              </a:rPr>
              <a:t>textarea</a:t>
            </a:r>
            <a:endParaRPr lang="en-US" altLang="ko-KR" sz="1000" dirty="0">
              <a:solidFill>
                <a:srgbClr val="FF0000"/>
              </a:solidFill>
              <a:latin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  3)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</a:rPr>
              <a:t>관련콘텐츠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URL</a:t>
            </a:r>
            <a:endParaRPr lang="en-US" altLang="ko-KR" sz="1000" dirty="0">
              <a:solidFill>
                <a:srgbClr val="FF0000"/>
              </a:solidFill>
              <a:latin typeface="+mj-ea"/>
            </a:endParaRPr>
          </a:p>
          <a:p>
            <a:r>
              <a:rPr lang="en-US" altLang="ko-KR" sz="1000" dirty="0">
                <a:solidFill>
                  <a:srgbClr val="FF0000"/>
                </a:solidFill>
                <a:latin typeface="+mj-ea"/>
              </a:rPr>
              <a:t>    - move </a:t>
            </a:r>
            <a:r>
              <a:rPr lang="en-US" altLang="ko-KR" sz="1000" dirty="0" smtClean="0">
                <a:solidFill>
                  <a:srgbClr val="FF0000"/>
                </a:solidFill>
                <a:latin typeface="+mj-ea"/>
              </a:rPr>
              <a:t>location</a:t>
            </a:r>
            <a:endParaRPr lang="en-US" altLang="ko-KR" sz="1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665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EDA135F4-4F17-15C9-8DBB-249C0009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39336" b="52925"/>
          <a:stretch/>
        </p:blipFill>
        <p:spPr>
          <a:xfrm>
            <a:off x="2563024" y="863675"/>
            <a:ext cx="5957337" cy="913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상세 정보 수정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퀴즈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dirty="0">
                <a:latin typeface="+mj-ea"/>
                <a:ea typeface="+mj-ea"/>
              </a:rPr>
              <a:t>퀴즈 상세 정보 수정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6490" y="1278782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</a:rPr>
              <a:t>단답형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수정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정답 정보 수정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2015530" y="867993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BD3AFBA-82DD-F500-BBE2-595A9F2E2308}"/>
              </a:ext>
            </a:extLst>
          </p:cNvPr>
          <p:cNvSpPr/>
          <p:nvPr/>
        </p:nvSpPr>
        <p:spPr>
          <a:xfrm>
            <a:off x="2233067" y="98672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F591B9C-6C53-6B73-6066-5478E1B1E7B3}"/>
              </a:ext>
            </a:extLst>
          </p:cNvPr>
          <p:cNvSpPr/>
          <p:nvPr/>
        </p:nvSpPr>
        <p:spPr>
          <a:xfrm>
            <a:off x="2233067" y="121960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D023215-D67F-4FDC-D4DA-EB11491E8A14}"/>
              </a:ext>
            </a:extLst>
          </p:cNvPr>
          <p:cNvSpPr/>
          <p:nvPr/>
        </p:nvSpPr>
        <p:spPr>
          <a:xfrm>
            <a:off x="2233067" y="146220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1-3</a:t>
            </a:r>
            <a:endParaRPr lang="ko-KR" altLang="en-US" sz="800" dirty="0"/>
          </a:p>
        </p:txBody>
      </p:sp>
      <p:pic>
        <p:nvPicPr>
          <p:cNvPr id="21" name="그림 20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FFD8AC3F-7412-3F08-5921-01528617B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46984" r="161" b="45277"/>
          <a:stretch/>
        </p:blipFill>
        <p:spPr>
          <a:xfrm>
            <a:off x="2563024" y="2023405"/>
            <a:ext cx="5957337" cy="913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순서도: 연결자 21">
            <a:extLst>
              <a:ext uri="{FF2B5EF4-FFF2-40B4-BE49-F238E27FC236}">
                <a16:creationId xmlns:a16="http://schemas.microsoft.com/office/drawing/2014/main" id="{B8610BDB-EC8A-5F0E-0DB9-D64EF3132489}"/>
              </a:ext>
            </a:extLst>
          </p:cNvPr>
          <p:cNvSpPr/>
          <p:nvPr/>
        </p:nvSpPr>
        <p:spPr>
          <a:xfrm>
            <a:off x="2015530" y="2027723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D510918-74A5-1D8C-C6D2-0EBE2AF345FF}"/>
              </a:ext>
            </a:extLst>
          </p:cNvPr>
          <p:cNvSpPr/>
          <p:nvPr/>
        </p:nvSpPr>
        <p:spPr>
          <a:xfrm>
            <a:off x="2233067" y="214645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6CA0FC7-D8B4-BFC0-C33B-9B7832CEB751}"/>
              </a:ext>
            </a:extLst>
          </p:cNvPr>
          <p:cNvSpPr/>
          <p:nvPr/>
        </p:nvSpPr>
        <p:spPr>
          <a:xfrm>
            <a:off x="2233067" y="2379336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59A145C-8F77-6FCD-69A7-E3E803E55818}"/>
              </a:ext>
            </a:extLst>
          </p:cNvPr>
          <p:cNvSpPr/>
          <p:nvPr/>
        </p:nvSpPr>
        <p:spPr>
          <a:xfrm>
            <a:off x="2233067" y="262193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424A7BC-B96A-0E0C-C062-C9B9302A2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8" t="59651" r="884" b="21493"/>
          <a:stretch/>
        </p:blipFill>
        <p:spPr>
          <a:xfrm>
            <a:off x="2563024" y="3049720"/>
            <a:ext cx="5957337" cy="22549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" name="순서도: 연결자 29">
            <a:extLst>
              <a:ext uri="{FF2B5EF4-FFF2-40B4-BE49-F238E27FC236}">
                <a16:creationId xmlns:a16="http://schemas.microsoft.com/office/drawing/2014/main" id="{C8B7FB82-9A38-D93B-F8F4-09386ACAB68F}"/>
              </a:ext>
            </a:extLst>
          </p:cNvPr>
          <p:cNvSpPr/>
          <p:nvPr/>
        </p:nvSpPr>
        <p:spPr>
          <a:xfrm>
            <a:off x="2015530" y="3054904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9575FEA7-316C-68D7-B443-2743D1643A98}"/>
              </a:ext>
            </a:extLst>
          </p:cNvPr>
          <p:cNvSpPr/>
          <p:nvPr/>
        </p:nvSpPr>
        <p:spPr>
          <a:xfrm>
            <a:off x="2233067" y="317363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3-1</a:t>
            </a:r>
            <a:endParaRPr lang="ko-KR" altLang="en-US" sz="80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94A5BED-6CC7-8427-F7F9-A81F690A4157}"/>
              </a:ext>
            </a:extLst>
          </p:cNvPr>
          <p:cNvSpPr/>
          <p:nvPr/>
        </p:nvSpPr>
        <p:spPr>
          <a:xfrm>
            <a:off x="2233067" y="340651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3-2</a:t>
            </a:r>
            <a:endParaRPr lang="ko-KR" altLang="en-US" sz="8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5B90A6B-A08E-37D7-F65C-11FA7B05EEA1}"/>
              </a:ext>
            </a:extLst>
          </p:cNvPr>
          <p:cNvSpPr/>
          <p:nvPr/>
        </p:nvSpPr>
        <p:spPr>
          <a:xfrm>
            <a:off x="2233067" y="364911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3-3</a:t>
            </a:r>
            <a:endParaRPr lang="ko-KR" altLang="en-US" sz="800" dirty="0"/>
          </a:p>
        </p:txBody>
      </p:sp>
      <p:pic>
        <p:nvPicPr>
          <p:cNvPr id="39" name="그림 38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8FBDC4B3-1C03-8E97-B7A5-DC7E58087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74576" b="6701"/>
          <a:stretch/>
        </p:blipFill>
        <p:spPr>
          <a:xfrm>
            <a:off x="2563024" y="5442313"/>
            <a:ext cx="5957337" cy="22098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순서도: 연결자 39">
            <a:extLst>
              <a:ext uri="{FF2B5EF4-FFF2-40B4-BE49-F238E27FC236}">
                <a16:creationId xmlns:a16="http://schemas.microsoft.com/office/drawing/2014/main" id="{E134B84E-E168-C066-1568-BEDEC9A289E0}"/>
              </a:ext>
            </a:extLst>
          </p:cNvPr>
          <p:cNvSpPr/>
          <p:nvPr/>
        </p:nvSpPr>
        <p:spPr>
          <a:xfrm>
            <a:off x="2015530" y="5446631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ED982128-DECD-C957-0FC1-61B8D8E5C54D}"/>
              </a:ext>
            </a:extLst>
          </p:cNvPr>
          <p:cNvSpPr/>
          <p:nvPr/>
        </p:nvSpPr>
        <p:spPr>
          <a:xfrm>
            <a:off x="2233067" y="556535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4-1</a:t>
            </a:r>
            <a:endParaRPr lang="ko-KR" altLang="en-US" sz="800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04F45DC8-6AEA-79CD-D4EE-AB48F2532CE6}"/>
              </a:ext>
            </a:extLst>
          </p:cNvPr>
          <p:cNvSpPr/>
          <p:nvPr/>
        </p:nvSpPr>
        <p:spPr>
          <a:xfrm>
            <a:off x="2233067" y="579824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4-2</a:t>
            </a:r>
            <a:endParaRPr lang="ko-KR" altLang="en-US" sz="800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86CEBD0A-2050-302D-21CA-919C51DABF29}"/>
              </a:ext>
            </a:extLst>
          </p:cNvPr>
          <p:cNvSpPr/>
          <p:nvPr/>
        </p:nvSpPr>
        <p:spPr>
          <a:xfrm>
            <a:off x="2233067" y="604084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4-3</a:t>
            </a:r>
            <a:endParaRPr lang="ko-KR" altLang="en-US" sz="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2B134A-7C7E-DA15-D126-B4015721DC57}"/>
              </a:ext>
            </a:extLst>
          </p:cNvPr>
          <p:cNvSpPr txBox="1"/>
          <p:nvPr/>
        </p:nvSpPr>
        <p:spPr>
          <a:xfrm>
            <a:off x="10656489" y="2263064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000" dirty="0">
                <a:latin typeface="+mj-ea"/>
              </a:rPr>
              <a:t>OX</a:t>
            </a:r>
            <a:r>
              <a:rPr lang="ko-KR" altLang="en-US" sz="1000" dirty="0">
                <a:latin typeface="+mj-ea"/>
              </a:rPr>
              <a:t>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수정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정답 정보 수정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O or X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078A8F-D0F9-199F-C819-EF9B7E927274}"/>
              </a:ext>
            </a:extLst>
          </p:cNvPr>
          <p:cNvSpPr txBox="1"/>
          <p:nvPr/>
        </p:nvSpPr>
        <p:spPr>
          <a:xfrm>
            <a:off x="10661324" y="3251500"/>
            <a:ext cx="3743723" cy="16784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>
                <a:latin typeface="+mj-ea"/>
              </a:rPr>
              <a:t>선택형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수정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3-2.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3-3.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및 정답 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문항추가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답변항목 목록 하단에 문항 추가 입력박스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문항 추가 기능 수행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삭제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E6574D-9E29-5A7D-039F-14F10835B760}"/>
              </a:ext>
            </a:extLst>
          </p:cNvPr>
          <p:cNvSpPr txBox="1"/>
          <p:nvPr/>
        </p:nvSpPr>
        <p:spPr>
          <a:xfrm>
            <a:off x="10656488" y="4929908"/>
            <a:ext cx="3743723" cy="17113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>
                <a:latin typeface="+mj-ea"/>
              </a:rPr>
              <a:t>연결형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수정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4-2.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4-3.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및 연결항목 정보 수정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문항추가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답변항목 목록 하단에 문항 추가 입력박스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문항 추가 기능 수행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삭제</a:t>
            </a:r>
            <a:endParaRPr lang="en-US" altLang="ko-KR" sz="1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0341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57376076-5479-AF40-E025-6F52181E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1"/>
          <a:stretch/>
        </p:blipFill>
        <p:spPr>
          <a:xfrm>
            <a:off x="2974431" y="971394"/>
            <a:ext cx="7424440" cy="56529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2B00A93-1671-B6E8-1F73-4E46E590F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184" y="971687"/>
            <a:ext cx="2465553" cy="38524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37403"/>
              </p:ext>
            </p:extLst>
          </p:nvPr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</a:t>
                      </a:r>
                      <a:r>
                        <a:rPr lang="ko-KR" altLang="en-US" sz="9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등록하기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퀴즈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dirty="0">
                <a:latin typeface="+mj-ea"/>
                <a:ea typeface="+mj-ea"/>
              </a:rPr>
              <a:t>퀴즈 등록하기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94DBD-19A9-2D36-DEE3-FE12A08E37BE}"/>
              </a:ext>
            </a:extLst>
          </p:cNvPr>
          <p:cNvSpPr txBox="1"/>
          <p:nvPr/>
        </p:nvSpPr>
        <p:spPr>
          <a:xfrm>
            <a:off x="10656490" y="1278782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등록하기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0E5AC-96E6-60E2-16D3-72E0F051CC1F}"/>
              </a:ext>
            </a:extLst>
          </p:cNvPr>
          <p:cNvSpPr txBox="1"/>
          <p:nvPr/>
        </p:nvSpPr>
        <p:spPr>
          <a:xfrm>
            <a:off x="10654343" y="1574230"/>
            <a:ext cx="3743723" cy="44483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기본정보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제목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최종수정일 정보 </a:t>
            </a:r>
            <a:r>
              <a:rPr lang="en-US" altLang="ko-KR" sz="1000" dirty="0">
                <a:latin typeface="+mj-ea"/>
                <a:ea typeface="+mj-ea"/>
              </a:rPr>
              <a:t>: yyyy.mm.dd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2-3. </a:t>
            </a:r>
            <a:r>
              <a:rPr lang="ko-KR" altLang="en-US" sz="1000" dirty="0">
                <a:latin typeface="+mj-ea"/>
                <a:ea typeface="+mj-ea"/>
              </a:rPr>
              <a:t>연관표제어 정보 추가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  <a:hlinkClick r:id="" action="ppaction://noaction"/>
              </a:rPr>
              <a:t>연관표제어 추가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는 이전 슬라이드에서 설명함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2-4. </a:t>
            </a:r>
            <a:r>
              <a:rPr lang="ko-KR" altLang="en-US" sz="1000" dirty="0">
                <a:latin typeface="+mj-ea"/>
                <a:ea typeface="+mj-ea"/>
              </a:rPr>
              <a:t>추천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여부 설정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2-5. </a:t>
            </a:r>
            <a:r>
              <a:rPr lang="ko-KR" altLang="en-US" sz="1000" dirty="0">
                <a:latin typeface="+mj-ea"/>
                <a:ea typeface="+mj-ea"/>
              </a:rPr>
              <a:t>사용 여부 설정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2-6.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퀴즈유형</a:t>
            </a:r>
            <a:r>
              <a:rPr lang="ko-KR" altLang="en-US" sz="1000" dirty="0">
                <a:latin typeface="+mj-ea"/>
                <a:ea typeface="+mj-ea"/>
              </a:rPr>
              <a:t> 선택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퀴즈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단일선택형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단답형</a:t>
            </a:r>
            <a:r>
              <a:rPr lang="en-US" altLang="ko-KR" sz="1000" dirty="0">
                <a:latin typeface="+mj-ea"/>
                <a:ea typeface="+mj-ea"/>
              </a:rPr>
              <a:t>, OX</a:t>
            </a:r>
            <a:r>
              <a:rPr lang="ko-KR" altLang="en-US" sz="1000" dirty="0">
                <a:latin typeface="+mj-ea"/>
                <a:ea typeface="+mj-ea"/>
              </a:rPr>
              <a:t>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다중선택형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연결형 중 선택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2-7. </a:t>
            </a:r>
            <a:r>
              <a:rPr lang="ko-KR" altLang="en-US" sz="1000" dirty="0">
                <a:latin typeface="+mj-ea"/>
                <a:ea typeface="+mj-ea"/>
              </a:rPr>
              <a:t>문제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질문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2-8. </a:t>
            </a:r>
            <a:r>
              <a:rPr lang="ko-KR" altLang="en-US" sz="1000" dirty="0">
                <a:latin typeface="+mj-ea"/>
                <a:ea typeface="+mj-ea"/>
              </a:rPr>
              <a:t>답변문항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문제 유형에 따라 각기 다른 입력 형식 표출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유형별 입력 형식은 다음 슬라이드에서 설명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2-9. </a:t>
            </a:r>
            <a:r>
              <a:rPr lang="ko-KR" altLang="en-US" sz="1000" dirty="0" err="1">
                <a:latin typeface="+mj-ea"/>
                <a:ea typeface="+mj-ea"/>
              </a:rPr>
              <a:t>대표이미지</a:t>
            </a:r>
            <a:r>
              <a:rPr lang="ko-KR" altLang="en-US" sz="1000" dirty="0">
                <a:latin typeface="+mj-ea"/>
                <a:ea typeface="+mj-ea"/>
              </a:rPr>
              <a:t> 등록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윈도우 탐색기 실행으로 이미지 파일 선택 등록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추가된 이미지는 </a:t>
            </a:r>
            <a:r>
              <a:rPr lang="en-US" altLang="ko-KR" sz="1000" dirty="0">
                <a:latin typeface="+mj-ea"/>
                <a:ea typeface="+mj-ea"/>
              </a:rPr>
              <a:t>[x]</a:t>
            </a:r>
            <a:r>
              <a:rPr lang="ko-KR" altLang="en-US" sz="1000" dirty="0">
                <a:latin typeface="+mj-ea"/>
                <a:ea typeface="+mj-ea"/>
              </a:rPr>
              <a:t> 버튼으로 삭제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2-10. </a:t>
            </a:r>
            <a:r>
              <a:rPr lang="ko-KR" altLang="en-US" sz="1000" dirty="0">
                <a:latin typeface="+mj-ea"/>
                <a:ea typeface="+mj-ea"/>
              </a:rPr>
              <a:t>힌트 등록</a:t>
            </a:r>
            <a:endParaRPr lang="en-US" altLang="ko-KR" sz="1000" dirty="0">
              <a:latin typeface="+mj-ea"/>
              <a:ea typeface="+mj-ea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힌트 내용 및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관련콘텐츠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URL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주소 등록</a:t>
            </a:r>
            <a:endParaRPr lang="en-US" altLang="ko-KR" sz="1000" dirty="0">
              <a:latin typeface="+mj-ea"/>
              <a:ea typeface="+mj-ea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F309B9A0-83AB-49AB-6579-593FCCBD705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674109" y="1905865"/>
            <a:ext cx="255472" cy="174812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4347906" y="1343576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3" name="순서도: 연결자 32">
            <a:extLst>
              <a:ext uri="{FF2B5EF4-FFF2-40B4-BE49-F238E27FC236}">
                <a16:creationId xmlns:a16="http://schemas.microsoft.com/office/drawing/2014/main" id="{C2CD8A4B-DC5F-D97C-05AC-5C8CE065585C}"/>
              </a:ext>
            </a:extLst>
          </p:cNvPr>
          <p:cNvSpPr/>
          <p:nvPr/>
        </p:nvSpPr>
        <p:spPr>
          <a:xfrm>
            <a:off x="4006761" y="2080023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715A52C-2557-ED72-E93A-C1AFEA071384}"/>
              </a:ext>
            </a:extLst>
          </p:cNvPr>
          <p:cNvSpPr/>
          <p:nvPr/>
        </p:nvSpPr>
        <p:spPr>
          <a:xfrm>
            <a:off x="4285945" y="210988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84F7BE4-F727-09F9-D594-FA8F94C7B689}"/>
              </a:ext>
            </a:extLst>
          </p:cNvPr>
          <p:cNvSpPr/>
          <p:nvPr/>
        </p:nvSpPr>
        <p:spPr>
          <a:xfrm>
            <a:off x="7510829" y="189877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BCE7D26-7FF8-151D-B19C-22B2595F5113}"/>
              </a:ext>
            </a:extLst>
          </p:cNvPr>
          <p:cNvSpPr/>
          <p:nvPr/>
        </p:nvSpPr>
        <p:spPr>
          <a:xfrm>
            <a:off x="4294983" y="245237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17CC9972-C75A-DF8E-83D7-63DE2734975A}"/>
              </a:ext>
            </a:extLst>
          </p:cNvPr>
          <p:cNvSpPr/>
          <p:nvPr/>
        </p:nvSpPr>
        <p:spPr>
          <a:xfrm>
            <a:off x="9038406" y="2361019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2-4</a:t>
            </a:r>
            <a:endParaRPr lang="ko-KR" altLang="en-US" sz="800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92B5A2B-5164-AF38-BE80-9C9E505C3566}"/>
              </a:ext>
            </a:extLst>
          </p:cNvPr>
          <p:cNvSpPr/>
          <p:nvPr/>
        </p:nvSpPr>
        <p:spPr>
          <a:xfrm>
            <a:off x="9038406" y="2583903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2-5</a:t>
            </a:r>
            <a:endParaRPr lang="ko-KR" altLang="en-US" sz="800" dirty="0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F8EB65C-35F5-58BA-C6C8-5203A4AEE045}"/>
              </a:ext>
            </a:extLst>
          </p:cNvPr>
          <p:cNvSpPr/>
          <p:nvPr/>
        </p:nvSpPr>
        <p:spPr>
          <a:xfrm>
            <a:off x="4283779" y="284045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2-6</a:t>
            </a:r>
            <a:endParaRPr lang="ko-KR" altLang="en-US" sz="800" dirty="0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4F6BAC63-24D7-783B-10EF-EAB3262E04EA}"/>
              </a:ext>
            </a:extLst>
          </p:cNvPr>
          <p:cNvSpPr/>
          <p:nvPr/>
        </p:nvSpPr>
        <p:spPr>
          <a:xfrm>
            <a:off x="4294983" y="303435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2-7</a:t>
            </a:r>
            <a:endParaRPr lang="ko-KR" altLang="en-US" sz="800" dirty="0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5173B81-E4E3-59AC-F51C-7C358994CD6A}"/>
              </a:ext>
            </a:extLst>
          </p:cNvPr>
          <p:cNvSpPr/>
          <p:nvPr/>
        </p:nvSpPr>
        <p:spPr>
          <a:xfrm>
            <a:off x="4302621" y="326013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2-8</a:t>
            </a:r>
            <a:endParaRPr lang="ko-KR" altLang="en-US" sz="8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C7290B1-7399-1A12-E46A-351625840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264" y="2961901"/>
            <a:ext cx="1952576" cy="1730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36EBA50-D6C5-622D-94C8-C2812BF0A199}"/>
              </a:ext>
            </a:extLst>
          </p:cNvPr>
          <p:cNvSpPr/>
          <p:nvPr/>
        </p:nvSpPr>
        <p:spPr>
          <a:xfrm>
            <a:off x="215331" y="981213"/>
            <a:ext cx="2458778" cy="1849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A07B9B3-7754-2182-CEB9-CF132AA7E452}"/>
              </a:ext>
            </a:extLst>
          </p:cNvPr>
          <p:cNvSpPr/>
          <p:nvPr/>
        </p:nvSpPr>
        <p:spPr>
          <a:xfrm>
            <a:off x="4283778" y="410250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2-9</a:t>
            </a:r>
            <a:endParaRPr lang="ko-KR" altLang="en-US" sz="8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848003-3FD3-B2C8-A777-13B6503C3B13}"/>
              </a:ext>
            </a:extLst>
          </p:cNvPr>
          <p:cNvSpPr/>
          <p:nvPr/>
        </p:nvSpPr>
        <p:spPr>
          <a:xfrm>
            <a:off x="4230322" y="5167841"/>
            <a:ext cx="416576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2-10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242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328C2321-6EE8-719A-0621-93C9DDAE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29588" b="62992"/>
          <a:stretch/>
        </p:blipFill>
        <p:spPr>
          <a:xfrm>
            <a:off x="2591594" y="1035273"/>
            <a:ext cx="6017220" cy="875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0.9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2024.07.22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2024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년 초등교과 맞춤형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민속콘텐츠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온라인 시스템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CONTENTS 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관리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&gt;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퀴즈 </a:t>
                      </a:r>
                      <a:r>
                        <a:rPr lang="ko-KR" altLang="en-US" sz="900" b="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등록하기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4A3BA45-6339-1A16-F57F-8D7C0D1648F7}"/>
              </a:ext>
            </a:extLst>
          </p:cNvPr>
          <p:cNvSpPr txBox="1"/>
          <p:nvPr/>
        </p:nvSpPr>
        <p:spPr>
          <a:xfrm>
            <a:off x="10656490" y="981214"/>
            <a:ext cx="3743723" cy="2934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CONTENTS &gt; </a:t>
            </a:r>
            <a:r>
              <a:rPr lang="ko-KR" altLang="en-US" sz="1000" dirty="0">
                <a:latin typeface="+mj-ea"/>
                <a:ea typeface="+mj-ea"/>
              </a:rPr>
              <a:t>퀴즈 관리 </a:t>
            </a:r>
            <a:r>
              <a:rPr lang="en-US" altLang="ko-KR" sz="1000" dirty="0">
                <a:latin typeface="+mj-ea"/>
                <a:ea typeface="+mj-ea"/>
              </a:rPr>
              <a:t>&gt; </a:t>
            </a:r>
            <a:r>
              <a:rPr lang="ko-KR" altLang="en-US" sz="1000" dirty="0">
                <a:latin typeface="+mj-ea"/>
                <a:ea typeface="+mj-ea"/>
              </a:rPr>
              <a:t>퀴즈 등록하기</a:t>
            </a:r>
          </a:p>
        </p:txBody>
      </p:sp>
      <p:sp>
        <p:nvSpPr>
          <p:cNvPr id="27" name="순서도: 연결자 26">
            <a:extLst>
              <a:ext uri="{FF2B5EF4-FFF2-40B4-BE49-F238E27FC236}">
                <a16:creationId xmlns:a16="http://schemas.microsoft.com/office/drawing/2014/main" id="{D28EDAA3-BD12-99FB-742F-C8906A03B5EC}"/>
              </a:ext>
            </a:extLst>
          </p:cNvPr>
          <p:cNvSpPr/>
          <p:nvPr/>
        </p:nvSpPr>
        <p:spPr>
          <a:xfrm>
            <a:off x="1943522" y="981214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715A52C-2557-ED72-E93A-C1AFEA071384}"/>
              </a:ext>
            </a:extLst>
          </p:cNvPr>
          <p:cNvSpPr/>
          <p:nvPr/>
        </p:nvSpPr>
        <p:spPr>
          <a:xfrm>
            <a:off x="2397341" y="112792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1-1</a:t>
            </a:r>
            <a:endParaRPr lang="ko-KR" altLang="en-US" sz="800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84F7BE4-F727-09F9-D594-FA8F94C7B689}"/>
              </a:ext>
            </a:extLst>
          </p:cNvPr>
          <p:cNvSpPr/>
          <p:nvPr/>
        </p:nvSpPr>
        <p:spPr>
          <a:xfrm>
            <a:off x="2397340" y="138287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1-2</a:t>
            </a:r>
            <a:endParaRPr lang="ko-KR" altLang="en-US" sz="8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BCE7D26-7FF8-151D-B19C-22B2595F5113}"/>
              </a:ext>
            </a:extLst>
          </p:cNvPr>
          <p:cNvSpPr/>
          <p:nvPr/>
        </p:nvSpPr>
        <p:spPr>
          <a:xfrm>
            <a:off x="2395557" y="1599204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1-3</a:t>
            </a:r>
            <a:endParaRPr lang="ko-KR" altLang="en-US" sz="800" dirty="0"/>
          </a:p>
        </p:txBody>
      </p:sp>
      <p:pic>
        <p:nvPicPr>
          <p:cNvPr id="8" name="그림 7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772CB573-9158-F338-2EBE-68F60D12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38579" r="50" b="54001"/>
          <a:stretch/>
        </p:blipFill>
        <p:spPr>
          <a:xfrm>
            <a:off x="2591594" y="2104500"/>
            <a:ext cx="6017220" cy="875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순서도: 연결자 8">
            <a:extLst>
              <a:ext uri="{FF2B5EF4-FFF2-40B4-BE49-F238E27FC236}">
                <a16:creationId xmlns:a16="http://schemas.microsoft.com/office/drawing/2014/main" id="{2F4E2FD6-7B31-0106-7E76-4A4DC0FA439C}"/>
              </a:ext>
            </a:extLst>
          </p:cNvPr>
          <p:cNvSpPr/>
          <p:nvPr/>
        </p:nvSpPr>
        <p:spPr>
          <a:xfrm>
            <a:off x="1943522" y="2050441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8A03310-25EE-547D-2110-ED0BF018A30F}"/>
              </a:ext>
            </a:extLst>
          </p:cNvPr>
          <p:cNvSpPr/>
          <p:nvPr/>
        </p:nvSpPr>
        <p:spPr>
          <a:xfrm>
            <a:off x="2397341" y="219714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2-1</a:t>
            </a:r>
            <a:endParaRPr lang="ko-KR" altLang="en-US" sz="8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666CDDD-0AA4-2C7D-5BDC-E713D4336E6F}"/>
              </a:ext>
            </a:extLst>
          </p:cNvPr>
          <p:cNvSpPr/>
          <p:nvPr/>
        </p:nvSpPr>
        <p:spPr>
          <a:xfrm>
            <a:off x="2397340" y="2452098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2-2</a:t>
            </a:r>
            <a:endParaRPr lang="ko-KR" altLang="en-US" sz="8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3671300-5421-FCA1-2C6F-6CE320B344FA}"/>
              </a:ext>
            </a:extLst>
          </p:cNvPr>
          <p:cNvSpPr/>
          <p:nvPr/>
        </p:nvSpPr>
        <p:spPr>
          <a:xfrm>
            <a:off x="2395557" y="2668431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2-3</a:t>
            </a:r>
            <a:endParaRPr lang="ko-KR" altLang="en-US" sz="800" dirty="0"/>
          </a:p>
        </p:txBody>
      </p:sp>
      <p:pic>
        <p:nvPicPr>
          <p:cNvPr id="13" name="그림 12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1B478044-65B7-BC70-491A-1C3BD2A78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48527" b="39733"/>
          <a:stretch/>
        </p:blipFill>
        <p:spPr>
          <a:xfrm>
            <a:off x="2591594" y="3139713"/>
            <a:ext cx="6017220" cy="13856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84474988-C804-2917-2B23-3D3C1854FCC2}"/>
              </a:ext>
            </a:extLst>
          </p:cNvPr>
          <p:cNvSpPr/>
          <p:nvPr/>
        </p:nvSpPr>
        <p:spPr>
          <a:xfrm>
            <a:off x="1943522" y="3085655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114DB0B-BA7E-1EFC-3E17-2DEC80DF9F12}"/>
              </a:ext>
            </a:extLst>
          </p:cNvPr>
          <p:cNvSpPr/>
          <p:nvPr/>
        </p:nvSpPr>
        <p:spPr>
          <a:xfrm>
            <a:off x="2397341" y="323236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3-1</a:t>
            </a:r>
            <a:endParaRPr lang="ko-KR" altLang="en-US" sz="8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B6AB83E-AB4B-2F9B-83E4-A2DD1BE682D2}"/>
              </a:ext>
            </a:extLst>
          </p:cNvPr>
          <p:cNvSpPr/>
          <p:nvPr/>
        </p:nvSpPr>
        <p:spPr>
          <a:xfrm>
            <a:off x="2397340" y="3487312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3-2</a:t>
            </a:r>
            <a:endParaRPr lang="ko-KR" altLang="en-US" sz="8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9CAE04B-027D-7B5F-A42E-A2A03944014C}"/>
              </a:ext>
            </a:extLst>
          </p:cNvPr>
          <p:cNvSpPr/>
          <p:nvPr/>
        </p:nvSpPr>
        <p:spPr>
          <a:xfrm>
            <a:off x="2395557" y="3703645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3-3</a:t>
            </a:r>
            <a:endParaRPr lang="ko-KR" altLang="en-US" sz="800" dirty="0"/>
          </a:p>
        </p:txBody>
      </p:sp>
      <p:pic>
        <p:nvPicPr>
          <p:cNvPr id="20" name="그림 19" descr="텍스트, 스크린샷, 번호, 도표이(가) 표시된 사진&#10;&#10;자동 생성된 설명">
            <a:extLst>
              <a:ext uri="{FF2B5EF4-FFF2-40B4-BE49-F238E27FC236}">
                <a16:creationId xmlns:a16="http://schemas.microsoft.com/office/drawing/2014/main" id="{428A91B5-4572-BC26-5485-0BA2D3B63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60251" b="27152"/>
          <a:stretch/>
        </p:blipFill>
        <p:spPr>
          <a:xfrm>
            <a:off x="2591594" y="4777498"/>
            <a:ext cx="6017220" cy="1486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순서도: 연결자 20">
            <a:extLst>
              <a:ext uri="{FF2B5EF4-FFF2-40B4-BE49-F238E27FC236}">
                <a16:creationId xmlns:a16="http://schemas.microsoft.com/office/drawing/2014/main" id="{4FC42E8A-FA9C-B064-6F59-D72367F5ADB9}"/>
              </a:ext>
            </a:extLst>
          </p:cNvPr>
          <p:cNvSpPr/>
          <p:nvPr/>
        </p:nvSpPr>
        <p:spPr>
          <a:xfrm>
            <a:off x="1943522" y="4723440"/>
            <a:ext cx="216024" cy="21602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843E6F7-9C12-93A1-B207-079B0505F6CF}"/>
              </a:ext>
            </a:extLst>
          </p:cNvPr>
          <p:cNvSpPr/>
          <p:nvPr/>
        </p:nvSpPr>
        <p:spPr>
          <a:xfrm>
            <a:off x="2397341" y="487014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4-1</a:t>
            </a:r>
            <a:endParaRPr lang="ko-KR" altLang="en-US" sz="8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51416C3-397B-62E2-0976-39F130CCEB04}"/>
              </a:ext>
            </a:extLst>
          </p:cNvPr>
          <p:cNvSpPr/>
          <p:nvPr/>
        </p:nvSpPr>
        <p:spPr>
          <a:xfrm>
            <a:off x="2397340" y="5125097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4-2</a:t>
            </a:r>
            <a:endParaRPr lang="ko-KR" altLang="en-US" sz="8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B44C314-D44E-44E3-F487-FEC28025F95E}"/>
              </a:ext>
            </a:extLst>
          </p:cNvPr>
          <p:cNvSpPr/>
          <p:nvPr/>
        </p:nvSpPr>
        <p:spPr>
          <a:xfrm>
            <a:off x="2395557" y="5341430"/>
            <a:ext cx="344277" cy="162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4-3</a:t>
            </a:r>
            <a:endParaRPr lang="ko-KR" altLang="en-US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A40F9E-8D28-E133-FBBD-EB83030B16D4}"/>
              </a:ext>
            </a:extLst>
          </p:cNvPr>
          <p:cNvSpPr txBox="1"/>
          <p:nvPr/>
        </p:nvSpPr>
        <p:spPr>
          <a:xfrm>
            <a:off x="10656490" y="1278782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</a:rPr>
              <a:t>단답형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단답형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정답 정보 입력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201D39-8D1D-D1D8-A294-62E4BEA88E2E}"/>
              </a:ext>
            </a:extLst>
          </p:cNvPr>
          <p:cNvSpPr txBox="1"/>
          <p:nvPr/>
        </p:nvSpPr>
        <p:spPr>
          <a:xfrm>
            <a:off x="10656489" y="2263064"/>
            <a:ext cx="3743723" cy="9859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000" dirty="0">
                <a:latin typeface="+mj-ea"/>
              </a:rPr>
              <a:t>OX</a:t>
            </a:r>
            <a:r>
              <a:rPr lang="ko-KR" altLang="en-US" sz="1000" dirty="0">
                <a:latin typeface="+mj-ea"/>
              </a:rPr>
              <a:t>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OX</a:t>
            </a:r>
            <a:r>
              <a:rPr lang="ko-KR" altLang="en-US" sz="1000" dirty="0">
                <a:latin typeface="+mj-ea"/>
                <a:ea typeface="+mj-ea"/>
              </a:rPr>
              <a:t>형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정답 정보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O or X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07FF92-E650-1910-6F41-D5888EB5998C}"/>
              </a:ext>
            </a:extLst>
          </p:cNvPr>
          <p:cNvSpPr txBox="1"/>
          <p:nvPr/>
        </p:nvSpPr>
        <p:spPr>
          <a:xfrm>
            <a:off x="10661324" y="3251500"/>
            <a:ext cx="3743723" cy="16784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000" dirty="0">
                <a:latin typeface="+mj-ea"/>
              </a:rPr>
              <a:t>선택형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다중선택형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3-2.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3-3.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및 정답 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문항추가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답변항목 목록 하단에 문항 추가 입력박스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문항 추가 기능 수행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삭제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B3CC6B-8874-4675-4C8D-5C2A74A3EF78}"/>
              </a:ext>
            </a:extLst>
          </p:cNvPr>
          <p:cNvSpPr txBox="1"/>
          <p:nvPr/>
        </p:nvSpPr>
        <p:spPr>
          <a:xfrm>
            <a:off x="10656488" y="4929908"/>
            <a:ext cx="3743723" cy="17113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000" dirty="0">
                <a:latin typeface="+mj-ea"/>
              </a:rPr>
              <a:t>연결형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4-1. </a:t>
            </a:r>
            <a:r>
              <a:rPr lang="ko-KR" altLang="en-US" sz="10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퀴즈</a:t>
            </a:r>
            <a:r>
              <a:rPr lang="ko-KR" altLang="en-US" sz="1000" dirty="0">
                <a:latin typeface="+mj-ea"/>
                <a:ea typeface="+mj-ea"/>
              </a:rPr>
              <a:t> 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다중선택형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4-2.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질문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)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542925" lvl="1" indent="-2762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4-3.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및 연결항목 정보 입력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문항추가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답변항목 목록 하단에 문항 추가 입력박스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문항 추가 기능 수행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714375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답변문항 삭제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0C1B16C-137A-B4AF-B207-D1722FA3EA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09380" y="3233589"/>
            <a:ext cx="216024" cy="14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7080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1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7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156233</TotalTime>
  <Words>2108</Words>
  <Application>Microsoft Office PowerPoint</Application>
  <PresentationFormat>Custom</PresentationFormat>
  <Paragraphs>473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Noto Sans CJK KR Regular</vt:lpstr>
      <vt:lpstr>Noto Sans Korean DemiLight</vt:lpstr>
      <vt:lpstr>맑은 고딕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윤용근</dc:creator>
  <cp:lastModifiedBy>gram</cp:lastModifiedBy>
  <cp:revision>615</cp:revision>
  <dcterms:created xsi:type="dcterms:W3CDTF">2016-06-01T05:15:44Z</dcterms:created>
  <dcterms:modified xsi:type="dcterms:W3CDTF">2024-11-26T03:37:26Z</dcterms:modified>
</cp:coreProperties>
</file>