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456" r:id="rId4"/>
    <p:sldId id="426" r:id="rId5"/>
    <p:sldId id="457" r:id="rId6"/>
    <p:sldId id="45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-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215749-CD56-BCEB-26FC-6DDC81751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F5FC9B1-4A8E-F8E7-A8F1-74F49B232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4455D30-DBCD-8FF6-4113-A3D02A7DC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150F-F4B5-407C-92CC-16FA267298BA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5CC8B6-1EDE-F893-3109-AD36C845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DB7BC1E-CB59-D6CE-5B76-DA3BEA786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3AF3-5790-4937-8709-2044A4E4B3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194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1742FE-73FC-D5CA-9F8C-AE02D957D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66B4306-EDAF-85C8-2664-49514292F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217CC5-A4B4-E903-0B4C-F1F16C69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150F-F4B5-407C-92CC-16FA267298BA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A00F3F-0E42-6141-A697-A1D7787B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96B7A5-2D36-170E-5ADF-E36556EF5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3AF3-5790-4937-8709-2044A4E4B3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770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062DB5D-6C92-C2EC-832E-BD5EFF2BB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5BAA930-3B84-BF15-8A39-D2E39F1ED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DDC572-1EBD-ADAE-62A3-9E8A5B9A2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150F-F4B5-407C-92CC-16FA267298BA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7A39777-3266-3C98-5ABC-2E0E58F45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4D92E6-FE00-64AA-90D4-DEC9B8CAB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3AF3-5790-4937-8709-2044A4E4B3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349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5EE754-3551-E90D-AB56-2E4106D6C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8AEED8-A068-783F-0FEE-ECB936D3F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902854D-7533-0948-C70E-BAA0D9B6A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150F-F4B5-407C-92CC-16FA267298BA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C9085A-00BC-EFE9-7F5A-6501623B2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FF43CC5-182D-B6E6-9255-7B0B5446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3AF3-5790-4937-8709-2044A4E4B3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498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61BC41-4121-E935-6E94-65BFCC55E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98498DE-D13F-4481-F3BD-020C06DD9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E02F8C-EF6D-9C8D-BDF5-116B0297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150F-F4B5-407C-92CC-16FA267298BA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A90DE20-32E9-134F-C70D-4BA829A8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7D8EB8-DD14-092C-686A-CDF23DAB5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3AF3-5790-4937-8709-2044A4E4B3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550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CA5150-244D-0287-0CF0-7652043F3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0924D2-9F37-D06F-11BC-AA6759004D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B310834-EFC2-31C1-1310-71E2273E2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3B82B4D-7563-0394-E505-16EDAAA26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150F-F4B5-407C-92CC-16FA267298BA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ADB370B-7608-53E4-2C51-18A287171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95E0D10-1DB1-FE48-AE43-952910D0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3AF3-5790-4937-8709-2044A4E4B3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08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612138-4AF6-3BE7-4FB5-6A6CE835E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17FD123-A7BF-E487-5930-0FE14A705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2B4717B-1072-C57D-9FE9-F934C92EA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328CDDA-C60E-3E50-6A0D-6E657EA5BF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37B3BF8-1EC5-7646-A035-FE47BD3AA9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D102F00-DCC2-50CE-C442-8B6C31EF1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150F-F4B5-407C-92CC-16FA267298BA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22AFF3F-EAA1-F6D7-DDBC-9A90E54AE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3E283AC-C5C1-C5C6-9811-209C0C678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3AF3-5790-4937-8709-2044A4E4B3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5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96CC29-988E-4062-2702-CBCB0C408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4EA93C2-EC21-8044-9D04-5D96D85BB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150F-F4B5-407C-92CC-16FA267298BA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C27F400-ABF7-3E7C-6049-5B02A4BC8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C8C8F92-638A-F844-61B9-29473D732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3AF3-5790-4937-8709-2044A4E4B3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362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6DF68A1-6E3B-5D17-A302-004857F21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150F-F4B5-407C-92CC-16FA267298BA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10D3E59-1F9D-92A4-678D-27B127254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FB403A3-9E7A-3F6D-756E-B06269DC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3AF3-5790-4937-8709-2044A4E4B3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395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E4976B-D881-6972-BFC0-17E9DEF36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F84565C-7C67-FBAC-7B95-983EC83BF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630C2B6-5077-B4F6-7BDE-98A631418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B703343-9392-1553-6CB0-E3F041C69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150F-F4B5-407C-92CC-16FA267298BA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88D3B2D-D954-36A0-F3BD-B784CA54B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A5F2513-FD03-5182-EEE0-02FF9D11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3AF3-5790-4937-8709-2044A4E4B3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933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B417F7-C483-4DFC-C261-1C527776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FAD8E4C-A572-C823-6C0E-7448C6228A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7218A06-A1B0-FFB5-B725-41B59DBB3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E072139-4720-47FE-30B3-6FFB624A3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9150F-F4B5-407C-92CC-16FA267298BA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8D19988-AB8D-9502-8FB2-096245F0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6381610-624F-0040-203F-D4E1F4CFE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3AF3-5790-4937-8709-2044A4E4B3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203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548CB5E-8C2B-B118-A944-AF5906C3F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4F01521-4FC5-CBED-F91E-C1C15E2C3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8472168-772F-FC8C-02DD-0AB90BCB1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9150F-F4B5-407C-92CC-16FA267298BA}" type="datetimeFigureOut">
              <a:rPr lang="ko-KR" altLang="en-US" smtClean="0"/>
              <a:t>2023-06-10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B5303F-0517-D65E-96C4-F46B980664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C0E200E-07AA-F1C0-A29E-56764F8F5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D3AF3-5790-4937-8709-2044A4E4B3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332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sv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84D23F-4CA8-7653-95BB-D3599A402530}"/>
              </a:ext>
            </a:extLst>
          </p:cNvPr>
          <p:cNvSpPr txBox="1"/>
          <p:nvPr/>
        </p:nvSpPr>
        <p:spPr>
          <a:xfrm>
            <a:off x="597160" y="615820"/>
            <a:ext cx="5971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취소 </a:t>
            </a:r>
            <a:r>
              <a:rPr lang="en-US" altLang="ko-KR"/>
              <a:t>: </a:t>
            </a:r>
            <a:r>
              <a:rPr lang="ko-KR" altLang="en-US"/>
              <a:t>변동사항 없음</a:t>
            </a:r>
            <a:endParaRPr lang="en-US" altLang="ko-KR"/>
          </a:p>
          <a:p>
            <a:endParaRPr lang="en-US" altLang="ko-KR"/>
          </a:p>
          <a:p>
            <a:r>
              <a:rPr lang="ko-KR" altLang="en-US"/>
              <a:t>반품 </a:t>
            </a:r>
            <a:r>
              <a:rPr lang="en-US" altLang="ko-KR"/>
              <a:t>: </a:t>
            </a:r>
            <a:r>
              <a:rPr lang="ko-KR" altLang="en-US"/>
              <a:t>수거지 추가</a:t>
            </a:r>
            <a:endParaRPr lang="en-US" altLang="ko-KR"/>
          </a:p>
          <a:p>
            <a:endParaRPr lang="en-US" altLang="ko-KR"/>
          </a:p>
          <a:p>
            <a:r>
              <a:rPr lang="ko-KR" altLang="en-US"/>
              <a:t>교환 </a:t>
            </a:r>
            <a:r>
              <a:rPr lang="en-US" altLang="ko-KR"/>
              <a:t>: </a:t>
            </a:r>
            <a:r>
              <a:rPr lang="ko-KR" altLang="en-US"/>
              <a:t>수거지</a:t>
            </a:r>
            <a:r>
              <a:rPr lang="en-US" altLang="ko-KR"/>
              <a:t>, </a:t>
            </a:r>
            <a:r>
              <a:rPr lang="ko-KR" altLang="en-US"/>
              <a:t>재배송지 추가</a:t>
            </a:r>
          </a:p>
        </p:txBody>
      </p:sp>
    </p:spTree>
    <p:extLst>
      <p:ext uri="{BB962C8B-B14F-4D97-AF65-F5344CB8AC3E}">
        <p14:creationId xmlns:p14="http://schemas.microsoft.com/office/powerpoint/2010/main" val="196440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온라인몰 주문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배송 상세 확인 및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주문 상품이 늘어나면 아래에 상품 칸 추가 생성됨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390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취소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환불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교환 요청이 들어오면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‘**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요청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요청 없는 경우 취소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환불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교환 내용 자체를 표시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1813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취소 완료 체크하는 경우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왼쪽의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‘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취소 요청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’-&gt;’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취소 완료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로 변경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취소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환불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교환 동일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29446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주문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배송 관리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상세</a:t>
                      </a:r>
                      <a:r>
                        <a:rPr lang="en-US" altLang="ko-K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AD-07-0013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D2FF634-C6C1-57B6-C710-7D739C490FCB}"/>
              </a:ext>
            </a:extLst>
          </p:cNvPr>
          <p:cNvSpPr txBox="1"/>
          <p:nvPr/>
        </p:nvSpPr>
        <p:spPr>
          <a:xfrm>
            <a:off x="336150" y="617555"/>
            <a:ext cx="24251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온라인몰 관리  </a:t>
            </a:r>
            <a:r>
              <a:rPr lang="en-US" altLang="ko-KR" sz="900"/>
              <a:t>&gt; </a:t>
            </a:r>
            <a:r>
              <a:rPr lang="ko-KR" altLang="en-US" sz="900"/>
              <a:t>주문</a:t>
            </a:r>
            <a:r>
              <a:rPr lang="en-US" altLang="ko-KR" sz="900"/>
              <a:t>/</a:t>
            </a:r>
            <a:r>
              <a:rPr lang="ko-KR" altLang="en-US" sz="900"/>
              <a:t>배송 관리 </a:t>
            </a:r>
            <a:r>
              <a:rPr lang="en-US" altLang="ko-KR" sz="900"/>
              <a:t>&gt; </a:t>
            </a:r>
            <a:r>
              <a:rPr lang="ko-KR" altLang="en-US" sz="900"/>
              <a:t>상세</a:t>
            </a:r>
            <a:endParaRPr lang="en-US" altLang="ko-KR" sz="900"/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D3E3101-DC50-ADDD-C2A1-322FD160CA12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9F28C0E4-A3EF-E981-BE6A-4CB1CC0052FA}"/>
              </a:ext>
            </a:extLst>
          </p:cNvPr>
          <p:cNvGrpSpPr/>
          <p:nvPr/>
        </p:nvGrpSpPr>
        <p:grpSpPr>
          <a:xfrm rot="5400000">
            <a:off x="2608451" y="60229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60" name="이등변 삼각형 159">
              <a:extLst>
                <a:ext uri="{FF2B5EF4-FFF2-40B4-BE49-F238E27FC236}">
                  <a16:creationId xmlns:a16="http://schemas.microsoft.com/office/drawing/2014/main" id="{F89F1B26-C55E-F56E-DC53-9E1A2BC47DC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61" name="Oval 593">
              <a:extLst>
                <a:ext uri="{FF2B5EF4-FFF2-40B4-BE49-F238E27FC236}">
                  <a16:creationId xmlns:a16="http://schemas.microsoft.com/office/drawing/2014/main" id="{A7C3BE3A-6FE8-B71C-5451-4FF622BCD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A02987D9-C455-096B-5B62-A4286F257B5C}"/>
              </a:ext>
            </a:extLst>
          </p:cNvPr>
          <p:cNvSpPr txBox="1"/>
          <p:nvPr/>
        </p:nvSpPr>
        <p:spPr>
          <a:xfrm>
            <a:off x="226381" y="1028837"/>
            <a:ext cx="1023602" cy="535531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주문자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번호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쇼핑몰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총 상품 금액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배송비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포인트 사용액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적립금 사용액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쿠폰 사용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총 결제액 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결제 수단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일시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배송</a:t>
            </a:r>
            <a:endParaRPr lang="en-US" altLang="ko-KR" sz="900"/>
          </a:p>
          <a:p>
            <a:r>
              <a:rPr lang="ko-KR" altLang="en-US" sz="900"/>
              <a:t>요청 사항</a:t>
            </a:r>
            <a:endParaRPr lang="en-US" altLang="ko-KR" sz="900"/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1CE96103-B660-FE0B-418D-6472C6F96970}"/>
              </a:ext>
            </a:extLst>
          </p:cNvPr>
          <p:cNvSpPr/>
          <p:nvPr/>
        </p:nvSpPr>
        <p:spPr>
          <a:xfrm>
            <a:off x="1147987" y="1425763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OGD00001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7AD6D3DD-9A17-392E-D7E7-0B0CD2C4D7D9}"/>
              </a:ext>
            </a:extLst>
          </p:cNvPr>
          <p:cNvSpPr/>
          <p:nvPr/>
        </p:nvSpPr>
        <p:spPr>
          <a:xfrm>
            <a:off x="1147987" y="184935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err="1">
                <a:solidFill>
                  <a:schemeClr val="bg1">
                    <a:lumMod val="50000"/>
                  </a:schemeClr>
                </a:solidFill>
              </a:rPr>
              <a:t>고향뜨락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2C1C89BE-79B1-3FAC-CBB8-CAC19262C48B}"/>
              </a:ext>
            </a:extLst>
          </p:cNvPr>
          <p:cNvSpPr/>
          <p:nvPr/>
        </p:nvSpPr>
        <p:spPr>
          <a:xfrm>
            <a:off x="2191163" y="184935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SHOP_FD_001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DAFEADC2-9999-3F2F-137C-ECBFA29F8985}"/>
              </a:ext>
            </a:extLst>
          </p:cNvPr>
          <p:cNvSpPr/>
          <p:nvPr/>
        </p:nvSpPr>
        <p:spPr>
          <a:xfrm>
            <a:off x="1147987" y="2251483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농수산물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a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A3862AF1-7692-55E5-A701-9A5479C6B524}"/>
              </a:ext>
            </a:extLst>
          </p:cNvPr>
          <p:cNvSpPr/>
          <p:nvPr/>
        </p:nvSpPr>
        <p:spPr>
          <a:xfrm>
            <a:off x="2192560" y="2251483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FD_001_CR_01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E6619B39-B819-5D25-892C-77B072C970F1}"/>
              </a:ext>
            </a:extLst>
          </p:cNvPr>
          <p:cNvSpPr/>
          <p:nvPr/>
        </p:nvSpPr>
        <p:spPr>
          <a:xfrm>
            <a:off x="1147987" y="2681564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45,000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418BDFD3-0043-9F6D-8A95-A6D354FE2A20}"/>
              </a:ext>
            </a:extLst>
          </p:cNvPr>
          <p:cNvSpPr/>
          <p:nvPr/>
        </p:nvSpPr>
        <p:spPr>
          <a:xfrm>
            <a:off x="1147987" y="3487621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2,000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11472E7B-EADC-40A0-67F8-5B6B48363BEB}"/>
              </a:ext>
            </a:extLst>
          </p:cNvPr>
          <p:cNvSpPr/>
          <p:nvPr/>
        </p:nvSpPr>
        <p:spPr>
          <a:xfrm>
            <a:off x="1147987" y="473176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43,000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408192A0-F830-934F-0968-4EDC74D58D9F}"/>
              </a:ext>
            </a:extLst>
          </p:cNvPr>
          <p:cNvSpPr/>
          <p:nvPr/>
        </p:nvSpPr>
        <p:spPr>
          <a:xfrm>
            <a:off x="1147987" y="5551131"/>
            <a:ext cx="198888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2023-03-15 PM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04:05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F0AB4765-4CA6-8D3E-34F9-9BEEA5CEE834}"/>
              </a:ext>
            </a:extLst>
          </p:cNvPr>
          <p:cNvSpPr/>
          <p:nvPr/>
        </p:nvSpPr>
        <p:spPr>
          <a:xfrm>
            <a:off x="1147987" y="102877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A059031F-3EED-297A-893D-E736E7B91D42}"/>
              </a:ext>
            </a:extLst>
          </p:cNvPr>
          <p:cNvSpPr/>
          <p:nvPr/>
        </p:nvSpPr>
        <p:spPr>
          <a:xfrm>
            <a:off x="2188053" y="1028774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ID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5A61AD3-393F-120C-3FC3-7B4B4689A780}"/>
              </a:ext>
            </a:extLst>
          </p:cNvPr>
          <p:cNvSpPr txBox="1"/>
          <p:nvPr/>
        </p:nvSpPr>
        <p:spPr>
          <a:xfrm>
            <a:off x="4021518" y="1497067"/>
            <a:ext cx="1023602" cy="38318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ko-KR" altLang="en-US" sz="900"/>
              <a:t>주문자 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수령자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수령자 연락처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배송 주소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주문 상태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배송 알림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현금 영수증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>
                <a:latin typeface="+mn-ea"/>
              </a:rPr>
              <a:t>취소</a:t>
            </a:r>
            <a:endParaRPr lang="en-US" altLang="ko-KR" sz="900">
              <a:latin typeface="+mn-ea"/>
            </a:endParaRPr>
          </a:p>
          <a:p>
            <a:r>
              <a:rPr lang="en-US" altLang="ko-KR" sz="900">
                <a:latin typeface="+mn-ea"/>
              </a:rPr>
              <a:t> </a:t>
            </a:r>
          </a:p>
          <a:p>
            <a:endParaRPr lang="en-US" altLang="ko-KR" sz="900">
              <a:latin typeface="+mn-ea"/>
            </a:endParaRPr>
          </a:p>
          <a:p>
            <a:r>
              <a:rPr lang="ko-KR" altLang="en-US" sz="900">
                <a:latin typeface="+mn-ea"/>
              </a:rPr>
              <a:t>취소 사유</a:t>
            </a:r>
            <a:endParaRPr lang="en-US" altLang="ko-KR" sz="900">
              <a:latin typeface="+mn-ea"/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44031BE5-D438-085C-8A6D-D4BDE0F766A6}"/>
              </a:ext>
            </a:extLst>
          </p:cNvPr>
          <p:cNvSpPr/>
          <p:nvPr/>
        </p:nvSpPr>
        <p:spPr>
          <a:xfrm>
            <a:off x="5059996" y="3392539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배송 중      ▼</a:t>
            </a:r>
          </a:p>
        </p:txBody>
      </p:sp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BD441743-F09E-DC52-4DC1-274706E861FB}"/>
              </a:ext>
            </a:extLst>
          </p:cNvPr>
          <p:cNvSpPr/>
          <p:nvPr/>
        </p:nvSpPr>
        <p:spPr>
          <a:xfrm>
            <a:off x="6093582" y="3392539"/>
            <a:ext cx="113225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송장번호</a:t>
            </a:r>
          </a:p>
        </p:txBody>
      </p:sp>
      <p:sp>
        <p:nvSpPr>
          <p:cNvPr id="133" name="사각형: 둥근 모서리 132">
            <a:extLst>
              <a:ext uri="{FF2B5EF4-FFF2-40B4-BE49-F238E27FC236}">
                <a16:creationId xmlns:a16="http://schemas.microsoft.com/office/drawing/2014/main" id="{FB4AD1AA-F5AE-4E83-509D-661B666BB498}"/>
              </a:ext>
            </a:extLst>
          </p:cNvPr>
          <p:cNvSpPr/>
          <p:nvPr/>
        </p:nvSpPr>
        <p:spPr>
          <a:xfrm>
            <a:off x="5058176" y="4219615"/>
            <a:ext cx="52417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bg1">
                    <a:lumMod val="50000"/>
                  </a:schemeClr>
                </a:solidFill>
              </a:rPr>
              <a:t>개인▼</a:t>
            </a:r>
          </a:p>
        </p:txBody>
      </p:sp>
      <p:sp>
        <p:nvSpPr>
          <p:cNvPr id="134" name="사각형: 둥근 모서리 133">
            <a:extLst>
              <a:ext uri="{FF2B5EF4-FFF2-40B4-BE49-F238E27FC236}">
                <a16:creationId xmlns:a16="http://schemas.microsoft.com/office/drawing/2014/main" id="{687A1054-A196-F3B4-04EA-6A625A389079}"/>
              </a:ext>
            </a:extLst>
          </p:cNvPr>
          <p:cNvSpPr/>
          <p:nvPr/>
        </p:nvSpPr>
        <p:spPr>
          <a:xfrm>
            <a:off x="5636820" y="4219615"/>
            <a:ext cx="140071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010-1234-5678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5" name="사각형: 둥근 모서리 134">
            <a:extLst>
              <a:ext uri="{FF2B5EF4-FFF2-40B4-BE49-F238E27FC236}">
                <a16:creationId xmlns:a16="http://schemas.microsoft.com/office/drawing/2014/main" id="{AEE1F1ED-0F97-CCB4-F44B-3987821C9D43}"/>
              </a:ext>
            </a:extLst>
          </p:cNvPr>
          <p:cNvSpPr/>
          <p:nvPr/>
        </p:nvSpPr>
        <p:spPr>
          <a:xfrm>
            <a:off x="1147987" y="513516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네이버페이</a:t>
            </a:r>
          </a:p>
        </p:txBody>
      </p:sp>
      <p:sp>
        <p:nvSpPr>
          <p:cNvPr id="137" name="사각형: 둥근 모서리 136">
            <a:extLst>
              <a:ext uri="{FF2B5EF4-FFF2-40B4-BE49-F238E27FC236}">
                <a16:creationId xmlns:a16="http://schemas.microsoft.com/office/drawing/2014/main" id="{2931049A-CA9F-28BD-2004-56262121A9B8}"/>
              </a:ext>
            </a:extLst>
          </p:cNvPr>
          <p:cNvSpPr/>
          <p:nvPr/>
        </p:nvSpPr>
        <p:spPr>
          <a:xfrm>
            <a:off x="1147987" y="4320280"/>
            <a:ext cx="1988884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쿠폰 코드</a:t>
            </a:r>
          </a:p>
        </p:txBody>
      </p:sp>
      <p:sp>
        <p:nvSpPr>
          <p:cNvPr id="149" name="사각형: 둥근 모서리 148">
            <a:extLst>
              <a:ext uri="{FF2B5EF4-FFF2-40B4-BE49-F238E27FC236}">
                <a16:creationId xmlns:a16="http://schemas.microsoft.com/office/drawing/2014/main" id="{942B04D2-E22F-2DCD-F831-2472E25876C3}"/>
              </a:ext>
            </a:extLst>
          </p:cNvPr>
          <p:cNvSpPr/>
          <p:nvPr/>
        </p:nvSpPr>
        <p:spPr>
          <a:xfrm>
            <a:off x="5054264" y="3809382"/>
            <a:ext cx="891000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발송 완료</a:t>
            </a:r>
          </a:p>
        </p:txBody>
      </p:sp>
      <p:sp>
        <p:nvSpPr>
          <p:cNvPr id="150" name="직사각형 149">
            <a:extLst>
              <a:ext uri="{FF2B5EF4-FFF2-40B4-BE49-F238E27FC236}">
                <a16:creationId xmlns:a16="http://schemas.microsoft.com/office/drawing/2014/main" id="{00D4C1AE-FD70-4005-363A-3F897B53B4C5}"/>
              </a:ext>
            </a:extLst>
          </p:cNvPr>
          <p:cNvSpPr/>
          <p:nvPr/>
        </p:nvSpPr>
        <p:spPr>
          <a:xfrm>
            <a:off x="1" y="6548597"/>
            <a:ext cx="3867376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cxnSp>
        <p:nvCxnSpPr>
          <p:cNvPr id="151" name="직선 연결선 150">
            <a:extLst>
              <a:ext uri="{FF2B5EF4-FFF2-40B4-BE49-F238E27FC236}">
                <a16:creationId xmlns:a16="http://schemas.microsoft.com/office/drawing/2014/main" id="{8D10D814-D51B-BF7C-FA5B-B937BE5222D9}"/>
              </a:ext>
            </a:extLst>
          </p:cNvPr>
          <p:cNvCxnSpPr>
            <a:cxnSpLocks/>
          </p:cNvCxnSpPr>
          <p:nvPr/>
        </p:nvCxnSpPr>
        <p:spPr>
          <a:xfrm>
            <a:off x="3822624" y="1444281"/>
            <a:ext cx="57809" cy="4948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직사각형 151">
            <a:extLst>
              <a:ext uri="{FF2B5EF4-FFF2-40B4-BE49-F238E27FC236}">
                <a16:creationId xmlns:a16="http://schemas.microsoft.com/office/drawing/2014/main" id="{017529EB-350D-5DA7-C24F-DFA253269A76}"/>
              </a:ext>
            </a:extLst>
          </p:cNvPr>
          <p:cNvSpPr/>
          <p:nvPr/>
        </p:nvSpPr>
        <p:spPr>
          <a:xfrm>
            <a:off x="3822624" y="926776"/>
            <a:ext cx="3971545" cy="3069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B2399DAD-B6D9-8258-3854-FA7B22B94F31}"/>
              </a:ext>
            </a:extLst>
          </p:cNvPr>
          <p:cNvSpPr txBox="1"/>
          <p:nvPr/>
        </p:nvSpPr>
        <p:spPr>
          <a:xfrm>
            <a:off x="7821150" y="2150916"/>
            <a:ext cx="4381750" cy="622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800" b="0">
                <a:solidFill>
                  <a:schemeClr val="tx1"/>
                </a:solidFill>
                <a:latin typeface="+mn-ea"/>
              </a:rPr>
              <a:t>*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배송 알림 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상품 출고 시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카카오톡 메시지 또는 문자 메시지가 발송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자동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800" b="0">
                <a:solidFill>
                  <a:schemeClr val="tx1"/>
                </a:solidFill>
                <a:latin typeface="+mn-ea"/>
              </a:rPr>
              <a:t>되었는지 확인</a:t>
            </a:r>
            <a:endParaRPr lang="en-US" altLang="ko-KR" sz="800" b="0">
              <a:solidFill>
                <a:schemeClr val="tx1"/>
              </a:solidFill>
              <a:latin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ko-KR" altLang="en-US" sz="800"/>
              <a:t>상세 정보 중 </a:t>
            </a:r>
            <a:r>
              <a:rPr lang="en-US" altLang="ko-KR" sz="800">
                <a:solidFill>
                  <a:srgbClr val="C00000"/>
                </a:solidFill>
              </a:rPr>
              <a:t>*</a:t>
            </a:r>
            <a:r>
              <a:rPr lang="ko-KR" altLang="en-US" sz="800"/>
              <a:t>은 필수 정보</a:t>
            </a:r>
            <a:r>
              <a:rPr lang="en-US" altLang="ko-KR" sz="800"/>
              <a:t>, </a:t>
            </a:r>
            <a:r>
              <a:rPr lang="ko-KR" altLang="en-US" sz="800">
                <a:highlight>
                  <a:srgbClr val="C0C0C0"/>
                </a:highlight>
              </a:rPr>
              <a:t>회색 영역</a:t>
            </a:r>
            <a:r>
              <a:rPr lang="ko-KR" altLang="en-US" sz="800"/>
              <a:t>은 변경 불가 영역</a:t>
            </a:r>
            <a:endParaRPr lang="en-US" altLang="ko-KR" sz="800"/>
          </a:p>
          <a:p>
            <a:pPr algn="l" latinLnBrk="1">
              <a:lnSpc>
                <a:spcPct val="150000"/>
              </a:lnSpc>
            </a:pPr>
            <a:r>
              <a:rPr lang="ko-KR" altLang="en-US" sz="800" b="0">
                <a:solidFill>
                  <a:schemeClr val="tx1"/>
                </a:solidFill>
                <a:latin typeface="+mn-ea"/>
              </a:rPr>
              <a:t>쿠폰 중복 사용 불가능합니다</a:t>
            </a:r>
            <a:r>
              <a:rPr lang="en-US" altLang="ko-KR" sz="800" b="0">
                <a:solidFill>
                  <a:schemeClr val="tx1"/>
                </a:solidFill>
                <a:latin typeface="+mn-ea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2643C4-DE96-DA4C-B6B7-AC62F8614BAF}"/>
              </a:ext>
            </a:extLst>
          </p:cNvPr>
          <p:cNvSpPr txBox="1"/>
          <p:nvPr/>
        </p:nvSpPr>
        <p:spPr>
          <a:xfrm>
            <a:off x="220904" y="218394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pic>
        <p:nvPicPr>
          <p:cNvPr id="8" name="그래픽 7" descr="돋보기 단색으로 채워진">
            <a:extLst>
              <a:ext uri="{FF2B5EF4-FFF2-40B4-BE49-F238E27FC236}">
                <a16:creationId xmlns:a16="http://schemas.microsoft.com/office/drawing/2014/main" id="{FF6F5A0A-B12D-D336-7161-2BF936EB115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891753" y="2294431"/>
            <a:ext cx="145373" cy="147683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3A72F596-83AC-63DC-7416-7CE751A9616C}"/>
              </a:ext>
            </a:extLst>
          </p:cNvPr>
          <p:cNvGrpSpPr/>
          <p:nvPr/>
        </p:nvGrpSpPr>
        <p:grpSpPr>
          <a:xfrm rot="5400000">
            <a:off x="655511" y="224441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" name="이등변 삼각형 9">
              <a:extLst>
                <a:ext uri="{FF2B5EF4-FFF2-40B4-BE49-F238E27FC236}">
                  <a16:creationId xmlns:a16="http://schemas.microsoft.com/office/drawing/2014/main" id="{D36EBA89-FF75-CE11-A601-C90236E94F4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" name="Oval 593">
              <a:extLst>
                <a:ext uri="{FF2B5EF4-FFF2-40B4-BE49-F238E27FC236}">
                  <a16:creationId xmlns:a16="http://schemas.microsoft.com/office/drawing/2014/main" id="{C6B2EE44-C258-71DF-E5EC-62570CEE4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071C3DC3-EF94-E767-D852-CECE5D6B9D43}"/>
              </a:ext>
            </a:extLst>
          </p:cNvPr>
          <p:cNvSpPr/>
          <p:nvPr/>
        </p:nvSpPr>
        <p:spPr>
          <a:xfrm>
            <a:off x="3208978" y="2252086"/>
            <a:ext cx="442674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수량</a:t>
            </a:r>
          </a:p>
        </p:txBody>
      </p:sp>
      <p:sp>
        <p:nvSpPr>
          <p:cNvPr id="163" name="사각형: 둥근 모서리 162">
            <a:extLst>
              <a:ext uri="{FF2B5EF4-FFF2-40B4-BE49-F238E27FC236}">
                <a16:creationId xmlns:a16="http://schemas.microsoft.com/office/drawing/2014/main" id="{B9D76FA4-5CE1-96AE-79D3-6B8AD23DC590}"/>
              </a:ext>
            </a:extLst>
          </p:cNvPr>
          <p:cNvSpPr/>
          <p:nvPr/>
        </p:nvSpPr>
        <p:spPr>
          <a:xfrm>
            <a:off x="1147987" y="5964223"/>
            <a:ext cx="1979362" cy="4278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5" name="사각형: 둥근 모서리 164">
            <a:extLst>
              <a:ext uri="{FF2B5EF4-FFF2-40B4-BE49-F238E27FC236}">
                <a16:creationId xmlns:a16="http://schemas.microsoft.com/office/drawing/2014/main" id="{A47B5AD0-250D-DDC9-5BA5-34CC62444E98}"/>
              </a:ext>
            </a:extLst>
          </p:cNvPr>
          <p:cNvSpPr/>
          <p:nvPr/>
        </p:nvSpPr>
        <p:spPr>
          <a:xfrm>
            <a:off x="5054264" y="1894042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166" name="사각형: 둥근 모서리 165">
            <a:extLst>
              <a:ext uri="{FF2B5EF4-FFF2-40B4-BE49-F238E27FC236}">
                <a16:creationId xmlns:a16="http://schemas.microsoft.com/office/drawing/2014/main" id="{87D2BC9C-CB66-BA58-AAEB-5C80CF54D495}"/>
              </a:ext>
            </a:extLst>
          </p:cNvPr>
          <p:cNvSpPr/>
          <p:nvPr/>
        </p:nvSpPr>
        <p:spPr>
          <a:xfrm>
            <a:off x="5059860" y="2306130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010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7" name="사각형: 둥근 모서리 166">
            <a:extLst>
              <a:ext uri="{FF2B5EF4-FFF2-40B4-BE49-F238E27FC236}">
                <a16:creationId xmlns:a16="http://schemas.microsoft.com/office/drawing/2014/main" id="{F25B2B8A-B302-1829-F06D-AC4A456EB262}"/>
              </a:ext>
            </a:extLst>
          </p:cNvPr>
          <p:cNvSpPr/>
          <p:nvPr/>
        </p:nvSpPr>
        <p:spPr>
          <a:xfrm>
            <a:off x="5828645" y="2306130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1234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8" name="사각형: 둥근 모서리 167">
            <a:extLst>
              <a:ext uri="{FF2B5EF4-FFF2-40B4-BE49-F238E27FC236}">
                <a16:creationId xmlns:a16="http://schemas.microsoft.com/office/drawing/2014/main" id="{82F0A690-D659-856A-54D0-510771E4DE02}"/>
              </a:ext>
            </a:extLst>
          </p:cNvPr>
          <p:cNvSpPr/>
          <p:nvPr/>
        </p:nvSpPr>
        <p:spPr>
          <a:xfrm>
            <a:off x="6600337" y="2306130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5678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A6A792DE-0AE3-C39C-C810-19733D2007C8}"/>
              </a:ext>
            </a:extLst>
          </p:cNvPr>
          <p:cNvSpPr txBox="1"/>
          <p:nvPr/>
        </p:nvSpPr>
        <p:spPr>
          <a:xfrm>
            <a:off x="5659221" y="2304259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A8640A2-8724-F95C-FE12-5951E026DF57}"/>
              </a:ext>
            </a:extLst>
          </p:cNvPr>
          <p:cNvSpPr txBox="1"/>
          <p:nvPr/>
        </p:nvSpPr>
        <p:spPr>
          <a:xfrm>
            <a:off x="6432069" y="2313785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171" name="사각형: 둥근 모서리 170">
            <a:extLst>
              <a:ext uri="{FF2B5EF4-FFF2-40B4-BE49-F238E27FC236}">
                <a16:creationId xmlns:a16="http://schemas.microsoft.com/office/drawing/2014/main" id="{7839ED5E-BF07-AE17-9A57-19F454D22891}"/>
              </a:ext>
            </a:extLst>
          </p:cNvPr>
          <p:cNvSpPr/>
          <p:nvPr/>
        </p:nvSpPr>
        <p:spPr>
          <a:xfrm>
            <a:off x="5054264" y="2700036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우편번호</a:t>
            </a:r>
          </a:p>
        </p:txBody>
      </p:sp>
      <p:sp>
        <p:nvSpPr>
          <p:cNvPr id="172" name="사각형: 둥근 모서리 171">
            <a:extLst>
              <a:ext uri="{FF2B5EF4-FFF2-40B4-BE49-F238E27FC236}">
                <a16:creationId xmlns:a16="http://schemas.microsoft.com/office/drawing/2014/main" id="{A54799CE-0731-7EFA-35ED-50322BEBCACF}"/>
              </a:ext>
            </a:extLst>
          </p:cNvPr>
          <p:cNvSpPr/>
          <p:nvPr/>
        </p:nvSpPr>
        <p:spPr>
          <a:xfrm>
            <a:off x="5051729" y="3009686"/>
            <a:ext cx="217423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주소</a:t>
            </a:r>
          </a:p>
        </p:txBody>
      </p:sp>
      <p:sp>
        <p:nvSpPr>
          <p:cNvPr id="173" name="사각형: 둥근 모서리 172">
            <a:extLst>
              <a:ext uri="{FF2B5EF4-FFF2-40B4-BE49-F238E27FC236}">
                <a16:creationId xmlns:a16="http://schemas.microsoft.com/office/drawing/2014/main" id="{8018E553-2FB9-F658-2AF9-CBCB00537BA0}"/>
              </a:ext>
            </a:extLst>
          </p:cNvPr>
          <p:cNvSpPr/>
          <p:nvPr/>
        </p:nvSpPr>
        <p:spPr>
          <a:xfrm>
            <a:off x="5044995" y="5023548"/>
            <a:ext cx="2180840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주문자 취소 요청 사유                              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7" name="Box">
            <a:extLst>
              <a:ext uri="{FF2B5EF4-FFF2-40B4-BE49-F238E27FC236}">
                <a16:creationId xmlns:a16="http://schemas.microsoft.com/office/drawing/2014/main" id="{D2F81472-9003-6C45-7A96-F61566A768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897036" y="4676870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54D9F41-9EE3-2D43-35E4-C398FD21E93E}"/>
              </a:ext>
            </a:extLst>
          </p:cNvPr>
          <p:cNvSpPr txBox="1"/>
          <p:nvPr/>
        </p:nvSpPr>
        <p:spPr>
          <a:xfrm>
            <a:off x="5994336" y="4630510"/>
            <a:ext cx="839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취소 완료</a:t>
            </a:r>
          </a:p>
        </p:txBody>
      </p:sp>
      <p:sp>
        <p:nvSpPr>
          <p:cNvPr id="201" name="직사각형 200">
            <a:extLst>
              <a:ext uri="{FF2B5EF4-FFF2-40B4-BE49-F238E27FC236}">
                <a16:creationId xmlns:a16="http://schemas.microsoft.com/office/drawing/2014/main" id="{E6DAD586-F86D-405E-8A0E-DFE6B5C10D04}"/>
              </a:ext>
            </a:extLst>
          </p:cNvPr>
          <p:cNvSpPr/>
          <p:nvPr/>
        </p:nvSpPr>
        <p:spPr>
          <a:xfrm>
            <a:off x="3880433" y="6549886"/>
            <a:ext cx="3913735" cy="30698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202" name="직사각형 201">
            <a:extLst>
              <a:ext uri="{FF2B5EF4-FFF2-40B4-BE49-F238E27FC236}">
                <a16:creationId xmlns:a16="http://schemas.microsoft.com/office/drawing/2014/main" id="{53337B7D-D531-4F58-89A8-D35BA3F05A7D}"/>
              </a:ext>
            </a:extLst>
          </p:cNvPr>
          <p:cNvSpPr/>
          <p:nvPr/>
        </p:nvSpPr>
        <p:spPr>
          <a:xfrm>
            <a:off x="5037501" y="5326651"/>
            <a:ext cx="2180840" cy="1025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3" name="사각형: 둥근 모서리 202">
            <a:extLst>
              <a:ext uri="{FF2B5EF4-FFF2-40B4-BE49-F238E27FC236}">
                <a16:creationId xmlns:a16="http://schemas.microsoft.com/office/drawing/2014/main" id="{AF79AD76-9CBD-7C2D-A14B-D810306E8D96}"/>
              </a:ext>
            </a:extLst>
          </p:cNvPr>
          <p:cNvSpPr/>
          <p:nvPr/>
        </p:nvSpPr>
        <p:spPr>
          <a:xfrm>
            <a:off x="5046831" y="4622211"/>
            <a:ext cx="75643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취소 요청</a:t>
            </a:r>
          </a:p>
        </p:txBody>
      </p:sp>
      <p:grpSp>
        <p:nvGrpSpPr>
          <p:cNvPr id="209" name="그룹 208">
            <a:extLst>
              <a:ext uri="{FF2B5EF4-FFF2-40B4-BE49-F238E27FC236}">
                <a16:creationId xmlns:a16="http://schemas.microsoft.com/office/drawing/2014/main" id="{1D234C3B-D7B1-605B-A63B-C2D5CE1DF09A}"/>
              </a:ext>
            </a:extLst>
          </p:cNvPr>
          <p:cNvGrpSpPr/>
          <p:nvPr/>
        </p:nvGrpSpPr>
        <p:grpSpPr>
          <a:xfrm>
            <a:off x="4964408" y="4462256"/>
            <a:ext cx="244417" cy="258694"/>
            <a:chOff x="1098607" y="3056422"/>
            <a:chExt cx="244417" cy="258694"/>
          </a:xfrm>
        </p:grpSpPr>
        <p:sp>
          <p:nvSpPr>
            <p:cNvPr id="210" name="이등변 삼각형 209">
              <a:extLst>
                <a:ext uri="{FF2B5EF4-FFF2-40B4-BE49-F238E27FC236}">
                  <a16:creationId xmlns:a16="http://schemas.microsoft.com/office/drawing/2014/main" id="{1A08B325-ADBA-FCBC-4778-6E69E84D8B11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11" name="그룹 210">
              <a:extLst>
                <a:ext uri="{FF2B5EF4-FFF2-40B4-BE49-F238E27FC236}">
                  <a16:creationId xmlns:a16="http://schemas.microsoft.com/office/drawing/2014/main" id="{93EFCA07-485D-D3D6-38CD-F4C35229B77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12" name="Oval 593">
                <a:extLst>
                  <a:ext uri="{FF2B5EF4-FFF2-40B4-BE49-F238E27FC236}">
                    <a16:creationId xmlns:a16="http://schemas.microsoft.com/office/drawing/2014/main" id="{3903F2F8-0083-C6FA-6742-212EBB7BB9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3" name="TextBox 14">
                <a:extLst>
                  <a:ext uri="{FF2B5EF4-FFF2-40B4-BE49-F238E27FC236}">
                    <a16:creationId xmlns:a16="http://schemas.microsoft.com/office/drawing/2014/main" id="{74652BD4-4C5C-754E-A89E-AC0D0E89527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cxnSp>
        <p:nvCxnSpPr>
          <p:cNvPr id="214" name="직선 화살표 연결선 213">
            <a:extLst>
              <a:ext uri="{FF2B5EF4-FFF2-40B4-BE49-F238E27FC236}">
                <a16:creationId xmlns:a16="http://schemas.microsoft.com/office/drawing/2014/main" id="{F7FE8667-6964-9257-2E14-11EAC616E93E}"/>
              </a:ext>
            </a:extLst>
          </p:cNvPr>
          <p:cNvCxnSpPr>
            <a:cxnSpLocks/>
            <a:stCxn id="173" idx="3"/>
          </p:cNvCxnSpPr>
          <p:nvPr/>
        </p:nvCxnSpPr>
        <p:spPr>
          <a:xfrm>
            <a:off x="7225835" y="5138964"/>
            <a:ext cx="181026" cy="7445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5" name="직사각형 214">
            <a:extLst>
              <a:ext uri="{FF2B5EF4-FFF2-40B4-BE49-F238E27FC236}">
                <a16:creationId xmlns:a16="http://schemas.microsoft.com/office/drawing/2014/main" id="{97D6CB91-40D4-3DA8-DD2F-3476E74A9CEE}"/>
              </a:ext>
            </a:extLst>
          </p:cNvPr>
          <p:cNvSpPr/>
          <p:nvPr/>
        </p:nvSpPr>
        <p:spPr>
          <a:xfrm>
            <a:off x="7379413" y="5007468"/>
            <a:ext cx="1514857" cy="1153099"/>
          </a:xfrm>
          <a:prstGeom prst="rect">
            <a:avLst/>
          </a:prstGeom>
          <a:solidFill>
            <a:schemeClr val="accent6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79F6E3B2-105F-2651-654B-17F02DA80325}"/>
              </a:ext>
            </a:extLst>
          </p:cNvPr>
          <p:cNvSpPr txBox="1"/>
          <p:nvPr/>
        </p:nvSpPr>
        <p:spPr>
          <a:xfrm>
            <a:off x="7400935" y="5114249"/>
            <a:ext cx="1327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상세 내용</a:t>
            </a:r>
            <a:endParaRPr lang="en-US" altLang="ko-KR" sz="800"/>
          </a:p>
          <a:p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구매 의사 없어짐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주문 실수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배송 지연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상품 정보 상이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기타</a:t>
            </a:r>
            <a:endParaRPr lang="en-US" altLang="ko-KR" sz="800"/>
          </a:p>
        </p:txBody>
      </p:sp>
      <p:pic>
        <p:nvPicPr>
          <p:cNvPr id="218" name="그래픽 217" descr="돋보기 단색으로 채워진">
            <a:extLst>
              <a:ext uri="{FF2B5EF4-FFF2-40B4-BE49-F238E27FC236}">
                <a16:creationId xmlns:a16="http://schemas.microsoft.com/office/drawing/2014/main" id="{25E643CC-54E3-5864-AF29-F36D6A256AF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062791" y="2764080"/>
            <a:ext cx="145373" cy="147683"/>
          </a:xfrm>
          <a:prstGeom prst="rect">
            <a:avLst/>
          </a:prstGeom>
        </p:spPr>
      </p:pic>
      <p:sp>
        <p:nvSpPr>
          <p:cNvPr id="243" name="TextBox 242">
            <a:extLst>
              <a:ext uri="{FF2B5EF4-FFF2-40B4-BE49-F238E27FC236}">
                <a16:creationId xmlns:a16="http://schemas.microsoft.com/office/drawing/2014/main" id="{6564AF08-17E3-8ECA-3A03-03D078D81E2D}"/>
              </a:ext>
            </a:extLst>
          </p:cNvPr>
          <p:cNvSpPr txBox="1"/>
          <p:nvPr/>
        </p:nvSpPr>
        <p:spPr>
          <a:xfrm>
            <a:off x="3999926" y="265005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rgbClr val="C00000"/>
                </a:solidFill>
              </a:rPr>
              <a:t>*</a:t>
            </a:r>
            <a:endParaRPr lang="ko-KR" altLang="en-US" sz="800">
              <a:solidFill>
                <a:srgbClr val="C00000"/>
              </a:solidFill>
            </a:endParaRPr>
          </a:p>
        </p:txBody>
      </p:sp>
      <p:sp>
        <p:nvSpPr>
          <p:cNvPr id="244" name="사각형: 둥근 모서리 243">
            <a:extLst>
              <a:ext uri="{FF2B5EF4-FFF2-40B4-BE49-F238E27FC236}">
                <a16:creationId xmlns:a16="http://schemas.microsoft.com/office/drawing/2014/main" id="{2CA49EDA-6B14-52BB-EF8B-09F779DB58F9}"/>
              </a:ext>
            </a:extLst>
          </p:cNvPr>
          <p:cNvSpPr/>
          <p:nvPr/>
        </p:nvSpPr>
        <p:spPr>
          <a:xfrm>
            <a:off x="1147987" y="3897156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3,000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sp>
        <p:nvSpPr>
          <p:cNvPr id="250" name="사각형: 둥근 모서리 249">
            <a:extLst>
              <a:ext uri="{FF2B5EF4-FFF2-40B4-BE49-F238E27FC236}">
                <a16:creationId xmlns:a16="http://schemas.microsoft.com/office/drawing/2014/main" id="{56F6DE48-A504-2466-DABE-5D0B70628B98}"/>
              </a:ext>
            </a:extLst>
          </p:cNvPr>
          <p:cNvSpPr/>
          <p:nvPr/>
        </p:nvSpPr>
        <p:spPr>
          <a:xfrm>
            <a:off x="5053098" y="1523981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010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1" name="사각형: 둥근 모서리 250">
            <a:extLst>
              <a:ext uri="{FF2B5EF4-FFF2-40B4-BE49-F238E27FC236}">
                <a16:creationId xmlns:a16="http://schemas.microsoft.com/office/drawing/2014/main" id="{3EEE6BD9-E095-E281-FEB3-303E21D442EC}"/>
              </a:ext>
            </a:extLst>
          </p:cNvPr>
          <p:cNvSpPr/>
          <p:nvPr/>
        </p:nvSpPr>
        <p:spPr>
          <a:xfrm>
            <a:off x="5821883" y="1523981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1234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2" name="사각형: 둥근 모서리 251">
            <a:extLst>
              <a:ext uri="{FF2B5EF4-FFF2-40B4-BE49-F238E27FC236}">
                <a16:creationId xmlns:a16="http://schemas.microsoft.com/office/drawing/2014/main" id="{C742ECE8-E3F6-177B-F554-F0743E2498BF}"/>
              </a:ext>
            </a:extLst>
          </p:cNvPr>
          <p:cNvSpPr/>
          <p:nvPr/>
        </p:nvSpPr>
        <p:spPr>
          <a:xfrm>
            <a:off x="6593575" y="1523981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5678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CE7C15B3-F6F5-A690-02C6-C2B5CD0FF948}"/>
              </a:ext>
            </a:extLst>
          </p:cNvPr>
          <p:cNvSpPr txBox="1"/>
          <p:nvPr/>
        </p:nvSpPr>
        <p:spPr>
          <a:xfrm>
            <a:off x="5652459" y="1522110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167FEA45-BEE3-1045-C3D6-CB6EC17DB5B1}"/>
              </a:ext>
            </a:extLst>
          </p:cNvPr>
          <p:cNvSpPr txBox="1"/>
          <p:nvPr/>
        </p:nvSpPr>
        <p:spPr>
          <a:xfrm>
            <a:off x="6425307" y="1531636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255" name="사각형: 둥근 모서리 254">
            <a:extLst>
              <a:ext uri="{FF2B5EF4-FFF2-40B4-BE49-F238E27FC236}">
                <a16:creationId xmlns:a16="http://schemas.microsoft.com/office/drawing/2014/main" id="{C8EDC6F4-0D9E-637E-A829-081F40912564}"/>
              </a:ext>
            </a:extLst>
          </p:cNvPr>
          <p:cNvSpPr/>
          <p:nvPr/>
        </p:nvSpPr>
        <p:spPr>
          <a:xfrm>
            <a:off x="1147987" y="3081781"/>
            <a:ext cx="961708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3,000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원</a:t>
            </a:r>
          </a:p>
        </p:txBody>
      </p:sp>
      <p:cxnSp>
        <p:nvCxnSpPr>
          <p:cNvPr id="259" name="직선 화살표 연결선 258">
            <a:extLst>
              <a:ext uri="{FF2B5EF4-FFF2-40B4-BE49-F238E27FC236}">
                <a16:creationId xmlns:a16="http://schemas.microsoft.com/office/drawing/2014/main" id="{7ADDAAE7-16EB-6ECA-6107-BA1FD8E267DB}"/>
              </a:ext>
            </a:extLst>
          </p:cNvPr>
          <p:cNvCxnSpPr>
            <a:cxnSpLocks/>
            <a:stCxn id="133" idx="3"/>
          </p:cNvCxnSpPr>
          <p:nvPr/>
        </p:nvCxnSpPr>
        <p:spPr>
          <a:xfrm flipV="1">
            <a:off x="5582353" y="3671005"/>
            <a:ext cx="1987947" cy="66402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0" name="직사각형 259">
            <a:extLst>
              <a:ext uri="{FF2B5EF4-FFF2-40B4-BE49-F238E27FC236}">
                <a16:creationId xmlns:a16="http://schemas.microsoft.com/office/drawing/2014/main" id="{CF08E89B-961F-19F6-8A70-F7FC0C39E997}"/>
              </a:ext>
            </a:extLst>
          </p:cNvPr>
          <p:cNvSpPr/>
          <p:nvPr/>
        </p:nvSpPr>
        <p:spPr>
          <a:xfrm>
            <a:off x="7542853" y="3465050"/>
            <a:ext cx="824534" cy="869981"/>
          </a:xfrm>
          <a:prstGeom prst="rect">
            <a:avLst/>
          </a:prstGeom>
          <a:solidFill>
            <a:schemeClr val="accent6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6FD3A89B-ACF3-257B-6571-9B661C4411C7}"/>
              </a:ext>
            </a:extLst>
          </p:cNvPr>
          <p:cNvSpPr txBox="1"/>
          <p:nvPr/>
        </p:nvSpPr>
        <p:spPr>
          <a:xfrm>
            <a:off x="7564374" y="3571831"/>
            <a:ext cx="1327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상세 내용</a:t>
            </a:r>
            <a:endParaRPr lang="en-US" altLang="ko-KR" sz="800"/>
          </a:p>
          <a:p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개인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사업자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미신청</a:t>
            </a:r>
            <a:endParaRPr lang="en-US" altLang="ko-KR" sz="800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2EDAD7B1-6CC7-4D60-2E9D-2D2D620E0EE0}"/>
              </a:ext>
            </a:extLst>
          </p:cNvPr>
          <p:cNvCxnSpPr>
            <a:cxnSpLocks/>
            <a:stCxn id="49" idx="3"/>
          </p:cNvCxnSpPr>
          <p:nvPr/>
        </p:nvCxnSpPr>
        <p:spPr>
          <a:xfrm flipV="1">
            <a:off x="6015293" y="3110139"/>
            <a:ext cx="2829125" cy="39781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16D5E212-3796-73FE-0E19-575EF3C2C146}"/>
              </a:ext>
            </a:extLst>
          </p:cNvPr>
          <p:cNvSpPr/>
          <p:nvPr/>
        </p:nvSpPr>
        <p:spPr>
          <a:xfrm>
            <a:off x="8844418" y="2916445"/>
            <a:ext cx="1654698" cy="915227"/>
          </a:xfrm>
          <a:prstGeom prst="rect">
            <a:avLst/>
          </a:prstGeom>
          <a:solidFill>
            <a:schemeClr val="accent6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B355F4-45BF-1167-7596-233BEC91AE37}"/>
              </a:ext>
            </a:extLst>
          </p:cNvPr>
          <p:cNvSpPr txBox="1"/>
          <p:nvPr/>
        </p:nvSpPr>
        <p:spPr>
          <a:xfrm>
            <a:off x="8891684" y="2976383"/>
            <a:ext cx="1327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상세 내용</a:t>
            </a:r>
            <a:endParaRPr lang="en-US" altLang="ko-KR" sz="800"/>
          </a:p>
          <a:p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상품 준비 중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배송 중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배송 완료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구매 확정</a:t>
            </a:r>
            <a:endParaRPr lang="en-US" altLang="ko-KR" sz="800"/>
          </a:p>
        </p:txBody>
      </p:sp>
    </p:spTree>
    <p:extLst>
      <p:ext uri="{BB962C8B-B14F-4D97-AF65-F5344CB8AC3E}">
        <p14:creationId xmlns:p14="http://schemas.microsoft.com/office/powerpoint/2010/main" val="222307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5DAF4DA-6B93-8969-0319-00CA24E6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9EB196-7276-FC79-39A3-2A2058354D4A}"/>
              </a:ext>
            </a:extLst>
          </p:cNvPr>
          <p:cNvSpPr txBox="1"/>
          <p:nvPr/>
        </p:nvSpPr>
        <p:spPr>
          <a:xfrm>
            <a:off x="447675" y="521190"/>
            <a:ext cx="113347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>
                <a:latin typeface="+mn-ea"/>
              </a:rPr>
              <a:t>환불</a:t>
            </a:r>
            <a:r>
              <a:rPr lang="en-US" altLang="ko-KR" sz="900">
                <a:latin typeface="+mn-ea"/>
              </a:rPr>
              <a:t>(</a:t>
            </a:r>
            <a:r>
              <a:rPr lang="ko-KR" altLang="en-US" sz="900">
                <a:latin typeface="+mn-ea"/>
              </a:rPr>
              <a:t>반품</a:t>
            </a:r>
            <a:r>
              <a:rPr lang="en-US" altLang="ko-KR" sz="900">
                <a:latin typeface="+mn-ea"/>
              </a:rPr>
              <a:t>)</a:t>
            </a:r>
            <a:r>
              <a:rPr lang="ko-KR" altLang="en-US" sz="900">
                <a:latin typeface="+mn-ea"/>
              </a:rPr>
              <a:t> 요청</a:t>
            </a:r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r>
              <a:rPr lang="ko-KR" altLang="en-US" sz="900">
                <a:latin typeface="+mn-ea"/>
              </a:rPr>
              <a:t>환불 사유</a:t>
            </a:r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r>
              <a:rPr lang="ko-KR" altLang="en-US" sz="900">
                <a:latin typeface="+mn-ea"/>
              </a:rPr>
              <a:t>수거지 정보</a:t>
            </a:r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DAE678B-71A3-84A9-B1BC-D57BCE59C00B}"/>
              </a:ext>
            </a:extLst>
          </p:cNvPr>
          <p:cNvSpPr/>
          <p:nvPr/>
        </p:nvSpPr>
        <p:spPr>
          <a:xfrm>
            <a:off x="0" y="0"/>
            <a:ext cx="5943600" cy="30698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DF73F73F-76C7-844E-106F-E851B384F28D}"/>
              </a:ext>
            </a:extLst>
          </p:cNvPr>
          <p:cNvSpPr/>
          <p:nvPr/>
        </p:nvSpPr>
        <p:spPr>
          <a:xfrm>
            <a:off x="1490346" y="923291"/>
            <a:ext cx="2180840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주문자 환불 요청 사유                             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Box">
            <a:extLst>
              <a:ext uri="{FF2B5EF4-FFF2-40B4-BE49-F238E27FC236}">
                <a16:creationId xmlns:a16="http://schemas.microsoft.com/office/drawing/2014/main" id="{0C79BE7D-6F89-2B62-4E50-5A71B1903F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42387" y="575851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ECD35A0-D172-55B6-7941-7C305D44922B}"/>
              </a:ext>
            </a:extLst>
          </p:cNvPr>
          <p:cNvSpPr txBox="1"/>
          <p:nvPr/>
        </p:nvSpPr>
        <p:spPr>
          <a:xfrm>
            <a:off x="2439687" y="529491"/>
            <a:ext cx="839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환불 완료</a:t>
            </a: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1E097419-C4D8-B920-EAF4-8481E2004ECB}"/>
              </a:ext>
            </a:extLst>
          </p:cNvPr>
          <p:cNvSpPr/>
          <p:nvPr/>
        </p:nvSpPr>
        <p:spPr>
          <a:xfrm>
            <a:off x="1482852" y="1226394"/>
            <a:ext cx="2180840" cy="1025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E32254B4-20B8-3E54-C68A-B8AB4DCC72D6}"/>
              </a:ext>
            </a:extLst>
          </p:cNvPr>
          <p:cNvSpPr/>
          <p:nvPr/>
        </p:nvSpPr>
        <p:spPr>
          <a:xfrm>
            <a:off x="1492182" y="521192"/>
            <a:ext cx="75643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환불 요청</a:t>
            </a:r>
          </a:p>
        </p:txBody>
      </p:sp>
      <p:cxnSp>
        <p:nvCxnSpPr>
          <p:cNvPr id="54" name="직선 화살표 연결선 53">
            <a:extLst>
              <a:ext uri="{FF2B5EF4-FFF2-40B4-BE49-F238E27FC236}">
                <a16:creationId xmlns:a16="http://schemas.microsoft.com/office/drawing/2014/main" id="{AD50D1B1-4179-EB3C-6963-43C530726BAD}"/>
              </a:ext>
            </a:extLst>
          </p:cNvPr>
          <p:cNvCxnSpPr>
            <a:cxnSpLocks/>
          </p:cNvCxnSpPr>
          <p:nvPr/>
        </p:nvCxnSpPr>
        <p:spPr>
          <a:xfrm>
            <a:off x="3654269" y="1081159"/>
            <a:ext cx="181026" cy="7445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8C620EFA-9F7E-27B1-F226-F0C032FABFBA}"/>
              </a:ext>
            </a:extLst>
          </p:cNvPr>
          <p:cNvSpPr/>
          <p:nvPr/>
        </p:nvSpPr>
        <p:spPr>
          <a:xfrm>
            <a:off x="3807847" y="949663"/>
            <a:ext cx="1514857" cy="1475743"/>
          </a:xfrm>
          <a:prstGeom prst="rect">
            <a:avLst/>
          </a:prstGeom>
          <a:solidFill>
            <a:schemeClr val="accent6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B52E7F7-02A1-2AA8-A60B-D1AF3139C32B}"/>
              </a:ext>
            </a:extLst>
          </p:cNvPr>
          <p:cNvSpPr txBox="1"/>
          <p:nvPr/>
        </p:nvSpPr>
        <p:spPr>
          <a:xfrm>
            <a:off x="3829368" y="1056444"/>
            <a:ext cx="14933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상세 내용</a:t>
            </a:r>
            <a:endParaRPr lang="en-US" altLang="ko-KR" sz="800"/>
          </a:p>
          <a:p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상품이 마음에 들지 않음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오배송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상품 일부 누락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상품 정보 상이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상품 파손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주문 실수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기타</a:t>
            </a:r>
            <a:endParaRPr lang="en-US" altLang="ko-KR" sz="800"/>
          </a:p>
          <a:p>
            <a:endParaRPr lang="en-US" altLang="ko-KR" sz="800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9902929D-9C13-D962-1399-B5B3575B465D}"/>
              </a:ext>
            </a:extLst>
          </p:cNvPr>
          <p:cNvSpPr/>
          <p:nvPr/>
        </p:nvSpPr>
        <p:spPr>
          <a:xfrm>
            <a:off x="1492881" y="2433505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FC542FCA-8959-B74C-D76A-FA14760F7ECF}"/>
              </a:ext>
            </a:extLst>
          </p:cNvPr>
          <p:cNvSpPr/>
          <p:nvPr/>
        </p:nvSpPr>
        <p:spPr>
          <a:xfrm>
            <a:off x="1498477" y="2845593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010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649BEC2E-3138-25D1-7D5A-B048572A6405}"/>
              </a:ext>
            </a:extLst>
          </p:cNvPr>
          <p:cNvSpPr/>
          <p:nvPr/>
        </p:nvSpPr>
        <p:spPr>
          <a:xfrm>
            <a:off x="2267262" y="2845593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1234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E0A10AF3-B11C-24D4-F241-140C38171A7D}"/>
              </a:ext>
            </a:extLst>
          </p:cNvPr>
          <p:cNvSpPr/>
          <p:nvPr/>
        </p:nvSpPr>
        <p:spPr>
          <a:xfrm>
            <a:off x="3038954" y="2845593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5678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702EDE-5471-D4A3-8DB1-9F696EC98E55}"/>
              </a:ext>
            </a:extLst>
          </p:cNvPr>
          <p:cNvSpPr txBox="1"/>
          <p:nvPr/>
        </p:nvSpPr>
        <p:spPr>
          <a:xfrm>
            <a:off x="2097838" y="284372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1B9D17-FA65-D26D-3D38-8A143C04E55F}"/>
              </a:ext>
            </a:extLst>
          </p:cNvPr>
          <p:cNvSpPr txBox="1"/>
          <p:nvPr/>
        </p:nvSpPr>
        <p:spPr>
          <a:xfrm>
            <a:off x="2870686" y="285324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A3E1F6D6-6A0A-C623-ADF0-578C9AD63AE7}"/>
              </a:ext>
            </a:extLst>
          </p:cNvPr>
          <p:cNvSpPr/>
          <p:nvPr/>
        </p:nvSpPr>
        <p:spPr>
          <a:xfrm>
            <a:off x="1492881" y="3239499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우편번호</a:t>
            </a: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A7CDC02A-307E-7851-00DB-A0B5608CB499}"/>
              </a:ext>
            </a:extLst>
          </p:cNvPr>
          <p:cNvSpPr/>
          <p:nvPr/>
        </p:nvSpPr>
        <p:spPr>
          <a:xfrm>
            <a:off x="1490346" y="3549149"/>
            <a:ext cx="217423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주소</a:t>
            </a:r>
          </a:p>
        </p:txBody>
      </p:sp>
      <p:pic>
        <p:nvPicPr>
          <p:cNvPr id="13" name="그래픽 12" descr="돋보기 단색으로 채워진">
            <a:extLst>
              <a:ext uri="{FF2B5EF4-FFF2-40B4-BE49-F238E27FC236}">
                <a16:creationId xmlns:a16="http://schemas.microsoft.com/office/drawing/2014/main" id="{5ED6D048-47AF-2C31-244C-54E00D4D15F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501408" y="3303543"/>
            <a:ext cx="145373" cy="147683"/>
          </a:xfrm>
          <a:prstGeom prst="rect">
            <a:avLst/>
          </a:prstGeom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EC6CAD64-62AA-C4FF-F00C-50A82734F10A}"/>
              </a:ext>
            </a:extLst>
          </p:cNvPr>
          <p:cNvSpPr/>
          <p:nvPr/>
        </p:nvSpPr>
        <p:spPr>
          <a:xfrm>
            <a:off x="-4278" y="4001031"/>
            <a:ext cx="5943600" cy="30698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pic>
        <p:nvPicPr>
          <p:cNvPr id="27" name="그림 26" descr="텍스트, 스크린샷, 폰트, 번호이(가) 표시된 사진&#10;&#10;자동 생성된 설명">
            <a:extLst>
              <a:ext uri="{FF2B5EF4-FFF2-40B4-BE49-F238E27FC236}">
                <a16:creationId xmlns:a16="http://schemas.microsoft.com/office/drawing/2014/main" id="{28AFE886-8B35-1514-2347-23501AAA89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395" y="178415"/>
            <a:ext cx="2630509" cy="5555635"/>
          </a:xfrm>
          <a:prstGeom prst="rect">
            <a:avLst/>
          </a:prstGeom>
          <a:ln>
            <a:solidFill>
              <a:srgbClr val="00CCA5"/>
            </a:solidFill>
          </a:ln>
        </p:spPr>
      </p:pic>
      <p:sp>
        <p:nvSpPr>
          <p:cNvPr id="24" name="TextBox 23"/>
          <p:cNvSpPr txBox="1"/>
          <p:nvPr/>
        </p:nvSpPr>
        <p:spPr>
          <a:xfrm>
            <a:off x="7908590" y="1154123"/>
            <a:ext cx="3633537" cy="369331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온라인몰</a:t>
            </a:r>
            <a:r>
              <a:rPr lang="ko-KR" altLang="en-US" sz="900" dirty="0" smtClean="0"/>
              <a:t> </a:t>
            </a:r>
            <a:r>
              <a:rPr lang="ko-KR" altLang="en-US" sz="900" dirty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주문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배송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상세 </a:t>
            </a:r>
            <a:r>
              <a:rPr lang="en-US" altLang="ko-KR" sz="900" dirty="0" smtClean="0"/>
              <a:t>(</a:t>
            </a:r>
            <a:r>
              <a:rPr lang="en-US" altLang="ko-KR" sz="900" dirty="0" smtClean="0"/>
              <a:t>Modify)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2.Fields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2-1) if {</a:t>
            </a:r>
            <a:r>
              <a:rPr lang="en-US" altLang="ko-KR" sz="900" dirty="0" err="1" smtClean="0">
                <a:latin typeface="+mn-ea"/>
              </a:rPr>
              <a:t>st_order</a:t>
            </a:r>
            <a:r>
              <a:rPr lang="en-US" altLang="ko-KR" sz="900" dirty="0" err="1" smtClean="0">
                <a:latin typeface="+mn-ea"/>
              </a:rPr>
              <a:t>.claim_status</a:t>
            </a:r>
            <a:r>
              <a:rPr lang="en-US" altLang="ko-KR" sz="900" dirty="0" smtClean="0">
                <a:latin typeface="+mn-ea"/>
              </a:rPr>
              <a:t>} </a:t>
            </a:r>
            <a:r>
              <a:rPr lang="en-US" altLang="ko-KR" sz="900" dirty="0">
                <a:latin typeface="+mn-ea"/>
              </a:rPr>
              <a:t>is </a:t>
            </a:r>
            <a:r>
              <a:rPr lang="en-US" altLang="ko-KR" sz="900" dirty="0" smtClean="0">
                <a:latin typeface="+mn-ea"/>
              </a:rPr>
              <a:t>Refund request/complete </a:t>
            </a:r>
            <a:r>
              <a:rPr lang="en-US" altLang="ko-KR" sz="900" dirty="0">
                <a:latin typeface="+mn-ea"/>
              </a:rPr>
              <a:t>(</a:t>
            </a:r>
            <a:r>
              <a:rPr lang="en-US" altLang="ko-KR" sz="900" dirty="0" smtClean="0">
                <a:latin typeface="+mn-ea"/>
              </a:rPr>
              <a:t>CS20 / CS21), </a:t>
            </a:r>
            <a:r>
              <a:rPr lang="en-US" altLang="ko-KR" sz="900" dirty="0">
                <a:latin typeface="+mn-ea"/>
              </a:rPr>
              <a:t>, following fields are added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1) </a:t>
            </a:r>
            <a:r>
              <a:rPr lang="ko-KR" altLang="en-US" sz="900" dirty="0" smtClean="0">
                <a:latin typeface="+mn-ea"/>
              </a:rPr>
              <a:t>수거지 정보 </a:t>
            </a:r>
            <a:r>
              <a:rPr lang="en-US" altLang="ko-KR" sz="900" dirty="0" smtClean="0">
                <a:latin typeface="+mn-ea"/>
              </a:rPr>
              <a:t>(collect info)</a:t>
            </a:r>
          </a:p>
          <a:p>
            <a:r>
              <a:rPr lang="en-US" altLang="ko-KR" sz="900" dirty="0">
                <a:latin typeface="+mn-ea"/>
              </a:rPr>
              <a:t>      </a:t>
            </a:r>
            <a:r>
              <a:rPr lang="en-US" altLang="ko-KR" sz="900" dirty="0" smtClean="0">
                <a:latin typeface="+mn-ea"/>
              </a:rPr>
              <a:t>a)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>) : {</a:t>
            </a:r>
            <a:r>
              <a:rPr lang="en-US" altLang="ko-KR" sz="900" dirty="0" err="1" smtClean="0">
                <a:latin typeface="+mn-ea"/>
              </a:rPr>
              <a:t>collector_name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b</a:t>
            </a:r>
            <a:r>
              <a:rPr lang="en-US" altLang="ko-KR" sz="900" dirty="0">
                <a:latin typeface="+mn-ea"/>
              </a:rPr>
              <a:t>) </a:t>
            </a:r>
            <a:r>
              <a:rPr lang="en-US" altLang="ko-KR" sz="900" dirty="0" smtClean="0">
                <a:latin typeface="+mn-ea"/>
              </a:rPr>
              <a:t>3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(</a:t>
            </a:r>
            <a:r>
              <a:rPr lang="en-US" altLang="ko-KR" sz="900" dirty="0" err="1">
                <a:latin typeface="+mn-ea"/>
              </a:rPr>
              <a:t>readonly</a:t>
            </a:r>
            <a:r>
              <a:rPr lang="en-US" altLang="ko-KR" sz="900" dirty="0">
                <a:latin typeface="+mn-ea"/>
              </a:rPr>
              <a:t>) : {</a:t>
            </a:r>
            <a:r>
              <a:rPr lang="en-US" altLang="ko-KR" sz="900" dirty="0" err="1" smtClean="0">
                <a:latin typeface="+mn-ea"/>
              </a:rPr>
              <a:t>collector_phone</a:t>
            </a:r>
            <a:r>
              <a:rPr lang="en-US" altLang="ko-KR" sz="900" dirty="0" smtClean="0">
                <a:latin typeface="+mn-ea"/>
              </a:rPr>
              <a:t>}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c)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>
                <a:latin typeface="+mn-ea"/>
              </a:rPr>
              <a:t>) : {</a:t>
            </a:r>
            <a:r>
              <a:rPr lang="en-US" altLang="ko-KR" sz="900" dirty="0" err="1" smtClean="0">
                <a:latin typeface="+mn-ea"/>
              </a:rPr>
              <a:t>collect_zipcode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placeholder: “</a:t>
            </a:r>
            <a:r>
              <a:rPr lang="ko-KR" altLang="en-US" sz="900" dirty="0" smtClean="0">
                <a:latin typeface="+mn-ea"/>
              </a:rPr>
              <a:t>우편번호</a:t>
            </a:r>
            <a:r>
              <a:rPr lang="en-US" altLang="ko-KR" sz="900" dirty="0" smtClean="0">
                <a:latin typeface="+mn-ea"/>
              </a:rPr>
              <a:t>”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c-1) search icon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  - if clicks, open </a:t>
            </a:r>
            <a:r>
              <a:rPr lang="en-US" altLang="ko-KR" sz="900" dirty="0" err="1" smtClean="0">
                <a:latin typeface="+mn-ea"/>
              </a:rPr>
              <a:t>Daum</a:t>
            </a:r>
            <a:r>
              <a:rPr lang="en-US" altLang="ko-KR" sz="900" dirty="0" smtClean="0">
                <a:latin typeface="+mn-ea"/>
              </a:rPr>
              <a:t> address search modal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   - if address is selected, set into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collect_zipcode</a:t>
            </a:r>
            <a:r>
              <a:rPr lang="en-US" altLang="ko-KR" sz="900" dirty="0" smtClean="0">
                <a:latin typeface="+mn-ea"/>
              </a:rPr>
              <a:t>}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collect_address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d</a:t>
            </a:r>
            <a:r>
              <a:rPr lang="en-US" altLang="ko-KR" sz="900" dirty="0">
                <a:latin typeface="+mn-ea"/>
              </a:rPr>
              <a:t>) </a:t>
            </a:r>
            <a:r>
              <a:rPr lang="en-US" altLang="ko-KR" sz="900" dirty="0" err="1">
                <a:latin typeface="+mn-ea"/>
              </a:rPr>
              <a:t>inputbox</a:t>
            </a:r>
            <a:r>
              <a:rPr lang="en-US" altLang="ko-KR" sz="900" dirty="0">
                <a:latin typeface="+mn-ea"/>
              </a:rPr>
              <a:t> (</a:t>
            </a:r>
            <a:r>
              <a:rPr lang="en-US" altLang="ko-KR" sz="900" dirty="0" err="1">
                <a:latin typeface="+mn-ea"/>
              </a:rPr>
              <a:t>readonly</a:t>
            </a:r>
            <a:r>
              <a:rPr lang="en-US" altLang="ko-KR" sz="900" dirty="0">
                <a:latin typeface="+mn-ea"/>
              </a:rPr>
              <a:t>) : {</a:t>
            </a:r>
            <a:r>
              <a:rPr lang="en-US" altLang="ko-KR" sz="900" dirty="0" err="1" smtClean="0">
                <a:latin typeface="+mn-ea"/>
              </a:rPr>
              <a:t>collect_address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</a:t>
            </a:r>
            <a:r>
              <a:rPr lang="en-US" altLang="ko-KR" sz="900" dirty="0" smtClean="0">
                <a:latin typeface="+mn-ea"/>
              </a:rPr>
              <a:t>- </a:t>
            </a:r>
            <a:r>
              <a:rPr lang="en-US" altLang="ko-KR" sz="900" dirty="0">
                <a:latin typeface="+mn-ea"/>
              </a:rPr>
              <a:t>placeholder: </a:t>
            </a:r>
            <a:r>
              <a:rPr lang="en-US" altLang="ko-KR" sz="900" dirty="0" smtClean="0">
                <a:latin typeface="+mn-ea"/>
              </a:rPr>
              <a:t>“</a:t>
            </a:r>
            <a:r>
              <a:rPr lang="ko-KR" altLang="en-US" sz="900" dirty="0" smtClean="0">
                <a:latin typeface="+mn-ea"/>
              </a:rPr>
              <a:t>주소</a:t>
            </a:r>
            <a:r>
              <a:rPr lang="en-US" altLang="ko-KR" sz="900" dirty="0" smtClean="0">
                <a:latin typeface="+mn-ea"/>
              </a:rPr>
              <a:t>”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</a:t>
            </a:r>
            <a:r>
              <a:rPr lang="en-US" altLang="ko-KR" sz="900" dirty="0" smtClean="0">
                <a:latin typeface="+mn-ea"/>
              </a:rPr>
              <a:t>e)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>
                <a:latin typeface="+mn-ea"/>
              </a:rPr>
              <a:t> : {</a:t>
            </a:r>
            <a:r>
              <a:rPr lang="en-US" altLang="ko-KR" sz="900" dirty="0" err="1" smtClean="0">
                <a:latin typeface="+mn-ea"/>
              </a:rPr>
              <a:t>collect_sub_address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placeholder: “</a:t>
            </a:r>
            <a:r>
              <a:rPr lang="ko-KR" altLang="en-US" sz="900" dirty="0" smtClean="0">
                <a:latin typeface="+mn-ea"/>
              </a:rPr>
              <a:t>보조주소</a:t>
            </a:r>
            <a:r>
              <a:rPr lang="en-US" altLang="ko-KR" sz="900" dirty="0" smtClean="0">
                <a:latin typeface="+mn-ea"/>
              </a:rPr>
              <a:t>”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editable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validation: max length (256 bytes)</a:t>
            </a:r>
          </a:p>
          <a:p>
            <a:r>
              <a:rPr lang="en-US" altLang="ko-KR" sz="900" dirty="0" smtClean="0">
                <a:latin typeface="+mn-ea"/>
              </a:rPr>
              <a:t>      f) PROCESS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if </a:t>
            </a:r>
            <a:r>
              <a:rPr lang="ko-KR" altLang="en-US" sz="900" dirty="0" smtClean="0">
                <a:latin typeface="+mn-ea"/>
              </a:rPr>
              <a:t>저장</a:t>
            </a:r>
            <a:r>
              <a:rPr lang="en-US" altLang="ko-KR" sz="900" dirty="0" smtClean="0">
                <a:latin typeface="+mn-ea"/>
              </a:rPr>
              <a:t>(save) button clicks, 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 UPDATE 3 columns too (</a:t>
            </a:r>
            <a:r>
              <a:rPr lang="en-US" altLang="ko-KR" sz="900" dirty="0" err="1" smtClean="0">
                <a:latin typeface="+mn-ea"/>
              </a:rPr>
              <a:t>collect_zipcode</a:t>
            </a:r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/ </a:t>
            </a:r>
            <a:r>
              <a:rPr lang="en-US" altLang="ko-KR" sz="900" dirty="0" err="1" smtClean="0">
                <a:latin typeface="+mn-ea"/>
              </a:rPr>
              <a:t>collect_address</a:t>
            </a:r>
            <a:r>
              <a:rPr lang="en-US" altLang="ko-KR" sz="900" dirty="0" smtClean="0">
                <a:latin typeface="+mn-ea"/>
              </a:rPr>
              <a:t> / </a:t>
            </a:r>
            <a:r>
              <a:rPr lang="en-US" altLang="ko-KR" sz="900" dirty="0" err="1" smtClean="0">
                <a:latin typeface="+mn-ea"/>
              </a:rPr>
              <a:t>collect_sub_address</a:t>
            </a:r>
            <a:r>
              <a:rPr lang="en-US" altLang="ko-KR" sz="900" dirty="0" smtClean="0"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38326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5DAF4DA-6B93-8969-0319-00CA24E6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9EB196-7276-FC79-39A3-2A2058354D4A}"/>
              </a:ext>
            </a:extLst>
          </p:cNvPr>
          <p:cNvSpPr txBox="1"/>
          <p:nvPr/>
        </p:nvSpPr>
        <p:spPr>
          <a:xfrm>
            <a:off x="447675" y="521190"/>
            <a:ext cx="113347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>
                <a:latin typeface="+mn-ea"/>
              </a:rPr>
              <a:t>교환 요청</a:t>
            </a:r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r>
              <a:rPr lang="ko-KR" altLang="en-US" sz="900">
                <a:latin typeface="+mn-ea"/>
              </a:rPr>
              <a:t>교환 사유</a:t>
            </a:r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r>
              <a:rPr lang="ko-KR" altLang="en-US" sz="900">
                <a:latin typeface="+mn-ea"/>
              </a:rPr>
              <a:t>수거지 정보</a:t>
            </a:r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r>
              <a:rPr lang="ko-KR" altLang="en-US" sz="900">
                <a:latin typeface="+mn-ea"/>
              </a:rPr>
              <a:t>재배송지 정보</a:t>
            </a:r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  <a:p>
            <a:endParaRPr lang="en-US" altLang="ko-KR" sz="900">
              <a:latin typeface="+mn-ea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DAE678B-71A3-84A9-B1BC-D57BCE59C00B}"/>
              </a:ext>
            </a:extLst>
          </p:cNvPr>
          <p:cNvSpPr/>
          <p:nvPr/>
        </p:nvSpPr>
        <p:spPr>
          <a:xfrm>
            <a:off x="0" y="0"/>
            <a:ext cx="5943600" cy="30698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/>
              <a:t>이어서</a:t>
            </a: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1CB0A524-41F7-166E-6B84-5AB85364F229}"/>
              </a:ext>
            </a:extLst>
          </p:cNvPr>
          <p:cNvSpPr/>
          <p:nvPr/>
        </p:nvSpPr>
        <p:spPr>
          <a:xfrm>
            <a:off x="1490346" y="932371"/>
            <a:ext cx="2180840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주문자 교환 요청 사유                                         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Box">
            <a:extLst>
              <a:ext uri="{FF2B5EF4-FFF2-40B4-BE49-F238E27FC236}">
                <a16:creationId xmlns:a16="http://schemas.microsoft.com/office/drawing/2014/main" id="{0E7F0839-569D-F61B-C56D-6F9F9B270F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42387" y="575787"/>
            <a:ext cx="126260" cy="126260"/>
          </a:xfrm>
          <a:prstGeom prst="rect">
            <a:avLst/>
          </a:prstGeom>
          <a:solidFill>
            <a:schemeClr val="bg1"/>
          </a:solidFill>
          <a:ln w="6350" cap="flat">
            <a:solidFill>
              <a:srgbClr val="80808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9C2B35C-B0E0-3CB5-3A47-82491E869AA5}"/>
              </a:ext>
            </a:extLst>
          </p:cNvPr>
          <p:cNvSpPr txBox="1"/>
          <p:nvPr/>
        </p:nvSpPr>
        <p:spPr>
          <a:xfrm>
            <a:off x="2439687" y="529427"/>
            <a:ext cx="839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교환 완료</a:t>
            </a: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AA97E507-88E8-494F-66CD-4E0DBF3F5195}"/>
              </a:ext>
            </a:extLst>
          </p:cNvPr>
          <p:cNvSpPr/>
          <p:nvPr/>
        </p:nvSpPr>
        <p:spPr>
          <a:xfrm>
            <a:off x="1482852" y="1235474"/>
            <a:ext cx="2180840" cy="1025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E20F4108-B411-64DB-4592-EBEC8200EB44}"/>
              </a:ext>
            </a:extLst>
          </p:cNvPr>
          <p:cNvSpPr/>
          <p:nvPr/>
        </p:nvSpPr>
        <p:spPr>
          <a:xfrm>
            <a:off x="1492182" y="521128"/>
            <a:ext cx="75643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교환 요청</a:t>
            </a:r>
          </a:p>
        </p:txBody>
      </p:sp>
      <p:cxnSp>
        <p:nvCxnSpPr>
          <p:cNvPr id="57" name="직선 화살표 연결선 56">
            <a:extLst>
              <a:ext uri="{FF2B5EF4-FFF2-40B4-BE49-F238E27FC236}">
                <a16:creationId xmlns:a16="http://schemas.microsoft.com/office/drawing/2014/main" id="{2124382F-919A-5F1F-9444-EFED19038AB3}"/>
              </a:ext>
            </a:extLst>
          </p:cNvPr>
          <p:cNvCxnSpPr>
            <a:cxnSpLocks/>
          </p:cNvCxnSpPr>
          <p:nvPr/>
        </p:nvCxnSpPr>
        <p:spPr>
          <a:xfrm>
            <a:off x="3675791" y="1062372"/>
            <a:ext cx="181026" cy="7445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E0DA09BA-96C8-9E67-E408-D3D15BA51658}"/>
              </a:ext>
            </a:extLst>
          </p:cNvPr>
          <p:cNvSpPr/>
          <p:nvPr/>
        </p:nvSpPr>
        <p:spPr>
          <a:xfrm>
            <a:off x="3829369" y="930877"/>
            <a:ext cx="1514857" cy="1125064"/>
          </a:xfrm>
          <a:prstGeom prst="rect">
            <a:avLst/>
          </a:prstGeom>
          <a:solidFill>
            <a:schemeClr val="accent6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1975807-E941-A38F-AFEE-FDEB9F9A19A2}"/>
              </a:ext>
            </a:extLst>
          </p:cNvPr>
          <p:cNvSpPr txBox="1"/>
          <p:nvPr/>
        </p:nvSpPr>
        <p:spPr>
          <a:xfrm>
            <a:off x="3850891" y="1037657"/>
            <a:ext cx="1327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상세 내용</a:t>
            </a:r>
            <a:endParaRPr lang="en-US" altLang="ko-KR" sz="800"/>
          </a:p>
          <a:p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상품 일부 누락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상품 파손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단순 변심</a:t>
            </a:r>
            <a:r>
              <a:rPr lang="en-US" altLang="ko-KR" sz="800"/>
              <a:t>(</a:t>
            </a:r>
            <a:r>
              <a:rPr lang="ko-KR" altLang="en-US" sz="800"/>
              <a:t>색</a:t>
            </a:r>
            <a:r>
              <a:rPr lang="en-US" altLang="ko-KR" sz="800"/>
              <a:t> </a:t>
            </a:r>
            <a:r>
              <a:rPr lang="ko-KR" altLang="en-US" sz="800"/>
              <a:t>등 변경</a:t>
            </a:r>
            <a:r>
              <a:rPr lang="en-US" altLang="ko-KR" sz="800"/>
              <a:t>)</a:t>
            </a:r>
          </a:p>
          <a:p>
            <a:pPr marL="171450" indent="-171450">
              <a:buFontTx/>
              <a:buChar char="-"/>
            </a:pPr>
            <a:r>
              <a:rPr lang="ko-KR" altLang="en-US" sz="800"/>
              <a:t>주문 실수</a:t>
            </a:r>
            <a:endParaRPr lang="en-US" altLang="ko-KR" sz="800"/>
          </a:p>
          <a:p>
            <a:pPr marL="171450" indent="-171450">
              <a:buFontTx/>
              <a:buChar char="-"/>
            </a:pPr>
            <a:r>
              <a:rPr lang="ko-KR" altLang="en-US" sz="800"/>
              <a:t>기타</a:t>
            </a:r>
            <a:endParaRPr lang="en-US" altLang="ko-KR" sz="800"/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id="{266363AA-00EB-3448-B3BF-491D9E3051D1}"/>
              </a:ext>
            </a:extLst>
          </p:cNvPr>
          <p:cNvSpPr/>
          <p:nvPr/>
        </p:nvSpPr>
        <p:spPr>
          <a:xfrm>
            <a:off x="3875186" y="5703021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61" name="사각형: 둥근 모서리 60">
            <a:extLst>
              <a:ext uri="{FF2B5EF4-FFF2-40B4-BE49-F238E27FC236}">
                <a16:creationId xmlns:a16="http://schemas.microsoft.com/office/drawing/2014/main" id="{E11020F9-DB02-9030-9C4B-1E9957328FDE}"/>
              </a:ext>
            </a:extLst>
          </p:cNvPr>
          <p:cNvSpPr/>
          <p:nvPr/>
        </p:nvSpPr>
        <p:spPr>
          <a:xfrm>
            <a:off x="3279621" y="5703021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62" name="그룹 61">
            <a:extLst>
              <a:ext uri="{FF2B5EF4-FFF2-40B4-BE49-F238E27FC236}">
                <a16:creationId xmlns:a16="http://schemas.microsoft.com/office/drawing/2014/main" id="{F5BD83CD-F0BA-F692-117B-C448CFA12591}"/>
              </a:ext>
            </a:extLst>
          </p:cNvPr>
          <p:cNvGrpSpPr/>
          <p:nvPr/>
        </p:nvGrpSpPr>
        <p:grpSpPr>
          <a:xfrm>
            <a:off x="3556578" y="5472157"/>
            <a:ext cx="244417" cy="248362"/>
            <a:chOff x="1098607" y="3056422"/>
            <a:chExt cx="244417" cy="258694"/>
          </a:xfrm>
        </p:grpSpPr>
        <p:sp>
          <p:nvSpPr>
            <p:cNvPr id="63" name="이등변 삼각형 62">
              <a:extLst>
                <a:ext uri="{FF2B5EF4-FFF2-40B4-BE49-F238E27FC236}">
                  <a16:creationId xmlns:a16="http://schemas.microsoft.com/office/drawing/2014/main" id="{123C700F-9B00-499F-8D86-8DEB59A45A18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4" name="그룹 63">
              <a:extLst>
                <a:ext uri="{FF2B5EF4-FFF2-40B4-BE49-F238E27FC236}">
                  <a16:creationId xmlns:a16="http://schemas.microsoft.com/office/drawing/2014/main" id="{8E23377F-3590-F166-DC78-13DF250CA496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65" name="Oval 593">
                <a:extLst>
                  <a:ext uri="{FF2B5EF4-FFF2-40B4-BE49-F238E27FC236}">
                    <a16:creationId xmlns:a16="http://schemas.microsoft.com/office/drawing/2014/main" id="{9239D328-E23C-BB5F-533E-EE507226C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6" name="TextBox 14">
                <a:extLst>
                  <a:ext uri="{FF2B5EF4-FFF2-40B4-BE49-F238E27FC236}">
                    <a16:creationId xmlns:a16="http://schemas.microsoft.com/office/drawing/2014/main" id="{C102AB8C-7850-D374-2A65-E6D2F087C03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5B7A6FF1-8FAA-8CB9-5480-1A92EB641B14}"/>
              </a:ext>
            </a:extLst>
          </p:cNvPr>
          <p:cNvGrpSpPr/>
          <p:nvPr/>
        </p:nvGrpSpPr>
        <p:grpSpPr>
          <a:xfrm>
            <a:off x="4172864" y="5466763"/>
            <a:ext cx="244417" cy="248362"/>
            <a:chOff x="1098607" y="3056422"/>
            <a:chExt cx="244417" cy="258694"/>
          </a:xfrm>
        </p:grpSpPr>
        <p:sp>
          <p:nvSpPr>
            <p:cNvPr id="68" name="이등변 삼각형 67">
              <a:extLst>
                <a:ext uri="{FF2B5EF4-FFF2-40B4-BE49-F238E27FC236}">
                  <a16:creationId xmlns:a16="http://schemas.microsoft.com/office/drawing/2014/main" id="{157B4CE4-0F9D-F10A-76BC-B48C0206E6CB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9" name="그룹 68">
              <a:extLst>
                <a:ext uri="{FF2B5EF4-FFF2-40B4-BE49-F238E27FC236}">
                  <a16:creationId xmlns:a16="http://schemas.microsoft.com/office/drawing/2014/main" id="{604FF285-8D8E-99B6-37F3-17BD4664A58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8375"/>
              <a:chOff x="5640299" y="5239717"/>
              <a:chExt cx="244417" cy="208375"/>
            </a:xfrm>
          </p:grpSpPr>
          <p:sp>
            <p:nvSpPr>
              <p:cNvPr id="70" name="Oval 593">
                <a:extLst>
                  <a:ext uri="{FF2B5EF4-FFF2-40B4-BE49-F238E27FC236}">
                    <a16:creationId xmlns:a16="http://schemas.microsoft.com/office/drawing/2014/main" id="{F81FFF12-5FCB-08E5-CD43-B3B07867EB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71" name="TextBox 14">
                <a:extLst>
                  <a:ext uri="{FF2B5EF4-FFF2-40B4-BE49-F238E27FC236}">
                    <a16:creationId xmlns:a16="http://schemas.microsoft.com/office/drawing/2014/main" id="{5F8F405E-C167-8AC7-ADC1-9F36BA0D345F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83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aphicFrame>
        <p:nvGraphicFramePr>
          <p:cNvPr id="76" name="표 37">
            <a:extLst>
              <a:ext uri="{FF2B5EF4-FFF2-40B4-BE49-F238E27FC236}">
                <a16:creationId xmlns:a16="http://schemas.microsoft.com/office/drawing/2014/main" id="{EF23342B-75C7-4510-895E-CC08CE66830E}"/>
              </a:ext>
            </a:extLst>
          </p:cNvPr>
          <p:cNvGraphicFramePr>
            <a:graphicFrameLocks noGrp="1"/>
          </p:cNvGraphicFramePr>
          <p:nvPr/>
        </p:nvGraphicFramePr>
        <p:xfrm>
          <a:off x="6801805" y="666388"/>
          <a:ext cx="439783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온라인몰 주문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배송 상세 확인 및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 정보 입력 후 저장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1813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닫기 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변경된 내용 있을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변경된 내용이 있습니다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710475"/>
                  </a:ext>
                </a:extLst>
              </a:tr>
            </a:tbl>
          </a:graphicData>
        </a:graphic>
      </p:graphicFrame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C9EE0D86-6D53-9932-4345-B616568D5C4B}"/>
              </a:ext>
            </a:extLst>
          </p:cNvPr>
          <p:cNvSpPr/>
          <p:nvPr/>
        </p:nvSpPr>
        <p:spPr>
          <a:xfrm>
            <a:off x="1492881" y="2433505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D3C21D1C-DB92-5E89-99BD-9D29984FDD2B}"/>
              </a:ext>
            </a:extLst>
          </p:cNvPr>
          <p:cNvSpPr/>
          <p:nvPr/>
        </p:nvSpPr>
        <p:spPr>
          <a:xfrm>
            <a:off x="1498477" y="2845593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010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04055765-A042-4BC0-4EE5-90BF353EEC80}"/>
              </a:ext>
            </a:extLst>
          </p:cNvPr>
          <p:cNvSpPr/>
          <p:nvPr/>
        </p:nvSpPr>
        <p:spPr>
          <a:xfrm>
            <a:off x="2267262" y="2845593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1234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58F0B682-EAAB-E523-3960-249678D9497B}"/>
              </a:ext>
            </a:extLst>
          </p:cNvPr>
          <p:cNvSpPr/>
          <p:nvPr/>
        </p:nvSpPr>
        <p:spPr>
          <a:xfrm>
            <a:off x="3038954" y="2845593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5678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E4AC85-8066-1D8B-2553-84F433D83C6C}"/>
              </a:ext>
            </a:extLst>
          </p:cNvPr>
          <p:cNvSpPr txBox="1"/>
          <p:nvPr/>
        </p:nvSpPr>
        <p:spPr>
          <a:xfrm>
            <a:off x="2097838" y="2843722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D810CB-EFF0-AA4F-5BB5-87DBE0E14308}"/>
              </a:ext>
            </a:extLst>
          </p:cNvPr>
          <p:cNvSpPr txBox="1"/>
          <p:nvPr/>
        </p:nvSpPr>
        <p:spPr>
          <a:xfrm>
            <a:off x="2870686" y="2853248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72" name="사각형: 둥근 모서리 71">
            <a:extLst>
              <a:ext uri="{FF2B5EF4-FFF2-40B4-BE49-F238E27FC236}">
                <a16:creationId xmlns:a16="http://schemas.microsoft.com/office/drawing/2014/main" id="{61765266-26D1-4363-3B90-84BCC159E85B}"/>
              </a:ext>
            </a:extLst>
          </p:cNvPr>
          <p:cNvSpPr/>
          <p:nvPr/>
        </p:nvSpPr>
        <p:spPr>
          <a:xfrm>
            <a:off x="1492881" y="3239499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우편번호</a:t>
            </a:r>
          </a:p>
        </p:txBody>
      </p:sp>
      <p:sp>
        <p:nvSpPr>
          <p:cNvPr id="73" name="사각형: 둥근 모서리 72">
            <a:extLst>
              <a:ext uri="{FF2B5EF4-FFF2-40B4-BE49-F238E27FC236}">
                <a16:creationId xmlns:a16="http://schemas.microsoft.com/office/drawing/2014/main" id="{5E4A8CC5-EB6F-8B82-670F-65738CD1B48E}"/>
              </a:ext>
            </a:extLst>
          </p:cNvPr>
          <p:cNvSpPr/>
          <p:nvPr/>
        </p:nvSpPr>
        <p:spPr>
          <a:xfrm>
            <a:off x="1490346" y="3549149"/>
            <a:ext cx="217423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주소</a:t>
            </a:r>
          </a:p>
        </p:txBody>
      </p:sp>
      <p:pic>
        <p:nvPicPr>
          <p:cNvPr id="74" name="그래픽 73" descr="돋보기 단색으로 채워진">
            <a:extLst>
              <a:ext uri="{FF2B5EF4-FFF2-40B4-BE49-F238E27FC236}">
                <a16:creationId xmlns:a16="http://schemas.microsoft.com/office/drawing/2014/main" id="{7CF7003B-D348-FD33-744E-897C4D73A1B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501408" y="3303543"/>
            <a:ext cx="145373" cy="147683"/>
          </a:xfrm>
          <a:prstGeom prst="rect">
            <a:avLst/>
          </a:prstGeom>
        </p:spPr>
      </p:pic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E9D288F1-A084-0DF3-86FC-D873CEF60613}"/>
              </a:ext>
            </a:extLst>
          </p:cNvPr>
          <p:cNvSpPr/>
          <p:nvPr/>
        </p:nvSpPr>
        <p:spPr>
          <a:xfrm>
            <a:off x="1503060" y="3944280"/>
            <a:ext cx="955297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</a:t>
            </a:r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906FF654-C8BD-CE12-021F-F88EED0A3E86}"/>
              </a:ext>
            </a:extLst>
          </p:cNvPr>
          <p:cNvSpPr/>
          <p:nvPr/>
        </p:nvSpPr>
        <p:spPr>
          <a:xfrm>
            <a:off x="1508656" y="4356368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010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A6078921-14B3-F21D-A556-8F3483FA713A}"/>
              </a:ext>
            </a:extLst>
          </p:cNvPr>
          <p:cNvSpPr/>
          <p:nvPr/>
        </p:nvSpPr>
        <p:spPr>
          <a:xfrm>
            <a:off x="2277441" y="4356368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1234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5476CE5E-4752-9A9E-5A3B-FBD621F0496B}"/>
              </a:ext>
            </a:extLst>
          </p:cNvPr>
          <p:cNvSpPr/>
          <p:nvPr/>
        </p:nvSpPr>
        <p:spPr>
          <a:xfrm>
            <a:off x="3049133" y="4356368"/>
            <a:ext cx="625623" cy="2308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</a:rPr>
              <a:t>5678</a:t>
            </a:r>
            <a:endParaRPr lang="ko-KR" alt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B017EEC-0EB6-0881-67E9-6D14BF34EAA3}"/>
              </a:ext>
            </a:extLst>
          </p:cNvPr>
          <p:cNvSpPr txBox="1"/>
          <p:nvPr/>
        </p:nvSpPr>
        <p:spPr>
          <a:xfrm>
            <a:off x="2108017" y="4354497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D027601-EB9A-A20D-1EFE-F8D9ACC988E9}"/>
              </a:ext>
            </a:extLst>
          </p:cNvPr>
          <p:cNvSpPr txBox="1"/>
          <p:nvPr/>
        </p:nvSpPr>
        <p:spPr>
          <a:xfrm>
            <a:off x="2880865" y="4364023"/>
            <a:ext cx="193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/>
              <a:t>-</a:t>
            </a:r>
            <a:endParaRPr lang="ko-KR" altLang="en-US" sz="800"/>
          </a:p>
        </p:txBody>
      </p: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E95A24B3-8D07-AAF4-B6AD-732FFE2EB085}"/>
              </a:ext>
            </a:extLst>
          </p:cNvPr>
          <p:cNvSpPr/>
          <p:nvPr/>
        </p:nvSpPr>
        <p:spPr>
          <a:xfrm>
            <a:off x="1503060" y="4750274"/>
            <a:ext cx="95529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우편번호</a:t>
            </a:r>
          </a:p>
        </p:txBody>
      </p: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F81E94E3-0444-830F-BFFC-71B2B7740BA4}"/>
              </a:ext>
            </a:extLst>
          </p:cNvPr>
          <p:cNvSpPr/>
          <p:nvPr/>
        </p:nvSpPr>
        <p:spPr>
          <a:xfrm>
            <a:off x="1500525" y="5059924"/>
            <a:ext cx="217423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주소</a:t>
            </a:r>
          </a:p>
        </p:txBody>
      </p:sp>
      <p:pic>
        <p:nvPicPr>
          <p:cNvPr id="84" name="그래픽 83" descr="돋보기 단색으로 채워진">
            <a:extLst>
              <a:ext uri="{FF2B5EF4-FFF2-40B4-BE49-F238E27FC236}">
                <a16:creationId xmlns:a16="http://schemas.microsoft.com/office/drawing/2014/main" id="{CA3B6279-EAE5-67B6-0360-72924D7C4FB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511587" y="4814318"/>
            <a:ext cx="145373" cy="147683"/>
          </a:xfrm>
          <a:prstGeom prst="rect">
            <a:avLst/>
          </a:prstGeom>
        </p:spPr>
      </p:pic>
      <p:pic>
        <p:nvPicPr>
          <p:cNvPr id="86" name="그림 85" descr="텍스트, 스크린샷, 폰트, 번호이(가) 표시된 사진&#10;&#10;자동 생성된 설명">
            <a:extLst>
              <a:ext uri="{FF2B5EF4-FFF2-40B4-BE49-F238E27FC236}">
                <a16:creationId xmlns:a16="http://schemas.microsoft.com/office/drawing/2014/main" id="{8AF5423A-6589-1140-F4D7-1CE9D7A274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302" y="1763590"/>
            <a:ext cx="2271347" cy="4797086"/>
          </a:xfrm>
          <a:prstGeom prst="rect">
            <a:avLst/>
          </a:prstGeom>
          <a:ln>
            <a:solidFill>
              <a:srgbClr val="00CCA5"/>
            </a:solidFill>
          </a:ln>
        </p:spPr>
      </p:pic>
      <p:sp>
        <p:nvSpPr>
          <p:cNvPr id="45" name="TextBox 44"/>
          <p:cNvSpPr txBox="1"/>
          <p:nvPr/>
        </p:nvSpPr>
        <p:spPr>
          <a:xfrm>
            <a:off x="7918070" y="1648674"/>
            <a:ext cx="3633537" cy="203132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온라인몰</a:t>
            </a:r>
            <a:r>
              <a:rPr lang="ko-KR" altLang="en-US" sz="900" dirty="0" smtClean="0"/>
              <a:t> </a:t>
            </a:r>
            <a:r>
              <a:rPr lang="ko-KR" altLang="en-US" sz="900" dirty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주문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배송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상세 </a:t>
            </a:r>
            <a:r>
              <a:rPr lang="en-US" altLang="ko-KR" sz="900" dirty="0" smtClean="0"/>
              <a:t>(</a:t>
            </a:r>
            <a:r>
              <a:rPr lang="en-US" altLang="ko-KR" sz="900" dirty="0" smtClean="0"/>
              <a:t>Modify)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2.Fields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2-1) if {</a:t>
            </a:r>
            <a:r>
              <a:rPr lang="en-US" altLang="ko-KR" sz="900" dirty="0" err="1" smtClean="0">
                <a:latin typeface="+mn-ea"/>
              </a:rPr>
              <a:t>st_order</a:t>
            </a:r>
            <a:r>
              <a:rPr lang="en-US" altLang="ko-KR" sz="900" dirty="0" err="1" smtClean="0">
                <a:latin typeface="+mn-ea"/>
              </a:rPr>
              <a:t>.claim_status</a:t>
            </a:r>
            <a:r>
              <a:rPr lang="en-US" altLang="ko-KR" sz="900" dirty="0" smtClean="0">
                <a:latin typeface="+mn-ea"/>
              </a:rPr>
              <a:t>} </a:t>
            </a:r>
            <a:r>
              <a:rPr lang="en-US" altLang="ko-KR" sz="900" dirty="0">
                <a:latin typeface="+mn-ea"/>
              </a:rPr>
              <a:t>is </a:t>
            </a:r>
            <a:r>
              <a:rPr lang="en-US" altLang="ko-KR" sz="900" dirty="0" smtClean="0">
                <a:latin typeface="+mn-ea"/>
              </a:rPr>
              <a:t>Exchange(</a:t>
            </a:r>
            <a:r>
              <a:rPr lang="ko-KR" altLang="en-US" sz="900" dirty="0" smtClean="0">
                <a:latin typeface="+mn-ea"/>
              </a:rPr>
              <a:t>교환</a:t>
            </a:r>
            <a:r>
              <a:rPr lang="en-US" altLang="ko-KR" sz="900" dirty="0" smtClean="0">
                <a:latin typeface="+mn-ea"/>
              </a:rPr>
              <a:t>) request/complete </a:t>
            </a:r>
            <a:r>
              <a:rPr lang="en-US" altLang="ko-KR" sz="900" dirty="0">
                <a:latin typeface="+mn-ea"/>
              </a:rPr>
              <a:t>(</a:t>
            </a:r>
            <a:r>
              <a:rPr lang="en-US" altLang="ko-KR" sz="900" dirty="0" smtClean="0">
                <a:latin typeface="+mn-ea"/>
              </a:rPr>
              <a:t>CS30 / CS31), following fields are added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1) </a:t>
            </a:r>
            <a:r>
              <a:rPr lang="ko-KR" altLang="en-US" sz="900" dirty="0" smtClean="0">
                <a:latin typeface="+mn-ea"/>
              </a:rPr>
              <a:t>수거지 정보 </a:t>
            </a:r>
            <a:r>
              <a:rPr lang="en-US" altLang="ko-KR" sz="900" dirty="0" smtClean="0">
                <a:latin typeface="+mn-ea"/>
              </a:rPr>
              <a:t>(collect info)</a:t>
            </a:r>
          </a:p>
          <a:p>
            <a:r>
              <a:rPr lang="en-US" altLang="ko-KR" sz="900" dirty="0">
                <a:latin typeface="+mn-ea"/>
              </a:rPr>
              <a:t>      </a:t>
            </a:r>
            <a:r>
              <a:rPr lang="en-US" altLang="ko-KR" sz="900" dirty="0" smtClean="0">
                <a:latin typeface="+mn-ea"/>
              </a:rPr>
              <a:t>- same with P3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2) </a:t>
            </a:r>
            <a:r>
              <a:rPr lang="ko-KR" altLang="en-US" sz="900" dirty="0" smtClean="0">
                <a:latin typeface="+mn-ea"/>
              </a:rPr>
              <a:t>재배송지 정보 </a:t>
            </a:r>
            <a:r>
              <a:rPr lang="en-US" altLang="ko-KR" sz="900" dirty="0" smtClean="0">
                <a:latin typeface="+mn-ea"/>
              </a:rPr>
              <a:t>(redelivery info)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same with 1) but column name is different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a) columns </a:t>
            </a:r>
          </a:p>
          <a:p>
            <a:r>
              <a:rPr lang="en-US" altLang="ko-KR" sz="900" dirty="0">
                <a:latin typeface="+mn-ea"/>
              </a:rPr>
              <a:t>        - </a:t>
            </a:r>
            <a:r>
              <a:rPr lang="en-US" altLang="ko-KR" sz="900" dirty="0" err="1" smtClean="0">
                <a:latin typeface="+mn-ea"/>
              </a:rPr>
              <a:t>redelivery_receiver_name</a:t>
            </a:r>
            <a:r>
              <a:rPr lang="en-US" altLang="ko-KR" sz="900" dirty="0">
                <a:latin typeface="+mn-ea"/>
              </a:rPr>
              <a:t> / </a:t>
            </a:r>
            <a:r>
              <a:rPr lang="en-US" altLang="ko-KR" sz="900" dirty="0" err="1" smtClean="0">
                <a:latin typeface="+mn-ea"/>
              </a:rPr>
              <a:t>redelivery_receiver_phone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      - </a:t>
            </a:r>
            <a:r>
              <a:rPr lang="en-US" altLang="ko-KR" sz="900" dirty="0" err="1" smtClean="0">
                <a:latin typeface="+mn-ea"/>
              </a:rPr>
              <a:t>redelivery_zipcode</a:t>
            </a:r>
            <a:r>
              <a:rPr lang="en-US" altLang="ko-KR" sz="900" dirty="0">
                <a:latin typeface="+mn-ea"/>
              </a:rPr>
              <a:t> / </a:t>
            </a:r>
            <a:r>
              <a:rPr lang="en-US" altLang="ko-KR" sz="900" dirty="0" err="1" smtClean="0">
                <a:latin typeface="+mn-ea"/>
              </a:rPr>
              <a:t>redelivery_address</a:t>
            </a:r>
            <a:r>
              <a:rPr lang="en-US" altLang="ko-KR" sz="900" dirty="0">
                <a:latin typeface="+mn-ea"/>
              </a:rPr>
              <a:t> / </a:t>
            </a:r>
            <a:r>
              <a:rPr lang="en-US" altLang="ko-KR" sz="900" dirty="0" err="1">
                <a:latin typeface="+mn-ea"/>
              </a:rPr>
              <a:t>redelivery_sub_address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17934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84D23F-4CA8-7653-95BB-D3599A402530}"/>
              </a:ext>
            </a:extLst>
          </p:cNvPr>
          <p:cNvSpPr txBox="1"/>
          <p:nvPr/>
        </p:nvSpPr>
        <p:spPr>
          <a:xfrm>
            <a:off x="513185" y="559837"/>
            <a:ext cx="5971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스마트 오더 </a:t>
            </a:r>
            <a:r>
              <a:rPr lang="en-US" altLang="ko-KR"/>
              <a:t>[</a:t>
            </a:r>
            <a:r>
              <a:rPr lang="ko-KR" altLang="en-US"/>
              <a:t>메뉴 관리</a:t>
            </a:r>
            <a:r>
              <a:rPr lang="en-US" altLang="ko-KR"/>
              <a:t>] </a:t>
            </a:r>
            <a:r>
              <a:rPr lang="ko-KR" altLang="en-US"/>
              <a:t>메뉴 추가</a:t>
            </a:r>
            <a:endParaRPr lang="en-US" altLang="ko-KR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97431881-3E30-F980-9D24-7BA80485D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709" y="1115008"/>
            <a:ext cx="2397215" cy="5187820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DF65C834-29E7-7006-311B-9C4F61FAA137}"/>
              </a:ext>
            </a:extLst>
          </p:cNvPr>
          <p:cNvSpPr/>
          <p:nvPr/>
        </p:nvSpPr>
        <p:spPr>
          <a:xfrm>
            <a:off x="396709" y="2385509"/>
            <a:ext cx="2397215" cy="646940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0A327C2A-038E-E1A3-8B14-4F939AE22197}"/>
              </a:ext>
            </a:extLst>
          </p:cNvPr>
          <p:cNvCxnSpPr>
            <a:stCxn id="3" idx="3"/>
          </p:cNvCxnSpPr>
          <p:nvPr/>
        </p:nvCxnSpPr>
        <p:spPr>
          <a:xfrm flipV="1">
            <a:off x="2793924" y="2705878"/>
            <a:ext cx="546435" cy="310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1B6109-8C87-6AE5-B445-190AF4600378}"/>
              </a:ext>
            </a:extLst>
          </p:cNvPr>
          <p:cNvSpPr txBox="1"/>
          <p:nvPr/>
        </p:nvSpPr>
        <p:spPr>
          <a:xfrm>
            <a:off x="3424336" y="2575073"/>
            <a:ext cx="3806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/>
              <a:t>해당 부분의 </a:t>
            </a:r>
            <a:r>
              <a:rPr lang="en-US" altLang="ko-KR" sz="1100"/>
              <a:t>‘</a:t>
            </a:r>
            <a:r>
              <a:rPr lang="ko-KR" altLang="en-US" sz="1100"/>
              <a:t>우된장</a:t>
            </a:r>
            <a:r>
              <a:rPr lang="en-US" altLang="ko-KR" sz="1100"/>
              <a:t>[</a:t>
            </a:r>
            <a:r>
              <a:rPr lang="ko-KR" altLang="en-US" sz="1100"/>
              <a:t>세트 한 상</a:t>
            </a:r>
            <a:r>
              <a:rPr lang="en-US" altLang="ko-KR" sz="1100"/>
              <a:t>]’</a:t>
            </a:r>
            <a:r>
              <a:rPr lang="ko-KR" altLang="en-US" sz="1100"/>
              <a:t>이 메뉴 </a:t>
            </a:r>
            <a:endParaRPr lang="en-US" altLang="ko-KR" sz="110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A368F5E-07CB-F5FB-7B28-F1C984BDF5E7}"/>
              </a:ext>
            </a:extLst>
          </p:cNvPr>
          <p:cNvSpPr/>
          <p:nvPr/>
        </p:nvSpPr>
        <p:spPr>
          <a:xfrm>
            <a:off x="396709" y="3029348"/>
            <a:ext cx="2397215" cy="1798295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67536339-00DB-1F9E-C78B-8E13EDCC2F47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2793924" y="3928496"/>
            <a:ext cx="546435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81180D3-B172-7352-A0C1-A822D45A86DE}"/>
              </a:ext>
            </a:extLst>
          </p:cNvPr>
          <p:cNvSpPr txBox="1"/>
          <p:nvPr/>
        </p:nvSpPr>
        <p:spPr>
          <a:xfrm>
            <a:off x="3340358" y="3797690"/>
            <a:ext cx="40588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/>
              <a:t>메뉴에 포함되는 상품 추가</a:t>
            </a:r>
            <a:endParaRPr lang="en-US" altLang="ko-KR" sz="1100"/>
          </a:p>
          <a:p>
            <a:r>
              <a:rPr lang="en-US" altLang="ko-KR" sz="1100"/>
              <a:t>*</a:t>
            </a:r>
            <a:r>
              <a:rPr lang="ko-KR" altLang="en-US" sz="1100"/>
              <a:t>메뉴에 선택되지 않은 상품은 가장 하단에 메뉴 없이 표시 </a:t>
            </a:r>
            <a:endParaRPr lang="en-US" altLang="ko-KR" sz="1100"/>
          </a:p>
        </p:txBody>
      </p:sp>
    </p:spTree>
    <p:extLst>
      <p:ext uri="{BB962C8B-B14F-4D97-AF65-F5344CB8AC3E}">
        <p14:creationId xmlns:p14="http://schemas.microsoft.com/office/powerpoint/2010/main" val="1619314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725881"/>
          <a:ext cx="439783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메뉴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매장 이름 입력 및 검색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시스템 관리자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관리자에게만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스마트 오더 매장 관리자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로그인 정보의 매장명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5845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15016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메뉴 추가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메뉴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n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영역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(4-1)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 생성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8359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추가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부터 차례대로 생성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영역 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이름 수정 가능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11621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순서 입력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1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부터 메뉴의 최대 수까지 입력 가능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중복 및 누락 입력은 저장 시 팝업으로 안내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 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메뉴 순서가 제대로 입력되지 않았습니다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.”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9655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검색 및 추가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첫 상품 추가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 생성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이후 추가마다 행 추가 생성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표시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21402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추가한 상품의 상품명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가격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노출 여부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품절 표시 정보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09226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상품 삭제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“’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을 삭제하시겠습니까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6488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저장하시겠습니까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2863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닫기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저장 안 된 경우 팝업</a:t>
                      </a:r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  -  “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저장되지 않은 내용이 있습니다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저장하시겠습니까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?”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286184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메뉴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AD-08-0022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0F04B18-B6EC-1874-EB44-88521762E1C2}"/>
              </a:ext>
            </a:extLst>
          </p:cNvPr>
          <p:cNvSpPr/>
          <p:nvPr/>
        </p:nvSpPr>
        <p:spPr>
          <a:xfrm>
            <a:off x="6224318" y="1156225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96330C10-3D4D-C49C-AE2A-73252E7D33A2}"/>
              </a:ext>
            </a:extLst>
          </p:cNvPr>
          <p:cNvCxnSpPr>
            <a:cxnSpLocks/>
          </p:cNvCxnSpPr>
          <p:nvPr/>
        </p:nvCxnSpPr>
        <p:spPr>
          <a:xfrm>
            <a:off x="387337" y="1472171"/>
            <a:ext cx="692128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F08ED970-ED18-0389-1C93-10EAAB343F5F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스마트 오더 관리  </a:t>
            </a:r>
            <a:r>
              <a:rPr lang="en-US" altLang="ko-KR" sz="900"/>
              <a:t>&gt; </a:t>
            </a:r>
            <a:r>
              <a:rPr lang="ko-KR" altLang="en-US" sz="900"/>
              <a:t>메뉴 관리</a:t>
            </a:r>
            <a:endParaRPr lang="en-US" altLang="ko-KR" sz="900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9FB27DD3-B16C-9671-E44B-EFF757551593}"/>
              </a:ext>
            </a:extLst>
          </p:cNvPr>
          <p:cNvCxnSpPr>
            <a:cxnSpLocks/>
          </p:cNvCxnSpPr>
          <p:nvPr/>
        </p:nvCxnSpPr>
        <p:spPr>
          <a:xfrm>
            <a:off x="361660" y="9225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2A944AC9-00EF-1602-FD6E-8290898A54E6}"/>
              </a:ext>
            </a:extLst>
          </p:cNvPr>
          <p:cNvGrpSpPr/>
          <p:nvPr/>
        </p:nvGrpSpPr>
        <p:grpSpPr>
          <a:xfrm rot="5400000">
            <a:off x="2147552" y="61383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4" name="이등변 삼각형 103">
              <a:extLst>
                <a:ext uri="{FF2B5EF4-FFF2-40B4-BE49-F238E27FC236}">
                  <a16:creationId xmlns:a16="http://schemas.microsoft.com/office/drawing/2014/main" id="{5091D6A6-0BED-DB5C-95A3-E9F9DBF5DA4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5" name="Oval 593">
              <a:extLst>
                <a:ext uri="{FF2B5EF4-FFF2-40B4-BE49-F238E27FC236}">
                  <a16:creationId xmlns:a16="http://schemas.microsoft.com/office/drawing/2014/main" id="{6AF9F72F-A089-11E6-B123-867A38BD9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32FBC891-43F8-82B3-4A36-2C9AC3027DE7}"/>
              </a:ext>
            </a:extLst>
          </p:cNvPr>
          <p:cNvGrpSpPr/>
          <p:nvPr/>
        </p:nvGrpSpPr>
        <p:grpSpPr>
          <a:xfrm rot="5400000">
            <a:off x="6788062" y="115215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07" name="이등변 삼각형 106">
              <a:extLst>
                <a:ext uri="{FF2B5EF4-FFF2-40B4-BE49-F238E27FC236}">
                  <a16:creationId xmlns:a16="http://schemas.microsoft.com/office/drawing/2014/main" id="{5C57564F-D45E-5E0D-3376-871560C3AC0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08" name="Oval 593">
              <a:extLst>
                <a:ext uri="{FF2B5EF4-FFF2-40B4-BE49-F238E27FC236}">
                  <a16:creationId xmlns:a16="http://schemas.microsoft.com/office/drawing/2014/main" id="{140A1269-0B10-74AB-16E8-DCB253045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1F7B0049-10D9-EA04-14C4-E7FE9CD2DD6A}"/>
              </a:ext>
            </a:extLst>
          </p:cNvPr>
          <p:cNvSpPr txBox="1"/>
          <p:nvPr/>
        </p:nvSpPr>
        <p:spPr>
          <a:xfrm>
            <a:off x="356597" y="1054646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매장</a:t>
            </a:r>
            <a:endParaRPr lang="en-US" altLang="ko-KR" sz="900"/>
          </a:p>
        </p:txBody>
      </p: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C70E49C9-7F8B-56BA-F350-31DCBDC6BE74}"/>
              </a:ext>
            </a:extLst>
          </p:cNvPr>
          <p:cNvGrpSpPr/>
          <p:nvPr/>
        </p:nvGrpSpPr>
        <p:grpSpPr>
          <a:xfrm rot="5400000">
            <a:off x="3267315" y="10787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1" name="이등변 삼각형 110">
              <a:extLst>
                <a:ext uri="{FF2B5EF4-FFF2-40B4-BE49-F238E27FC236}">
                  <a16:creationId xmlns:a16="http://schemas.microsoft.com/office/drawing/2014/main" id="{8208E227-2AB8-7515-5FB4-7276EB6E482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2" name="Oval 593">
              <a:extLst>
                <a:ext uri="{FF2B5EF4-FFF2-40B4-BE49-F238E27FC236}">
                  <a16:creationId xmlns:a16="http://schemas.microsoft.com/office/drawing/2014/main" id="{F7585346-AC2D-5B7A-2F84-580D28E0D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113" name="사각형: 둥근 모서리 112">
            <a:extLst>
              <a:ext uri="{FF2B5EF4-FFF2-40B4-BE49-F238E27FC236}">
                <a16:creationId xmlns:a16="http://schemas.microsoft.com/office/drawing/2014/main" id="{B99F6151-10D2-C2D1-F2D9-48987D258D04}"/>
              </a:ext>
            </a:extLst>
          </p:cNvPr>
          <p:cNvSpPr/>
          <p:nvPr/>
        </p:nvSpPr>
        <p:spPr>
          <a:xfrm>
            <a:off x="905561" y="1092760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114" name="사각형: 둥근 모서리 113">
            <a:extLst>
              <a:ext uri="{FF2B5EF4-FFF2-40B4-BE49-F238E27FC236}">
                <a16:creationId xmlns:a16="http://schemas.microsoft.com/office/drawing/2014/main" id="{9BBCE727-9A68-132D-0688-1F46E10EFF9C}"/>
              </a:ext>
            </a:extLst>
          </p:cNvPr>
          <p:cNvSpPr/>
          <p:nvPr/>
        </p:nvSpPr>
        <p:spPr>
          <a:xfrm>
            <a:off x="1991483" y="1092968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pic>
        <p:nvPicPr>
          <p:cNvPr id="115" name="그래픽 114" descr="돋보기 단색으로 채워진">
            <a:extLst>
              <a:ext uri="{FF2B5EF4-FFF2-40B4-BE49-F238E27FC236}">
                <a16:creationId xmlns:a16="http://schemas.microsoft.com/office/drawing/2014/main" id="{BC2C6BAE-8D8E-22B4-0E0F-E1DEBF83B1F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050657" y="1134334"/>
            <a:ext cx="145373" cy="147683"/>
          </a:xfrm>
          <a:prstGeom prst="rect">
            <a:avLst/>
          </a:prstGeom>
        </p:spPr>
      </p:pic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98DC9629-4C9C-36D7-86EC-88FD3BBFD18F}"/>
              </a:ext>
            </a:extLst>
          </p:cNvPr>
          <p:cNvSpPr/>
          <p:nvPr/>
        </p:nvSpPr>
        <p:spPr>
          <a:xfrm>
            <a:off x="6224318" y="1686591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메뉴 추가</a:t>
            </a:r>
          </a:p>
        </p:txBody>
      </p:sp>
      <p:sp>
        <p:nvSpPr>
          <p:cNvPr id="14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C44B20C7-F573-10D5-6BBD-209C0F2981CE}"/>
              </a:ext>
            </a:extLst>
          </p:cNvPr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387337" y="2021803"/>
            <a:ext cx="3070242" cy="25119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메뉴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1</a:t>
            </a:r>
            <a:endParaRPr lang="en-US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5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8BC20A4D-A331-2FAB-DDB2-E6CB3B660177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814352" y="2027182"/>
            <a:ext cx="261257" cy="25119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1</a:t>
            </a:r>
            <a:endParaRPr lang="en-US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547C43-DE5C-B852-6CB7-EB2B0B725FA8}"/>
              </a:ext>
            </a:extLst>
          </p:cNvPr>
          <p:cNvSpPr txBox="1"/>
          <p:nvPr/>
        </p:nvSpPr>
        <p:spPr>
          <a:xfrm>
            <a:off x="3457579" y="2047733"/>
            <a:ext cx="4090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순서</a:t>
            </a:r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2CCE3908-AD4B-E5C4-2458-CF23944D3180}"/>
              </a:ext>
            </a:extLst>
          </p:cNvPr>
          <p:cNvSpPr/>
          <p:nvPr/>
        </p:nvSpPr>
        <p:spPr>
          <a:xfrm>
            <a:off x="3244553" y="2384424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추가</a:t>
            </a:r>
          </a:p>
        </p:txBody>
      </p:sp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92177A78-E549-8EAA-F159-2FC3900920B1}"/>
              </a:ext>
            </a:extLst>
          </p:cNvPr>
          <p:cNvGraphicFramePr>
            <a:graphicFrameLocks noGrp="1"/>
          </p:cNvGraphicFramePr>
          <p:nvPr/>
        </p:nvGraphicFramePr>
        <p:xfrm>
          <a:off x="387337" y="2761936"/>
          <a:ext cx="2797960" cy="847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44777">
                  <a:extLst>
                    <a:ext uri="{9D8B030D-6E8A-4147-A177-3AD203B41FA5}">
                      <a16:colId xmlns:a16="http://schemas.microsoft.com/office/drawing/2014/main" val="2278627284"/>
                    </a:ext>
                  </a:extLst>
                </a:gridCol>
                <a:gridCol w="644435">
                  <a:extLst>
                    <a:ext uri="{9D8B030D-6E8A-4147-A177-3AD203B41FA5}">
                      <a16:colId xmlns:a16="http://schemas.microsoft.com/office/drawing/2014/main" val="4140804772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264106410"/>
                    </a:ext>
                  </a:extLst>
                </a:gridCol>
                <a:gridCol w="746443">
                  <a:extLst>
                    <a:ext uri="{9D8B030D-6E8A-4147-A177-3AD203B41FA5}">
                      <a16:colId xmlns:a16="http://schemas.microsoft.com/office/drawing/2014/main" val="2050889544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가격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노출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품절 표시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018571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4,500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표시함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858469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1,100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표시함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617388"/>
                  </a:ext>
                </a:extLst>
              </a:tr>
            </a:tbl>
          </a:graphicData>
        </a:graphic>
      </p:graphicFrame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80A64850-6EFF-33EF-BFE8-6E089E258B39}"/>
              </a:ext>
            </a:extLst>
          </p:cNvPr>
          <p:cNvSpPr/>
          <p:nvPr/>
        </p:nvSpPr>
        <p:spPr>
          <a:xfrm>
            <a:off x="3201138" y="3070049"/>
            <a:ext cx="51742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삭제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DBCF79A6-AC63-EAA1-226F-4864FC4E2BAB}"/>
              </a:ext>
            </a:extLst>
          </p:cNvPr>
          <p:cNvSpPr/>
          <p:nvPr/>
        </p:nvSpPr>
        <p:spPr>
          <a:xfrm>
            <a:off x="3201138" y="3370031"/>
            <a:ext cx="51742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삭제</a:t>
            </a:r>
          </a:p>
        </p:txBody>
      </p:sp>
      <p:sp>
        <p:nvSpPr>
          <p:cNvPr id="22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EA33A44C-ED00-21A6-3B12-E9AC464501F4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387336" y="3993750"/>
            <a:ext cx="3070242" cy="25119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메뉴</a:t>
            </a:r>
            <a:r>
              <a:rPr lang="en-US" altLang="ko-KR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2</a:t>
            </a:r>
            <a:endParaRPr lang="en-US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3" name="Dialog Button" descr="&lt;SmartSettings&gt;&lt;SmartResize anchorLeft=&quot;None&quot; anchorTop=&quot;Non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7424D865-0AF8-250A-9753-F0C506FE7233}"/>
              </a:ext>
            </a:extLst>
          </p:cNvPr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3814351" y="3999129"/>
            <a:ext cx="261257" cy="25119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2626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alibri" pitchFamily="34" charset="0"/>
              </a:rPr>
              <a:t>2</a:t>
            </a:r>
            <a:endParaRPr lang="en-US" sz="800" dirty="0">
              <a:solidFill>
                <a:srgbClr val="262626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alibri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1D7D3BF-8FD3-9653-C440-4932B27F2085}"/>
              </a:ext>
            </a:extLst>
          </p:cNvPr>
          <p:cNvSpPr txBox="1"/>
          <p:nvPr/>
        </p:nvSpPr>
        <p:spPr>
          <a:xfrm>
            <a:off x="3457578" y="4019680"/>
            <a:ext cx="4090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/>
              <a:t>순서</a:t>
            </a:r>
            <a:endParaRPr lang="ko-KR" altLang="en-US" sz="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1656C1B9-2461-A961-CE4F-48951A4FA4E1}"/>
              </a:ext>
            </a:extLst>
          </p:cNvPr>
          <p:cNvSpPr/>
          <p:nvPr/>
        </p:nvSpPr>
        <p:spPr>
          <a:xfrm>
            <a:off x="3244552" y="4356371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상품 추가</a:t>
            </a:r>
          </a:p>
        </p:txBody>
      </p:sp>
      <p:graphicFrame>
        <p:nvGraphicFramePr>
          <p:cNvPr id="26" name="표 25">
            <a:extLst>
              <a:ext uri="{FF2B5EF4-FFF2-40B4-BE49-F238E27FC236}">
                <a16:creationId xmlns:a16="http://schemas.microsoft.com/office/drawing/2014/main" id="{E5F9EE1F-5CCD-8A61-2726-C0F3F0F8805F}"/>
              </a:ext>
            </a:extLst>
          </p:cNvPr>
          <p:cNvGraphicFramePr>
            <a:graphicFrameLocks noGrp="1"/>
          </p:cNvGraphicFramePr>
          <p:nvPr/>
        </p:nvGraphicFramePr>
        <p:xfrm>
          <a:off x="387336" y="4733883"/>
          <a:ext cx="2797960" cy="56470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44777">
                  <a:extLst>
                    <a:ext uri="{9D8B030D-6E8A-4147-A177-3AD203B41FA5}">
                      <a16:colId xmlns:a16="http://schemas.microsoft.com/office/drawing/2014/main" val="2278627284"/>
                    </a:ext>
                  </a:extLst>
                </a:gridCol>
                <a:gridCol w="644435">
                  <a:extLst>
                    <a:ext uri="{9D8B030D-6E8A-4147-A177-3AD203B41FA5}">
                      <a16:colId xmlns:a16="http://schemas.microsoft.com/office/drawing/2014/main" val="4140804772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264106410"/>
                    </a:ext>
                  </a:extLst>
                </a:gridCol>
                <a:gridCol w="746443">
                  <a:extLst>
                    <a:ext uri="{9D8B030D-6E8A-4147-A177-3AD203B41FA5}">
                      <a16:colId xmlns:a16="http://schemas.microsoft.com/office/drawing/2014/main" val="2050889544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가격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 노출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품절 표시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018571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상품명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4,500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표시함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858469"/>
                  </a:ext>
                </a:extLst>
              </a:tr>
            </a:tbl>
          </a:graphicData>
        </a:graphic>
      </p:graphicFrame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1330051E-7DA3-DCEF-FE9E-9FA6EFB9D0F7}"/>
              </a:ext>
            </a:extLst>
          </p:cNvPr>
          <p:cNvSpPr/>
          <p:nvPr/>
        </p:nvSpPr>
        <p:spPr>
          <a:xfrm>
            <a:off x="3192428" y="5033287"/>
            <a:ext cx="517421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삭제</a:t>
            </a:r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654EBB9E-3148-BF6B-3385-2331F45E7B23}"/>
              </a:ext>
            </a:extLst>
          </p:cNvPr>
          <p:cNvGrpSpPr/>
          <p:nvPr/>
        </p:nvGrpSpPr>
        <p:grpSpPr>
          <a:xfrm rot="5400000">
            <a:off x="7083835" y="169026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0" name="이등변 삼각형 29">
              <a:extLst>
                <a:ext uri="{FF2B5EF4-FFF2-40B4-BE49-F238E27FC236}">
                  <a16:creationId xmlns:a16="http://schemas.microsoft.com/office/drawing/2014/main" id="{7AC192B3-9569-EC70-FE33-9AE3217F9B5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1" name="Oval 593">
              <a:extLst>
                <a:ext uri="{FF2B5EF4-FFF2-40B4-BE49-F238E27FC236}">
                  <a16:creationId xmlns:a16="http://schemas.microsoft.com/office/drawing/2014/main" id="{E42A6D3B-FB1B-31D0-3DC0-AEC2FE898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</a:t>
              </a:r>
            </a:p>
          </p:txBody>
        </p:sp>
      </p:grp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9340C644-CC2F-69AF-D8FF-C088781C47AD}"/>
              </a:ext>
            </a:extLst>
          </p:cNvPr>
          <p:cNvSpPr/>
          <p:nvPr/>
        </p:nvSpPr>
        <p:spPr>
          <a:xfrm>
            <a:off x="275273" y="1900317"/>
            <a:ext cx="4044178" cy="807148"/>
          </a:xfrm>
          <a:prstGeom prst="rect">
            <a:avLst/>
          </a:prstGeom>
          <a:noFill/>
          <a:ln w="19050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88013A70-ECAB-E5BB-7889-305579C55B7E}"/>
              </a:ext>
            </a:extLst>
          </p:cNvPr>
          <p:cNvGrpSpPr/>
          <p:nvPr/>
        </p:nvGrpSpPr>
        <p:grpSpPr>
          <a:xfrm rot="5400000">
            <a:off x="4416132" y="2069155"/>
            <a:ext cx="172594" cy="386792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4" name="이등변 삼각형 33">
              <a:extLst>
                <a:ext uri="{FF2B5EF4-FFF2-40B4-BE49-F238E27FC236}">
                  <a16:creationId xmlns:a16="http://schemas.microsoft.com/office/drawing/2014/main" id="{FC47DABA-A6DF-E926-D554-14362D353F0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5" name="Oval 593">
              <a:extLst>
                <a:ext uri="{FF2B5EF4-FFF2-40B4-BE49-F238E27FC236}">
                  <a16:creationId xmlns:a16="http://schemas.microsoft.com/office/drawing/2014/main" id="{A401369A-31FA-23A6-4B87-A7CABA790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4-1</a:t>
              </a:r>
            </a:p>
          </p:txBody>
        </p:sp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2C67659F-E11B-1ED9-62A2-95DD0CA7A77E}"/>
              </a:ext>
            </a:extLst>
          </p:cNvPr>
          <p:cNvGrpSpPr/>
          <p:nvPr/>
        </p:nvGrpSpPr>
        <p:grpSpPr>
          <a:xfrm>
            <a:off x="114815" y="2041055"/>
            <a:ext cx="278496" cy="200053"/>
            <a:chOff x="1014019" y="2643309"/>
            <a:chExt cx="278496" cy="200053"/>
          </a:xfrm>
        </p:grpSpPr>
        <p:sp>
          <p:nvSpPr>
            <p:cNvPr id="37" name="이등변 삼각형 36">
              <a:extLst>
                <a:ext uri="{FF2B5EF4-FFF2-40B4-BE49-F238E27FC236}">
                  <a16:creationId xmlns:a16="http://schemas.microsoft.com/office/drawing/2014/main" id="{4F3A8D69-5FDB-7295-D26C-3603BD95A4F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2E24EF95-5495-B861-FEE2-890E489ED2C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39" name="Oval 593">
                <a:extLst>
                  <a:ext uri="{FF2B5EF4-FFF2-40B4-BE49-F238E27FC236}">
                    <a16:creationId xmlns:a16="http://schemas.microsoft.com/office/drawing/2014/main" id="{B94F3C30-8EAC-2EF6-5407-2047E15053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0" name="TextBox 14">
                <a:extLst>
                  <a:ext uri="{FF2B5EF4-FFF2-40B4-BE49-F238E27FC236}">
                    <a16:creationId xmlns:a16="http://schemas.microsoft.com/office/drawing/2014/main" id="{90369C38-6A3B-B0C4-A3E8-63DF010CC74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55EDAF56-E468-EE9C-568C-8F0DA1509BF0}"/>
              </a:ext>
            </a:extLst>
          </p:cNvPr>
          <p:cNvGrpSpPr/>
          <p:nvPr/>
        </p:nvGrpSpPr>
        <p:grpSpPr>
          <a:xfrm>
            <a:off x="3819887" y="1805626"/>
            <a:ext cx="244417" cy="258694"/>
            <a:chOff x="1098607" y="3056422"/>
            <a:chExt cx="244417" cy="258694"/>
          </a:xfrm>
        </p:grpSpPr>
        <p:sp>
          <p:nvSpPr>
            <p:cNvPr id="42" name="이등변 삼각형 41">
              <a:extLst>
                <a:ext uri="{FF2B5EF4-FFF2-40B4-BE49-F238E27FC236}">
                  <a16:creationId xmlns:a16="http://schemas.microsoft.com/office/drawing/2014/main" id="{421507B5-53FE-9358-542D-7C116A097296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8DD800E9-BCE7-DAA2-5413-CDFE533BC952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4" name="Oval 593">
                <a:extLst>
                  <a:ext uri="{FF2B5EF4-FFF2-40B4-BE49-F238E27FC236}">
                    <a16:creationId xmlns:a16="http://schemas.microsoft.com/office/drawing/2014/main" id="{1BA0F6AC-75E3-1F9A-4731-64001472B0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5" name="TextBox 14">
                <a:extLst>
                  <a:ext uri="{FF2B5EF4-FFF2-40B4-BE49-F238E27FC236}">
                    <a16:creationId xmlns:a16="http://schemas.microsoft.com/office/drawing/2014/main" id="{DCA642D4-97D5-1D0F-2322-7F05F1DAB3F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1DF1B4F7-B710-E7C2-7510-4ED6FC2416FE}"/>
              </a:ext>
            </a:extLst>
          </p:cNvPr>
          <p:cNvGrpSpPr/>
          <p:nvPr/>
        </p:nvGrpSpPr>
        <p:grpSpPr>
          <a:xfrm rot="5400000">
            <a:off x="4095428" y="238532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47" name="이등변 삼각형 46">
              <a:extLst>
                <a:ext uri="{FF2B5EF4-FFF2-40B4-BE49-F238E27FC236}">
                  <a16:creationId xmlns:a16="http://schemas.microsoft.com/office/drawing/2014/main" id="{CE5792B6-252F-EAC5-5E6D-35ED4293149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48" name="Oval 593">
              <a:extLst>
                <a:ext uri="{FF2B5EF4-FFF2-40B4-BE49-F238E27FC236}">
                  <a16:creationId xmlns:a16="http://schemas.microsoft.com/office/drawing/2014/main" id="{8F40714F-4F86-ACF8-D5C7-EB99A02CB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FB8E238F-317B-D857-F9C8-A8346AD707F6}"/>
              </a:ext>
            </a:extLst>
          </p:cNvPr>
          <p:cNvGrpSpPr/>
          <p:nvPr/>
        </p:nvGrpSpPr>
        <p:grpSpPr>
          <a:xfrm>
            <a:off x="148371" y="3063493"/>
            <a:ext cx="278496" cy="200053"/>
            <a:chOff x="1014019" y="2643309"/>
            <a:chExt cx="278496" cy="200053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FF4C4E0C-0C71-57A9-E332-DAA9F30DB4FD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D129CB6A-07F1-009D-DFD1-3518703AA23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52" name="Oval 593">
                <a:extLst>
                  <a:ext uri="{FF2B5EF4-FFF2-40B4-BE49-F238E27FC236}">
                    <a16:creationId xmlns:a16="http://schemas.microsoft.com/office/drawing/2014/main" id="{357278CD-9C8A-4393-F4E6-5E0AC84FBC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3" name="TextBox 14">
                <a:extLst>
                  <a:ext uri="{FF2B5EF4-FFF2-40B4-BE49-F238E27FC236}">
                    <a16:creationId xmlns:a16="http://schemas.microsoft.com/office/drawing/2014/main" id="{F64729B1-322B-E300-0009-DF3522C33471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75417F61-6F86-4D83-029C-0513B6105B3E}"/>
              </a:ext>
            </a:extLst>
          </p:cNvPr>
          <p:cNvGrpSpPr/>
          <p:nvPr/>
        </p:nvGrpSpPr>
        <p:grpSpPr>
          <a:xfrm rot="5400000">
            <a:off x="3735026" y="306849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5" name="이등변 삼각형 54">
              <a:extLst>
                <a:ext uri="{FF2B5EF4-FFF2-40B4-BE49-F238E27FC236}">
                  <a16:creationId xmlns:a16="http://schemas.microsoft.com/office/drawing/2014/main" id="{102A0A56-AD44-90B8-C269-117C85ADBE9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6" name="Oval 593">
              <a:extLst>
                <a:ext uri="{FF2B5EF4-FFF2-40B4-BE49-F238E27FC236}">
                  <a16:creationId xmlns:a16="http://schemas.microsoft.com/office/drawing/2014/main" id="{0BB1EA66-505F-0F5F-8266-319E2C3B4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9</a:t>
              </a: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2AB99BD5-37AF-6F8D-4120-576E3AA86D59}"/>
              </a:ext>
            </a:extLst>
          </p:cNvPr>
          <p:cNvSpPr txBox="1"/>
          <p:nvPr/>
        </p:nvSpPr>
        <p:spPr>
          <a:xfrm>
            <a:off x="7892907" y="4775885"/>
            <a:ext cx="393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메뉴 관리 시</a:t>
            </a:r>
            <a:r>
              <a:rPr lang="en-US" altLang="ko-KR" sz="900"/>
              <a:t>, </a:t>
            </a:r>
            <a:r>
              <a:rPr lang="ko-KR" altLang="en-US" sz="900"/>
              <a:t>메뉴 등록한 상품을 지정된 순서대로 표시 </a:t>
            </a:r>
            <a:endParaRPr lang="en-US" altLang="ko-KR" sz="900"/>
          </a:p>
          <a:p>
            <a:r>
              <a:rPr lang="ko-KR" altLang="en-US" sz="900"/>
              <a:t>메뉴에 포함되지 않은 노출 상품은 메뉴 분류 없이 표시</a:t>
            </a:r>
            <a:endParaRPr lang="en-US" altLang="ko-KR" sz="900"/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819E1D01-255D-9712-6CF4-CC424B8605B5}"/>
              </a:ext>
            </a:extLst>
          </p:cNvPr>
          <p:cNvSpPr/>
          <p:nvPr/>
        </p:nvSpPr>
        <p:spPr>
          <a:xfrm>
            <a:off x="6586618" y="6214437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닫기</a:t>
            </a: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A559B8DA-AEFC-D4A7-B034-C95B002931E9}"/>
              </a:ext>
            </a:extLst>
          </p:cNvPr>
          <p:cNvSpPr/>
          <p:nvPr/>
        </p:nvSpPr>
        <p:spPr>
          <a:xfrm>
            <a:off x="5991053" y="6214437"/>
            <a:ext cx="533400" cy="22161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저장</a:t>
            </a:r>
          </a:p>
        </p:txBody>
      </p: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BC161B62-54A8-AC61-9216-AD6504C07FF2}"/>
              </a:ext>
            </a:extLst>
          </p:cNvPr>
          <p:cNvGrpSpPr/>
          <p:nvPr/>
        </p:nvGrpSpPr>
        <p:grpSpPr>
          <a:xfrm>
            <a:off x="6167140" y="5940855"/>
            <a:ext cx="244417" cy="258694"/>
            <a:chOff x="1098607" y="3056422"/>
            <a:chExt cx="244417" cy="258694"/>
          </a:xfrm>
        </p:grpSpPr>
        <p:sp>
          <p:nvSpPr>
            <p:cNvPr id="61" name="이등변 삼각형 60">
              <a:extLst>
                <a:ext uri="{FF2B5EF4-FFF2-40B4-BE49-F238E27FC236}">
                  <a16:creationId xmlns:a16="http://schemas.microsoft.com/office/drawing/2014/main" id="{6E838DC5-A84B-C4F5-283D-AD73C01D31C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31048778-0BA8-92B1-E0B8-88F0DABA73C0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3" name="Oval 593">
                <a:extLst>
                  <a:ext uri="{FF2B5EF4-FFF2-40B4-BE49-F238E27FC236}">
                    <a16:creationId xmlns:a16="http://schemas.microsoft.com/office/drawing/2014/main" id="{0668BF8F-7AF4-6293-4E71-9003FDB0CD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4" name="TextBox 14">
                <a:extLst>
                  <a:ext uri="{FF2B5EF4-FFF2-40B4-BE49-F238E27FC236}">
                    <a16:creationId xmlns:a16="http://schemas.microsoft.com/office/drawing/2014/main" id="{A734AC2A-5804-EEC0-C225-FFCF65F597B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10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D4725666-12D5-CAE3-5F02-7FDDD447280B}"/>
              </a:ext>
            </a:extLst>
          </p:cNvPr>
          <p:cNvGrpSpPr/>
          <p:nvPr/>
        </p:nvGrpSpPr>
        <p:grpSpPr>
          <a:xfrm>
            <a:off x="6783426" y="5935461"/>
            <a:ext cx="244417" cy="258694"/>
            <a:chOff x="1098607" y="3056422"/>
            <a:chExt cx="244417" cy="258694"/>
          </a:xfrm>
        </p:grpSpPr>
        <p:sp>
          <p:nvSpPr>
            <p:cNvPr id="66" name="이등변 삼각형 65">
              <a:extLst>
                <a:ext uri="{FF2B5EF4-FFF2-40B4-BE49-F238E27FC236}">
                  <a16:creationId xmlns:a16="http://schemas.microsoft.com/office/drawing/2014/main" id="{5A026FCF-6FA4-4ABF-B264-82AD6EAA4A1D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67" name="그룹 66">
              <a:extLst>
                <a:ext uri="{FF2B5EF4-FFF2-40B4-BE49-F238E27FC236}">
                  <a16:creationId xmlns:a16="http://schemas.microsoft.com/office/drawing/2014/main" id="{BCC35E62-9653-2E70-D4BA-5FB6FFE04A7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68" name="Oval 593">
                <a:extLst>
                  <a:ext uri="{FF2B5EF4-FFF2-40B4-BE49-F238E27FC236}">
                    <a16:creationId xmlns:a16="http://schemas.microsoft.com/office/drawing/2014/main" id="{B888C1C6-01F7-E6B7-A507-055D4F6C89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69" name="TextBox 14">
                <a:extLst>
                  <a:ext uri="{FF2B5EF4-FFF2-40B4-BE49-F238E27FC236}">
                    <a16:creationId xmlns:a16="http://schemas.microsoft.com/office/drawing/2014/main" id="{BD9F1D55-28A5-F5DC-8409-6C4751B756D5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cxnSp>
        <p:nvCxnSpPr>
          <p:cNvPr id="71" name="직선 화살표 연결선 70">
            <a:extLst>
              <a:ext uri="{FF2B5EF4-FFF2-40B4-BE49-F238E27FC236}">
                <a16:creationId xmlns:a16="http://schemas.microsoft.com/office/drawing/2014/main" id="{C63701E4-F65D-E1CB-5449-6053A92B3F97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4304207" y="1802007"/>
            <a:ext cx="1920111" cy="29782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80660E0A-CE0E-858F-0B36-2E9DA6E8026E}"/>
              </a:ext>
            </a:extLst>
          </p:cNvPr>
          <p:cNvSpPr/>
          <p:nvPr/>
        </p:nvSpPr>
        <p:spPr>
          <a:xfrm>
            <a:off x="389547" y="4733883"/>
            <a:ext cx="3381663" cy="564706"/>
          </a:xfrm>
          <a:prstGeom prst="rect">
            <a:avLst/>
          </a:prstGeom>
          <a:noFill/>
          <a:ln w="1905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4" name="직선 화살표 연결선 73">
            <a:extLst>
              <a:ext uri="{FF2B5EF4-FFF2-40B4-BE49-F238E27FC236}">
                <a16:creationId xmlns:a16="http://schemas.microsoft.com/office/drawing/2014/main" id="{41E796F2-285B-5D40-5833-413D07B60BB3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3570514" y="4587203"/>
            <a:ext cx="89566" cy="146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그룹 75">
            <a:extLst>
              <a:ext uri="{FF2B5EF4-FFF2-40B4-BE49-F238E27FC236}">
                <a16:creationId xmlns:a16="http://schemas.microsoft.com/office/drawing/2014/main" id="{4FFF430E-EAA3-29D2-14AB-09E024770482}"/>
              </a:ext>
            </a:extLst>
          </p:cNvPr>
          <p:cNvGrpSpPr/>
          <p:nvPr/>
        </p:nvGrpSpPr>
        <p:grpSpPr>
          <a:xfrm rot="5400000">
            <a:off x="3902713" y="4771684"/>
            <a:ext cx="172594" cy="442079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77" name="이등변 삼각형 76">
              <a:extLst>
                <a:ext uri="{FF2B5EF4-FFF2-40B4-BE49-F238E27FC236}">
                  <a16:creationId xmlns:a16="http://schemas.microsoft.com/office/drawing/2014/main" id="{7B041B1A-6908-3678-B568-3762BCDC7B70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78" name="Oval 593">
              <a:extLst>
                <a:ext uri="{FF2B5EF4-FFF2-40B4-BE49-F238E27FC236}">
                  <a16:creationId xmlns:a16="http://schemas.microsoft.com/office/drawing/2014/main" id="{615C6A03-BB30-9626-665E-423B2AFFD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7-1</a:t>
              </a: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7893149" y="1054646"/>
            <a:ext cx="3633537" cy="674030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</a:t>
            </a:r>
            <a:r>
              <a:rPr lang="ko-KR" altLang="en-US" sz="900" dirty="0" smtClean="0"/>
              <a:t> </a:t>
            </a:r>
            <a:r>
              <a:rPr lang="ko-KR" altLang="en-US" sz="900" dirty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메뉴 관리 </a:t>
            </a:r>
            <a:r>
              <a:rPr lang="en-US" altLang="ko-KR" sz="900" dirty="0" smtClean="0"/>
              <a:t>(</a:t>
            </a:r>
            <a:r>
              <a:rPr lang="en-US" altLang="ko-KR" sz="900" dirty="0" smtClean="0"/>
              <a:t>menu management)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2.Search 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매장 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>
                <a:latin typeface="+mn-ea"/>
              </a:rPr>
              <a:t> : {</a:t>
            </a:r>
            <a:r>
              <a:rPr lang="en-US" altLang="ko-KR" sz="900" dirty="0" err="1" smtClean="0">
                <a:latin typeface="+mn-ea"/>
              </a:rPr>
              <a:t>st_mall.mall_name</a:t>
            </a:r>
            <a:r>
              <a:rPr lang="en-US" altLang="ko-KR" sz="900" dirty="0" smtClean="0">
                <a:latin typeface="+mn-ea"/>
              </a:rPr>
              <a:t>}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placeholder: “</a:t>
            </a:r>
            <a:r>
              <a:rPr lang="ko-KR" altLang="en-US" sz="900" dirty="0" smtClean="0">
                <a:latin typeface="+mn-ea"/>
              </a:rPr>
              <a:t>매장명</a:t>
            </a:r>
            <a:r>
              <a:rPr lang="en-US" altLang="ko-KR" sz="900" dirty="0" smtClean="0">
                <a:latin typeface="+mn-ea"/>
              </a:rPr>
              <a:t>”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: {</a:t>
            </a:r>
            <a:r>
              <a:rPr lang="en-US" altLang="ko-KR" sz="900" dirty="0" err="1" smtClean="0">
                <a:latin typeface="+mn-ea"/>
              </a:rPr>
              <a:t>st_mall.mall_code</a:t>
            </a:r>
            <a:r>
              <a:rPr lang="en-US" altLang="ko-KR" sz="900" dirty="0" smtClean="0">
                <a:latin typeface="+mn-ea"/>
              </a:rPr>
              <a:t>}</a:t>
            </a:r>
            <a:r>
              <a:rPr lang="en-US" altLang="ko-KR" sz="900" dirty="0">
                <a:latin typeface="+mn-ea"/>
              </a:rPr>
              <a:t> (</a:t>
            </a:r>
            <a:r>
              <a:rPr lang="en-US" altLang="ko-KR" sz="900" dirty="0" err="1">
                <a:latin typeface="+mn-ea"/>
              </a:rPr>
              <a:t>readonly</a:t>
            </a:r>
            <a:r>
              <a:rPr lang="en-US" altLang="ko-KR" sz="900" dirty="0">
                <a:latin typeface="+mn-ea"/>
              </a:rPr>
              <a:t>)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</a:t>
            </a:r>
            <a:r>
              <a:rPr lang="en-US" altLang="ko-KR" sz="900" dirty="0">
                <a:latin typeface="+mn-ea"/>
              </a:rPr>
              <a:t>placeholder: “</a:t>
            </a:r>
            <a:r>
              <a:rPr lang="ko-KR" altLang="en-US" sz="900" dirty="0" smtClean="0">
                <a:latin typeface="+mn-ea"/>
              </a:rPr>
              <a:t>매장코드</a:t>
            </a:r>
            <a:r>
              <a:rPr lang="en-US" altLang="ko-KR" sz="900" dirty="0" smtClean="0">
                <a:latin typeface="+mn-ea"/>
              </a:rPr>
              <a:t>”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c) search icon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open common Store search 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mall(store) is selected, set it into 2 </a:t>
            </a:r>
            <a:r>
              <a:rPr lang="en-US" altLang="ko-KR" sz="900" dirty="0" err="1" smtClean="0">
                <a:latin typeface="+mn-ea"/>
              </a:rPr>
              <a:t>inputbox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3.List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DB: </a:t>
            </a:r>
            <a:r>
              <a:rPr lang="en-US" altLang="ko-KR" sz="900" dirty="0" err="1" smtClean="0">
                <a:latin typeface="+mn-ea"/>
              </a:rPr>
              <a:t>st_mall_menu</a:t>
            </a:r>
            <a:r>
              <a:rPr lang="en-US" altLang="ko-KR" sz="900" dirty="0" smtClean="0">
                <a:latin typeface="+mn-ea"/>
              </a:rPr>
              <a:t> (NEW)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condition: </a:t>
            </a:r>
            <a:r>
              <a:rPr lang="en-US" altLang="ko-KR" sz="900" dirty="0" err="1" smtClean="0">
                <a:latin typeface="+mn-ea"/>
              </a:rPr>
              <a:t>mall_code</a:t>
            </a:r>
            <a:r>
              <a:rPr lang="en-US" altLang="ko-KR" sz="900" dirty="0" smtClean="0">
                <a:latin typeface="+mn-ea"/>
              </a:rPr>
              <a:t> = {selected </a:t>
            </a:r>
            <a:r>
              <a:rPr lang="en-US" altLang="ko-KR" sz="900" dirty="0" err="1" smtClean="0">
                <a:latin typeface="+mn-ea"/>
              </a:rPr>
              <a:t>mall_code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    sort: </a:t>
            </a:r>
            <a:r>
              <a:rPr lang="en-US" altLang="ko-KR" sz="900" dirty="0" err="1" smtClean="0">
                <a:latin typeface="+mn-ea"/>
              </a:rPr>
              <a:t>sort_no</a:t>
            </a:r>
            <a:r>
              <a:rPr lang="en-US" altLang="ko-KR" sz="900" dirty="0" smtClean="0">
                <a:latin typeface="+mn-ea"/>
              </a:rPr>
              <a:t> ASC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List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2-1) menu info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a) </a:t>
            </a:r>
            <a:r>
              <a:rPr lang="en-US" altLang="ko-KR" sz="900" dirty="0" err="1" smtClean="0">
                <a:latin typeface="+mn-ea"/>
              </a:rPr>
              <a:t>inpbutbox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menu_name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validation: required, max length (100 bytes)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b) </a:t>
            </a:r>
            <a:r>
              <a:rPr lang="ko-KR" altLang="en-US" sz="900" dirty="0" smtClean="0">
                <a:latin typeface="+mn-ea"/>
              </a:rPr>
              <a:t>순서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>
                <a:latin typeface="+mn-ea"/>
              </a:rPr>
              <a:t> : {</a:t>
            </a:r>
            <a:r>
              <a:rPr lang="en-US" altLang="ko-KR" sz="900" dirty="0" err="1" smtClean="0">
                <a:latin typeface="+mn-ea"/>
              </a:rPr>
              <a:t>sort_no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</a:t>
            </a:r>
            <a:r>
              <a:rPr lang="en-US" altLang="ko-KR" sz="900" dirty="0">
                <a:latin typeface="+mn-ea"/>
              </a:rPr>
              <a:t>validation: required, </a:t>
            </a:r>
            <a:r>
              <a:rPr lang="en-US" altLang="ko-KR" sz="900" dirty="0" smtClean="0">
                <a:latin typeface="+mn-ea"/>
              </a:rPr>
              <a:t>number, min (&gt; 0)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c) </a:t>
            </a:r>
            <a:r>
              <a:rPr lang="ko-KR" altLang="en-US" sz="900" dirty="0" smtClean="0">
                <a:latin typeface="+mn-ea"/>
              </a:rPr>
              <a:t>삭제 </a:t>
            </a:r>
            <a:r>
              <a:rPr lang="en-US" altLang="ko-KR" sz="900" dirty="0" smtClean="0">
                <a:latin typeface="+mn-ea"/>
              </a:rPr>
              <a:t>(Delete)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if clicks, show delete confirm msg.(“</a:t>
            </a:r>
            <a:r>
              <a:rPr lang="ko-KR" altLang="en-US" sz="900" dirty="0" smtClean="0">
                <a:latin typeface="+mn-ea"/>
              </a:rPr>
              <a:t>해당 메뉴를 삭제하시겠습니까</a:t>
            </a:r>
            <a:r>
              <a:rPr lang="en-US" altLang="ko-KR" sz="900" dirty="0" smtClean="0">
                <a:latin typeface="+mn-ea"/>
              </a:rPr>
              <a:t>?”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- if YES, remove the menu and its product list 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2-2) </a:t>
            </a:r>
            <a:r>
              <a:rPr lang="ko-KR" altLang="en-US" sz="900" dirty="0">
                <a:latin typeface="+mn-ea"/>
              </a:rPr>
              <a:t>상품 추가 </a:t>
            </a:r>
            <a:r>
              <a:rPr lang="en-US" altLang="ko-KR" sz="900" dirty="0">
                <a:latin typeface="+mn-ea"/>
              </a:rPr>
              <a:t>(add product) button</a:t>
            </a:r>
          </a:p>
          <a:p>
            <a:r>
              <a:rPr lang="en-US" altLang="ko-KR" sz="900" dirty="0">
                <a:latin typeface="+mn-ea"/>
              </a:rPr>
              <a:t>      - if clicks, open common Store product search modal</a:t>
            </a:r>
          </a:p>
          <a:p>
            <a:r>
              <a:rPr lang="en-US" altLang="ko-KR" sz="900" dirty="0">
                <a:latin typeface="+mn-ea"/>
              </a:rPr>
              <a:t>      - if product is selected, add it into product list 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2-3) product list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a) columns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a-1) </a:t>
            </a:r>
            <a:r>
              <a:rPr lang="ko-KR" altLang="en-US" sz="900" dirty="0" smtClean="0">
                <a:latin typeface="+mn-ea"/>
              </a:rPr>
              <a:t>상품명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st_product.product_name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a-2) </a:t>
            </a:r>
            <a:r>
              <a:rPr lang="ko-KR" altLang="en-US" sz="900" dirty="0" smtClean="0">
                <a:latin typeface="+mn-ea"/>
              </a:rPr>
              <a:t>가격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sale_price</a:t>
            </a:r>
            <a:r>
              <a:rPr lang="en-US" altLang="ko-KR" sz="900" dirty="0" smtClean="0">
                <a:latin typeface="+mn-ea"/>
              </a:rPr>
              <a:t>} (show thousand unit(,))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a-3) </a:t>
            </a:r>
            <a:r>
              <a:rPr lang="ko-KR" altLang="en-US" sz="900" dirty="0" smtClean="0">
                <a:latin typeface="+mn-ea"/>
              </a:rPr>
              <a:t>상품 노출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show_yn</a:t>
            </a:r>
            <a:r>
              <a:rPr lang="en-US" altLang="ko-KR" sz="900" dirty="0" smtClean="0">
                <a:latin typeface="+mn-ea"/>
              </a:rPr>
              <a:t>} (Y/N: </a:t>
            </a:r>
            <a:r>
              <a:rPr lang="ko-KR" altLang="en-US" sz="900" dirty="0" smtClean="0">
                <a:latin typeface="+mn-ea"/>
              </a:rPr>
              <a:t>여</a:t>
            </a:r>
            <a:r>
              <a:rPr lang="en-US" altLang="ko-KR" sz="900" dirty="0" smtClean="0">
                <a:latin typeface="+mn-ea"/>
              </a:rPr>
              <a:t>/</a:t>
            </a:r>
            <a:r>
              <a:rPr lang="ko-KR" altLang="en-US" sz="900" dirty="0" smtClean="0">
                <a:latin typeface="+mn-ea"/>
              </a:rPr>
              <a:t>부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a-4) </a:t>
            </a:r>
            <a:r>
              <a:rPr lang="ko-KR" altLang="en-US" sz="900" dirty="0" smtClean="0">
                <a:latin typeface="+mn-ea"/>
              </a:rPr>
              <a:t>품절 표시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sold_out_yn</a:t>
            </a:r>
            <a:r>
              <a:rPr lang="en-US" altLang="ko-KR" sz="900" dirty="0" smtClean="0">
                <a:latin typeface="+mn-ea"/>
              </a:rPr>
              <a:t>} (Y/N: </a:t>
            </a:r>
            <a:r>
              <a:rPr lang="ko-KR" altLang="en-US" sz="900" dirty="0" smtClean="0">
                <a:latin typeface="+mn-ea"/>
              </a:rPr>
              <a:t>표시</a:t>
            </a:r>
            <a:r>
              <a:rPr lang="en-US" altLang="ko-KR" sz="900" dirty="0" smtClean="0">
                <a:latin typeface="+mn-ea"/>
              </a:rPr>
              <a:t>/</a:t>
            </a:r>
            <a:r>
              <a:rPr lang="ko-KR" altLang="en-US" sz="900" dirty="0" smtClean="0">
                <a:latin typeface="+mn-ea"/>
              </a:rPr>
              <a:t>미표시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a-5) </a:t>
            </a:r>
            <a:r>
              <a:rPr lang="ko-KR" altLang="en-US" sz="900" dirty="0" smtClean="0">
                <a:latin typeface="+mn-ea"/>
              </a:rPr>
              <a:t>삭제 </a:t>
            </a:r>
            <a:r>
              <a:rPr lang="en-US" altLang="ko-KR" sz="900" dirty="0" smtClean="0">
                <a:latin typeface="+mn-ea"/>
              </a:rPr>
              <a:t>(delete)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  - if clicks, </a:t>
            </a:r>
            <a:r>
              <a:rPr lang="en-US" altLang="ko-KR" sz="900" dirty="0">
                <a:latin typeface="+mn-ea"/>
              </a:rPr>
              <a:t>show delete confirm msg</a:t>
            </a:r>
            <a:r>
              <a:rPr lang="en-US" altLang="ko-KR" sz="900" dirty="0" smtClean="0">
                <a:latin typeface="+mn-ea"/>
              </a:rPr>
              <a:t>.(“”{selected </a:t>
            </a:r>
            <a:r>
              <a:rPr lang="en-US" altLang="ko-KR" sz="900" dirty="0" err="1" smtClean="0">
                <a:latin typeface="+mn-ea"/>
              </a:rPr>
              <a:t>product_name</a:t>
            </a:r>
            <a:r>
              <a:rPr lang="en-US" altLang="ko-KR" sz="900" dirty="0" smtClean="0">
                <a:latin typeface="+mn-ea"/>
              </a:rPr>
              <a:t>}”</a:t>
            </a:r>
            <a:r>
              <a:rPr lang="ko-KR" altLang="en-US" sz="900" dirty="0" smtClean="0">
                <a:latin typeface="+mn-ea"/>
              </a:rPr>
              <a:t>을 삭제하시겠습니까</a:t>
            </a:r>
            <a:r>
              <a:rPr lang="en-US" altLang="ko-KR" sz="900" dirty="0">
                <a:latin typeface="+mn-ea"/>
              </a:rPr>
              <a:t>?” 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  - if YES, remove the product</a:t>
            </a:r>
          </a:p>
          <a:p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4.Buttons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저장 </a:t>
            </a:r>
            <a:r>
              <a:rPr lang="en-US" altLang="ko-KR" sz="900" dirty="0" smtClean="0">
                <a:latin typeface="+mn-ea"/>
              </a:rPr>
              <a:t>(Save) 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if clicks, show common save confirm </a:t>
            </a:r>
            <a:r>
              <a:rPr lang="en-US" altLang="ko-KR" sz="900" dirty="0" err="1" smtClean="0">
                <a:latin typeface="+mn-ea"/>
              </a:rPr>
              <a:t>msg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- if YES, do the process and alert save complete </a:t>
            </a:r>
            <a:r>
              <a:rPr lang="en-US" altLang="ko-KR" sz="900" dirty="0" err="1" smtClean="0">
                <a:latin typeface="+mn-ea"/>
              </a:rPr>
              <a:t>msg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  [PROCESS]</a:t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INSERT </a:t>
            </a:r>
            <a:r>
              <a:rPr lang="en-US" altLang="ko-KR" sz="900" dirty="0" err="1" smtClean="0">
                <a:latin typeface="+mn-ea"/>
              </a:rPr>
              <a:t>st_mall_menu</a:t>
            </a:r>
            <a:r>
              <a:rPr lang="en-US" altLang="ko-KR" sz="900" dirty="0">
                <a:latin typeface="+mn-ea"/>
              </a:rPr>
              <a:t> / </a:t>
            </a:r>
            <a:r>
              <a:rPr lang="en-US" altLang="ko-KR" sz="900" dirty="0" err="1" smtClean="0">
                <a:latin typeface="+mn-ea"/>
              </a:rPr>
              <a:t>st_mall_menu_product</a:t>
            </a:r>
            <a:r>
              <a:rPr lang="en-US" altLang="ko-KR" sz="900" dirty="0">
                <a:latin typeface="+mn-ea"/>
              </a:rPr>
              <a:t/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  - </a:t>
            </a:r>
            <a:r>
              <a:rPr lang="en-US" altLang="ko-KR" sz="900" dirty="0" err="1" smtClean="0">
                <a:latin typeface="+mn-ea"/>
              </a:rPr>
              <a:t>menu_code</a:t>
            </a:r>
            <a:r>
              <a:rPr lang="en-US" altLang="ko-KR" sz="900" dirty="0" smtClean="0">
                <a:latin typeface="+mn-ea"/>
              </a:rPr>
              <a:t> : </a:t>
            </a:r>
            <a:r>
              <a:rPr lang="en-US" altLang="ko-KR" sz="900" smtClean="0">
                <a:latin typeface="+mn-ea"/>
              </a:rPr>
              <a:t>{short UUID}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204641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toFvHBE0DSHbpkvebRIgEbzMi2hInHW/XCMQAmcRuFU=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1423</Words>
  <Application>Microsoft Office PowerPoint</Application>
  <PresentationFormat>Widescreen</PresentationFormat>
  <Paragraphs>456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나눔고딕</vt:lpstr>
      <vt:lpstr>맑은 고딕</vt:lpstr>
      <vt:lpstr>Arial</vt:lpstr>
      <vt:lpstr>Calibri</vt:lpstr>
      <vt:lpstr>Segoe UI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10</cp:revision>
  <dcterms:created xsi:type="dcterms:W3CDTF">2023-06-07T07:29:12Z</dcterms:created>
  <dcterms:modified xsi:type="dcterms:W3CDTF">2023-06-10T08:36:19Z</dcterms:modified>
</cp:coreProperties>
</file>