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466" r:id="rId4"/>
    <p:sldId id="471" r:id="rId5"/>
    <p:sldId id="472" r:id="rId6"/>
    <p:sldId id="473" r:id="rId7"/>
    <p:sldId id="467" r:id="rId8"/>
    <p:sldId id="474" r:id="rId9"/>
    <p:sldId id="475" r:id="rId10"/>
    <p:sldId id="476" r:id="rId11"/>
    <p:sldId id="469" r:id="rId12"/>
    <p:sldId id="477" r:id="rId13"/>
    <p:sldId id="478" r:id="rId14"/>
    <p:sldId id="470" r:id="rId15"/>
    <p:sldId id="445" r:id="rId16"/>
    <p:sldId id="446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FF63"/>
    <a:srgbClr val="FF0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38439C-3349-4EDE-E634-ECA4D5B9F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08CCD9-A11E-C755-20CE-ADF168458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A06B67-70B3-64D0-DDC1-982D4F7B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C5A970-465C-F6FD-1A28-1BD51F51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869048-6E9A-02FA-220A-77C51001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27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EB7072-BC99-81CB-EE94-AC290228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811578-72E9-0F5D-EDDF-B07095743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1616BB-56D2-94C5-8389-C8528F93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9672E6-3B50-60D4-1E18-502A2BD2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80BDC8-9D73-E15F-8FE7-0A568E63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10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BE9E66D-B4E3-5A54-E445-9F306C4E74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A49435-5AF8-DACA-6FDE-BDD721651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F8BEAC-C1EB-9FEB-D0C1-235192FD2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C37E4D-71C3-7944-69FB-129B50AD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CC9379-0522-45F7-7900-7F5D07C1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518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09B294-2002-6EC5-7226-AD90DEE3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2AABDC-7453-8957-C548-AAA2E0A7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263E7C-E676-71F4-13E4-BC2C5657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E3FD53-9DF9-3D88-A2D2-EC3E7C16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33F935-26C6-3D02-AE80-28E72505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726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A11F78-7F08-4E17-1154-D7541EED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04FCD9-6B3D-B626-BF3E-DDF4530C3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D5BFDC-D5EE-E9E3-FA10-A0CBEBCE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07A169-BE98-AFD4-E1B5-354DA9C2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BF14B4-9688-DA6E-60D9-981DD9E1B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940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D12560-92C1-5586-1FAE-70A1C2F9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1B8A7A-E12C-2436-BE72-8EF4E7A39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29A877-5EBC-57AA-2DA0-36C6E40A8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3E780F-3DA8-2F77-3877-9B55B948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47AB16-E2A3-BB07-C036-2A44C4E4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F8A33B5-F2DF-C97C-1687-2BBC56C3D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68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1BBBE9-C4D9-9726-8B13-1537FB26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F2E197-EAC6-E769-AF95-5841BCC09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CEC3410-B5A2-9082-6F15-3963D2F3E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8346C99-BB02-33BC-FA21-C518520AB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D6FF171-A89F-AA66-B0E2-0057E335F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E36C637-D555-98A9-3B0B-9CD975DAF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B087415-CEB5-6040-35D0-98B46547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D758096-73EA-5EC1-7BF6-88A31E37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0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36C2F9-E2CB-B449-C479-B61F4B348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05731E-9A8F-BD7E-DC0D-4A69541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543F99-61BE-0961-C2D6-4F2BA28B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AAAEAA7-48C9-F356-A891-3B00362C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75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DA5F72-5781-34DC-546E-EBF3CA7F8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FAB9D56-5248-7A3E-D90C-6C92DCE1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009ACEF-DC4D-A549-69A4-0A66AA62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53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A0BFBC-A551-3E5A-9751-1207B29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7D21F8-2808-C11E-F97B-7655FB51A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87DFDB1-0223-84E4-1977-5055709DF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1FB05FD-FF39-853A-CC34-3B0A34F2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F8B5CF-30BC-3318-EB16-8D3F2E0F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74117D-586A-FFB3-8261-277763C6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15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221BD8-5B91-D877-C2A6-2601580D2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0AB5677-7B46-2C88-ECBF-911223789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4FAB56F-A37B-15DB-F265-5FC78AAD7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9130259-EA74-CDA8-9C0E-DDA6BC5D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261569D-E45D-6781-AD8E-37D71D75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252D56-D18F-6D71-7813-93FF375B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63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775E93D-4F27-0626-99B1-2D3C6A3EF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BD4160-E51D-5733-AE58-3375A2A6E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FB03182-2622-FED8-4D12-DEA8CA842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E3CB6-B13A-411D-8836-5976EF69B8E4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54DB50-2C5D-F8A3-4364-D374F1087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0AD2A20-CED8-24F6-5A15-975518FF9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FD61F-427C-4B62-A004-CD54831B0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4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0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9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3.svg"/><Relationship Id="rId5" Type="http://schemas.openxmlformats.org/officeDocument/2006/relationships/tags" Target="../tags/tag5.xml"/><Relationship Id="rId10" Type="http://schemas.openxmlformats.org/officeDocument/2006/relationships/image" Target="../media/image13.png"/><Relationship Id="rId4" Type="http://schemas.openxmlformats.org/officeDocument/2006/relationships/tags" Target="../tags/tag4.xml"/><Relationship Id="rId9" Type="http://schemas.openxmlformats.org/officeDocument/2006/relationships/image" Target="../media/image25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" Type="http://schemas.openxmlformats.org/officeDocument/2006/relationships/tags" Target="../tags/tag9.xml"/><Relationship Id="rId21" Type="http://schemas.openxmlformats.org/officeDocument/2006/relationships/tags" Target="../tags/tag27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tags" Target="../tags/tag26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svg"/><Relationship Id="rId5" Type="http://schemas.openxmlformats.org/officeDocument/2006/relationships/image" Target="../media/image13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3" Type="http://schemas.openxmlformats.org/officeDocument/2006/relationships/image" Target="../media/image2.svg"/><Relationship Id="rId21" Type="http://schemas.openxmlformats.org/officeDocument/2006/relationships/image" Target="../media/image11.pn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2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5" Type="http://schemas.openxmlformats.org/officeDocument/2006/relationships/image" Target="../media/image14.png"/><Relationship Id="rId4" Type="http://schemas.openxmlformats.org/officeDocument/2006/relationships/image" Target="../media/image2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5.sv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7.sv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sv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5" Type="http://schemas.openxmlformats.org/officeDocument/2006/relationships/image" Target="../media/image14.png"/><Relationship Id="rId4" Type="http://schemas.openxmlformats.org/officeDocument/2006/relationships/image" Target="../media/image2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5CEC6FFD-3EB4-6B8D-219B-7BEB1C560AE1}"/>
              </a:ext>
            </a:extLst>
          </p:cNvPr>
          <p:cNvSpPr/>
          <p:nvPr/>
        </p:nvSpPr>
        <p:spPr>
          <a:xfrm>
            <a:off x="143305" y="123825"/>
            <a:ext cx="6534150" cy="6619875"/>
          </a:xfrm>
          <a:prstGeom prst="rect">
            <a:avLst/>
          </a:prstGeom>
          <a:solidFill>
            <a:schemeClr val="accent5">
              <a:lumMod val="20000"/>
              <a:lumOff val="80000"/>
              <a:alpha val="3176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DF68FB5A-0CDC-91B8-D82B-DF2E8A06A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714051"/>
              </p:ext>
            </p:extLst>
          </p:nvPr>
        </p:nvGraphicFramePr>
        <p:xfrm>
          <a:off x="393114" y="5717864"/>
          <a:ext cx="5579491" cy="923544"/>
        </p:xfrm>
        <a:graphic>
          <a:graphicData uri="http://schemas.openxmlformats.org/drawingml/2006/table">
            <a:tbl>
              <a:tblPr/>
              <a:tblGrid>
                <a:gridCol w="913257">
                  <a:extLst>
                    <a:ext uri="{9D8B030D-6E8A-4147-A177-3AD203B41FA5}">
                      <a16:colId xmlns:a16="http://schemas.microsoft.com/office/drawing/2014/main" val="3451089632"/>
                    </a:ext>
                  </a:extLst>
                </a:gridCol>
                <a:gridCol w="697611">
                  <a:extLst>
                    <a:ext uri="{9D8B030D-6E8A-4147-A177-3AD203B41FA5}">
                      <a16:colId xmlns:a16="http://schemas.microsoft.com/office/drawing/2014/main" val="4155125796"/>
                    </a:ext>
                  </a:extLst>
                </a:gridCol>
                <a:gridCol w="918337">
                  <a:extLst>
                    <a:ext uri="{9D8B030D-6E8A-4147-A177-3AD203B41FA5}">
                      <a16:colId xmlns:a16="http://schemas.microsoft.com/office/drawing/2014/main" val="3844575135"/>
                    </a:ext>
                  </a:extLst>
                </a:gridCol>
                <a:gridCol w="476758">
                  <a:extLst>
                    <a:ext uri="{9D8B030D-6E8A-4147-A177-3AD203B41FA5}">
                      <a16:colId xmlns:a16="http://schemas.microsoft.com/office/drawing/2014/main" val="1354238919"/>
                    </a:ext>
                  </a:extLst>
                </a:gridCol>
                <a:gridCol w="625729">
                  <a:extLst>
                    <a:ext uri="{9D8B030D-6E8A-4147-A177-3AD203B41FA5}">
                      <a16:colId xmlns:a16="http://schemas.microsoft.com/office/drawing/2014/main" val="453681839"/>
                    </a:ext>
                  </a:extLst>
                </a:gridCol>
                <a:gridCol w="661670">
                  <a:extLst>
                    <a:ext uri="{9D8B030D-6E8A-4147-A177-3AD203B41FA5}">
                      <a16:colId xmlns:a16="http://schemas.microsoft.com/office/drawing/2014/main" val="4141771153"/>
                    </a:ext>
                  </a:extLst>
                </a:gridCol>
                <a:gridCol w="625729">
                  <a:extLst>
                    <a:ext uri="{9D8B030D-6E8A-4147-A177-3AD203B41FA5}">
                      <a16:colId xmlns:a16="http://schemas.microsoft.com/office/drawing/2014/main" val="229941704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524980657"/>
                    </a:ext>
                  </a:extLst>
                </a:gridCol>
              </a:tblGrid>
              <a:tr h="15011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브랜드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예시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상품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마케팅종류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할인율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정상가격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할인가격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비고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20846"/>
                  </a:ext>
                </a:extLst>
              </a:tr>
              <a:tr h="1501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기존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변경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44502"/>
                  </a:ext>
                </a:extLst>
              </a:tr>
              <a:tr h="15011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트리핀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아메리카노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열차표할인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10%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3,800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3,420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3,400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 단위 반올림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759044"/>
                  </a:ext>
                </a:extLst>
              </a:tr>
              <a:tr h="15011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카페스토리웨이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바닐라라뗴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입주사직원할인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20%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4,200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3,360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3,400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39655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83C9F6F3-14ED-9D67-2171-DEAEDBB52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89" y="246748"/>
            <a:ext cx="6665373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[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직영카페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트리핀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 및 구독상품 정리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]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1.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당일 열차표 소지 고객 제조음료 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10%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</a:rPr>
              <a:t>  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열차표 내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QR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코드 인식하여 키오스크 할인 반영 중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본사사옥을 제외한 직영커피점 매장 이용객의 과반수가 열차표 할인 적용 받음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2.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철도임직원 제조음료 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20~30%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한국철도공사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코레일유통 직원은 사원증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QR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코드 인식하여 키오스크 할인 반영 중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그 외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코레일관광개발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SR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등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임직원은 유니폼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사원증 육안 확인 후 포스에서 할인 적용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직영커피점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14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개소 중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개소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대구역 트리핀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부산역 트리핀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는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30%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나머지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12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개소는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20%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3.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본사사옥 입주사 제조음료 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20%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연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회 입주사에게 배부하는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QR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코드 인식하여 키오스크 할인 반영 중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[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아메리카노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에스프레소 가격 이원화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]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트리핀 아메리카노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에스프레소 정상가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3,800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 판매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특정 매장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개소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부산 트리핀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압구정로데오 트리핀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본사사옥 트리핀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아메리카노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에스프레소 정상가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3,300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압구정로데오 및 본사사옥은 하반기 중 트리핀으로 리뉴얼 예정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현재는 카페스토리웨이로 운영 중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 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</a:rPr>
              <a:t>  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[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아메리카노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카페라떼 구독 서비스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]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 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구독상품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아메리카노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잔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- 66,000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-&gt;40,000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(1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잔당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2,000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40%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카페라떼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잔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–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84,000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-&gt;50,000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(1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잔당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2,500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40%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할인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대상매장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트리핀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4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개소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본사사옥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압구정로데오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대구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부산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라운지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))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- 40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일 이내 사용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1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인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2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잔 사용 가능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발행된 매장에서만 사용가능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카카오페이 스토리웨이 멤버십 가입회원 대상 구독상품 판매 중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키오스크 이용하여 구독 결제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횟수 차감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가능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구독 서비스 미사용 취소 시 전액 환불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구독 서비스 사용 후 취소 시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“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구매가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- (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정상가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*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이용횟수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)” 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차액 환불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</a:rPr>
              <a:t>  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[</a:t>
            </a:r>
            <a:r>
              <a:rPr kumimoji="0" lang="ko-KR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제조음료 할인율 적용 계산</a:t>
            </a: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]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</a:rPr>
              <a:t>  </a:t>
            </a:r>
            <a:endParaRPr kumimoji="0" lang="en-US" altLang="ko-KR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제조음료 할인율 적용 계산시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100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 미만 산출시 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50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원미만 가격은 버리고</a:t>
            </a:r>
            <a:r>
              <a:rPr kumimoji="0" lang="en-US" altLang="ko-KR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굴림" panose="020B0600000101010101" pitchFamily="50" charset="-127"/>
                <a:ea typeface="굴림" panose="020B0600000101010101" pitchFamily="50" charset="-127"/>
              </a:rPr>
              <a:t>, 50</a:t>
            </a: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원 이상 가격은 반올림 적용</a:t>
            </a:r>
            <a:r>
              <a:rPr kumimoji="0" lang="ko-KR" altLang="en-US" sz="8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함초롬바탕" panose="02030604000101010101" pitchFamily="18" charset="-127"/>
                <a:ea typeface="굴림" panose="020B0600000101010101" pitchFamily="50" charset="-127"/>
              </a:rPr>
              <a:t> 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</a:rPr>
              <a:t>  </a:t>
            </a:r>
            <a:endParaRPr kumimoji="0" lang="ko-KR" alt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0E4B36F-628A-4D06-0375-75DEB071BF53}"/>
              </a:ext>
            </a:extLst>
          </p:cNvPr>
          <p:cNvSpPr/>
          <p:nvPr/>
        </p:nvSpPr>
        <p:spPr>
          <a:xfrm>
            <a:off x="6762750" y="123825"/>
            <a:ext cx="5285945" cy="6619875"/>
          </a:xfrm>
          <a:prstGeom prst="rect">
            <a:avLst/>
          </a:prstGeom>
          <a:solidFill>
            <a:srgbClr val="7030A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436CAE-7E44-0F32-1FA9-79F1FC2A5A7B}"/>
              </a:ext>
            </a:extLst>
          </p:cNvPr>
          <p:cNvSpPr txBox="1"/>
          <p:nvPr/>
        </p:nvSpPr>
        <p:spPr>
          <a:xfrm>
            <a:off x="6887467" y="246748"/>
            <a:ext cx="49971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▶ </a:t>
            </a:r>
            <a:r>
              <a:rPr lang="ko-KR" altLang="en-US" sz="1000" b="1" u="sng"/>
              <a:t>임직원 할인</a:t>
            </a:r>
            <a:r>
              <a:rPr lang="en-US" altLang="ko-KR" sz="1000" b="1" u="sng"/>
              <a:t>, </a:t>
            </a:r>
            <a:r>
              <a:rPr lang="ko-KR" altLang="en-US" sz="1000" b="1" u="sng"/>
              <a:t>구독 상품 적용 현황</a:t>
            </a:r>
            <a:r>
              <a:rPr lang="ko-KR" altLang="en-US" sz="1000"/>
              <a:t>입니다</a:t>
            </a:r>
            <a:r>
              <a:rPr lang="en-US" altLang="ko-KR" sz="1000"/>
              <a:t>.</a:t>
            </a:r>
          </a:p>
          <a:p>
            <a:r>
              <a:rPr lang="ko-KR" altLang="en-US" sz="1000"/>
              <a:t>    전달 받은 정보고</a:t>
            </a:r>
            <a:r>
              <a:rPr lang="en-US" altLang="ko-KR" sz="1000"/>
              <a:t>, </a:t>
            </a:r>
            <a:r>
              <a:rPr lang="ko-KR" altLang="en-US" sz="1000"/>
              <a:t>일부 내용만 반영</a:t>
            </a:r>
            <a:r>
              <a:rPr lang="en-US" altLang="ko-KR" sz="1000"/>
              <a:t> </a:t>
            </a:r>
            <a:r>
              <a:rPr lang="ko-KR" altLang="en-US" sz="1000"/>
              <a:t>가능할 것 같습니다</a:t>
            </a:r>
            <a:r>
              <a:rPr lang="en-US" altLang="ko-KR" sz="1000"/>
              <a:t>.</a:t>
            </a:r>
          </a:p>
          <a:p>
            <a:r>
              <a:rPr lang="en-US" altLang="ko-KR" sz="1000"/>
              <a:t>    (</a:t>
            </a:r>
            <a:r>
              <a:rPr lang="ko-KR" altLang="en-US" sz="1000"/>
              <a:t>참고용으로 일단은 함께 전달드립니다</a:t>
            </a:r>
            <a:r>
              <a:rPr lang="en-US" altLang="ko-KR" sz="1000"/>
              <a:t>.)</a:t>
            </a:r>
          </a:p>
          <a:p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임직원 할인</a:t>
            </a:r>
            <a:r>
              <a:rPr lang="en-US" altLang="ko-KR" sz="1000" b="1"/>
              <a:t>]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현재 </a:t>
            </a:r>
            <a:r>
              <a:rPr lang="ko-KR" altLang="en-US" sz="1000" u="sng"/>
              <a:t>상품 등록 시에 개발해주신 대로</a:t>
            </a:r>
            <a:r>
              <a:rPr lang="en-US" altLang="ko-KR" sz="1000" u="sng"/>
              <a:t>, </a:t>
            </a:r>
            <a:r>
              <a:rPr lang="ko-KR" altLang="en-US" sz="1000" u="sng"/>
              <a:t>할인율</a:t>
            </a:r>
            <a:r>
              <a:rPr lang="en-US" altLang="ko-KR" sz="1000" u="sng"/>
              <a:t>/</a:t>
            </a:r>
            <a:r>
              <a:rPr lang="ko-KR" altLang="en-US" sz="1000" u="sng"/>
              <a:t>할인액 지정만 </a:t>
            </a:r>
            <a:r>
              <a:rPr lang="ko-KR" altLang="en-US" sz="1000"/>
              <a:t>하면 될 것 같습니다</a:t>
            </a:r>
            <a:r>
              <a:rPr lang="en-US" altLang="ko-KR" sz="1000"/>
              <a:t>.</a:t>
            </a:r>
          </a:p>
          <a:p>
            <a:r>
              <a:rPr lang="en-US" altLang="ko-KR" sz="1000"/>
              <a:t>    (</a:t>
            </a:r>
            <a:r>
              <a:rPr lang="ko-KR" altLang="en-US" sz="1000"/>
              <a:t>변동 사항 없음</a:t>
            </a:r>
            <a:r>
              <a:rPr lang="en-US" altLang="ko-KR" sz="1000"/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임직원 할인 </a:t>
            </a:r>
            <a:r>
              <a:rPr lang="ko-KR" altLang="en-US" sz="1000" u="sng"/>
              <a:t>대상은 </a:t>
            </a:r>
            <a:r>
              <a:rPr lang="en-US" altLang="ko-KR" sz="1000" u="sng"/>
              <a:t>‘</a:t>
            </a:r>
            <a:r>
              <a:rPr lang="ko-KR" altLang="en-US" sz="1000" u="sng"/>
              <a:t>회원 등급이 임직원</a:t>
            </a:r>
            <a:r>
              <a:rPr lang="en-US" altLang="ko-KR" sz="1000" u="sng"/>
              <a:t>’</a:t>
            </a:r>
            <a:r>
              <a:rPr lang="ko-KR" altLang="en-US" sz="1000" u="sng"/>
              <a:t>인 회원</a:t>
            </a:r>
            <a:r>
              <a:rPr lang="ko-KR" altLang="en-US" sz="1000"/>
              <a:t>입니다</a:t>
            </a:r>
            <a:r>
              <a:rPr lang="en-US" altLang="ko-KR" sz="100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자사 직원</a:t>
            </a:r>
            <a:r>
              <a:rPr lang="en-US" altLang="ko-KR" sz="1000"/>
              <a:t>, </a:t>
            </a:r>
            <a:r>
              <a:rPr lang="ko-KR" altLang="en-US" sz="1000"/>
              <a:t>기타 임직원</a:t>
            </a:r>
            <a:r>
              <a:rPr lang="en-US" altLang="ko-KR" sz="1000"/>
              <a:t>, </a:t>
            </a:r>
            <a:r>
              <a:rPr lang="ko-KR" altLang="en-US" sz="1000"/>
              <a:t>입주사 등 구분에 대한 내용은</a:t>
            </a:r>
            <a:r>
              <a:rPr lang="en-US" altLang="ko-KR" sz="1000"/>
              <a:t>,</a:t>
            </a:r>
            <a:r>
              <a:rPr lang="ko-KR" altLang="en-US" sz="1000"/>
              <a:t> 현재 기준 반영하지 않을 예정입니다</a:t>
            </a:r>
            <a:r>
              <a:rPr lang="en-US" altLang="ko-KR" sz="1000"/>
              <a:t>.</a:t>
            </a:r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구독 상품</a:t>
            </a:r>
            <a:r>
              <a:rPr lang="en-US" altLang="ko-KR" sz="1000" b="1"/>
              <a:t>]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구독 상품 관련 메뉴를 새로 추가했습니다</a:t>
            </a:r>
            <a:r>
              <a:rPr lang="en-US" altLang="ko-KR" sz="1000"/>
              <a:t>. </a:t>
            </a:r>
            <a:r>
              <a:rPr lang="ko-KR" altLang="en-US" sz="1000"/>
              <a:t>메뉴 위치는 뒷 페이지에 있습니다</a:t>
            </a:r>
            <a:r>
              <a:rPr lang="en-US" altLang="ko-KR" sz="100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구독 상품 등록 내용은 </a:t>
            </a:r>
            <a:r>
              <a:rPr lang="ko-KR" altLang="en-US" sz="1000" u="sng"/>
              <a:t>일반 상품과 거의 동일</a:t>
            </a:r>
            <a:r>
              <a:rPr lang="ko-KR" altLang="en-US" sz="1000"/>
              <a:t>합니다</a:t>
            </a:r>
            <a:r>
              <a:rPr lang="en-US" altLang="ko-KR" sz="1000"/>
              <a:t>. 1+1, </a:t>
            </a:r>
            <a:r>
              <a:rPr lang="ko-KR" altLang="en-US" sz="1000"/>
              <a:t>임직원 할인이 빠졌고</a:t>
            </a:r>
            <a:r>
              <a:rPr lang="en-US" altLang="ko-KR" sz="1000"/>
              <a:t>, </a:t>
            </a:r>
            <a:r>
              <a:rPr lang="ko-KR" altLang="en-US" sz="1000" u="sng"/>
              <a:t>구독 기간</a:t>
            </a:r>
            <a:r>
              <a:rPr lang="en-US" altLang="ko-KR" sz="1000" u="sng"/>
              <a:t>/</a:t>
            </a:r>
            <a:r>
              <a:rPr lang="ko-KR" altLang="en-US" sz="1000" u="sng"/>
              <a:t>사용자 연장 등록</a:t>
            </a:r>
            <a:r>
              <a:rPr lang="ko-KR" altLang="en-US" sz="1000"/>
              <a:t>이 있습니다</a:t>
            </a:r>
            <a:r>
              <a:rPr lang="en-US" altLang="ko-KR" sz="100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왼쪽에는 </a:t>
            </a:r>
            <a:r>
              <a:rPr lang="en-US" altLang="ko-KR" sz="1000"/>
              <a:t>40</a:t>
            </a:r>
            <a:r>
              <a:rPr lang="ko-KR" altLang="en-US" sz="1000"/>
              <a:t>일 이내로 되어 있는데</a:t>
            </a:r>
            <a:r>
              <a:rPr lang="en-US" altLang="ko-KR" sz="1000"/>
              <a:t>, </a:t>
            </a:r>
            <a:r>
              <a:rPr lang="ko-KR" altLang="en-US" sz="1000"/>
              <a:t>구독 서비스는 카페 외에도 진행 예정이라서 기간 설정 기능이 필요할 것 같습니다</a:t>
            </a:r>
            <a:r>
              <a:rPr lang="en-US" altLang="ko-KR" sz="100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구독 상품 구매 시</a:t>
            </a:r>
            <a:r>
              <a:rPr lang="en-US" altLang="ko-KR" sz="1000"/>
              <a:t>, </a:t>
            </a:r>
            <a:r>
              <a:rPr lang="en-US" altLang="ko-KR" sz="1000" u="sng"/>
              <a:t>‘</a:t>
            </a:r>
            <a:r>
              <a:rPr lang="ko-KR" altLang="en-US" sz="1000" u="sng"/>
              <a:t>한 매장에서만 수령 가능</a:t>
            </a:r>
            <a:r>
              <a:rPr lang="en-US" altLang="ko-KR" sz="1000" u="sng"/>
              <a:t>’</a:t>
            </a:r>
            <a:r>
              <a:rPr lang="ko-KR" altLang="en-US" sz="1000"/>
              <a:t>합니다</a:t>
            </a:r>
            <a:r>
              <a:rPr lang="en-US" altLang="ko-KR" sz="1000"/>
              <a:t>. </a:t>
            </a:r>
          </a:p>
          <a:p>
            <a:pPr marL="171450" indent="-171450">
              <a:buFontTx/>
              <a:buChar char="-"/>
            </a:pPr>
            <a:r>
              <a:rPr lang="ko-KR" altLang="en-US" sz="1000"/>
              <a:t>현재는 상품 등록에 따로 </a:t>
            </a:r>
            <a:r>
              <a:rPr lang="en-US" altLang="ko-KR" sz="1000"/>
              <a:t>‘1</a:t>
            </a:r>
            <a:r>
              <a:rPr lang="ko-KR" altLang="en-US" sz="1000"/>
              <a:t>일 최대 수령 가능 개수</a:t>
            </a:r>
            <a:r>
              <a:rPr lang="en-US" altLang="ko-KR" sz="1000"/>
              <a:t>’</a:t>
            </a:r>
            <a:r>
              <a:rPr lang="ko-KR" altLang="en-US" sz="1000"/>
              <a:t>가 없는데</a:t>
            </a:r>
            <a:r>
              <a:rPr lang="en-US" altLang="ko-KR" sz="1000"/>
              <a:t>(1</a:t>
            </a:r>
            <a:r>
              <a:rPr lang="ko-KR" altLang="en-US" sz="1000"/>
              <a:t>일 </a:t>
            </a:r>
            <a:r>
              <a:rPr lang="en-US" altLang="ko-KR" sz="1000"/>
              <a:t>1</a:t>
            </a:r>
            <a:r>
              <a:rPr lang="ko-KR" altLang="en-US" sz="1000"/>
              <a:t>개임</a:t>
            </a:r>
            <a:r>
              <a:rPr lang="en-US" altLang="ko-KR" sz="1000"/>
              <a:t>), </a:t>
            </a:r>
            <a:r>
              <a:rPr lang="ko-KR" altLang="en-US" sz="1000"/>
              <a:t>논의 중에 </a:t>
            </a:r>
            <a:r>
              <a:rPr lang="en-US" altLang="ko-KR" sz="1000"/>
              <a:t>1</a:t>
            </a:r>
            <a:r>
              <a:rPr lang="ko-KR" altLang="en-US" sz="1000"/>
              <a:t>일 </a:t>
            </a:r>
            <a:r>
              <a:rPr lang="en-US" altLang="ko-KR" sz="1000"/>
              <a:t>2</a:t>
            </a:r>
            <a:r>
              <a:rPr lang="ko-KR" altLang="en-US" sz="1000"/>
              <a:t>개</a:t>
            </a:r>
            <a:r>
              <a:rPr lang="en-US" altLang="ko-KR" sz="1000"/>
              <a:t> (</a:t>
            </a:r>
            <a:r>
              <a:rPr lang="ko-KR" altLang="en-US" sz="1000"/>
              <a:t>이상</a:t>
            </a:r>
            <a:r>
              <a:rPr lang="en-US" altLang="ko-KR" sz="1000"/>
              <a:t>) </a:t>
            </a:r>
            <a:r>
              <a:rPr lang="ko-KR" altLang="en-US" sz="1000"/>
              <a:t>수령이 필요하면 최대 개수를 지정해야 할 수도 있을 것 같습니다</a:t>
            </a:r>
            <a:r>
              <a:rPr lang="en-US" altLang="ko-KR" sz="1000"/>
              <a:t>.</a:t>
            </a:r>
          </a:p>
          <a:p>
            <a:endParaRPr lang="en-US" altLang="ko-KR" sz="1000"/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pPr marL="171450" indent="-171450">
              <a:buFontTx/>
              <a:buChar char="-"/>
            </a:pPr>
            <a:endParaRPr lang="en-US" altLang="ko-KR" sz="1000"/>
          </a:p>
          <a:p>
            <a:r>
              <a:rPr lang="ko-KR" altLang="en-US" sz="1000"/>
              <a:t>혹시 이상하거나 변경이 필요한 내용이 있다면 말씀해주세요 </a:t>
            </a:r>
            <a:r>
              <a:rPr lang="en-US" altLang="ko-KR" sz="1000"/>
              <a:t>!</a:t>
            </a:r>
          </a:p>
          <a:p>
            <a:r>
              <a:rPr lang="ko-KR" altLang="en-US" sz="1000"/>
              <a:t>감사합니다</a:t>
            </a:r>
            <a:r>
              <a:rPr lang="en-US" altLang="ko-KR" sz="1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6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 오더 구독 상품 주문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 사유 기록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4542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strike="sngStrik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승인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승인 시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상태 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= ‘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확정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으로 변경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승인 버튼은 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‘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확인 중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’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상태에만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3171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strike="sngStrik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불가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*”</a:t>
                      </a:r>
                      <a:r>
                        <a:rPr lang="ko-KR" altLang="en-US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주문 불가를 안내하고</a:t>
                      </a:r>
                      <a:r>
                        <a:rPr lang="en-US" altLang="ko-KR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lang="ko-KR" altLang="en-US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주문을 취소하시겠습니까</a:t>
                      </a:r>
                      <a:r>
                        <a:rPr lang="en-US" altLang="ko-KR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?” </a:t>
                      </a:r>
                      <a:r>
                        <a:rPr lang="ko-KR" altLang="en-US" sz="800" strike="sngStrike">
                          <a:solidFill>
                            <a:srgbClr val="262626"/>
                          </a:solidFill>
                          <a:latin typeface="맑은 고딕" panose="020B0503020000020004" pitchFamily="50" charset="-127"/>
                          <a:ea typeface="+mn-ea"/>
                          <a:cs typeface="Calibri" pitchFamily="34" charset="0"/>
                        </a:rPr>
                        <a:t>팝업</a:t>
                      </a:r>
                      <a:endParaRPr lang="de-DE" altLang="ko-KR" sz="800" strike="sngStrike">
                        <a:solidFill>
                          <a:srgbClr val="262626"/>
                        </a:solidFill>
                        <a:latin typeface="맑은 고딕" panose="020B0503020000020004" pitchFamily="50" charset="-127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2148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strike="sngStrik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구독 취소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, “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구독 상태를 취소로 변경하시겠습니까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팝업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구독 상태 및 구독 기간에 반영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  구독 상태 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구독 취소</a:t>
                      </a:r>
                      <a:endParaRPr lang="en-US" altLang="ko-KR" sz="800" strike="sngStrike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상태 </a:t>
                      </a:r>
                      <a:r>
                        <a:rPr lang="en-US" altLang="ko-KR" sz="800" strike="sngStrike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ko-KR" altLang="en-US" sz="800" strike="sngStrike">
                          <a:solidFill>
                            <a:schemeClr val="tx1"/>
                          </a:solidFill>
                        </a:rPr>
                        <a:t>주문 취소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41315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71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있을 시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23634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주문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3F3FFCF-A24A-C707-9804-1FE2A35DAF2F}"/>
              </a:ext>
            </a:extLst>
          </p:cNvPr>
          <p:cNvSpPr txBox="1"/>
          <p:nvPr/>
        </p:nvSpPr>
        <p:spPr>
          <a:xfrm>
            <a:off x="600709" y="1416157"/>
            <a:ext cx="1023602" cy="27238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요청 사항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취소 사유</a:t>
            </a:r>
            <a:endParaRPr lang="en-US" altLang="ko-KR" sz="900"/>
          </a:p>
          <a:p>
            <a:r>
              <a:rPr lang="en-US" altLang="ko-KR" sz="900"/>
              <a:t>(</a:t>
            </a:r>
            <a:r>
              <a:rPr lang="ko-KR" altLang="en-US" sz="900"/>
              <a:t>메모</a:t>
            </a:r>
            <a:r>
              <a:rPr lang="en-US" altLang="ko-KR" sz="900"/>
              <a:t>)</a:t>
            </a:r>
          </a:p>
          <a:p>
            <a:endParaRPr lang="en-US" altLang="ko-KR" sz="900"/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6646E9F5-C05B-1E04-B766-1EECB7924A02}"/>
              </a:ext>
            </a:extLst>
          </p:cNvPr>
          <p:cNvSpPr/>
          <p:nvPr/>
        </p:nvSpPr>
        <p:spPr>
          <a:xfrm>
            <a:off x="4267135" y="5895956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01BDF639-7126-B31B-1B14-9883A438CEF9}"/>
              </a:ext>
            </a:extLst>
          </p:cNvPr>
          <p:cNvSpPr/>
          <p:nvPr/>
        </p:nvSpPr>
        <p:spPr>
          <a:xfrm>
            <a:off x="1636073" y="1948415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BE6CBC9D-BCAF-B92E-CDF9-59804F1AC47C}"/>
              </a:ext>
            </a:extLst>
          </p:cNvPr>
          <p:cNvSpPr/>
          <p:nvPr/>
        </p:nvSpPr>
        <p:spPr>
          <a:xfrm>
            <a:off x="2404858" y="1948415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6D28F4D6-2B4F-F943-6F3E-BAE42BDB0D34}"/>
              </a:ext>
            </a:extLst>
          </p:cNvPr>
          <p:cNvSpPr/>
          <p:nvPr/>
        </p:nvSpPr>
        <p:spPr>
          <a:xfrm>
            <a:off x="3176550" y="1948415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1F017DE-A5AA-66B3-BFF0-498DA6181984}"/>
              </a:ext>
            </a:extLst>
          </p:cNvPr>
          <p:cNvSpPr txBox="1"/>
          <p:nvPr/>
        </p:nvSpPr>
        <p:spPr>
          <a:xfrm>
            <a:off x="2235434" y="194654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1E49544-627D-CAE0-D38C-BB8D1675B8B8}"/>
              </a:ext>
            </a:extLst>
          </p:cNvPr>
          <p:cNvSpPr txBox="1"/>
          <p:nvPr/>
        </p:nvSpPr>
        <p:spPr>
          <a:xfrm>
            <a:off x="3008282" y="19560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3EB894CC-E847-A935-0927-005B4F77EF35}"/>
              </a:ext>
            </a:extLst>
          </p:cNvPr>
          <p:cNvSpPr/>
          <p:nvPr/>
        </p:nvSpPr>
        <p:spPr>
          <a:xfrm>
            <a:off x="1637367" y="2365671"/>
            <a:ext cx="52417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개인</a:t>
            </a:r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4B020AE6-AD12-16A0-4372-D7FDEE3DED89}"/>
              </a:ext>
            </a:extLst>
          </p:cNvPr>
          <p:cNvSpPr/>
          <p:nvPr/>
        </p:nvSpPr>
        <p:spPr>
          <a:xfrm>
            <a:off x="2243745" y="2365671"/>
            <a:ext cx="140071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현금영수증 발급 정보</a:t>
            </a:r>
          </a:p>
        </p:txBody>
      </p:sp>
      <p:sp>
        <p:nvSpPr>
          <p:cNvPr id="135" name="사각형: 둥근 모서리 134">
            <a:extLst>
              <a:ext uri="{FF2B5EF4-FFF2-40B4-BE49-F238E27FC236}">
                <a16:creationId xmlns:a16="http://schemas.microsoft.com/office/drawing/2014/main" id="{81124944-EE13-B717-2083-14890759277E}"/>
              </a:ext>
            </a:extLst>
          </p:cNvPr>
          <p:cNvSpPr/>
          <p:nvPr/>
        </p:nvSpPr>
        <p:spPr>
          <a:xfrm>
            <a:off x="1636073" y="1379276"/>
            <a:ext cx="2178246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E224501-2C85-3921-D04A-198BE70184B7}"/>
              </a:ext>
            </a:extLst>
          </p:cNvPr>
          <p:cNvSpPr/>
          <p:nvPr/>
        </p:nvSpPr>
        <p:spPr>
          <a:xfrm>
            <a:off x="1634341" y="2798325"/>
            <a:ext cx="74961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 중    </a:t>
            </a:r>
          </a:p>
        </p:txBody>
      </p:sp>
      <p:sp>
        <p:nvSpPr>
          <p:cNvPr id="139" name="사각형: 둥근 모서리 138">
            <a:extLst>
              <a:ext uri="{FF2B5EF4-FFF2-40B4-BE49-F238E27FC236}">
                <a16:creationId xmlns:a16="http://schemas.microsoft.com/office/drawing/2014/main" id="{823394E4-22A4-205C-20A4-5D319BCE5877}"/>
              </a:ext>
            </a:extLst>
          </p:cNvPr>
          <p:cNvSpPr/>
          <p:nvPr/>
        </p:nvSpPr>
        <p:spPr>
          <a:xfrm>
            <a:off x="3651080" y="5895956"/>
            <a:ext cx="552108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40" name="그룹 139">
            <a:extLst>
              <a:ext uri="{FF2B5EF4-FFF2-40B4-BE49-F238E27FC236}">
                <a16:creationId xmlns:a16="http://schemas.microsoft.com/office/drawing/2014/main" id="{E925FCAA-5EB6-09ED-9779-BB08EC529AA6}"/>
              </a:ext>
            </a:extLst>
          </p:cNvPr>
          <p:cNvGrpSpPr/>
          <p:nvPr/>
        </p:nvGrpSpPr>
        <p:grpSpPr>
          <a:xfrm>
            <a:off x="3975661" y="5656950"/>
            <a:ext cx="244417" cy="248362"/>
            <a:chOff x="1098607" y="3056422"/>
            <a:chExt cx="244417" cy="258694"/>
          </a:xfrm>
        </p:grpSpPr>
        <p:sp>
          <p:nvSpPr>
            <p:cNvPr id="141" name="이등변 삼각형 140">
              <a:extLst>
                <a:ext uri="{FF2B5EF4-FFF2-40B4-BE49-F238E27FC236}">
                  <a16:creationId xmlns:a16="http://schemas.microsoft.com/office/drawing/2014/main" id="{44AF7787-7665-920F-A91A-E44B215DC7B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2" name="그룹 141">
              <a:extLst>
                <a:ext uri="{FF2B5EF4-FFF2-40B4-BE49-F238E27FC236}">
                  <a16:creationId xmlns:a16="http://schemas.microsoft.com/office/drawing/2014/main" id="{7654C7F9-D893-7ED1-076B-6DAE15487F2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143" name="Oval 593">
                <a:extLst>
                  <a:ext uri="{FF2B5EF4-FFF2-40B4-BE49-F238E27FC236}">
                    <a16:creationId xmlns:a16="http://schemas.microsoft.com/office/drawing/2014/main" id="{2BD9A9FC-A2E5-F4A9-E906-C41BDDCDD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4" name="TextBox 14">
                <a:extLst>
                  <a:ext uri="{FF2B5EF4-FFF2-40B4-BE49-F238E27FC236}">
                    <a16:creationId xmlns:a16="http://schemas.microsoft.com/office/drawing/2014/main" id="{CD2AA67C-B105-5751-FF5F-DAFEE815D62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AEFFED2A-E627-2742-7CB6-BF5E3D3A2449}"/>
              </a:ext>
            </a:extLst>
          </p:cNvPr>
          <p:cNvSpPr/>
          <p:nvPr/>
        </p:nvSpPr>
        <p:spPr>
          <a:xfrm>
            <a:off x="-8750" y="483224"/>
            <a:ext cx="7794169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192" name="직선 화살표 연결선 191">
            <a:extLst>
              <a:ext uri="{FF2B5EF4-FFF2-40B4-BE49-F238E27FC236}">
                <a16:creationId xmlns:a16="http://schemas.microsoft.com/office/drawing/2014/main" id="{17C5AEB7-0009-F837-C70A-EECE182E3613}"/>
              </a:ext>
            </a:extLst>
          </p:cNvPr>
          <p:cNvCxnSpPr>
            <a:cxnSpLocks/>
            <a:stCxn id="137" idx="3"/>
            <a:endCxn id="14" idx="1"/>
          </p:cNvCxnSpPr>
          <p:nvPr/>
        </p:nvCxnSpPr>
        <p:spPr>
          <a:xfrm flipV="1">
            <a:off x="2383955" y="2398237"/>
            <a:ext cx="2408825" cy="515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AFB3BC69-B89F-606B-585B-9BAE1E360F7F}"/>
              </a:ext>
            </a:extLst>
          </p:cNvPr>
          <p:cNvCxnSpPr>
            <a:cxnSpLocks/>
            <a:stCxn id="132" idx="3"/>
            <a:endCxn id="10" idx="1"/>
          </p:cNvCxnSpPr>
          <p:nvPr/>
        </p:nvCxnSpPr>
        <p:spPr>
          <a:xfrm flipV="1">
            <a:off x="2161544" y="1521021"/>
            <a:ext cx="1781247" cy="96006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3C9D652A-A266-CA5B-0BD1-32E3703BF60F}"/>
              </a:ext>
            </a:extLst>
          </p:cNvPr>
          <p:cNvSpPr/>
          <p:nvPr/>
        </p:nvSpPr>
        <p:spPr>
          <a:xfrm>
            <a:off x="3921270" y="1060297"/>
            <a:ext cx="824534" cy="869981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47B2DB-1B25-CF22-51AF-BF7EDCD1A507}"/>
              </a:ext>
            </a:extLst>
          </p:cNvPr>
          <p:cNvSpPr txBox="1"/>
          <p:nvPr/>
        </p:nvSpPr>
        <p:spPr>
          <a:xfrm>
            <a:off x="3942791" y="1167078"/>
            <a:ext cx="811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개인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사업자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미신청</a:t>
            </a:r>
            <a:endParaRPr lang="en-US" altLang="ko-KR" sz="80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BB0957C-71E5-B76D-01C0-72A5DFEB6F20}"/>
              </a:ext>
            </a:extLst>
          </p:cNvPr>
          <p:cNvSpPr/>
          <p:nvPr/>
        </p:nvSpPr>
        <p:spPr>
          <a:xfrm>
            <a:off x="4792780" y="2174236"/>
            <a:ext cx="1781247" cy="448002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843CCD-727E-4BE0-E23B-A3034DB55766}"/>
              </a:ext>
            </a:extLst>
          </p:cNvPr>
          <p:cNvSpPr txBox="1"/>
          <p:nvPr/>
        </p:nvSpPr>
        <p:spPr>
          <a:xfrm>
            <a:off x="4832589" y="2232630"/>
            <a:ext cx="1742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구독 중</a:t>
            </a:r>
            <a:r>
              <a:rPr lang="en-US" altLang="ko-KR" sz="800"/>
              <a:t> / </a:t>
            </a:r>
            <a:r>
              <a:rPr lang="ko-KR" altLang="en-US" sz="800"/>
              <a:t>구독 만료 </a:t>
            </a:r>
            <a:r>
              <a:rPr lang="en-US" altLang="ko-KR" sz="800"/>
              <a:t>/ </a:t>
            </a:r>
            <a:r>
              <a:rPr lang="ko-KR" altLang="en-US" sz="800"/>
              <a:t>구독 취소</a:t>
            </a:r>
            <a:endParaRPr lang="en-US" altLang="ko-KR" sz="800"/>
          </a:p>
          <a:p>
            <a:r>
              <a:rPr lang="en-US" altLang="ko-KR" sz="800"/>
              <a:t>*</a:t>
            </a:r>
            <a:r>
              <a:rPr lang="ko-KR" altLang="en-US" sz="800"/>
              <a:t>주문 승인 전에는 미표시</a:t>
            </a:r>
            <a:endParaRPr lang="en-US" altLang="ko-KR" sz="800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C2DB2F0E-7D7A-B3BF-7757-8FCBE49B68FF}"/>
              </a:ext>
            </a:extLst>
          </p:cNvPr>
          <p:cNvGrpSpPr/>
          <p:nvPr/>
        </p:nvGrpSpPr>
        <p:grpSpPr>
          <a:xfrm>
            <a:off x="4564869" y="5664064"/>
            <a:ext cx="244417" cy="248362"/>
            <a:chOff x="1098607" y="3056422"/>
            <a:chExt cx="244417" cy="258694"/>
          </a:xfrm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EC231E5F-FAEC-3A7E-FB4D-3A0B1CEA864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D24F1DA9-1E46-0258-9C52-73AC8561281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20" name="Oval 593">
                <a:extLst>
                  <a:ext uri="{FF2B5EF4-FFF2-40B4-BE49-F238E27FC236}">
                    <a16:creationId xmlns:a16="http://schemas.microsoft.com/office/drawing/2014/main" id="{7C2C1EC4-07C4-0087-D3A1-B955C02E7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" name="TextBox 14">
                <a:extLst>
                  <a:ext uri="{FF2B5EF4-FFF2-40B4-BE49-F238E27FC236}">
                    <a16:creationId xmlns:a16="http://schemas.microsoft.com/office/drawing/2014/main" id="{EB40033A-7126-D767-217F-E97D5D0CF5F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6" name="Box">
            <a:extLst>
              <a:ext uri="{FF2B5EF4-FFF2-40B4-BE49-F238E27FC236}">
                <a16:creationId xmlns:a16="http://schemas.microsoft.com/office/drawing/2014/main" id="{C108C16B-A173-5421-91DD-FD262835C2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4277" y="3653333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B7AD60-00EB-7721-305B-FFFE93D64506}"/>
              </a:ext>
            </a:extLst>
          </p:cNvPr>
          <p:cNvSpPr txBox="1"/>
          <p:nvPr/>
        </p:nvSpPr>
        <p:spPr>
          <a:xfrm>
            <a:off x="1741576" y="3606973"/>
            <a:ext cx="15492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미사용 취소</a:t>
            </a:r>
          </a:p>
        </p:txBody>
      </p:sp>
      <p:pic>
        <p:nvPicPr>
          <p:cNvPr id="50" name="그래픽 49" descr="확인 표시 단색으로 채워진">
            <a:extLst>
              <a:ext uri="{FF2B5EF4-FFF2-40B4-BE49-F238E27FC236}">
                <a16:creationId xmlns:a16="http://schemas.microsoft.com/office/drawing/2014/main" id="{E4649833-1DD5-EBC5-C3EC-9EB81CADC7B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67204" y="3649381"/>
            <a:ext cx="82916" cy="126261"/>
          </a:xfrm>
          <a:prstGeom prst="rect">
            <a:avLst/>
          </a:prstGeom>
        </p:spPr>
      </p:pic>
      <p:sp>
        <p:nvSpPr>
          <p:cNvPr id="134" name="Box">
            <a:extLst>
              <a:ext uri="{FF2B5EF4-FFF2-40B4-BE49-F238E27FC236}">
                <a16:creationId xmlns:a16="http://schemas.microsoft.com/office/drawing/2014/main" id="{C20ED370-95E6-AE13-DEB3-9C37FA9D5D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4593" y="3891363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BA1149-5D82-D40B-7084-98A3FAE3D9A0}"/>
              </a:ext>
            </a:extLst>
          </p:cNvPr>
          <p:cNvSpPr txBox="1"/>
          <p:nvPr/>
        </p:nvSpPr>
        <p:spPr>
          <a:xfrm>
            <a:off x="1731893" y="3845003"/>
            <a:ext cx="1569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 후 취소</a:t>
            </a:r>
            <a:r>
              <a:rPr lang="en-US" altLang="ko-KR" sz="900"/>
              <a:t>(</a:t>
            </a:r>
            <a:r>
              <a:rPr lang="ko-KR" altLang="en-US" sz="900"/>
              <a:t>일부</a:t>
            </a:r>
            <a:r>
              <a:rPr lang="en-US" altLang="ko-KR" sz="900"/>
              <a:t>)</a:t>
            </a:r>
            <a:r>
              <a:rPr lang="ko-KR" altLang="en-US" sz="900"/>
              <a:t> </a:t>
            </a: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D50912D0-17D4-F9E1-6B38-DE6BB3DD61DE}"/>
              </a:ext>
            </a:extLst>
          </p:cNvPr>
          <p:cNvSpPr/>
          <p:nvPr/>
        </p:nvSpPr>
        <p:spPr>
          <a:xfrm>
            <a:off x="1636073" y="4143615"/>
            <a:ext cx="2178246" cy="1292368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</a:p>
        </p:txBody>
      </p: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ADAFA072-6863-0220-1156-23C7B80976FD}"/>
              </a:ext>
            </a:extLst>
          </p:cNvPr>
          <p:cNvGrpSpPr/>
          <p:nvPr/>
        </p:nvGrpSpPr>
        <p:grpSpPr>
          <a:xfrm>
            <a:off x="377144" y="3694665"/>
            <a:ext cx="278496" cy="200053"/>
            <a:chOff x="1014019" y="2643309"/>
            <a:chExt cx="278496" cy="200053"/>
          </a:xfrm>
        </p:grpSpPr>
        <p:sp>
          <p:nvSpPr>
            <p:cNvPr id="152" name="이등변 삼각형 151">
              <a:extLst>
                <a:ext uri="{FF2B5EF4-FFF2-40B4-BE49-F238E27FC236}">
                  <a16:creationId xmlns:a16="http://schemas.microsoft.com/office/drawing/2014/main" id="{E7A2A607-7644-E3CD-8FBB-F0D07FE0504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id="{CF161DB4-CC36-9369-AC6B-74776B25E6D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4" name="Oval 593">
                <a:extLst>
                  <a:ext uri="{FF2B5EF4-FFF2-40B4-BE49-F238E27FC236}">
                    <a16:creationId xmlns:a16="http://schemas.microsoft.com/office/drawing/2014/main" id="{553FCC3C-D1DA-F958-D45C-170504DBA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5" name="TextBox 14">
                <a:extLst>
                  <a:ext uri="{FF2B5EF4-FFF2-40B4-BE49-F238E27FC236}">
                    <a16:creationId xmlns:a16="http://schemas.microsoft.com/office/drawing/2014/main" id="{79EDF3C5-65BF-EA47-56EB-868BF7BD5E3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6" name="TextBox 155">
            <a:extLst>
              <a:ext uri="{FF2B5EF4-FFF2-40B4-BE49-F238E27FC236}">
                <a16:creationId xmlns:a16="http://schemas.microsoft.com/office/drawing/2014/main" id="{4EF7D7A9-7B53-4DE3-65A4-9D14D0259C1D}"/>
              </a:ext>
            </a:extLst>
          </p:cNvPr>
          <p:cNvSpPr txBox="1"/>
          <p:nvPr/>
        </p:nvSpPr>
        <p:spPr>
          <a:xfrm>
            <a:off x="7924524" y="3355355"/>
            <a:ext cx="3395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 상태</a:t>
            </a:r>
            <a:endParaRPr lang="en-US" altLang="ko-KR" sz="900"/>
          </a:p>
          <a:p>
            <a:r>
              <a:rPr lang="en-US" altLang="ko-KR" sz="900"/>
              <a:t>1. </a:t>
            </a:r>
            <a:r>
              <a:rPr lang="ko-KR" altLang="en-US" sz="900"/>
              <a:t>주문 확인 중 </a:t>
            </a:r>
            <a:r>
              <a:rPr lang="en-US" altLang="ko-KR" sz="900"/>
              <a:t>– </a:t>
            </a:r>
            <a:r>
              <a:rPr lang="ko-KR" altLang="en-US" sz="900"/>
              <a:t>주문 승인 전</a:t>
            </a:r>
            <a:endParaRPr lang="en-US" altLang="ko-KR" sz="900"/>
          </a:p>
          <a:p>
            <a:r>
              <a:rPr lang="en-US" altLang="ko-KR" sz="900"/>
              <a:t>2. </a:t>
            </a:r>
            <a:r>
              <a:rPr lang="ko-KR" altLang="en-US" sz="900"/>
              <a:t>이용 확정 </a:t>
            </a:r>
            <a:r>
              <a:rPr lang="en-US" altLang="ko-KR" sz="900"/>
              <a:t>-&gt; </a:t>
            </a:r>
            <a:r>
              <a:rPr lang="ko-KR" altLang="en-US" sz="900"/>
              <a:t>주문 승인 후 구독 상품 </a:t>
            </a:r>
            <a:r>
              <a:rPr lang="en-US" altLang="ko-KR" sz="900"/>
              <a:t>QR </a:t>
            </a:r>
            <a:r>
              <a:rPr lang="ko-KR" altLang="en-US" sz="900"/>
              <a:t>생성</a:t>
            </a:r>
            <a:endParaRPr lang="en-US" altLang="ko-KR" sz="900"/>
          </a:p>
          <a:p>
            <a:r>
              <a:rPr lang="en-US" altLang="ko-KR" sz="900"/>
              <a:t>3. </a:t>
            </a:r>
            <a:r>
              <a:rPr lang="ko-KR" altLang="en-US" sz="900"/>
              <a:t>주문 취소</a:t>
            </a:r>
            <a:r>
              <a:rPr lang="en-US" altLang="ko-KR" sz="900"/>
              <a:t>(</a:t>
            </a:r>
            <a:r>
              <a:rPr lang="ko-KR" altLang="en-US" sz="900"/>
              <a:t>이용 확정 후에는 관리자 취소만 가능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4. </a:t>
            </a:r>
            <a:r>
              <a:rPr lang="ko-KR" altLang="en-US" sz="900"/>
              <a:t>이용 완료</a:t>
            </a:r>
            <a:r>
              <a:rPr lang="en-US" altLang="ko-KR" sz="900"/>
              <a:t> - </a:t>
            </a:r>
            <a:r>
              <a:rPr lang="ko-KR" altLang="en-US" sz="900"/>
              <a:t>구독 만료</a:t>
            </a:r>
            <a:endParaRPr lang="en-US" altLang="ko-KR" sz="900"/>
          </a:p>
          <a:p>
            <a:r>
              <a:rPr lang="en-US" altLang="ko-KR" sz="900"/>
              <a:t>5. </a:t>
            </a:r>
            <a:r>
              <a:rPr lang="ko-KR" altLang="en-US" sz="900"/>
              <a:t>환불 </a:t>
            </a:r>
            <a:r>
              <a:rPr lang="en-US" altLang="ko-KR" sz="900"/>
              <a:t>– </a:t>
            </a:r>
            <a:r>
              <a:rPr lang="ko-KR" altLang="en-US" sz="900"/>
              <a:t>이용 도중 취소</a:t>
            </a:r>
          </a:p>
        </p:txBody>
      </p:sp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77A0FC54-B4FE-55D1-5659-8F520D6AA44C}"/>
              </a:ext>
            </a:extLst>
          </p:cNvPr>
          <p:cNvSpPr/>
          <p:nvPr/>
        </p:nvSpPr>
        <p:spPr>
          <a:xfrm>
            <a:off x="1634340" y="3188994"/>
            <a:ext cx="116344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 확인 중    ▼    </a:t>
            </a:r>
          </a:p>
        </p:txBody>
      </p:sp>
      <p:cxnSp>
        <p:nvCxnSpPr>
          <p:cNvPr id="158" name="직선 화살표 연결선 157">
            <a:extLst>
              <a:ext uri="{FF2B5EF4-FFF2-40B4-BE49-F238E27FC236}">
                <a16:creationId xmlns:a16="http://schemas.microsoft.com/office/drawing/2014/main" id="{506375E2-94CD-41EE-EE4A-E30A25D57097}"/>
              </a:ext>
            </a:extLst>
          </p:cNvPr>
          <p:cNvCxnSpPr>
            <a:cxnSpLocks/>
            <a:stCxn id="157" idx="3"/>
            <a:endCxn id="159" idx="1"/>
          </p:cNvCxnSpPr>
          <p:nvPr/>
        </p:nvCxnSpPr>
        <p:spPr>
          <a:xfrm>
            <a:off x="2797780" y="3304410"/>
            <a:ext cx="2041674" cy="62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9" name="직사각형 158">
            <a:extLst>
              <a:ext uri="{FF2B5EF4-FFF2-40B4-BE49-F238E27FC236}">
                <a16:creationId xmlns:a16="http://schemas.microsoft.com/office/drawing/2014/main" id="{C3C40483-332E-EB59-6213-CBC246F6826A}"/>
              </a:ext>
            </a:extLst>
          </p:cNvPr>
          <p:cNvSpPr/>
          <p:nvPr/>
        </p:nvSpPr>
        <p:spPr>
          <a:xfrm>
            <a:off x="4839454" y="2841893"/>
            <a:ext cx="1781247" cy="1049469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F6E91D9-9178-0877-BDF4-C649622DE356}"/>
              </a:ext>
            </a:extLst>
          </p:cNvPr>
          <p:cNvSpPr txBox="1"/>
          <p:nvPr/>
        </p:nvSpPr>
        <p:spPr>
          <a:xfrm>
            <a:off x="4879263" y="2957438"/>
            <a:ext cx="1456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주문 확인 중</a:t>
            </a:r>
            <a:endParaRPr lang="en-US" altLang="ko-KR" sz="800"/>
          </a:p>
          <a:p>
            <a:r>
              <a:rPr lang="ko-KR" altLang="en-US" sz="800"/>
              <a:t>이용 확정                    </a:t>
            </a:r>
            <a:endParaRPr lang="en-US" altLang="ko-KR" sz="800"/>
          </a:p>
          <a:p>
            <a:r>
              <a:rPr lang="ko-KR" altLang="en-US" sz="800"/>
              <a:t>매장 취소</a:t>
            </a:r>
            <a:r>
              <a:rPr lang="en-US" altLang="ko-KR" sz="800"/>
              <a:t>(</a:t>
            </a:r>
            <a:r>
              <a:rPr lang="ko-KR" altLang="en-US" sz="800"/>
              <a:t>주문 취소</a:t>
            </a:r>
            <a:r>
              <a:rPr lang="en-US" altLang="ko-KR" sz="800"/>
              <a:t>)</a:t>
            </a:r>
          </a:p>
          <a:p>
            <a:r>
              <a:rPr lang="ko-KR" altLang="en-US" sz="800"/>
              <a:t>주문자 취소</a:t>
            </a:r>
            <a:r>
              <a:rPr lang="en-US" altLang="ko-KR" sz="800"/>
              <a:t>(</a:t>
            </a:r>
            <a:r>
              <a:rPr lang="ko-KR" altLang="en-US" sz="800"/>
              <a:t>주문 취소</a:t>
            </a:r>
            <a:r>
              <a:rPr lang="en-US" altLang="ko-KR" sz="800"/>
              <a:t>)</a:t>
            </a:r>
          </a:p>
          <a:p>
            <a:r>
              <a:rPr lang="ko-KR" altLang="en-US" sz="800"/>
              <a:t>이용 완료</a:t>
            </a:r>
            <a:endParaRPr lang="en-US" altLang="ko-KR" sz="800"/>
          </a:p>
          <a:p>
            <a:r>
              <a:rPr lang="ko-KR" altLang="en-US" sz="800"/>
              <a:t>환불</a:t>
            </a:r>
            <a:endParaRPr lang="en-US" altLang="ko-KR" sz="800"/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85465A7D-9E69-2AC6-F92F-C989E48BA6B0}"/>
              </a:ext>
            </a:extLst>
          </p:cNvPr>
          <p:cNvGraphicFramePr>
            <a:graphicFrameLocks noGrp="1"/>
          </p:cNvGraphicFramePr>
          <p:nvPr/>
        </p:nvGraphicFramePr>
        <p:xfrm>
          <a:off x="8023807" y="4391245"/>
          <a:ext cx="3533888" cy="2215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4362">
                  <a:extLst>
                    <a:ext uri="{9D8B030D-6E8A-4147-A177-3AD203B41FA5}">
                      <a16:colId xmlns:a16="http://schemas.microsoft.com/office/drawing/2014/main" val="1044241566"/>
                    </a:ext>
                  </a:extLst>
                </a:gridCol>
                <a:gridCol w="704675">
                  <a:extLst>
                    <a:ext uri="{9D8B030D-6E8A-4147-A177-3AD203B41FA5}">
                      <a16:colId xmlns:a16="http://schemas.microsoft.com/office/drawing/2014/main" val="17239032"/>
                    </a:ext>
                  </a:extLst>
                </a:gridCol>
                <a:gridCol w="1484851">
                  <a:extLst>
                    <a:ext uri="{9D8B030D-6E8A-4147-A177-3AD203B41FA5}">
                      <a16:colId xmlns:a16="http://schemas.microsoft.com/office/drawing/2014/main" val="1419962381"/>
                    </a:ext>
                  </a:extLst>
                </a:gridCol>
              </a:tblGrid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주문 확인 중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6516790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주문 확정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상품 준비 중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178465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수령 대기 중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준비 완료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3975620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수령 완료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846129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주문자 취소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주문 취소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5533908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매장 취소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주문 취소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9596605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스마트오더주문상태그룹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SS07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환불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3143311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SBS01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주문 확인 중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8056537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SBS02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이용 확정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5994281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SBS03</a:t>
                      </a:r>
                      <a:r>
                        <a:rPr lang="ko-KR" altLang="en-US" sz="800" u="none" strike="noStrike">
                          <a:effectLst/>
                        </a:rPr>
                        <a:t>　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주문자 취소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주문 취소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0704393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SBS04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매장 취소</a:t>
                      </a:r>
                      <a:r>
                        <a:rPr lang="en-US" altLang="ko-KR" sz="800" u="none" strike="noStrike">
                          <a:effectLst/>
                        </a:rPr>
                        <a:t>(</a:t>
                      </a:r>
                      <a:r>
                        <a:rPr lang="ko-KR" altLang="en-US" sz="800" u="none" strike="noStrike">
                          <a:effectLst/>
                        </a:rPr>
                        <a:t>주문 취소</a:t>
                      </a:r>
                      <a:r>
                        <a:rPr lang="en-US" altLang="ko-KR" sz="800" u="none" strike="noStrike">
                          <a:effectLst/>
                        </a:rPr>
                        <a:t>)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9200151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SBS05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이용 완료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8127746"/>
                  </a:ext>
                </a:extLst>
              </a:tr>
              <a:tr h="1704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구독상품주문상태그룹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SBS06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환불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1616722"/>
                  </a:ext>
                </a:extLst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7924158" y="1000658"/>
            <a:ext cx="3633537" cy="35548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</a:t>
            </a:r>
            <a:r>
              <a:rPr lang="ko-KR" altLang="en-US" sz="900" dirty="0"/>
              <a:t>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구독 상품 주문 관리 </a:t>
            </a:r>
            <a:r>
              <a:rPr lang="en-US" altLang="ko-KR" sz="900" dirty="0" smtClean="0"/>
              <a:t>(subscribe product order management)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- same </a:t>
            </a:r>
            <a:r>
              <a:rPr lang="en-US" altLang="ko-KR" sz="900" dirty="0"/>
              <a:t>with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주문 관리 </a:t>
            </a:r>
            <a:r>
              <a:rPr lang="en-US" altLang="ko-KR" sz="900" dirty="0"/>
              <a:t>(order management</a:t>
            </a:r>
            <a:r>
              <a:rPr lang="en-US" altLang="ko-KR" sz="900" dirty="0" smtClean="0"/>
              <a:t>) 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 except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수령 희망 시간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수령 가능 시간 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REMOVE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구독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subscribe_status</a:t>
            </a:r>
            <a:r>
              <a:rPr lang="en-US" altLang="ko-KR" sz="900" dirty="0" smtClean="0"/>
              <a:t>} </a:t>
            </a:r>
            <a:r>
              <a:rPr lang="en-US" altLang="ko-KR" sz="900" b="1" dirty="0" smtClean="0"/>
              <a:t>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: 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 – show subscribe status (same with Grid – p8)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주문 상태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subscribe_order_status</a:t>
            </a:r>
            <a:r>
              <a:rPr lang="en-US" altLang="ko-KR" sz="900" b="1" dirty="0" smtClean="0"/>
              <a:t>} (CHANGE)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</a:t>
            </a:r>
            <a:r>
              <a:rPr lang="en-US" altLang="ko-KR" sz="900" dirty="0" smtClean="0"/>
              <a:t>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show codes</a:t>
            </a:r>
            <a:br>
              <a:rPr lang="en-US" altLang="ko-KR" sz="900" dirty="0" smtClean="0"/>
            </a:br>
            <a:r>
              <a:rPr lang="en-US" altLang="ko-KR" sz="900" dirty="0" smtClean="0"/>
              <a:t>  5) </a:t>
            </a:r>
            <a:r>
              <a:rPr lang="ko-KR" altLang="en-US" sz="900" dirty="0" smtClean="0"/>
              <a:t>주문 불가 사유 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REMOVE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취소 사유</a:t>
            </a:r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br</a:t>
            </a:r>
            <a:r>
              <a:rPr lang="en-US" altLang="ko-KR" sz="900" dirty="0" smtClean="0"/>
              <a:t>&gt;(</a:t>
            </a:r>
            <a:r>
              <a:rPr lang="ko-KR" altLang="en-US" sz="900" dirty="0" smtClean="0"/>
              <a:t>메모</a:t>
            </a:r>
            <a:r>
              <a:rPr lang="en-US" altLang="ko-KR" sz="900" dirty="0" smtClean="0"/>
              <a:t>) </a:t>
            </a:r>
            <a:r>
              <a:rPr lang="en-US" altLang="ko-KR" sz="900" b="1" dirty="0" smtClean="0"/>
              <a:t> (NEW)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/>
              <a:t>radio options 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subscribe_cancel_type</a:t>
            </a:r>
            <a:r>
              <a:rPr lang="en-US" altLang="ko-KR" sz="900" b="1" dirty="0" smtClean="0"/>
              <a:t>}</a:t>
            </a:r>
            <a:r>
              <a:rPr lang="en-US" altLang="ko-KR" sz="900" dirty="0" smtClean="0"/>
              <a:t> - </a:t>
            </a:r>
            <a:r>
              <a:rPr lang="en-US" altLang="ko-KR" sz="900" dirty="0"/>
              <a:t>show SR codes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err="1" smtClean="0"/>
              <a:t>textarea</a:t>
            </a:r>
            <a:r>
              <a:rPr lang="en-US" altLang="ko-KR" sz="900" dirty="0"/>
              <a:t> 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subscribe_cancel_memo</a:t>
            </a:r>
            <a:r>
              <a:rPr lang="en-US" altLang="ko-KR" sz="900" b="1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validation: max length (512 bytes)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</a:t>
            </a:r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UPDATE </a:t>
            </a:r>
            <a:r>
              <a:rPr lang="en-US" altLang="ko-KR" sz="900" dirty="0" err="1" smtClean="0"/>
              <a:t>st_order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r>
              <a:rPr lang="en-US" altLang="ko-KR" sz="900" dirty="0" err="1" smtClean="0"/>
              <a:t>subscribe_order_status</a:t>
            </a:r>
            <a:r>
              <a:rPr lang="en-US" altLang="ko-KR" sz="900" dirty="0"/>
              <a:t> / </a:t>
            </a:r>
            <a:r>
              <a:rPr lang="en-US" altLang="ko-KR" sz="900" dirty="0" err="1" smtClean="0"/>
              <a:t>subscribe_cancel_type</a:t>
            </a:r>
            <a:r>
              <a:rPr lang="en-US" altLang="ko-KR" sz="900" dirty="0"/>
              <a:t> / </a:t>
            </a:r>
            <a:r>
              <a:rPr lang="en-US" altLang="ko-KR" sz="900" dirty="0" err="1" smtClean="0"/>
              <a:t>subscribe_cancel_memo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mod_user_seq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46875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84C1DB-9194-A169-98CE-A6F49CD293B8}"/>
              </a:ext>
            </a:extLst>
          </p:cNvPr>
          <p:cNvSpPr txBox="1"/>
          <p:nvPr/>
        </p:nvSpPr>
        <p:spPr>
          <a:xfrm>
            <a:off x="289250" y="326571"/>
            <a:ext cx="531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/>
              <a:t>구독 상품 연장 관리</a:t>
            </a:r>
          </a:p>
        </p:txBody>
      </p:sp>
    </p:spTree>
    <p:extLst>
      <p:ext uri="{BB962C8B-B14F-4D97-AF65-F5344CB8AC3E}">
        <p14:creationId xmlns:p14="http://schemas.microsoft.com/office/powerpoint/2010/main" val="2766532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75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주문일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기간 사이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3614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기간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기간 사이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1852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52899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5736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6820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4244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조회에 맞는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5376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7857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u="sng">
                          <a:solidFill>
                            <a:schemeClr val="tx1"/>
                          </a:solidFill>
                        </a:rPr>
                        <a:t>조회된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구독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329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구독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077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상품의 구독 기간 연장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연장 기간 선택 팝업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886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입력한 기간만큼 구독 기간 연장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직접 입력은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 최대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까지 입력 가능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88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구독 정보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394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8153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구독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88822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연장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174" name="사각형: 둥근 모서리 173">
            <a:extLst>
              <a:ext uri="{FF2B5EF4-FFF2-40B4-BE49-F238E27FC236}">
                <a16:creationId xmlns:a16="http://schemas.microsoft.com/office/drawing/2014/main" id="{48523A51-7FE6-F61C-19CD-8F2B48222319}"/>
              </a:ext>
            </a:extLst>
          </p:cNvPr>
          <p:cNvSpPr/>
          <p:nvPr/>
        </p:nvSpPr>
        <p:spPr>
          <a:xfrm>
            <a:off x="6248178" y="27198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FDCC8BD-AB39-BECD-0DEB-F91A6D24C185}"/>
              </a:ext>
            </a:extLst>
          </p:cNvPr>
          <p:cNvCxnSpPr>
            <a:cxnSpLocks/>
          </p:cNvCxnSpPr>
          <p:nvPr/>
        </p:nvCxnSpPr>
        <p:spPr>
          <a:xfrm>
            <a:off x="401987" y="3019226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18E53F32-66D1-FC5A-913E-46A93B23DFD9}"/>
              </a:ext>
            </a:extLst>
          </p:cNvPr>
          <p:cNvSpPr txBox="1"/>
          <p:nvPr/>
        </p:nvSpPr>
        <p:spPr>
          <a:xfrm>
            <a:off x="336150" y="617555"/>
            <a:ext cx="231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연장 관리</a:t>
            </a:r>
            <a:endParaRPr lang="en-US" altLang="ko-KR" sz="900"/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563C9C43-11C7-0BF9-3FA6-523F0E461227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C5490E69-D4C9-C157-D6F6-AA5E7DD67C30}"/>
              </a:ext>
            </a:extLst>
          </p:cNvPr>
          <p:cNvGrpSpPr/>
          <p:nvPr/>
        </p:nvGrpSpPr>
        <p:grpSpPr>
          <a:xfrm rot="5400000">
            <a:off x="2659088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0" name="이등변 삼각형 179">
              <a:extLst>
                <a:ext uri="{FF2B5EF4-FFF2-40B4-BE49-F238E27FC236}">
                  <a16:creationId xmlns:a16="http://schemas.microsoft.com/office/drawing/2014/main" id="{57C8722F-85B7-1B65-F1E4-B0D2093B73B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1" name="Oval 593">
              <a:extLst>
                <a:ext uri="{FF2B5EF4-FFF2-40B4-BE49-F238E27FC236}">
                  <a16:creationId xmlns:a16="http://schemas.microsoft.com/office/drawing/2014/main" id="{02211DDF-C42C-096A-1519-C7B79923C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82" name="그룹 181">
            <a:extLst>
              <a:ext uri="{FF2B5EF4-FFF2-40B4-BE49-F238E27FC236}">
                <a16:creationId xmlns:a16="http://schemas.microsoft.com/office/drawing/2014/main" id="{7E2400FF-4ED8-B7A0-E0E6-87CE80FC93BF}"/>
              </a:ext>
            </a:extLst>
          </p:cNvPr>
          <p:cNvGrpSpPr/>
          <p:nvPr/>
        </p:nvGrpSpPr>
        <p:grpSpPr>
          <a:xfrm rot="5400000">
            <a:off x="5571644" y="2364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3" name="이등변 삼각형 182">
              <a:extLst>
                <a:ext uri="{FF2B5EF4-FFF2-40B4-BE49-F238E27FC236}">
                  <a16:creationId xmlns:a16="http://schemas.microsoft.com/office/drawing/2014/main" id="{04711176-30E4-4677-594C-E2CADF166E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4" name="Oval 593">
              <a:extLst>
                <a:ext uri="{FF2B5EF4-FFF2-40B4-BE49-F238E27FC236}">
                  <a16:creationId xmlns:a16="http://schemas.microsoft.com/office/drawing/2014/main" id="{35E0AE42-811B-1430-1D86-C2C92D242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6CDFC86D-FF31-B2B3-7735-2FD63915E52B}"/>
              </a:ext>
            </a:extLst>
          </p:cNvPr>
          <p:cNvSpPr txBox="1"/>
          <p:nvPr/>
        </p:nvSpPr>
        <p:spPr>
          <a:xfrm>
            <a:off x="362858" y="20234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86" name="그룹 185">
            <a:extLst>
              <a:ext uri="{FF2B5EF4-FFF2-40B4-BE49-F238E27FC236}">
                <a16:creationId xmlns:a16="http://schemas.microsoft.com/office/drawing/2014/main" id="{31F23A6D-1D54-470C-A2F1-DF5844B74F8F}"/>
              </a:ext>
            </a:extLst>
          </p:cNvPr>
          <p:cNvGrpSpPr/>
          <p:nvPr/>
        </p:nvGrpSpPr>
        <p:grpSpPr>
          <a:xfrm rot="5400000">
            <a:off x="5398047" y="104056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7" name="이등변 삼각형 186">
              <a:extLst>
                <a:ext uri="{FF2B5EF4-FFF2-40B4-BE49-F238E27FC236}">
                  <a16:creationId xmlns:a16="http://schemas.microsoft.com/office/drawing/2014/main" id="{2C9F802F-A59C-2946-3A6A-41B491FA677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8" name="Oval 593">
              <a:extLst>
                <a:ext uri="{FF2B5EF4-FFF2-40B4-BE49-F238E27FC236}">
                  <a16:creationId xmlns:a16="http://schemas.microsoft.com/office/drawing/2014/main" id="{9C39EE99-06E7-52E7-98F3-D951AE23B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89" name="사각형: 둥근 모서리 188">
            <a:extLst>
              <a:ext uri="{FF2B5EF4-FFF2-40B4-BE49-F238E27FC236}">
                <a16:creationId xmlns:a16="http://schemas.microsoft.com/office/drawing/2014/main" id="{37F934B1-59B3-6ACE-6B4F-205E5F971775}"/>
              </a:ext>
            </a:extLst>
          </p:cNvPr>
          <p:cNvSpPr/>
          <p:nvPr/>
        </p:nvSpPr>
        <p:spPr>
          <a:xfrm>
            <a:off x="911822" y="206153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90" name="사각형: 둥근 모서리 189">
            <a:extLst>
              <a:ext uri="{FF2B5EF4-FFF2-40B4-BE49-F238E27FC236}">
                <a16:creationId xmlns:a16="http://schemas.microsoft.com/office/drawing/2014/main" id="{E3991364-F12F-17DD-7830-E574702B18D4}"/>
              </a:ext>
            </a:extLst>
          </p:cNvPr>
          <p:cNvSpPr/>
          <p:nvPr/>
        </p:nvSpPr>
        <p:spPr>
          <a:xfrm>
            <a:off x="1997744" y="206173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91" name="그래픽 190" descr="돋보기 단색으로 채워진">
            <a:extLst>
              <a:ext uri="{FF2B5EF4-FFF2-40B4-BE49-F238E27FC236}">
                <a16:creationId xmlns:a16="http://schemas.microsoft.com/office/drawing/2014/main" id="{E9D8021C-388C-F868-A40F-F049449B16A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56918" y="2103105"/>
            <a:ext cx="145373" cy="147683"/>
          </a:xfrm>
          <a:prstGeom prst="rect">
            <a:avLst/>
          </a:prstGeom>
        </p:spPr>
      </p:pic>
      <p:sp>
        <p:nvSpPr>
          <p:cNvPr id="192" name="TextBox 191">
            <a:extLst>
              <a:ext uri="{FF2B5EF4-FFF2-40B4-BE49-F238E27FC236}">
                <a16:creationId xmlns:a16="http://schemas.microsoft.com/office/drawing/2014/main" id="{D46A66C1-EAAB-FF6B-910C-ACF4D58E913E}"/>
              </a:ext>
            </a:extLst>
          </p:cNvPr>
          <p:cNvSpPr txBox="1"/>
          <p:nvPr/>
        </p:nvSpPr>
        <p:spPr>
          <a:xfrm>
            <a:off x="361660" y="232999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AA4A281B-6BD6-F877-1B60-7B14E0F953D9}"/>
              </a:ext>
            </a:extLst>
          </p:cNvPr>
          <p:cNvGrpSpPr/>
          <p:nvPr/>
        </p:nvGrpSpPr>
        <p:grpSpPr>
          <a:xfrm rot="5400000">
            <a:off x="3289008" y="205370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857E68FD-4A1D-38A2-B267-E3996A9A093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5" name="Oval 593">
              <a:extLst>
                <a:ext uri="{FF2B5EF4-FFF2-40B4-BE49-F238E27FC236}">
                  <a16:creationId xmlns:a16="http://schemas.microsoft.com/office/drawing/2014/main" id="{9C80A5C1-10CB-C640-027B-3D22ED402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96" name="사각형: 둥근 모서리 195">
            <a:extLst>
              <a:ext uri="{FF2B5EF4-FFF2-40B4-BE49-F238E27FC236}">
                <a16:creationId xmlns:a16="http://schemas.microsoft.com/office/drawing/2014/main" id="{3AC26CD7-BF97-4DF4-284D-AE77B5E0EDF4}"/>
              </a:ext>
            </a:extLst>
          </p:cNvPr>
          <p:cNvSpPr/>
          <p:nvPr/>
        </p:nvSpPr>
        <p:spPr>
          <a:xfrm>
            <a:off x="911822" y="237273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97" name="사각형: 둥근 모서리 196">
            <a:extLst>
              <a:ext uri="{FF2B5EF4-FFF2-40B4-BE49-F238E27FC236}">
                <a16:creationId xmlns:a16="http://schemas.microsoft.com/office/drawing/2014/main" id="{A4A78123-8B2E-737E-5B6D-4E512AC52715}"/>
              </a:ext>
            </a:extLst>
          </p:cNvPr>
          <p:cNvSpPr/>
          <p:nvPr/>
        </p:nvSpPr>
        <p:spPr>
          <a:xfrm>
            <a:off x="1997744" y="237294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98" name="그래픽 197" descr="돋보기 단색으로 채워진">
            <a:extLst>
              <a:ext uri="{FF2B5EF4-FFF2-40B4-BE49-F238E27FC236}">
                <a16:creationId xmlns:a16="http://schemas.microsoft.com/office/drawing/2014/main" id="{4C1EA81C-8D3A-F578-D78B-46B91A62A9F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56918" y="2414311"/>
            <a:ext cx="145373" cy="147683"/>
          </a:xfrm>
          <a:prstGeom prst="rect">
            <a:avLst/>
          </a:prstGeom>
        </p:spPr>
      </p:pic>
      <p:sp>
        <p:nvSpPr>
          <p:cNvPr id="199" name="TextBox 198">
            <a:extLst>
              <a:ext uri="{FF2B5EF4-FFF2-40B4-BE49-F238E27FC236}">
                <a16:creationId xmlns:a16="http://schemas.microsoft.com/office/drawing/2014/main" id="{E27C60A8-F1E3-3AFF-E384-265402C5E620}"/>
              </a:ext>
            </a:extLst>
          </p:cNvPr>
          <p:cNvSpPr txBox="1"/>
          <p:nvPr/>
        </p:nvSpPr>
        <p:spPr>
          <a:xfrm>
            <a:off x="599212" y="3363626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구독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00" name="그룹 199">
            <a:extLst>
              <a:ext uri="{FF2B5EF4-FFF2-40B4-BE49-F238E27FC236}">
                <a16:creationId xmlns:a16="http://schemas.microsoft.com/office/drawing/2014/main" id="{E7016CC3-D8C4-E128-61AD-408A5A6CDCE3}"/>
              </a:ext>
            </a:extLst>
          </p:cNvPr>
          <p:cNvGrpSpPr/>
          <p:nvPr/>
        </p:nvGrpSpPr>
        <p:grpSpPr>
          <a:xfrm rot="5400000">
            <a:off x="6815368" y="271408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1" name="이등변 삼각형 200">
              <a:extLst>
                <a:ext uri="{FF2B5EF4-FFF2-40B4-BE49-F238E27FC236}">
                  <a16:creationId xmlns:a16="http://schemas.microsoft.com/office/drawing/2014/main" id="{CC9F8959-7347-891B-7B44-C03522E9AFE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2" name="Oval 593">
              <a:extLst>
                <a:ext uri="{FF2B5EF4-FFF2-40B4-BE49-F238E27FC236}">
                  <a16:creationId xmlns:a16="http://schemas.microsoft.com/office/drawing/2014/main" id="{B744A817-D345-C139-2921-0260A03A1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203" name="사각형: 둥근 모서리 202">
            <a:extLst>
              <a:ext uri="{FF2B5EF4-FFF2-40B4-BE49-F238E27FC236}">
                <a16:creationId xmlns:a16="http://schemas.microsoft.com/office/drawing/2014/main" id="{8C19B3CF-6A48-019C-914F-F944B2C36951}"/>
              </a:ext>
            </a:extLst>
          </p:cNvPr>
          <p:cNvSpPr/>
          <p:nvPr/>
        </p:nvSpPr>
        <p:spPr>
          <a:xfrm>
            <a:off x="5815216" y="326698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04" name="그래픽 203" descr="다운로드 윤곽선">
            <a:extLst>
              <a:ext uri="{FF2B5EF4-FFF2-40B4-BE49-F238E27FC236}">
                <a16:creationId xmlns:a16="http://schemas.microsoft.com/office/drawing/2014/main" id="{9A7FDE9A-4B33-3EB0-0F1B-F935F599AA2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850708" y="3279951"/>
            <a:ext cx="204905" cy="204905"/>
          </a:xfrm>
          <a:prstGeom prst="rect">
            <a:avLst/>
          </a:prstGeom>
        </p:spPr>
      </p:pic>
      <p:grpSp>
        <p:nvGrpSpPr>
          <p:cNvPr id="205" name="그룹 204">
            <a:extLst>
              <a:ext uri="{FF2B5EF4-FFF2-40B4-BE49-F238E27FC236}">
                <a16:creationId xmlns:a16="http://schemas.microsoft.com/office/drawing/2014/main" id="{7289B0E6-42FF-ABDB-4091-D4833E0C5F61}"/>
              </a:ext>
            </a:extLst>
          </p:cNvPr>
          <p:cNvGrpSpPr/>
          <p:nvPr/>
        </p:nvGrpSpPr>
        <p:grpSpPr>
          <a:xfrm>
            <a:off x="5567629" y="3288241"/>
            <a:ext cx="278496" cy="200053"/>
            <a:chOff x="1014019" y="2643309"/>
            <a:chExt cx="278496" cy="200053"/>
          </a:xfrm>
        </p:grpSpPr>
        <p:sp>
          <p:nvSpPr>
            <p:cNvPr id="206" name="이등변 삼각형 205">
              <a:extLst>
                <a:ext uri="{FF2B5EF4-FFF2-40B4-BE49-F238E27FC236}">
                  <a16:creationId xmlns:a16="http://schemas.microsoft.com/office/drawing/2014/main" id="{65F59BF8-9DA5-7CCA-E78A-FEF7C04F9D2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7" name="그룹 206">
              <a:extLst>
                <a:ext uri="{FF2B5EF4-FFF2-40B4-BE49-F238E27FC236}">
                  <a16:creationId xmlns:a16="http://schemas.microsoft.com/office/drawing/2014/main" id="{7EB92847-CF90-43D6-E5F3-3CC9891F8A1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8" name="Oval 593">
                <a:extLst>
                  <a:ext uri="{FF2B5EF4-FFF2-40B4-BE49-F238E27FC236}">
                    <a16:creationId xmlns:a16="http://schemas.microsoft.com/office/drawing/2014/main" id="{38CD8FB7-5330-BFEB-5E7F-8CF71D738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9" name="TextBox 14">
                <a:extLst>
                  <a:ext uri="{FF2B5EF4-FFF2-40B4-BE49-F238E27FC236}">
                    <a16:creationId xmlns:a16="http://schemas.microsoft.com/office/drawing/2014/main" id="{74C29C64-EE6F-CD3A-1939-AE99F11069D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10" name="TextBox 209">
            <a:extLst>
              <a:ext uri="{FF2B5EF4-FFF2-40B4-BE49-F238E27FC236}">
                <a16:creationId xmlns:a16="http://schemas.microsoft.com/office/drawing/2014/main" id="{1AC813CA-EB04-3CF5-CC51-777033ED7C0B}"/>
              </a:ext>
            </a:extLst>
          </p:cNvPr>
          <p:cNvSpPr txBox="1"/>
          <p:nvPr/>
        </p:nvSpPr>
        <p:spPr>
          <a:xfrm>
            <a:off x="3845749" y="2330688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88920792-62E1-6D86-770E-449C4244D5F7}"/>
              </a:ext>
            </a:extLst>
          </p:cNvPr>
          <p:cNvGrpSpPr/>
          <p:nvPr/>
        </p:nvGrpSpPr>
        <p:grpSpPr>
          <a:xfrm rot="5400000">
            <a:off x="6842403" y="20575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763535C5-B126-B933-9D6D-3574EB95849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F22C6554-DD56-98E7-86C8-AB3034C65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14" name="사각형: 둥근 모서리 213">
            <a:extLst>
              <a:ext uri="{FF2B5EF4-FFF2-40B4-BE49-F238E27FC236}">
                <a16:creationId xmlns:a16="http://schemas.microsoft.com/office/drawing/2014/main" id="{2E06C5C2-5288-56FD-506D-E9A4457A4E6F}"/>
              </a:ext>
            </a:extLst>
          </p:cNvPr>
          <p:cNvSpPr/>
          <p:nvPr/>
        </p:nvSpPr>
        <p:spPr>
          <a:xfrm>
            <a:off x="4481644" y="237343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14FF3F5-C925-16FD-9200-E14FC008C22A}"/>
              </a:ext>
            </a:extLst>
          </p:cNvPr>
          <p:cNvSpPr txBox="1"/>
          <p:nvPr/>
        </p:nvSpPr>
        <p:spPr>
          <a:xfrm>
            <a:off x="3854993" y="2026152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16" name="사각형: 둥근 모서리 215">
            <a:extLst>
              <a:ext uri="{FF2B5EF4-FFF2-40B4-BE49-F238E27FC236}">
                <a16:creationId xmlns:a16="http://schemas.microsoft.com/office/drawing/2014/main" id="{FE907E99-D0A3-F6D4-9476-9A940BA97062}"/>
              </a:ext>
            </a:extLst>
          </p:cNvPr>
          <p:cNvSpPr/>
          <p:nvPr/>
        </p:nvSpPr>
        <p:spPr>
          <a:xfrm>
            <a:off x="4481727" y="206027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17" name="사각형: 둥근 모서리 216">
            <a:extLst>
              <a:ext uri="{FF2B5EF4-FFF2-40B4-BE49-F238E27FC236}">
                <a16:creationId xmlns:a16="http://schemas.microsoft.com/office/drawing/2014/main" id="{F6561460-6A7C-301E-7497-08AC24ED25EE}"/>
              </a:ext>
            </a:extLst>
          </p:cNvPr>
          <p:cNvSpPr/>
          <p:nvPr/>
        </p:nvSpPr>
        <p:spPr>
          <a:xfrm>
            <a:off x="5567649" y="206048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18" name="그래픽 217" descr="돋보기 단색으로 채워진">
            <a:extLst>
              <a:ext uri="{FF2B5EF4-FFF2-40B4-BE49-F238E27FC236}">
                <a16:creationId xmlns:a16="http://schemas.microsoft.com/office/drawing/2014/main" id="{FC9D53CD-D205-C182-CE22-354A72222886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626823" y="2101846"/>
            <a:ext cx="145373" cy="147683"/>
          </a:xfrm>
          <a:prstGeom prst="rect">
            <a:avLst/>
          </a:prstGeom>
        </p:spPr>
      </p:pic>
      <p:grpSp>
        <p:nvGrpSpPr>
          <p:cNvPr id="219" name="그룹 218">
            <a:extLst>
              <a:ext uri="{FF2B5EF4-FFF2-40B4-BE49-F238E27FC236}">
                <a16:creationId xmlns:a16="http://schemas.microsoft.com/office/drawing/2014/main" id="{FA0092C1-0916-E60A-983A-693D89C1D4D5}"/>
              </a:ext>
            </a:extLst>
          </p:cNvPr>
          <p:cNvGrpSpPr/>
          <p:nvPr/>
        </p:nvGrpSpPr>
        <p:grpSpPr>
          <a:xfrm rot="5400000">
            <a:off x="3289008" y="235623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0" name="이등변 삼각형 219">
              <a:extLst>
                <a:ext uri="{FF2B5EF4-FFF2-40B4-BE49-F238E27FC236}">
                  <a16:creationId xmlns:a16="http://schemas.microsoft.com/office/drawing/2014/main" id="{8886D5E0-2817-1609-CDB8-ADF01F03CBC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1" name="Oval 593">
              <a:extLst>
                <a:ext uri="{FF2B5EF4-FFF2-40B4-BE49-F238E27FC236}">
                  <a16:creationId xmlns:a16="http://schemas.microsoft.com/office/drawing/2014/main" id="{989372A8-4492-09F0-75F8-427121624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cxnSp>
        <p:nvCxnSpPr>
          <p:cNvPr id="226" name="직선 연결선 225">
            <a:extLst>
              <a:ext uri="{FF2B5EF4-FFF2-40B4-BE49-F238E27FC236}">
                <a16:creationId xmlns:a16="http://schemas.microsoft.com/office/drawing/2014/main" id="{AD43A838-7C0F-3A4C-9DCD-9C3AD632753E}"/>
              </a:ext>
            </a:extLst>
          </p:cNvPr>
          <p:cNvCxnSpPr>
            <a:cxnSpLocks/>
          </p:cNvCxnSpPr>
          <p:nvPr/>
        </p:nvCxnSpPr>
        <p:spPr>
          <a:xfrm>
            <a:off x="340359" y="191627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61520A48-3EF3-745E-5A80-C0411A052ACB}"/>
              </a:ext>
            </a:extLst>
          </p:cNvPr>
          <p:cNvSpPr txBox="1"/>
          <p:nvPr/>
        </p:nvSpPr>
        <p:spPr>
          <a:xfrm>
            <a:off x="398288" y="996085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주문일</a:t>
            </a:r>
            <a:endParaRPr lang="en-US" altLang="ko-KR" sz="900"/>
          </a:p>
        </p:txBody>
      </p:sp>
      <p:grpSp>
        <p:nvGrpSpPr>
          <p:cNvPr id="228" name="그룹 227">
            <a:extLst>
              <a:ext uri="{FF2B5EF4-FFF2-40B4-BE49-F238E27FC236}">
                <a16:creationId xmlns:a16="http://schemas.microsoft.com/office/drawing/2014/main" id="{4B0B6102-4648-C180-E3B7-DCE80A23B051}"/>
              </a:ext>
            </a:extLst>
          </p:cNvPr>
          <p:cNvGrpSpPr/>
          <p:nvPr/>
        </p:nvGrpSpPr>
        <p:grpSpPr>
          <a:xfrm>
            <a:off x="1094474" y="1005502"/>
            <a:ext cx="4229788" cy="315731"/>
            <a:chOff x="949924" y="2260725"/>
            <a:chExt cx="4229788" cy="315731"/>
          </a:xfrm>
        </p:grpSpPr>
        <p:pic>
          <p:nvPicPr>
            <p:cNvPr id="229" name="그림 228">
              <a:extLst>
                <a:ext uri="{FF2B5EF4-FFF2-40B4-BE49-F238E27FC236}">
                  <a16:creationId xmlns:a16="http://schemas.microsoft.com/office/drawing/2014/main" id="{B5A5A060-188E-8360-B3D1-FC2668E93C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r="38922" b="2139"/>
            <a:stretch/>
          </p:blipFill>
          <p:spPr>
            <a:xfrm>
              <a:off x="949924" y="2266974"/>
              <a:ext cx="3447908" cy="303214"/>
            </a:xfrm>
            <a:prstGeom prst="rect">
              <a:avLst/>
            </a:prstGeom>
          </p:spPr>
        </p:pic>
        <p:pic>
          <p:nvPicPr>
            <p:cNvPr id="230" name="그림 229">
              <a:extLst>
                <a:ext uri="{FF2B5EF4-FFF2-40B4-BE49-F238E27FC236}">
                  <a16:creationId xmlns:a16="http://schemas.microsoft.com/office/drawing/2014/main" id="{6528BAB8-FF6F-A26E-5D80-E77A26302A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l="66599" t="-1904" r="18867"/>
            <a:stretch/>
          </p:blipFill>
          <p:spPr>
            <a:xfrm>
              <a:off x="4359251" y="2260725"/>
              <a:ext cx="820461" cy="315731"/>
            </a:xfrm>
            <a:prstGeom prst="rect">
              <a:avLst/>
            </a:prstGeom>
          </p:spPr>
        </p:pic>
      </p:grpSp>
      <p:grpSp>
        <p:nvGrpSpPr>
          <p:cNvPr id="234" name="그룹 233">
            <a:extLst>
              <a:ext uri="{FF2B5EF4-FFF2-40B4-BE49-F238E27FC236}">
                <a16:creationId xmlns:a16="http://schemas.microsoft.com/office/drawing/2014/main" id="{38E1DA1A-5AFA-6879-E03F-20D70CE63279}"/>
              </a:ext>
            </a:extLst>
          </p:cNvPr>
          <p:cNvGrpSpPr/>
          <p:nvPr/>
        </p:nvGrpSpPr>
        <p:grpSpPr>
          <a:xfrm>
            <a:off x="4143864" y="1062211"/>
            <a:ext cx="364202" cy="206235"/>
            <a:chOff x="3999314" y="2317434"/>
            <a:chExt cx="364202" cy="206235"/>
          </a:xfrm>
        </p:grpSpPr>
        <p:sp>
          <p:nvSpPr>
            <p:cNvPr id="235" name="직사각형 234">
              <a:extLst>
                <a:ext uri="{FF2B5EF4-FFF2-40B4-BE49-F238E27FC236}">
                  <a16:creationId xmlns:a16="http://schemas.microsoft.com/office/drawing/2014/main" id="{B0173C40-698C-0B5C-2F9A-C80222E503BF}"/>
                </a:ext>
              </a:extLst>
            </p:cNvPr>
            <p:cNvSpPr/>
            <p:nvPr/>
          </p:nvSpPr>
          <p:spPr>
            <a:xfrm>
              <a:off x="4020995" y="2317434"/>
              <a:ext cx="320841" cy="206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EEA5916B-7688-CF30-4DF3-879363613EC8}"/>
                </a:ext>
              </a:extLst>
            </p:cNvPr>
            <p:cNvSpPr txBox="1"/>
            <p:nvPr/>
          </p:nvSpPr>
          <p:spPr>
            <a:xfrm>
              <a:off x="3999314" y="2321696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어제</a:t>
              </a:r>
            </a:p>
          </p:txBody>
        </p:sp>
      </p:grpSp>
      <p:sp>
        <p:nvSpPr>
          <p:cNvPr id="237" name="직사각형 236">
            <a:extLst>
              <a:ext uri="{FF2B5EF4-FFF2-40B4-BE49-F238E27FC236}">
                <a16:creationId xmlns:a16="http://schemas.microsoft.com/office/drawing/2014/main" id="{259F3526-3269-18DE-937F-C8DDF794DFA5}"/>
              </a:ext>
            </a:extLst>
          </p:cNvPr>
          <p:cNvSpPr/>
          <p:nvPr/>
        </p:nvSpPr>
        <p:spPr>
          <a:xfrm>
            <a:off x="4574456" y="1055983"/>
            <a:ext cx="320841" cy="206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5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51CC3B6E-6D43-6F98-28BD-E0F4BABD3375}"/>
              </a:ext>
            </a:extLst>
          </p:cNvPr>
          <p:cNvSpPr txBox="1"/>
          <p:nvPr/>
        </p:nvSpPr>
        <p:spPr>
          <a:xfrm>
            <a:off x="4486386" y="1062312"/>
            <a:ext cx="4718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주</a:t>
            </a:r>
          </a:p>
        </p:txBody>
      </p:sp>
      <p:grpSp>
        <p:nvGrpSpPr>
          <p:cNvPr id="239" name="그룹 238">
            <a:extLst>
              <a:ext uri="{FF2B5EF4-FFF2-40B4-BE49-F238E27FC236}">
                <a16:creationId xmlns:a16="http://schemas.microsoft.com/office/drawing/2014/main" id="{0973C2B3-9F38-7352-3145-03A7D739B144}"/>
              </a:ext>
            </a:extLst>
          </p:cNvPr>
          <p:cNvGrpSpPr/>
          <p:nvPr/>
        </p:nvGrpSpPr>
        <p:grpSpPr>
          <a:xfrm>
            <a:off x="4953106" y="1059036"/>
            <a:ext cx="325744" cy="206235"/>
            <a:chOff x="4016092" y="2317434"/>
            <a:chExt cx="325744" cy="206235"/>
          </a:xfrm>
        </p:grpSpPr>
        <p:sp>
          <p:nvSpPr>
            <p:cNvPr id="240" name="직사각형 239">
              <a:extLst>
                <a:ext uri="{FF2B5EF4-FFF2-40B4-BE49-F238E27FC236}">
                  <a16:creationId xmlns:a16="http://schemas.microsoft.com/office/drawing/2014/main" id="{465D0F82-9BC1-04CA-987C-90C6DCCE35F8}"/>
                </a:ext>
              </a:extLst>
            </p:cNvPr>
            <p:cNvSpPr/>
            <p:nvPr/>
          </p:nvSpPr>
          <p:spPr>
            <a:xfrm>
              <a:off x="4020995" y="2317434"/>
              <a:ext cx="320841" cy="206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55F71F48-4B59-9D88-DB92-DDA6AE353B7E}"/>
                </a:ext>
              </a:extLst>
            </p:cNvPr>
            <p:cNvSpPr txBox="1"/>
            <p:nvPr/>
          </p:nvSpPr>
          <p:spPr>
            <a:xfrm>
              <a:off x="4016092" y="2321696"/>
              <a:ext cx="32573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r>
                <a:rPr lang="ko-KR" altLang="en-US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주</a:t>
              </a:r>
            </a:p>
          </p:txBody>
        </p:sp>
      </p:grpSp>
      <p:cxnSp>
        <p:nvCxnSpPr>
          <p:cNvPr id="243" name="직선 연결선 242">
            <a:extLst>
              <a:ext uri="{FF2B5EF4-FFF2-40B4-BE49-F238E27FC236}">
                <a16:creationId xmlns:a16="http://schemas.microsoft.com/office/drawing/2014/main" id="{D8BECE24-847B-4EDB-F6F1-3D4B908C75BF}"/>
              </a:ext>
            </a:extLst>
          </p:cNvPr>
          <p:cNvCxnSpPr>
            <a:cxnSpLocks/>
          </p:cNvCxnSpPr>
          <p:nvPr/>
        </p:nvCxnSpPr>
        <p:spPr>
          <a:xfrm>
            <a:off x="361660" y="1411215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9AB17F86-DC2D-16F2-C7A3-92EB901F7A87}"/>
              </a:ext>
            </a:extLst>
          </p:cNvPr>
          <p:cNvSpPr txBox="1"/>
          <p:nvPr/>
        </p:nvSpPr>
        <p:spPr>
          <a:xfrm>
            <a:off x="381510" y="150153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구독 기간</a:t>
            </a:r>
            <a:endParaRPr lang="en-US" altLang="ko-KR" sz="900"/>
          </a:p>
        </p:txBody>
      </p:sp>
      <p:pic>
        <p:nvPicPr>
          <p:cNvPr id="249" name="그림 248">
            <a:extLst>
              <a:ext uri="{FF2B5EF4-FFF2-40B4-BE49-F238E27FC236}">
                <a16:creationId xmlns:a16="http://schemas.microsoft.com/office/drawing/2014/main" id="{0E776C85-D0E3-2AC8-BF92-79F36BD7EA9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52515" b="-441"/>
          <a:stretch/>
        </p:blipFill>
        <p:spPr>
          <a:xfrm>
            <a:off x="1094474" y="1517204"/>
            <a:ext cx="2680572" cy="311209"/>
          </a:xfrm>
          <a:prstGeom prst="rect">
            <a:avLst/>
          </a:prstGeom>
        </p:spPr>
      </p:pic>
      <p:sp>
        <p:nvSpPr>
          <p:cNvPr id="259" name="사각형: 둥근 모서리 258">
            <a:extLst>
              <a:ext uri="{FF2B5EF4-FFF2-40B4-BE49-F238E27FC236}">
                <a16:creationId xmlns:a16="http://schemas.microsoft.com/office/drawing/2014/main" id="{E57A10D7-0A8A-5C3B-8588-AC8B70C932DC}"/>
              </a:ext>
            </a:extLst>
          </p:cNvPr>
          <p:cNvSpPr/>
          <p:nvPr/>
        </p:nvSpPr>
        <p:spPr>
          <a:xfrm>
            <a:off x="6713798" y="3266988"/>
            <a:ext cx="451342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>
                    <a:lumMod val="85000"/>
                    <a:lumOff val="15000"/>
                  </a:schemeClr>
                </a:solidFill>
              </a:rPr>
              <a:t>연장</a:t>
            </a:r>
          </a:p>
        </p:txBody>
      </p:sp>
      <p:graphicFrame>
        <p:nvGraphicFramePr>
          <p:cNvPr id="261" name="표 8">
            <a:extLst>
              <a:ext uri="{FF2B5EF4-FFF2-40B4-BE49-F238E27FC236}">
                <a16:creationId xmlns:a16="http://schemas.microsoft.com/office/drawing/2014/main" id="{9A514B42-9433-4E67-352A-227899BDA336}"/>
              </a:ext>
            </a:extLst>
          </p:cNvPr>
          <p:cNvGraphicFramePr>
            <a:graphicFrameLocks noGrp="1"/>
          </p:cNvGraphicFramePr>
          <p:nvPr/>
        </p:nvGraphicFramePr>
        <p:xfrm>
          <a:off x="670740" y="3621932"/>
          <a:ext cx="6516699" cy="2209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4618">
                  <a:extLst>
                    <a:ext uri="{9D8B030D-6E8A-4147-A177-3AD203B41FA5}">
                      <a16:colId xmlns:a16="http://schemas.microsoft.com/office/drawing/2014/main" val="761867413"/>
                    </a:ext>
                  </a:extLst>
                </a:gridCol>
                <a:gridCol w="989832">
                  <a:extLst>
                    <a:ext uri="{9D8B030D-6E8A-4147-A177-3AD203B41FA5}">
                      <a16:colId xmlns:a16="http://schemas.microsoft.com/office/drawing/2014/main" val="4255035001"/>
                    </a:ext>
                  </a:extLst>
                </a:gridCol>
                <a:gridCol w="989832">
                  <a:extLst>
                    <a:ext uri="{9D8B030D-6E8A-4147-A177-3AD203B41FA5}">
                      <a16:colId xmlns:a16="http://schemas.microsoft.com/office/drawing/2014/main" val="1182902691"/>
                    </a:ext>
                  </a:extLst>
                </a:gridCol>
                <a:gridCol w="989832">
                  <a:extLst>
                    <a:ext uri="{9D8B030D-6E8A-4147-A177-3AD203B41FA5}">
                      <a16:colId xmlns:a16="http://schemas.microsoft.com/office/drawing/2014/main" val="2527208841"/>
                    </a:ext>
                  </a:extLst>
                </a:gridCol>
                <a:gridCol w="751997">
                  <a:extLst>
                    <a:ext uri="{9D8B030D-6E8A-4147-A177-3AD203B41FA5}">
                      <a16:colId xmlns:a16="http://schemas.microsoft.com/office/drawing/2014/main" val="3482296604"/>
                    </a:ext>
                  </a:extLst>
                </a:gridCol>
                <a:gridCol w="935367">
                  <a:extLst>
                    <a:ext uri="{9D8B030D-6E8A-4147-A177-3AD203B41FA5}">
                      <a16:colId xmlns:a16="http://schemas.microsoft.com/office/drawing/2014/main" val="3144092182"/>
                    </a:ext>
                  </a:extLst>
                </a:gridCol>
                <a:gridCol w="1035221">
                  <a:extLst>
                    <a:ext uri="{9D8B030D-6E8A-4147-A177-3AD203B41FA5}">
                      <a16:colId xmlns:a16="http://schemas.microsoft.com/office/drawing/2014/main" val="1638730916"/>
                    </a:ext>
                  </a:extLst>
                </a:gridCol>
              </a:tblGrid>
              <a:tr h="2378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주문 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주문자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상태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상품명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매장명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기간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잔여</a:t>
                      </a:r>
                      <a:r>
                        <a:rPr lang="en-US" altLang="ko-KR" sz="800"/>
                        <a:t>/</a:t>
                      </a:r>
                      <a:r>
                        <a:rPr lang="ko-KR" altLang="en-US" sz="800"/>
                        <a:t>전체 수량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741293"/>
                  </a:ext>
                </a:extLst>
              </a:tr>
              <a:tr h="34947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중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바나나맛 우유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StoryWay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2023-04-04</a:t>
                      </a:r>
                    </a:p>
                    <a:p>
                      <a:pPr algn="ctr" latinLnBrk="1"/>
                      <a:r>
                        <a:rPr lang="en-US" altLang="ko-KR" sz="800"/>
                        <a:t>~2023-05-03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12/20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390407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만료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/>
                        <a:t>바나나맛 우유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StoryWay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2023-04-04</a:t>
                      </a:r>
                    </a:p>
                    <a:p>
                      <a:pPr algn="ctr" latinLnBrk="1"/>
                      <a:r>
                        <a:rPr lang="en-US" altLang="ko-KR" sz="800"/>
                        <a:t>~2023-05-03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1/20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87536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취소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/>
                        <a:t>바나나맛 우유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StoryWay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2023-04-04</a:t>
                      </a:r>
                    </a:p>
                    <a:p>
                      <a:pPr algn="ctr" latinLnBrk="1"/>
                      <a:r>
                        <a:rPr lang="en-US" altLang="ko-KR" sz="800"/>
                        <a:t>~2023-05-03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19/20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43101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…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788507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47646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74589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47373"/>
                  </a:ext>
                </a:extLst>
              </a:tr>
            </a:tbl>
          </a:graphicData>
        </a:graphic>
      </p:graphicFrame>
      <p:grpSp>
        <p:nvGrpSpPr>
          <p:cNvPr id="262" name="그룹 261">
            <a:extLst>
              <a:ext uri="{FF2B5EF4-FFF2-40B4-BE49-F238E27FC236}">
                <a16:creationId xmlns:a16="http://schemas.microsoft.com/office/drawing/2014/main" id="{F860077C-BCF8-0B96-58BF-6EF0CB6FA6BF}"/>
              </a:ext>
            </a:extLst>
          </p:cNvPr>
          <p:cNvGrpSpPr/>
          <p:nvPr/>
        </p:nvGrpSpPr>
        <p:grpSpPr>
          <a:xfrm>
            <a:off x="6694937" y="3030504"/>
            <a:ext cx="236675" cy="246760"/>
            <a:chOff x="1098607" y="3056422"/>
            <a:chExt cx="244417" cy="258694"/>
          </a:xfrm>
        </p:grpSpPr>
        <p:sp>
          <p:nvSpPr>
            <p:cNvPr id="263" name="이등변 삼각형 262">
              <a:extLst>
                <a:ext uri="{FF2B5EF4-FFF2-40B4-BE49-F238E27FC236}">
                  <a16:creationId xmlns:a16="http://schemas.microsoft.com/office/drawing/2014/main" id="{97988E1B-16FF-2ECB-B2C5-2FF02D218C0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264" name="그룹 263">
              <a:extLst>
                <a:ext uri="{FF2B5EF4-FFF2-40B4-BE49-F238E27FC236}">
                  <a16:creationId xmlns:a16="http://schemas.microsoft.com/office/drawing/2014/main" id="{2DA8D24E-E4DF-D5EC-1796-90E7AA4A9B2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65" name="Oval 593">
                <a:extLst>
                  <a:ext uri="{FF2B5EF4-FFF2-40B4-BE49-F238E27FC236}">
                    <a16:creationId xmlns:a16="http://schemas.microsoft.com/office/drawing/2014/main" id="{488679E7-9AB8-4A71-7782-7E9E5C4FD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6" name="TextBox 14">
                <a:extLst>
                  <a:ext uri="{FF2B5EF4-FFF2-40B4-BE49-F238E27FC236}">
                    <a16:creationId xmlns:a16="http://schemas.microsoft.com/office/drawing/2014/main" id="{DD992616-410F-211B-8052-4B8537B85A7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79" name="그룹 278">
            <a:extLst>
              <a:ext uri="{FF2B5EF4-FFF2-40B4-BE49-F238E27FC236}">
                <a16:creationId xmlns:a16="http://schemas.microsoft.com/office/drawing/2014/main" id="{8DA8C511-739D-1909-5543-686642426330}"/>
              </a:ext>
            </a:extLst>
          </p:cNvPr>
          <p:cNvGrpSpPr/>
          <p:nvPr/>
        </p:nvGrpSpPr>
        <p:grpSpPr>
          <a:xfrm rot="5400000">
            <a:off x="3782467" y="153884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0" name="이등변 삼각형 279">
              <a:extLst>
                <a:ext uri="{FF2B5EF4-FFF2-40B4-BE49-F238E27FC236}">
                  <a16:creationId xmlns:a16="http://schemas.microsoft.com/office/drawing/2014/main" id="{1437BCFF-0116-0DFC-134D-B9FB68D3928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81" name="Oval 593">
              <a:extLst>
                <a:ext uri="{FF2B5EF4-FFF2-40B4-BE49-F238E27FC236}">
                  <a16:creationId xmlns:a16="http://schemas.microsoft.com/office/drawing/2014/main" id="{017457AB-316C-36A7-296D-B330FD298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282" name="그룹 281">
            <a:extLst>
              <a:ext uri="{FF2B5EF4-FFF2-40B4-BE49-F238E27FC236}">
                <a16:creationId xmlns:a16="http://schemas.microsoft.com/office/drawing/2014/main" id="{FF2F4048-AB24-FF8D-EA34-D772AD38C8E3}"/>
              </a:ext>
            </a:extLst>
          </p:cNvPr>
          <p:cNvGrpSpPr/>
          <p:nvPr/>
        </p:nvGrpSpPr>
        <p:grpSpPr>
          <a:xfrm>
            <a:off x="373679" y="3372015"/>
            <a:ext cx="278496" cy="200053"/>
            <a:chOff x="1014019" y="2643309"/>
            <a:chExt cx="278496" cy="200053"/>
          </a:xfrm>
        </p:grpSpPr>
        <p:sp>
          <p:nvSpPr>
            <p:cNvPr id="283" name="이등변 삼각형 282">
              <a:extLst>
                <a:ext uri="{FF2B5EF4-FFF2-40B4-BE49-F238E27FC236}">
                  <a16:creationId xmlns:a16="http://schemas.microsoft.com/office/drawing/2014/main" id="{7061345F-D206-CEE0-5C8E-EEEABADB620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84" name="그룹 283">
              <a:extLst>
                <a:ext uri="{FF2B5EF4-FFF2-40B4-BE49-F238E27FC236}">
                  <a16:creationId xmlns:a16="http://schemas.microsoft.com/office/drawing/2014/main" id="{E1791C01-552F-2E0E-CC53-4B1E80393AA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85" name="Oval 593">
                <a:extLst>
                  <a:ext uri="{FF2B5EF4-FFF2-40B4-BE49-F238E27FC236}">
                    <a16:creationId xmlns:a16="http://schemas.microsoft.com/office/drawing/2014/main" id="{A072C18B-DCBF-1101-DF93-219E606C8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6" name="TextBox 14">
                <a:extLst>
                  <a:ext uri="{FF2B5EF4-FFF2-40B4-BE49-F238E27FC236}">
                    <a16:creationId xmlns:a16="http://schemas.microsoft.com/office/drawing/2014/main" id="{F8F442AB-9B72-4FCD-2B12-81C84B985C0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87" name="직사각형 286">
            <a:extLst>
              <a:ext uri="{FF2B5EF4-FFF2-40B4-BE49-F238E27FC236}">
                <a16:creationId xmlns:a16="http://schemas.microsoft.com/office/drawing/2014/main" id="{74785A8A-2624-6300-8511-8319ED51E41B}"/>
              </a:ext>
            </a:extLst>
          </p:cNvPr>
          <p:cNvSpPr/>
          <p:nvPr/>
        </p:nvSpPr>
        <p:spPr>
          <a:xfrm>
            <a:off x="8474944" y="5028153"/>
            <a:ext cx="3221290" cy="173840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684818A-5938-1CA1-EF01-1E818D5316F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539744" y="5319706"/>
            <a:ext cx="3099421" cy="138837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8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6A9EFB5C-C161-DF48-4A1E-C05EE4A76D50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10025237" y="6290235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취소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90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EC962F6-20CE-7DFB-DB6F-7B9FB395E1A6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9154417" y="629023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확인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91" name="Close Button">
            <a:extLst>
              <a:ext uri="{FF2B5EF4-FFF2-40B4-BE49-F238E27FC236}">
                <a16:creationId xmlns:a16="http://schemas.microsoft.com/office/drawing/2014/main" id="{D40C6D6C-D53A-E832-55C3-FDC7ECF4E743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1504658" y="5084895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9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836D4C4-2296-5AB5-AEFA-41ADE7EC51B7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263007" y="5583502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7</a:t>
            </a:r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10</a:t>
            </a:r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30</a:t>
            </a:r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직접 입력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93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3807637-EF3F-B123-EB30-69492904FB76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474944" y="5074361"/>
            <a:ext cx="858972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구독 기간 연장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294" name="그룹 293">
            <a:extLst>
              <a:ext uri="{FF2B5EF4-FFF2-40B4-BE49-F238E27FC236}">
                <a16:creationId xmlns:a16="http://schemas.microsoft.com/office/drawing/2014/main" id="{4E57832E-3BFA-2FEE-EA05-8CC99699BDCF}"/>
              </a:ext>
            </a:extLst>
          </p:cNvPr>
          <p:cNvGrpSpPr/>
          <p:nvPr/>
        </p:nvGrpSpPr>
        <p:grpSpPr>
          <a:xfrm>
            <a:off x="8765755" y="5781939"/>
            <a:ext cx="106087" cy="106087"/>
            <a:chOff x="7553087" y="843983"/>
            <a:chExt cx="106087" cy="106087"/>
          </a:xfrm>
        </p:grpSpPr>
        <p:sp>
          <p:nvSpPr>
            <p:cNvPr id="295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9AF48BF7-9D4F-2CBF-D8ED-46A4507280EB}"/>
                </a:ext>
              </a:extLst>
            </p:cNvPr>
            <p:cNvSpPr/>
            <p:nvPr/>
          </p:nvSpPr>
          <p:spPr>
            <a:xfrm>
              <a:off x="7553087" y="843983"/>
              <a:ext cx="106087" cy="106087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6" name="Check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AE566550-BDEB-6F72-150E-D03B34A2D4B7}"/>
                </a:ext>
              </a:extLst>
            </p:cNvPr>
            <p:cNvSpPr/>
            <p:nvPr/>
          </p:nvSpPr>
          <p:spPr>
            <a:xfrm>
              <a:off x="7582766" y="873662"/>
              <a:ext cx="46729" cy="46729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97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6FB94985-F80A-791F-064F-06624BB43ED7}"/>
              </a:ext>
            </a:extLst>
          </p:cNvPr>
          <p:cNvSpPr/>
          <p:nvPr/>
        </p:nvSpPr>
        <p:spPr>
          <a:xfrm>
            <a:off x="9118442" y="5778879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16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8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EE4BF0ED-905C-BCCB-6520-05E74743C00F}"/>
              </a:ext>
            </a:extLst>
          </p:cNvPr>
          <p:cNvSpPr/>
          <p:nvPr/>
        </p:nvSpPr>
        <p:spPr>
          <a:xfrm>
            <a:off x="9515515" y="5778879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16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9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49C41222-A051-1F65-CD64-76D83BB59BAE}"/>
              </a:ext>
            </a:extLst>
          </p:cNvPr>
          <p:cNvSpPr/>
          <p:nvPr/>
        </p:nvSpPr>
        <p:spPr>
          <a:xfrm>
            <a:off x="9917194" y="5781939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16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0" name="사각형: 둥근 모서리 299">
            <a:extLst>
              <a:ext uri="{FF2B5EF4-FFF2-40B4-BE49-F238E27FC236}">
                <a16:creationId xmlns:a16="http://schemas.microsoft.com/office/drawing/2014/main" id="{3048EB45-C531-585E-AF19-0832540F31CB}"/>
              </a:ext>
            </a:extLst>
          </p:cNvPr>
          <p:cNvSpPr/>
          <p:nvPr/>
        </p:nvSpPr>
        <p:spPr>
          <a:xfrm>
            <a:off x="10518643" y="5749956"/>
            <a:ext cx="846694" cy="17326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숫자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일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만 입력</a:t>
            </a:r>
            <a:endParaRPr lang="ko-KR" altLang="en-US" sz="7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01" name="그룹 300">
            <a:extLst>
              <a:ext uri="{FF2B5EF4-FFF2-40B4-BE49-F238E27FC236}">
                <a16:creationId xmlns:a16="http://schemas.microsoft.com/office/drawing/2014/main" id="{390F4CC7-6F96-E337-FC07-01C400EC6C6F}"/>
              </a:ext>
            </a:extLst>
          </p:cNvPr>
          <p:cNvGrpSpPr/>
          <p:nvPr/>
        </p:nvGrpSpPr>
        <p:grpSpPr>
          <a:xfrm>
            <a:off x="11266632" y="4864092"/>
            <a:ext cx="303487" cy="246760"/>
            <a:chOff x="1088768" y="3056422"/>
            <a:chExt cx="313414" cy="258694"/>
          </a:xfrm>
        </p:grpSpPr>
        <p:sp>
          <p:nvSpPr>
            <p:cNvPr id="302" name="이등변 삼각형 301">
              <a:extLst>
                <a:ext uri="{FF2B5EF4-FFF2-40B4-BE49-F238E27FC236}">
                  <a16:creationId xmlns:a16="http://schemas.microsoft.com/office/drawing/2014/main" id="{0AD637E7-9EF0-67AB-026A-247D491ABF4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ADBDAA21-6EF9-2915-A00C-A43C70376BEC}"/>
                </a:ext>
              </a:extLst>
            </p:cNvPr>
            <p:cNvGrpSpPr/>
            <p:nvPr/>
          </p:nvGrpSpPr>
          <p:grpSpPr>
            <a:xfrm>
              <a:off x="1088768" y="3056422"/>
              <a:ext cx="313414" cy="193595"/>
              <a:chOff x="5630460" y="5239717"/>
              <a:chExt cx="313414" cy="193595"/>
            </a:xfrm>
          </p:grpSpPr>
          <p:sp>
            <p:nvSpPr>
              <p:cNvPr id="304" name="Oval 593">
                <a:extLst>
                  <a:ext uri="{FF2B5EF4-FFF2-40B4-BE49-F238E27FC236}">
                    <a16:creationId xmlns:a16="http://schemas.microsoft.com/office/drawing/2014/main" id="{9C8698E1-83FE-28F0-901D-C9B9C7FEC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217878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5" name="TextBox 14">
                <a:extLst>
                  <a:ext uri="{FF2B5EF4-FFF2-40B4-BE49-F238E27FC236}">
                    <a16:creationId xmlns:a16="http://schemas.microsoft.com/office/drawing/2014/main" id="{6D9779F8-A1F7-5A3B-AF17-490EBBFB35E0}"/>
                  </a:ext>
                </a:extLst>
              </p:cNvPr>
              <p:cNvSpPr txBox="1"/>
              <p:nvPr/>
            </p:nvSpPr>
            <p:spPr>
              <a:xfrm>
                <a:off x="5630460" y="5239717"/>
                <a:ext cx="313414" cy="1935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12-1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7" name="TextBox 306">
            <a:extLst>
              <a:ext uri="{FF2B5EF4-FFF2-40B4-BE49-F238E27FC236}">
                <a16:creationId xmlns:a16="http://schemas.microsoft.com/office/drawing/2014/main" id="{8DD44979-D620-0095-CE2D-DB73EB2E4552}"/>
              </a:ext>
            </a:extLst>
          </p:cNvPr>
          <p:cNvSpPr txBox="1"/>
          <p:nvPr/>
        </p:nvSpPr>
        <p:spPr>
          <a:xfrm>
            <a:off x="8690446" y="5937865"/>
            <a:ext cx="2449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한 번에 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30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일 이상은 연장할 수 없습니다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08" name="직사각형 307">
            <a:extLst>
              <a:ext uri="{FF2B5EF4-FFF2-40B4-BE49-F238E27FC236}">
                <a16:creationId xmlns:a16="http://schemas.microsoft.com/office/drawing/2014/main" id="{8C859DFF-7DB6-F421-03D4-6DA52907575F}"/>
              </a:ext>
            </a:extLst>
          </p:cNvPr>
          <p:cNvSpPr/>
          <p:nvPr/>
        </p:nvSpPr>
        <p:spPr>
          <a:xfrm>
            <a:off x="667472" y="3863213"/>
            <a:ext cx="822851" cy="1023942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84E8A02-C761-5490-DEA5-E773C46A0318}"/>
              </a:ext>
            </a:extLst>
          </p:cNvPr>
          <p:cNvSpPr/>
          <p:nvPr/>
        </p:nvSpPr>
        <p:spPr>
          <a:xfrm>
            <a:off x="440668" y="366651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DDB0498A-FFD3-3CE3-B7D8-5CE71F50ACB0}"/>
              </a:ext>
            </a:extLst>
          </p:cNvPr>
          <p:cNvSpPr/>
          <p:nvPr/>
        </p:nvSpPr>
        <p:spPr>
          <a:xfrm>
            <a:off x="440668" y="396477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63D00306-908B-549A-0367-FA3E6C5D10F8}"/>
              </a:ext>
            </a:extLst>
          </p:cNvPr>
          <p:cNvSpPr/>
          <p:nvPr/>
        </p:nvSpPr>
        <p:spPr>
          <a:xfrm>
            <a:off x="440668" y="430363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0D364A5-0ECB-705B-5826-8895A3C7967A}"/>
              </a:ext>
            </a:extLst>
          </p:cNvPr>
          <p:cNvSpPr/>
          <p:nvPr/>
        </p:nvSpPr>
        <p:spPr>
          <a:xfrm>
            <a:off x="440668" y="46598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8979A569-72F6-B74E-2B42-0E4ABEFD5C46}"/>
              </a:ext>
            </a:extLst>
          </p:cNvPr>
          <p:cNvSpPr/>
          <p:nvPr/>
        </p:nvSpPr>
        <p:spPr>
          <a:xfrm>
            <a:off x="440668" y="49234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99FC7BFB-D346-B50A-D226-DE555491FE9F}"/>
              </a:ext>
            </a:extLst>
          </p:cNvPr>
          <p:cNvSpPr/>
          <p:nvPr/>
        </p:nvSpPr>
        <p:spPr>
          <a:xfrm>
            <a:off x="440668" y="517358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315D45F-F296-C4FA-24EF-C1DA2DEA21EE}"/>
              </a:ext>
            </a:extLst>
          </p:cNvPr>
          <p:cNvSpPr/>
          <p:nvPr/>
        </p:nvSpPr>
        <p:spPr>
          <a:xfrm>
            <a:off x="440668" y="54035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173BCEDD-6889-9ED8-A3E0-5133B60CDAFC}"/>
              </a:ext>
            </a:extLst>
          </p:cNvPr>
          <p:cNvSpPr/>
          <p:nvPr/>
        </p:nvSpPr>
        <p:spPr>
          <a:xfrm>
            <a:off x="440668" y="56402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2DF948-36C6-3FC2-DA7A-842B034E674B}"/>
              </a:ext>
            </a:extLst>
          </p:cNvPr>
          <p:cNvSpPr txBox="1"/>
          <p:nvPr/>
        </p:nvSpPr>
        <p:spPr>
          <a:xfrm>
            <a:off x="8690445" y="5510928"/>
            <a:ext cx="27423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선택한 </a:t>
            </a:r>
            <a:r>
              <a:rPr lang="en-US" altLang="ko-KR" sz="800"/>
              <a:t>n </a:t>
            </a:r>
            <a:r>
              <a:rPr lang="ko-KR" altLang="en-US" sz="800"/>
              <a:t>개 구독 기간을 연장하시겠습니까</a:t>
            </a:r>
            <a:r>
              <a:rPr lang="en-US" altLang="ko-KR" sz="800"/>
              <a:t>?</a:t>
            </a:r>
            <a:r>
              <a:rPr lang="ko-KR" altLang="en-US" sz="800"/>
              <a:t> </a:t>
            </a:r>
            <a:endParaRPr lang="en-US" altLang="ko-KR" sz="800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0AA8027C-1F53-07FA-8C14-78497D45FF5D}"/>
              </a:ext>
            </a:extLst>
          </p:cNvPr>
          <p:cNvGrpSpPr/>
          <p:nvPr/>
        </p:nvGrpSpPr>
        <p:grpSpPr>
          <a:xfrm>
            <a:off x="149241" y="3641897"/>
            <a:ext cx="278496" cy="200053"/>
            <a:chOff x="1014019" y="2643309"/>
            <a:chExt cx="278496" cy="200053"/>
          </a:xfrm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9BB37D6E-07C5-A681-D7D5-5AB8E802658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0E029187-FBD2-8950-D426-EC541A34C47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" name="Oval 593">
                <a:extLst>
                  <a:ext uri="{FF2B5EF4-FFF2-40B4-BE49-F238E27FC236}">
                    <a16:creationId xmlns:a16="http://schemas.microsoft.com/office/drawing/2014/main" id="{147EA6E6-D15A-92FE-B370-B55C5CC4A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" name="TextBox 14">
                <a:extLst>
                  <a:ext uri="{FF2B5EF4-FFF2-40B4-BE49-F238E27FC236}">
                    <a16:creationId xmlns:a16="http://schemas.microsoft.com/office/drawing/2014/main" id="{E2BE6223-35B9-62C5-83C2-5B8CD324C9C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659C1EFB-D85A-C444-80C1-260C0ECAD844}"/>
              </a:ext>
            </a:extLst>
          </p:cNvPr>
          <p:cNvGrpSpPr/>
          <p:nvPr/>
        </p:nvGrpSpPr>
        <p:grpSpPr>
          <a:xfrm>
            <a:off x="158685" y="3940151"/>
            <a:ext cx="278496" cy="200053"/>
            <a:chOff x="1014019" y="2643309"/>
            <a:chExt cx="278496" cy="200053"/>
          </a:xfrm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80AFE46A-0CB9-08CD-C612-A4C678102AF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74FF9C6E-9DDD-8DA8-FA34-2EE6612C7FE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4" name="Oval 593">
                <a:extLst>
                  <a:ext uri="{FF2B5EF4-FFF2-40B4-BE49-F238E27FC236}">
                    <a16:creationId xmlns:a16="http://schemas.microsoft.com/office/drawing/2014/main" id="{B1C9D79F-6D4B-56DF-8DAC-0FAD91DE2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FE7CCC7B-8E89-4010-BD72-2E698A1B335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2DACDD29-5AE1-2D41-E8A0-3C7EA1B893FB}"/>
              </a:ext>
            </a:extLst>
          </p:cNvPr>
          <p:cNvGrpSpPr/>
          <p:nvPr/>
        </p:nvGrpSpPr>
        <p:grpSpPr>
          <a:xfrm>
            <a:off x="1253649" y="3677852"/>
            <a:ext cx="236675" cy="246760"/>
            <a:chOff x="1098607" y="3056422"/>
            <a:chExt cx="244417" cy="258694"/>
          </a:xfrm>
        </p:grpSpPr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6A8B5C4F-705C-DFC7-4BD4-D591E5019AC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CFBF3A8B-6B69-E286-46C1-689FDFBF448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9" name="Oval 593">
                <a:extLst>
                  <a:ext uri="{FF2B5EF4-FFF2-40B4-BE49-F238E27FC236}">
                    <a16:creationId xmlns:a16="http://schemas.microsoft.com/office/drawing/2014/main" id="{E1E4D54A-E64F-DB56-8BED-4C5C71446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" name="TextBox 14">
                <a:extLst>
                  <a:ext uri="{FF2B5EF4-FFF2-40B4-BE49-F238E27FC236}">
                    <a16:creationId xmlns:a16="http://schemas.microsoft.com/office/drawing/2014/main" id="{2204A3C2-285A-3146-3AEF-36CF1B28457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5" name="그림 14">
            <a:extLst>
              <a:ext uri="{FF2B5EF4-FFF2-40B4-BE49-F238E27FC236}">
                <a16:creationId xmlns:a16="http://schemas.microsoft.com/office/drawing/2014/main" id="{173AC204-1787-373E-A00A-ED7054A39A61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17191" b="-636"/>
          <a:stretch/>
        </p:blipFill>
        <p:spPr>
          <a:xfrm>
            <a:off x="2001933" y="5951336"/>
            <a:ext cx="3169061" cy="31636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755D7C54-A4E2-20B6-61AB-C8FA9B54731F}"/>
              </a:ext>
            </a:extLst>
          </p:cNvPr>
          <p:cNvSpPr txBox="1"/>
          <p:nvPr/>
        </p:nvSpPr>
        <p:spPr>
          <a:xfrm>
            <a:off x="5216268" y="5970482"/>
            <a:ext cx="1737889" cy="2308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/>
              <a:t>-&gt; </a:t>
            </a:r>
            <a:r>
              <a:rPr lang="ko-KR" altLang="en-US" sz="900"/>
              <a:t>양이 많을 시</a:t>
            </a:r>
            <a:r>
              <a:rPr lang="en-US" altLang="ko-KR" sz="900"/>
              <a:t>, </a:t>
            </a:r>
            <a:r>
              <a:rPr lang="ko-KR" altLang="en-US" sz="900"/>
              <a:t>페이징 처리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FA2396B9-013D-894A-D71E-CBC50147065B}"/>
              </a:ext>
            </a:extLst>
          </p:cNvPr>
          <p:cNvSpPr/>
          <p:nvPr/>
        </p:nvSpPr>
        <p:spPr>
          <a:xfrm>
            <a:off x="12331816" y="-1"/>
            <a:ext cx="2682447" cy="3248025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32A976-C9FF-8970-E728-4D85EAB769B9}"/>
              </a:ext>
            </a:extLst>
          </p:cNvPr>
          <p:cNvSpPr txBox="1"/>
          <p:nvPr/>
        </p:nvSpPr>
        <p:spPr>
          <a:xfrm>
            <a:off x="12389244" y="70806"/>
            <a:ext cx="25135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구독 상품 연장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r>
              <a:rPr lang="en-US" altLang="ko-KR" sz="900"/>
              <a:t>/ </a:t>
            </a:r>
            <a:r>
              <a:rPr lang="ko-KR" altLang="en-US" sz="900"/>
              <a:t>현재 상태 그대로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온라인몰 관리자 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(3)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매장 이름 검색 필드 </a:t>
            </a:r>
            <a:r>
              <a:rPr lang="en-US" altLang="ko-KR" sz="900"/>
              <a:t>x</a:t>
            </a:r>
            <a:r>
              <a:rPr lang="ko-KR" altLang="en-US" sz="900"/>
              <a:t> </a:t>
            </a:r>
            <a:endParaRPr lang="en-US" altLang="ko-KR" sz="900"/>
          </a:p>
          <a:p>
            <a:r>
              <a:rPr lang="ko-KR" altLang="en-US" sz="900"/>
              <a:t>로그인된 정보의 매장 이름 텍스트 표시</a:t>
            </a:r>
            <a:endParaRPr lang="en-US" altLang="ko-KR" sz="900"/>
          </a:p>
          <a:p>
            <a:r>
              <a:rPr lang="ko-KR" altLang="en-US" sz="900"/>
              <a:t>해당 매장 상품만 검색 가능</a:t>
            </a:r>
            <a:endParaRPr lang="en-US" altLang="ko-KR" sz="900"/>
          </a:p>
        </p:txBody>
      </p:sp>
      <p:sp>
        <p:nvSpPr>
          <p:cNvPr id="133" name="TextBox 132"/>
          <p:cNvSpPr txBox="1"/>
          <p:nvPr/>
        </p:nvSpPr>
        <p:spPr>
          <a:xfrm>
            <a:off x="7942079" y="887295"/>
            <a:ext cx="3633537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</a:t>
            </a:r>
            <a:r>
              <a:rPr lang="ko-KR" altLang="en-US" sz="900" dirty="0"/>
              <a:t>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구독 </a:t>
            </a:r>
            <a:r>
              <a:rPr lang="ko-KR" altLang="en-US" sz="900" dirty="0" smtClean="0"/>
              <a:t>상품 얀징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(subscribe product </a:t>
            </a:r>
            <a:r>
              <a:rPr lang="en-US" altLang="ko-KR" sz="900" dirty="0" smtClean="0"/>
              <a:t>extension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management)</a:t>
            </a:r>
            <a:br>
              <a:rPr lang="en-US" altLang="ko-KR" sz="900" dirty="0" smtClean="0"/>
            </a:br>
            <a:r>
              <a:rPr lang="en-US" altLang="ko-KR" sz="900" dirty="0" smtClean="0"/>
              <a:t>  1) URL : </a:t>
            </a:r>
            <a:r>
              <a:rPr lang="en-US" altLang="ko-KR" sz="900" b="1" dirty="0" smtClean="0"/>
              <a:t>/</a:t>
            </a:r>
            <a:r>
              <a:rPr lang="en-US" altLang="ko-KR" sz="900" b="1" dirty="0" err="1" smtClean="0"/>
              <a:t>subscribeExtend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same with </a:t>
            </a:r>
            <a:r>
              <a:rPr lang="en-US" altLang="ko-KR" sz="900" dirty="0" smtClean="0"/>
              <a:t>p8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구독 기간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datepicker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subscribe_start_date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datapicker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</a:t>
            </a:r>
            <a:r>
              <a:rPr lang="en-US" altLang="ko-KR" sz="900" dirty="0" smtClean="0"/>
              <a:t>- same with p8</a:t>
            </a:r>
            <a:endParaRPr lang="en-US" altLang="ko-KR" sz="900" dirty="0" smtClean="0"/>
          </a:p>
          <a:p>
            <a:r>
              <a:rPr lang="en-US" altLang="ko-KR" sz="900" dirty="0" smtClean="0"/>
              <a:t>  2) 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주문번호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</a:t>
            </a:r>
            <a:r>
              <a:rPr lang="en-US" altLang="ko-KR" sz="900" dirty="0" smtClean="0"/>
              <a:t>move to the </a:t>
            </a:r>
            <a:r>
              <a:rPr lang="en-US" altLang="ko-KR" sz="900" dirty="0" smtClean="0"/>
              <a:t>details </a:t>
            </a:r>
            <a:r>
              <a:rPr lang="en-US" altLang="ko-KR" sz="900" dirty="0" smtClean="0"/>
              <a:t>page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/>
              <a:t>주문자 </a:t>
            </a:r>
            <a:r>
              <a:rPr lang="en-US" altLang="ko-KR" sz="900" dirty="0"/>
              <a:t>: user name of </a:t>
            </a:r>
            <a:r>
              <a:rPr lang="en-US" altLang="ko-KR" sz="900" b="1" dirty="0"/>
              <a:t>{</a:t>
            </a:r>
            <a:r>
              <a:rPr lang="en-US" altLang="ko-KR" sz="900" b="1" dirty="0" err="1"/>
              <a:t>user_seq</a:t>
            </a:r>
            <a:r>
              <a:rPr lang="en-US" altLang="ko-KR" sz="900" b="1" dirty="0" smtClean="0"/>
              <a:t>}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 c) </a:t>
            </a:r>
            <a:r>
              <a:rPr lang="ko-KR" altLang="en-US" sz="900" dirty="0"/>
              <a:t>구</a:t>
            </a:r>
            <a:r>
              <a:rPr lang="ko-KR" altLang="en-US" sz="900" dirty="0" smtClean="0"/>
              <a:t>독 </a:t>
            </a:r>
            <a:r>
              <a:rPr lang="ko-KR" altLang="en-US" sz="900" dirty="0"/>
              <a:t>상태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상품명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매장명</a:t>
            </a:r>
            <a:endParaRPr lang="en-US" altLang="ko-KR" sz="900" dirty="0" smtClean="0"/>
          </a:p>
          <a:p>
            <a:r>
              <a:rPr lang="en-US" altLang="ko-KR" sz="900" b="1" dirty="0" smtClean="0"/>
              <a:t>      - same with p8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d) </a:t>
            </a:r>
            <a:r>
              <a:rPr lang="ko-KR" altLang="en-US" sz="900" dirty="0" smtClean="0"/>
              <a:t>구독 기간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subscribe_start_date</a:t>
            </a:r>
            <a:r>
              <a:rPr lang="en-US" altLang="ko-KR" sz="900" dirty="0"/>
              <a:t>} ~ {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잔여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전체 수량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show “{product </a:t>
            </a:r>
            <a:r>
              <a:rPr lang="en-US" altLang="ko-KR" sz="900" dirty="0"/>
              <a:t>remain count} / {</a:t>
            </a:r>
            <a:r>
              <a:rPr lang="en-US" altLang="ko-KR" sz="900" dirty="0" err="1" smtClean="0"/>
              <a:t>st_product.subscribe_count</a:t>
            </a:r>
            <a:r>
              <a:rPr lang="en-US" altLang="ko-KR" sz="900" dirty="0" smtClean="0"/>
              <a:t>}”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e-1</a:t>
            </a:r>
            <a:r>
              <a:rPr lang="en-US" altLang="ko-KR" sz="900" dirty="0"/>
              <a:t>) {product remain count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 </a:t>
            </a:r>
            <a:r>
              <a:rPr lang="en-US" altLang="ko-KR" sz="900" dirty="0"/>
              <a:t>- </a:t>
            </a:r>
            <a:r>
              <a:rPr lang="en-US" altLang="ko-KR" sz="900" dirty="0" smtClean="0"/>
              <a:t>formula : {</a:t>
            </a:r>
            <a:r>
              <a:rPr lang="en-US" altLang="ko-KR" sz="900" dirty="0" err="1" smtClean="0"/>
              <a:t>st_order.subscribe_count</a:t>
            </a:r>
            <a:r>
              <a:rPr lang="en-US" altLang="ko-KR" sz="900" dirty="0"/>
              <a:t>} – SUM of {</a:t>
            </a:r>
            <a:r>
              <a:rPr lang="en-US" altLang="ko-KR" sz="900" dirty="0" err="1" smtClean="0"/>
              <a:t>st_order_subscribe_receive.product_count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with condition: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 = {the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/>
              <a:t>if no </a:t>
            </a:r>
            <a:r>
              <a:rPr lang="en-US" altLang="ko-KR" sz="900" dirty="0" err="1" smtClean="0"/>
              <a:t>st_order_subscribe_receive</a:t>
            </a:r>
            <a:r>
              <a:rPr lang="en-US" altLang="ko-KR" sz="900" dirty="0" smtClean="0"/>
              <a:t> data, SUM value is 0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구독상품</a:t>
            </a:r>
            <a:r>
              <a:rPr lang="en-US" altLang="ko-KR" sz="900" dirty="0" smtClean="0"/>
              <a:t>_</a:t>
            </a:r>
            <a:r>
              <a:rPr lang="ko-KR" altLang="en-US" sz="900" dirty="0" smtClean="0"/>
              <a:t>연장목록</a:t>
            </a:r>
            <a:r>
              <a:rPr lang="en-US" altLang="ko-KR" sz="900" dirty="0"/>
              <a:t>’.xlsx</a:t>
            </a:r>
          </a:p>
          <a:p>
            <a:r>
              <a:rPr lang="en-US" altLang="ko-KR" sz="900" dirty="0"/>
              <a:t>   - columns: </a:t>
            </a:r>
            <a:r>
              <a:rPr lang="en-US" altLang="ko-KR" sz="900" dirty="0" smtClean="0"/>
              <a:t>all columns</a:t>
            </a:r>
          </a:p>
        </p:txBody>
      </p:sp>
    </p:spTree>
    <p:extLst>
      <p:ext uri="{BB962C8B-B14F-4D97-AF65-F5344CB8AC3E}">
        <p14:creationId xmlns:p14="http://schemas.microsoft.com/office/powerpoint/2010/main" val="2745678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B9B29A6E-2BC7-6AD4-40DD-CC8D715BE711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68C3D6BB-99B6-1C64-044F-3DB7209EAF65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75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연장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3614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연장 정보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연장 버튼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-&gt;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기간 연장 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(3-1)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1852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수령 기록 확인 버튼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수령 기록 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(4-1)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52899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2237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안 된 경우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998394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49EFDF0-7DB9-7BB9-B74C-A491AE8D45E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연장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8" name="슬라이드 번호 개체 틀 6">
            <a:extLst>
              <a:ext uri="{FF2B5EF4-FFF2-40B4-BE49-F238E27FC236}">
                <a16:creationId xmlns:a16="http://schemas.microsoft.com/office/drawing/2014/main" id="{72513367-04DD-0C33-5C62-9F204391C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49419F-818E-8855-1F16-02B7971D27B8}"/>
              </a:ext>
            </a:extLst>
          </p:cNvPr>
          <p:cNvSpPr txBox="1"/>
          <p:nvPr/>
        </p:nvSpPr>
        <p:spPr>
          <a:xfrm>
            <a:off x="336150" y="617555"/>
            <a:ext cx="28632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연장 관리</a:t>
            </a:r>
            <a:r>
              <a:rPr lang="en-US" altLang="ko-KR" sz="900"/>
              <a:t>(</a:t>
            </a:r>
            <a:r>
              <a:rPr lang="ko-KR" altLang="en-US" sz="900"/>
              <a:t>상세</a:t>
            </a:r>
            <a:r>
              <a:rPr lang="en-US" altLang="ko-KR" sz="900"/>
              <a:t>)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C378BB6E-CEA0-9B27-1619-9BE78749D73A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2F7D732F-AA5C-8987-2C25-0F9D0FCA5A65}"/>
              </a:ext>
            </a:extLst>
          </p:cNvPr>
          <p:cNvGrpSpPr/>
          <p:nvPr/>
        </p:nvGrpSpPr>
        <p:grpSpPr>
          <a:xfrm rot="5400000">
            <a:off x="2925788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4AD87E1E-5CB4-4AAF-6178-272B297C383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3C9E453-EAEC-21C4-F583-5C605A1A0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3001481-84E8-91E2-7B47-02BE5A49D7BB}"/>
              </a:ext>
            </a:extLst>
          </p:cNvPr>
          <p:cNvSpPr txBox="1"/>
          <p:nvPr/>
        </p:nvSpPr>
        <p:spPr>
          <a:xfrm>
            <a:off x="336150" y="1190664"/>
            <a:ext cx="1023602" cy="32778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잔여</a:t>
            </a:r>
            <a:r>
              <a:rPr lang="en-US" altLang="ko-KR" sz="900"/>
              <a:t>/</a:t>
            </a:r>
            <a:r>
              <a:rPr lang="ko-KR" altLang="en-US" sz="900"/>
              <a:t>전체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사용자 연장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관리자 연장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97515CC-BFF7-60D4-7A4A-1525E4B527DA}"/>
              </a:ext>
            </a:extLst>
          </p:cNvPr>
          <p:cNvSpPr/>
          <p:nvPr/>
        </p:nvSpPr>
        <p:spPr>
          <a:xfrm>
            <a:off x="1349479" y="1599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tx1"/>
                </a:solidFill>
              </a:rPr>
              <a:t>사용자명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6B55DDE-B558-A5E2-5FCB-4E8A262750A6}"/>
              </a:ext>
            </a:extLst>
          </p:cNvPr>
          <p:cNvSpPr/>
          <p:nvPr/>
        </p:nvSpPr>
        <p:spPr>
          <a:xfrm>
            <a:off x="2390191" y="1599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tx1"/>
                </a:solidFill>
              </a:rPr>
              <a:t>사용자 </a:t>
            </a:r>
            <a:r>
              <a:rPr lang="en-US" altLang="ko-KR" sz="900" b="0">
                <a:solidFill>
                  <a:schemeClr val="tx1"/>
                </a:solidFill>
              </a:rPr>
              <a:t>ID</a:t>
            </a:r>
            <a:endParaRPr lang="ko-KR" altLang="en-US" sz="900" b="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11CAC60-437E-507C-3D32-77EF1057BDA1}"/>
              </a:ext>
            </a:extLst>
          </p:cNvPr>
          <p:cNvSpPr/>
          <p:nvPr/>
        </p:nvSpPr>
        <p:spPr>
          <a:xfrm>
            <a:off x="1349479" y="2010496"/>
            <a:ext cx="154696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tx1"/>
                </a:solidFill>
              </a:rPr>
              <a:t>구독 중                     ▼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9A7999A4-55A1-0E4B-1C9A-E98B3A5FFA8F}"/>
              </a:ext>
            </a:extLst>
          </p:cNvPr>
          <p:cNvSpPr/>
          <p:nvPr/>
        </p:nvSpPr>
        <p:spPr>
          <a:xfrm>
            <a:off x="1349480" y="2819907"/>
            <a:ext cx="35549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12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4E470E38-F813-2F1B-C6FD-13E8552EAB50}"/>
              </a:ext>
            </a:extLst>
          </p:cNvPr>
          <p:cNvSpPr/>
          <p:nvPr/>
        </p:nvSpPr>
        <p:spPr>
          <a:xfrm>
            <a:off x="1349479" y="1191363"/>
            <a:ext cx="154696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OGD00001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95DC151B-BC4A-379D-2877-8785F89E0847}"/>
              </a:ext>
            </a:extLst>
          </p:cNvPr>
          <p:cNvCxnSpPr>
            <a:cxnSpLocks/>
          </p:cNvCxnSpPr>
          <p:nvPr/>
        </p:nvCxnSpPr>
        <p:spPr>
          <a:xfrm flipV="1">
            <a:off x="2720757" y="1788143"/>
            <a:ext cx="1007900" cy="3388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76B5C1EC-6046-8171-DF33-DFFE4E79BD13}"/>
              </a:ext>
            </a:extLst>
          </p:cNvPr>
          <p:cNvSpPr/>
          <p:nvPr/>
        </p:nvSpPr>
        <p:spPr>
          <a:xfrm>
            <a:off x="3728658" y="1201241"/>
            <a:ext cx="955298" cy="804276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45FFA9B-6ABE-9BAA-427F-A38A02808B83}"/>
              </a:ext>
            </a:extLst>
          </p:cNvPr>
          <p:cNvSpPr txBox="1"/>
          <p:nvPr/>
        </p:nvSpPr>
        <p:spPr>
          <a:xfrm>
            <a:off x="3777611" y="1271444"/>
            <a:ext cx="827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구독 중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구독 만료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구독 취소</a:t>
            </a:r>
            <a:endParaRPr lang="en-US" altLang="ko-KR" sz="800"/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25CD56EB-34DC-7A05-9CF6-10B27312E1BC}"/>
              </a:ext>
            </a:extLst>
          </p:cNvPr>
          <p:cNvSpPr/>
          <p:nvPr/>
        </p:nvSpPr>
        <p:spPr>
          <a:xfrm>
            <a:off x="1349478" y="2413896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tx1"/>
                </a:solidFill>
              </a:rPr>
              <a:t>2023-04-04</a:t>
            </a:r>
            <a:endParaRPr lang="ko-KR" altLang="en-US" sz="900" b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5ABCF521-70B1-4776-593B-43E4050B8641}"/>
              </a:ext>
            </a:extLst>
          </p:cNvPr>
          <p:cNvSpPr/>
          <p:nvPr/>
        </p:nvSpPr>
        <p:spPr>
          <a:xfrm>
            <a:off x="2437815" y="2413896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tx1"/>
                </a:solidFill>
              </a:rPr>
              <a:t>2023-05-03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84A5A45-B2D9-CF0C-86B2-1EFED043D76F}"/>
              </a:ext>
            </a:extLst>
          </p:cNvPr>
          <p:cNvSpPr txBox="1"/>
          <p:nvPr/>
        </p:nvSpPr>
        <p:spPr>
          <a:xfrm>
            <a:off x="2301843" y="2419184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en-US" altLang="ko-KR" sz="800"/>
              <a:t>~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F8398D9-1D3A-EB2E-2026-148719BBED0C}"/>
              </a:ext>
            </a:extLst>
          </p:cNvPr>
          <p:cNvSpPr/>
          <p:nvPr/>
        </p:nvSpPr>
        <p:spPr>
          <a:xfrm>
            <a:off x="1837355" y="2819907"/>
            <a:ext cx="3469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tx1"/>
                </a:solidFill>
              </a:rPr>
              <a:t>20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904FC9-7D67-9654-173C-C2BF2C72FF61}"/>
              </a:ext>
            </a:extLst>
          </p:cNvPr>
          <p:cNvSpPr txBox="1"/>
          <p:nvPr/>
        </p:nvSpPr>
        <p:spPr>
          <a:xfrm>
            <a:off x="1701383" y="2829958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en-US" altLang="ko-KR" sz="800"/>
              <a:t>/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AC3BE739-6C1C-021B-E31B-2F7C3F75B4EE}"/>
              </a:ext>
            </a:extLst>
          </p:cNvPr>
          <p:cNvSpPr/>
          <p:nvPr/>
        </p:nvSpPr>
        <p:spPr>
          <a:xfrm>
            <a:off x="1349479" y="322944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tx1"/>
                </a:solidFill>
              </a:rPr>
              <a:t>매장명</a:t>
            </a: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B671D30A-EFDF-E323-2CDA-2C105C781417}"/>
              </a:ext>
            </a:extLst>
          </p:cNvPr>
          <p:cNvSpPr/>
          <p:nvPr/>
        </p:nvSpPr>
        <p:spPr>
          <a:xfrm>
            <a:off x="2390191" y="322944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tx1"/>
                </a:solidFill>
              </a:rPr>
              <a:t>매장 코드</a:t>
            </a: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502E210B-541B-5600-544B-9B89F3EBAFB3}"/>
              </a:ext>
            </a:extLst>
          </p:cNvPr>
          <p:cNvSpPr/>
          <p:nvPr/>
        </p:nvSpPr>
        <p:spPr>
          <a:xfrm>
            <a:off x="2094112" y="3645797"/>
            <a:ext cx="355496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B76F3AB1-EC7B-3F88-A7FC-DB8DE9CC4B57}"/>
              </a:ext>
            </a:extLst>
          </p:cNvPr>
          <p:cNvSpPr/>
          <p:nvPr/>
        </p:nvSpPr>
        <p:spPr>
          <a:xfrm>
            <a:off x="2588714" y="3645142"/>
            <a:ext cx="34699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tx1"/>
                </a:solidFill>
              </a:rPr>
              <a:t>2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2BEF639-3D35-6426-F7F5-7048C4F079EE}"/>
              </a:ext>
            </a:extLst>
          </p:cNvPr>
          <p:cNvSpPr txBox="1"/>
          <p:nvPr/>
        </p:nvSpPr>
        <p:spPr>
          <a:xfrm>
            <a:off x="2446015" y="3655848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en-US" altLang="ko-KR" sz="800"/>
              <a:t>/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049A433-DFF6-EDE9-2A37-C9D7B47A9747}"/>
              </a:ext>
            </a:extLst>
          </p:cNvPr>
          <p:cNvSpPr txBox="1"/>
          <p:nvPr/>
        </p:nvSpPr>
        <p:spPr>
          <a:xfrm>
            <a:off x="2948719" y="3665125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ko-KR" altLang="en-US" sz="800"/>
              <a:t>회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00AAFCED-F272-83FE-E077-3EB8552FF3D1}"/>
              </a:ext>
            </a:extLst>
          </p:cNvPr>
          <p:cNvSpPr/>
          <p:nvPr/>
        </p:nvSpPr>
        <p:spPr>
          <a:xfrm>
            <a:off x="1356159" y="3649006"/>
            <a:ext cx="355496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7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B7C02E-7974-F305-8FBA-109068F51D73}"/>
              </a:ext>
            </a:extLst>
          </p:cNvPr>
          <p:cNvSpPr txBox="1"/>
          <p:nvPr/>
        </p:nvSpPr>
        <p:spPr>
          <a:xfrm>
            <a:off x="1689761" y="3661369"/>
            <a:ext cx="49366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lang="ko-KR" altLang="en-US" sz="800" dirty="0"/>
              <a:t>일  </a:t>
            </a:r>
            <a:r>
              <a:rPr lang="en-US" altLang="ko-KR" sz="800" dirty="0"/>
              <a:t>*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2" name="사각형: 둥근 모서리 71">
            <a:extLst>
              <a:ext uri="{FF2B5EF4-FFF2-40B4-BE49-F238E27FC236}">
                <a16:creationId xmlns:a16="http://schemas.microsoft.com/office/drawing/2014/main" id="{03F71ECA-2D7E-DBE1-145E-E627D3F31B60}"/>
              </a:ext>
            </a:extLst>
          </p:cNvPr>
          <p:cNvSpPr/>
          <p:nvPr/>
        </p:nvSpPr>
        <p:spPr>
          <a:xfrm>
            <a:off x="2101034" y="4062209"/>
            <a:ext cx="34699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tx1"/>
                </a:solidFill>
              </a:rPr>
              <a:t>2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ED837A7-7873-F151-DBCA-54AF9169E84C}"/>
              </a:ext>
            </a:extLst>
          </p:cNvPr>
          <p:cNvSpPr txBox="1"/>
          <p:nvPr/>
        </p:nvSpPr>
        <p:spPr>
          <a:xfrm>
            <a:off x="2461039" y="4082192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ko-KR" altLang="en-US" sz="800"/>
              <a:t>회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16D80A26-D4FF-BA5C-E192-A16407ACF866}"/>
              </a:ext>
            </a:extLst>
          </p:cNvPr>
          <p:cNvSpPr/>
          <p:nvPr/>
        </p:nvSpPr>
        <p:spPr>
          <a:xfrm>
            <a:off x="1356159" y="4058453"/>
            <a:ext cx="355496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511609A-726A-DFBE-60A2-A4D4B14C934E}"/>
              </a:ext>
            </a:extLst>
          </p:cNvPr>
          <p:cNvSpPr txBox="1"/>
          <p:nvPr/>
        </p:nvSpPr>
        <p:spPr>
          <a:xfrm>
            <a:off x="1689761" y="4070816"/>
            <a:ext cx="49366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lang="ko-KR" altLang="en-US" sz="800"/>
              <a:t>일  </a:t>
            </a:r>
            <a:r>
              <a:rPr lang="en-US" altLang="ko-KR" sz="800"/>
              <a:t>*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460BE681-42C3-E16D-627F-0100FC6E4E3E}"/>
              </a:ext>
            </a:extLst>
          </p:cNvPr>
          <p:cNvSpPr/>
          <p:nvPr/>
        </p:nvSpPr>
        <p:spPr>
          <a:xfrm>
            <a:off x="2693426" y="4072078"/>
            <a:ext cx="451342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>
                    <a:lumMod val="85000"/>
                    <a:lumOff val="15000"/>
                  </a:schemeClr>
                </a:solidFill>
              </a:rPr>
              <a:t>연장</a:t>
            </a:r>
          </a:p>
        </p:txBody>
      </p: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78193EDE-866E-18DE-17E9-6A662FF2BC7F}"/>
              </a:ext>
            </a:extLst>
          </p:cNvPr>
          <p:cNvGrpSpPr/>
          <p:nvPr/>
        </p:nvGrpSpPr>
        <p:grpSpPr>
          <a:xfrm rot="5400000">
            <a:off x="3175189" y="364091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7" name="이등변 삼각형 86">
              <a:extLst>
                <a:ext uri="{FF2B5EF4-FFF2-40B4-BE49-F238E27FC236}">
                  <a16:creationId xmlns:a16="http://schemas.microsoft.com/office/drawing/2014/main" id="{B9DFE657-9B55-AA25-60D8-3B86804730E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8" name="Oval 593">
              <a:extLst>
                <a:ext uri="{FF2B5EF4-FFF2-40B4-BE49-F238E27FC236}">
                  <a16:creationId xmlns:a16="http://schemas.microsoft.com/office/drawing/2014/main" id="{318FBAA2-1119-13B2-1644-6B603EFCA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8EF3F748-F00D-6DAD-A0D1-AA1B7486116F}"/>
              </a:ext>
            </a:extLst>
          </p:cNvPr>
          <p:cNvGrpSpPr/>
          <p:nvPr/>
        </p:nvGrpSpPr>
        <p:grpSpPr>
          <a:xfrm rot="5400000">
            <a:off x="3177459" y="4061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0" name="이등변 삼각형 89">
              <a:extLst>
                <a:ext uri="{FF2B5EF4-FFF2-40B4-BE49-F238E27FC236}">
                  <a16:creationId xmlns:a16="http://schemas.microsoft.com/office/drawing/2014/main" id="{E89A44FE-71A3-53D8-C893-1B6AB4AFD81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1" name="Oval 593">
              <a:extLst>
                <a:ext uri="{FF2B5EF4-FFF2-40B4-BE49-F238E27FC236}">
                  <a16:creationId xmlns:a16="http://schemas.microsoft.com/office/drawing/2014/main" id="{08D27BD0-0FA3-B5DD-6FFB-C3107AA8B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ADDD147D-4486-B952-AD04-0D08DC582B26}"/>
              </a:ext>
            </a:extLst>
          </p:cNvPr>
          <p:cNvSpPr/>
          <p:nvPr/>
        </p:nvSpPr>
        <p:spPr>
          <a:xfrm>
            <a:off x="4795665" y="1105497"/>
            <a:ext cx="2886389" cy="14578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6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44D40C9-A53A-8BEE-1A58-9B67F6C035F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853728" y="1349998"/>
            <a:ext cx="2777190" cy="11643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5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55B7096-FEC8-59D1-50D5-A3A5C4F60B9E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6184782" y="2163899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취소</a:t>
            </a:r>
            <a:endParaRPr lang="en-US" sz="6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2E85BC92-D1C4-25AE-F8CE-2152442DD417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404497" y="2163899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확인</a:t>
            </a:r>
            <a:endParaRPr lang="en-US" sz="6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9" name="Close Button">
            <a:extLst>
              <a:ext uri="{FF2B5EF4-FFF2-40B4-BE49-F238E27FC236}">
                <a16:creationId xmlns:a16="http://schemas.microsoft.com/office/drawing/2014/main" id="{EC1AA6D9-962B-E2E3-E8E8-6A3211D5FF3D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7510395" y="1153082"/>
            <a:ext cx="120524" cy="107120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2C986D4-FFAB-7A1F-682F-5A2BABE81ACE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605762" y="1571221"/>
            <a:ext cx="2582377" cy="42306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7</a:t>
            </a:r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</a:t>
            </a:r>
            <a:r>
              <a:rPr lang="en-US" altLang="ko-KR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10</a:t>
            </a:r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</a:t>
            </a:r>
            <a:r>
              <a:rPr lang="en-US" altLang="ko-KR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30</a:t>
            </a:r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일     직접 입력</a:t>
            </a:r>
            <a:endParaRPr lang="de-DE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31E0274-BE85-F479-B51C-D1F5054A1AA5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795665" y="1144248"/>
            <a:ext cx="769669" cy="1581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구독 기간 연장</a:t>
            </a:r>
            <a:endParaRPr lang="de-DE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059EDD43-AD5A-FB4D-DD6C-3620D1545E81}"/>
              </a:ext>
            </a:extLst>
          </p:cNvPr>
          <p:cNvGrpSpPr/>
          <p:nvPr/>
        </p:nvGrpSpPr>
        <p:grpSpPr>
          <a:xfrm>
            <a:off x="5056242" y="1737634"/>
            <a:ext cx="95058" cy="88966"/>
            <a:chOff x="7553087" y="843983"/>
            <a:chExt cx="106087" cy="106087"/>
          </a:xfrm>
        </p:grpSpPr>
        <p:sp>
          <p:nvSpPr>
            <p:cNvPr id="103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47E7A8FA-07B4-279A-8424-D440D4A41DEF}"/>
                </a:ext>
              </a:extLst>
            </p:cNvPr>
            <p:cNvSpPr/>
            <p:nvPr/>
          </p:nvSpPr>
          <p:spPr>
            <a:xfrm>
              <a:off x="7553087" y="843983"/>
              <a:ext cx="106087" cy="106087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00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4" name="Check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957C6459-B805-18C9-B4F0-13B9A82BA521}"/>
                </a:ext>
              </a:extLst>
            </p:cNvPr>
            <p:cNvSpPr/>
            <p:nvPr/>
          </p:nvSpPr>
          <p:spPr>
            <a:xfrm>
              <a:off x="7582766" y="873662"/>
              <a:ext cx="46729" cy="46729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00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05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BADC940B-027E-6BC0-38AA-DDBC502C7F61}"/>
              </a:ext>
            </a:extLst>
          </p:cNvPr>
          <p:cNvSpPr/>
          <p:nvPr/>
        </p:nvSpPr>
        <p:spPr>
          <a:xfrm>
            <a:off x="5372262" y="1735068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D35CFA0F-5E65-DC07-EFEE-BDDA27713D83}"/>
              </a:ext>
            </a:extLst>
          </p:cNvPr>
          <p:cNvSpPr/>
          <p:nvPr/>
        </p:nvSpPr>
        <p:spPr>
          <a:xfrm>
            <a:off x="5728053" y="1735068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8904CF6F-F12E-9364-B9F8-6AAF24AFDF2F}"/>
              </a:ext>
            </a:extLst>
          </p:cNvPr>
          <p:cNvSpPr/>
          <p:nvPr/>
        </p:nvSpPr>
        <p:spPr>
          <a:xfrm>
            <a:off x="6087972" y="1737634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117552CA-A6CD-592B-FF59-09776EAEA6B5}"/>
              </a:ext>
            </a:extLst>
          </p:cNvPr>
          <p:cNvSpPr/>
          <p:nvPr/>
        </p:nvSpPr>
        <p:spPr>
          <a:xfrm>
            <a:off x="6626891" y="1710812"/>
            <a:ext cx="758668" cy="14530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숫자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일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만 입력</a:t>
            </a:r>
            <a:endParaRPr lang="ko-KR" altLang="en-US" sz="6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23157DD-26F5-4316-5C43-951E0F204D18}"/>
              </a:ext>
            </a:extLst>
          </p:cNvPr>
          <p:cNvSpPr txBox="1"/>
          <p:nvPr/>
        </p:nvSpPr>
        <p:spPr>
          <a:xfrm>
            <a:off x="4988762" y="1868396"/>
            <a:ext cx="2194426" cy="16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한 번에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30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일 이상은 연장할 수 없습니다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8AA7C1B-A2EC-ABD0-4447-64E3F90D5FB0}"/>
              </a:ext>
            </a:extLst>
          </p:cNvPr>
          <p:cNvSpPr txBox="1"/>
          <p:nvPr/>
        </p:nvSpPr>
        <p:spPr>
          <a:xfrm>
            <a:off x="4988761" y="1510360"/>
            <a:ext cx="24572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/>
              <a:t>구독 기간을 연장하시겠습니까</a:t>
            </a:r>
            <a:r>
              <a:rPr lang="en-US" altLang="ko-KR" sz="700"/>
              <a:t>?</a:t>
            </a:r>
            <a:r>
              <a:rPr lang="ko-KR" altLang="en-US" sz="700"/>
              <a:t> </a:t>
            </a:r>
            <a:endParaRPr lang="en-US" altLang="ko-KR" sz="700"/>
          </a:p>
        </p:txBody>
      </p:sp>
      <p:grpSp>
        <p:nvGrpSpPr>
          <p:cNvPr id="139" name="그룹 138">
            <a:extLst>
              <a:ext uri="{FF2B5EF4-FFF2-40B4-BE49-F238E27FC236}">
                <a16:creationId xmlns:a16="http://schemas.microsoft.com/office/drawing/2014/main" id="{E771A0B6-1C47-8770-E9D3-97FF9723805B}"/>
              </a:ext>
            </a:extLst>
          </p:cNvPr>
          <p:cNvGrpSpPr/>
          <p:nvPr/>
        </p:nvGrpSpPr>
        <p:grpSpPr>
          <a:xfrm>
            <a:off x="7056507" y="915492"/>
            <a:ext cx="236675" cy="246760"/>
            <a:chOff x="1098607" y="3056422"/>
            <a:chExt cx="244417" cy="258694"/>
          </a:xfrm>
        </p:grpSpPr>
        <p:sp>
          <p:nvSpPr>
            <p:cNvPr id="140" name="이등변 삼각형 139">
              <a:extLst>
                <a:ext uri="{FF2B5EF4-FFF2-40B4-BE49-F238E27FC236}">
                  <a16:creationId xmlns:a16="http://schemas.microsoft.com/office/drawing/2014/main" id="{9774407C-2DA4-FFFC-AEB0-6C218E58873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141" name="그룹 140">
              <a:extLst>
                <a:ext uri="{FF2B5EF4-FFF2-40B4-BE49-F238E27FC236}">
                  <a16:creationId xmlns:a16="http://schemas.microsoft.com/office/drawing/2014/main" id="{76F18277-8986-F3B3-8930-463E3A5C3DA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2" name="Oval 593">
                <a:extLst>
                  <a:ext uri="{FF2B5EF4-FFF2-40B4-BE49-F238E27FC236}">
                    <a16:creationId xmlns:a16="http://schemas.microsoft.com/office/drawing/2014/main" id="{1173587E-F6DC-96A3-9BDA-0E297104D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3" name="TextBox 14">
                <a:extLst>
                  <a:ext uri="{FF2B5EF4-FFF2-40B4-BE49-F238E27FC236}">
                    <a16:creationId xmlns:a16="http://schemas.microsoft.com/office/drawing/2014/main" id="{8E317280-3DD3-2056-0A1C-3DBF453FB0B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3-1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7" name="사각형: 둥근 모서리 146">
            <a:extLst>
              <a:ext uri="{FF2B5EF4-FFF2-40B4-BE49-F238E27FC236}">
                <a16:creationId xmlns:a16="http://schemas.microsoft.com/office/drawing/2014/main" id="{E245A8CC-4590-CEED-4059-002ABE73A7F6}"/>
              </a:ext>
            </a:extLst>
          </p:cNvPr>
          <p:cNvSpPr/>
          <p:nvPr/>
        </p:nvSpPr>
        <p:spPr>
          <a:xfrm>
            <a:off x="3518035" y="475064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C3C1DEC3-7B3D-9C86-92CB-BF9B56EED6DF}"/>
              </a:ext>
            </a:extLst>
          </p:cNvPr>
          <p:cNvSpPr/>
          <p:nvPr/>
        </p:nvSpPr>
        <p:spPr>
          <a:xfrm>
            <a:off x="2922470" y="475064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38AC1A7E-2974-F1CF-B5ED-4A93C794AB8D}"/>
              </a:ext>
            </a:extLst>
          </p:cNvPr>
          <p:cNvGrpSpPr/>
          <p:nvPr/>
        </p:nvGrpSpPr>
        <p:grpSpPr>
          <a:xfrm>
            <a:off x="3199427" y="4519780"/>
            <a:ext cx="244417" cy="258694"/>
            <a:chOff x="1098607" y="3056422"/>
            <a:chExt cx="244417" cy="258694"/>
          </a:xfrm>
        </p:grpSpPr>
        <p:sp>
          <p:nvSpPr>
            <p:cNvPr id="150" name="이등변 삼각형 149">
              <a:extLst>
                <a:ext uri="{FF2B5EF4-FFF2-40B4-BE49-F238E27FC236}">
                  <a16:creationId xmlns:a16="http://schemas.microsoft.com/office/drawing/2014/main" id="{BC74FB04-880F-0F03-E7F9-3246AAAD80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165F5AC2-59C6-84DD-ED60-5E11F0DF9FC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2" name="Oval 593">
                <a:extLst>
                  <a:ext uri="{FF2B5EF4-FFF2-40B4-BE49-F238E27FC236}">
                    <a16:creationId xmlns:a16="http://schemas.microsoft.com/office/drawing/2014/main" id="{28D0C062-BABB-E05A-ADB6-FD73BCEFB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3" name="TextBox 14">
                <a:extLst>
                  <a:ext uri="{FF2B5EF4-FFF2-40B4-BE49-F238E27FC236}">
                    <a16:creationId xmlns:a16="http://schemas.microsoft.com/office/drawing/2014/main" id="{9A0AF90B-5AEF-0CF0-38E9-69F67283F87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856B195D-53FF-61CB-A142-EC0139F8631D}"/>
              </a:ext>
            </a:extLst>
          </p:cNvPr>
          <p:cNvGrpSpPr/>
          <p:nvPr/>
        </p:nvGrpSpPr>
        <p:grpSpPr>
          <a:xfrm>
            <a:off x="3815713" y="4514386"/>
            <a:ext cx="244417" cy="258694"/>
            <a:chOff x="1098607" y="3056422"/>
            <a:chExt cx="244417" cy="258694"/>
          </a:xfrm>
        </p:grpSpPr>
        <p:sp>
          <p:nvSpPr>
            <p:cNvPr id="155" name="이등변 삼각형 154">
              <a:extLst>
                <a:ext uri="{FF2B5EF4-FFF2-40B4-BE49-F238E27FC236}">
                  <a16:creationId xmlns:a16="http://schemas.microsoft.com/office/drawing/2014/main" id="{3FB8E0F7-4D7C-2A7C-4F2D-412D4BDD0BF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id="{50588728-E184-E1F9-087A-F78DF101E17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7" name="Oval 593">
                <a:extLst>
                  <a:ext uri="{FF2B5EF4-FFF2-40B4-BE49-F238E27FC236}">
                    <a16:creationId xmlns:a16="http://schemas.microsoft.com/office/drawing/2014/main" id="{EB6583A2-5AB7-6E13-F2F6-20266B606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8" name="TextBox 14">
                <a:extLst>
                  <a:ext uri="{FF2B5EF4-FFF2-40B4-BE49-F238E27FC236}">
                    <a16:creationId xmlns:a16="http://schemas.microsoft.com/office/drawing/2014/main" id="{EEA2F6DB-0DC1-5E56-A5C2-BBCE4A51D13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9" name="직사각형 158">
            <a:extLst>
              <a:ext uri="{FF2B5EF4-FFF2-40B4-BE49-F238E27FC236}">
                <a16:creationId xmlns:a16="http://schemas.microsoft.com/office/drawing/2014/main" id="{AE67B15B-D59D-DC92-5441-F2E73F05F840}"/>
              </a:ext>
            </a:extLst>
          </p:cNvPr>
          <p:cNvSpPr/>
          <p:nvPr/>
        </p:nvSpPr>
        <p:spPr>
          <a:xfrm>
            <a:off x="8022958" y="3166678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BB0AFCC-B12E-B317-F51F-FA5BF70E62F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087758" y="3469797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1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80C5A3B-0B0F-E529-3A81-FAE656E828FF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573251" y="4124151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2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3B62D46-B8D5-EBB4-A56E-5C647AC2FCDF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702431" y="4124152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3" name="Close Button">
            <a:extLst>
              <a:ext uri="{FF2B5EF4-FFF2-40B4-BE49-F238E27FC236}">
                <a16:creationId xmlns:a16="http://schemas.microsoft.com/office/drawing/2014/main" id="{1E5A296F-C9DF-80FD-A992-47B114906F5E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11052672" y="3245982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4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FD39CCF-FF64-FAC3-C0AA-7CFB37AE89EC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8123307" y="3618754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5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D41CEE6-AB6E-8F7C-D5E9-CA0D06759888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8022958" y="3185114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D2D8D480-4CCC-7EBE-238F-C50A303DE54B}"/>
              </a:ext>
            </a:extLst>
          </p:cNvPr>
          <p:cNvGrpSpPr/>
          <p:nvPr/>
        </p:nvGrpSpPr>
        <p:grpSpPr>
          <a:xfrm>
            <a:off x="8075850" y="2925500"/>
            <a:ext cx="244417" cy="258694"/>
            <a:chOff x="1098607" y="3056422"/>
            <a:chExt cx="244417" cy="258694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F58D62E-B360-A216-A90C-40E696709CA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B7B656B5-8B28-CC58-F171-D29D343C41C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A76B9030-D78F-68EE-636C-3B9DE2F03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4055DBB6-18EA-934F-2382-0D080BBD3D2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744BA381-954A-8BB5-20E1-11E14E7DC47F}"/>
              </a:ext>
            </a:extLst>
          </p:cNvPr>
          <p:cNvSpPr/>
          <p:nvPr/>
        </p:nvSpPr>
        <p:spPr>
          <a:xfrm>
            <a:off x="8005626" y="4849915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E2CDAA7D-E8D9-1237-93F9-773D0E4AABA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070426" y="5153034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3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16AA7CAB-65EF-5456-7E94-AEA9D3E3FB7F}"/>
              </a:ext>
            </a:extLst>
          </p:cNvPr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9555919" y="5807388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4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D61EB52-C3AD-BA9D-E9AE-1EA68A9F13BC}"/>
              </a:ext>
            </a:extLst>
          </p:cNvPr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8685099" y="580738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5" name="Close Button">
            <a:extLst>
              <a:ext uri="{FF2B5EF4-FFF2-40B4-BE49-F238E27FC236}">
                <a16:creationId xmlns:a16="http://schemas.microsoft.com/office/drawing/2014/main" id="{CBF4DBC1-4572-FFD2-87CF-2BA6E81E6738}"/>
              </a:ext>
            </a:extLst>
          </p:cNvPr>
          <p:cNvSpPr>
            <a:spLocks noChangeAspect="1"/>
          </p:cNvSpPr>
          <p:nvPr>
            <p:custDataLst>
              <p:tags r:id="rId16"/>
            </p:custDataLst>
          </p:nvPr>
        </p:nvSpPr>
        <p:spPr bwMode="auto">
          <a:xfrm>
            <a:off x="11035340" y="4929219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6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4A0013A-12D2-4F2F-C6C8-ADA233197400}"/>
              </a:ext>
            </a:extLst>
          </p:cNvPr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8105975" y="5301991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저장되지 않은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77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CFFFF16-9A14-3B2C-AF34-37A4098A9506}"/>
              </a:ext>
            </a:extLst>
          </p:cNvPr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8005626" y="4868351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9738C95B-375C-9B41-6DB4-F13713C289F5}"/>
              </a:ext>
            </a:extLst>
          </p:cNvPr>
          <p:cNvGrpSpPr/>
          <p:nvPr/>
        </p:nvGrpSpPr>
        <p:grpSpPr>
          <a:xfrm>
            <a:off x="8353049" y="4642923"/>
            <a:ext cx="244417" cy="258694"/>
            <a:chOff x="1098607" y="3056422"/>
            <a:chExt cx="244417" cy="258694"/>
          </a:xfrm>
        </p:grpSpPr>
        <p:sp>
          <p:nvSpPr>
            <p:cNvPr id="179" name="이등변 삼각형 178">
              <a:extLst>
                <a:ext uri="{FF2B5EF4-FFF2-40B4-BE49-F238E27FC236}">
                  <a16:creationId xmlns:a16="http://schemas.microsoft.com/office/drawing/2014/main" id="{D2A41310-8B91-EB5F-FE58-924D1423ACE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0" name="그룹 179">
              <a:extLst>
                <a:ext uri="{FF2B5EF4-FFF2-40B4-BE49-F238E27FC236}">
                  <a16:creationId xmlns:a16="http://schemas.microsoft.com/office/drawing/2014/main" id="{1E9E955C-F3A6-625E-3ADC-B2E67CBF0FC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1" name="Oval 593">
                <a:extLst>
                  <a:ext uri="{FF2B5EF4-FFF2-40B4-BE49-F238E27FC236}">
                    <a16:creationId xmlns:a16="http://schemas.microsoft.com/office/drawing/2014/main" id="{FA5EA942-0D23-79E4-E87B-707580694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B935D11B-E3E7-BEA0-7FEE-D1547B23038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8F247B06-598F-FA66-D1F3-E1D35E66ED27}"/>
              </a:ext>
            </a:extLst>
          </p:cNvPr>
          <p:cNvSpPr/>
          <p:nvPr/>
        </p:nvSpPr>
        <p:spPr>
          <a:xfrm>
            <a:off x="2300124" y="2822833"/>
            <a:ext cx="702162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>
                    <a:lumMod val="85000"/>
                    <a:lumOff val="15000"/>
                  </a:schemeClr>
                </a:solidFill>
              </a:rPr>
              <a:t>수령 기록</a:t>
            </a: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C962C34-35F5-2700-4125-450C56082753}"/>
              </a:ext>
            </a:extLst>
          </p:cNvPr>
          <p:cNvGrpSpPr/>
          <p:nvPr/>
        </p:nvGrpSpPr>
        <p:grpSpPr>
          <a:xfrm rot="5400000">
            <a:off x="3010660" y="28120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92788486-24C0-41CF-277E-3ED008E11A6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74559F84-A9F5-AC79-3056-FC0A4D6EC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EFA698AF-53D4-478C-B15C-755FA22101CD}"/>
              </a:ext>
            </a:extLst>
          </p:cNvPr>
          <p:cNvSpPr/>
          <p:nvPr/>
        </p:nvSpPr>
        <p:spPr>
          <a:xfrm>
            <a:off x="4741764" y="2798516"/>
            <a:ext cx="2886389" cy="372182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23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247310E-45E6-ECBB-8CE7-2F32EE7B64C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4799827" y="3043017"/>
            <a:ext cx="2777190" cy="299076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5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4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4E41430-A0EC-5868-D11A-2CA0C5390FFB}"/>
              </a:ext>
            </a:extLst>
          </p:cNvPr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5828877" y="6180672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닫기</a:t>
            </a:r>
            <a:endParaRPr lang="en-US" sz="6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5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11AFFDEF-C879-2E99-DD3B-3FBBE4070EE4}"/>
              </a:ext>
            </a:extLst>
          </p:cNvPr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4741764" y="2837268"/>
            <a:ext cx="769669" cy="1581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수령 기록</a:t>
            </a:r>
            <a:endParaRPr lang="de-DE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1942378-5510-E96A-4462-85705FBAB8E4}"/>
              </a:ext>
            </a:extLst>
          </p:cNvPr>
          <p:cNvSpPr txBox="1"/>
          <p:nvPr/>
        </p:nvSpPr>
        <p:spPr>
          <a:xfrm>
            <a:off x="4883712" y="3148433"/>
            <a:ext cx="2751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      수령 일시       </a:t>
            </a:r>
            <a:r>
              <a:rPr lang="en-US" altLang="ko-KR" sz="800"/>
              <a:t>   </a:t>
            </a:r>
            <a:r>
              <a:rPr lang="ko-KR" altLang="en-US" sz="800"/>
              <a:t>개수              매장명</a:t>
            </a:r>
            <a:endParaRPr lang="en-US" altLang="ko-KR" sz="800"/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1F8A3742-F3CB-8E18-73B0-CDC538565DB2}"/>
              </a:ext>
            </a:extLst>
          </p:cNvPr>
          <p:cNvGrpSpPr/>
          <p:nvPr/>
        </p:nvGrpSpPr>
        <p:grpSpPr>
          <a:xfrm>
            <a:off x="7002606" y="2608512"/>
            <a:ext cx="236675" cy="246760"/>
            <a:chOff x="1098607" y="3056422"/>
            <a:chExt cx="244417" cy="258694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BB60CED2-7D02-C354-2A56-B66F7E10AE9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5BB034DA-5D1C-2875-898D-C0CF7D1D50A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7A4E8225-6EBF-4592-7F56-2B22DB1FB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ACAE0ABD-FC79-2E2F-2D3E-3102D64EF01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AAC8016-2725-F2DC-DE78-03E00E7F0937}"/>
              </a:ext>
            </a:extLst>
          </p:cNvPr>
          <p:cNvSpPr txBox="1"/>
          <p:nvPr/>
        </p:nvSpPr>
        <p:spPr>
          <a:xfrm>
            <a:off x="4824994" y="3453336"/>
            <a:ext cx="2696464" cy="1545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/>
              <a:t>23-05-01 12:04:55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23-04-30 17:04:55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23-04-29 13:04:55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23-04-28 11:04:55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23-04-27 18:04:55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23-04-26 10:04:55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23-04-25 14:04:55   |    1    |    StoryWay </a:t>
            </a:r>
            <a:r>
              <a:rPr lang="ko-KR" altLang="en-US" sz="800"/>
              <a:t>서울역점  </a:t>
            </a:r>
            <a:endParaRPr lang="en-US" altLang="ko-KR" sz="800"/>
          </a:p>
          <a:p>
            <a:pPr algn="ctr">
              <a:lnSpc>
                <a:spcPct val="150000"/>
              </a:lnSpc>
            </a:pPr>
            <a:r>
              <a:rPr lang="en-US" altLang="ko-KR" sz="800"/>
              <a:t>23-04-24 16:04:55   |    1    |    StoryWay </a:t>
            </a:r>
            <a:r>
              <a:rPr lang="ko-KR" altLang="en-US" sz="800"/>
              <a:t>서울역점</a:t>
            </a:r>
            <a:endParaRPr lang="en-US" altLang="ko-KR" sz="800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82EF80E-D02C-B408-B0BE-2B3C4997441B}"/>
              </a:ext>
            </a:extLst>
          </p:cNvPr>
          <p:cNvCxnSpPr/>
          <p:nvPr/>
        </p:nvCxnSpPr>
        <p:spPr>
          <a:xfrm>
            <a:off x="4908879" y="3397433"/>
            <a:ext cx="25314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859360" y="770346"/>
            <a:ext cx="3633537" cy="85408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</a:t>
            </a:r>
            <a:r>
              <a:rPr lang="ko-KR" altLang="en-US" sz="900" dirty="0"/>
              <a:t>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/>
              <a:t>구독 상품 얀징 관리 </a:t>
            </a:r>
            <a:r>
              <a:rPr lang="en-US" altLang="ko-KR" sz="900" dirty="0"/>
              <a:t>(subscribe product extension management)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주문 번호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주문자 </a:t>
            </a:r>
            <a:r>
              <a:rPr lang="en-US" altLang="ko-KR" sz="900" dirty="0" smtClean="0"/>
              <a:t>: same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구독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subscribe_status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- </a:t>
            </a:r>
            <a:r>
              <a:rPr lang="en-US" altLang="ko-KR" sz="900" b="1" dirty="0" smtClean="0"/>
              <a:t>rule is same with p8 &gt; Grid column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- </a:t>
            </a:r>
            <a:r>
              <a:rPr lang="ko-KR" altLang="en-US" sz="900" b="1" dirty="0" smtClean="0"/>
              <a:t>구독중</a:t>
            </a:r>
            <a:r>
              <a:rPr lang="en-US" altLang="ko-KR" sz="900" b="1" dirty="0"/>
              <a:t>(</a:t>
            </a:r>
            <a:r>
              <a:rPr lang="en-US" altLang="ko-KR" sz="900" b="1" dirty="0" smtClean="0"/>
              <a:t>SU01) / </a:t>
            </a:r>
            <a:r>
              <a:rPr lang="ko-KR" altLang="en-US" sz="900" b="1" dirty="0" smtClean="0"/>
              <a:t>구독만료</a:t>
            </a:r>
            <a:r>
              <a:rPr lang="en-US" altLang="ko-KR" sz="900" b="1" dirty="0"/>
              <a:t>(</a:t>
            </a:r>
            <a:r>
              <a:rPr lang="en-US" altLang="ko-KR" sz="900" b="1" dirty="0" smtClean="0"/>
              <a:t>SU02) status is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NOT</a:t>
            </a:r>
            <a:r>
              <a:rPr lang="en-US" altLang="ko-KR" sz="900" b="1" dirty="0" smtClean="0"/>
              <a:t> set into </a:t>
            </a:r>
            <a:r>
              <a:rPr lang="en-US" altLang="ko-KR" sz="900" b="1" dirty="0"/>
              <a:t>{</a:t>
            </a:r>
            <a:r>
              <a:rPr lang="en-US" altLang="ko-KR" sz="900" b="1" dirty="0" err="1"/>
              <a:t>subscribe_status</a:t>
            </a:r>
            <a:r>
              <a:rPr lang="en-US" altLang="ko-KR" sz="900" b="1" dirty="0" smtClean="0"/>
              <a:t>} column – value is NULL)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show SU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</a:t>
            </a:r>
            <a:r>
              <a:rPr lang="en-US" altLang="ko-KR" sz="900" b="1" dirty="0" smtClean="0"/>
              <a:t>only </a:t>
            </a:r>
            <a:r>
              <a:rPr lang="ko-KR" altLang="en-US" sz="900" b="1" dirty="0" smtClean="0"/>
              <a:t>구독취소</a:t>
            </a:r>
            <a:r>
              <a:rPr lang="en-US" altLang="ko-KR" sz="900" b="1" dirty="0" smtClean="0"/>
              <a:t> (SU03) status can be selectable</a:t>
            </a:r>
            <a:r>
              <a:rPr lang="en-US" altLang="ko-KR" sz="900" dirty="0" smtClean="0"/>
              <a:t> and set into the column (other status can’t selectable)</a:t>
            </a:r>
            <a:endParaRPr lang="en-US" altLang="ko-KR" sz="900" dirty="0" smtClean="0"/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구독 기간 </a:t>
            </a:r>
            <a:r>
              <a:rPr lang="en-US" altLang="ko-KR" sz="900" dirty="0" smtClean="0"/>
              <a:t>: same with p12 &gt; Grid</a:t>
            </a:r>
            <a:endParaRPr lang="en-US" altLang="ko-KR" sz="900" dirty="0"/>
          </a:p>
          <a:p>
            <a:r>
              <a:rPr lang="en-US" altLang="ko-KR" sz="900" dirty="0" smtClean="0"/>
              <a:t>  4) </a:t>
            </a:r>
            <a:r>
              <a:rPr lang="ko-KR" altLang="en-US" sz="900" dirty="0" smtClean="0"/>
              <a:t>잔여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전체 수량</a:t>
            </a:r>
            <a:r>
              <a:rPr lang="ko-KR" altLang="en-US" sz="900" dirty="0"/>
              <a:t> </a:t>
            </a:r>
            <a:r>
              <a:rPr lang="en-US" altLang="ko-KR" sz="900" dirty="0"/>
              <a:t>: same with p12 &gt; </a:t>
            </a:r>
            <a:r>
              <a:rPr lang="en-US" altLang="ko-KR" sz="900" dirty="0" smtClean="0"/>
              <a:t>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2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</a:t>
            </a:r>
            <a:r>
              <a:rPr lang="en-US" altLang="ko-KR" sz="900" dirty="0" err="1" smtClean="0"/>
              <a:t>readonly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수령 기록 </a:t>
            </a:r>
            <a:r>
              <a:rPr lang="en-US" altLang="ko-KR" sz="900" dirty="0" smtClean="0"/>
              <a:t>(product receive history)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open product receive history modal like 4-1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매장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2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 : show mall name and mall code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사용자 연장 </a:t>
            </a:r>
            <a:r>
              <a:rPr lang="en-US" altLang="ko-KR" sz="900" dirty="0" smtClean="0"/>
              <a:t>(USER subscribe extension)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logic</a:t>
            </a:r>
          </a:p>
          <a:p>
            <a:r>
              <a:rPr lang="en-US" altLang="ko-KR" sz="900" dirty="0"/>
              <a:t>      DB: </a:t>
            </a:r>
            <a:r>
              <a:rPr lang="en-US" altLang="ko-KR" sz="900" dirty="0" err="1" smtClean="0"/>
              <a:t>st_order_subscribe_extend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select: COUNT</a:t>
            </a:r>
            <a:br>
              <a:rPr lang="en-US" altLang="ko-KR" sz="900" dirty="0" smtClean="0"/>
            </a:br>
            <a:r>
              <a:rPr lang="en-US" altLang="ko-KR" sz="900" dirty="0"/>
              <a:t>      condition: </a:t>
            </a:r>
            <a:r>
              <a:rPr lang="en-US" altLang="ko-KR" sz="900" dirty="0" err="1"/>
              <a:t>extend_type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= </a:t>
            </a:r>
            <a:r>
              <a:rPr lang="en-US" altLang="ko-KR" sz="900" b="1" dirty="0" smtClean="0"/>
              <a:t>‘user’ </a:t>
            </a:r>
            <a:r>
              <a:rPr lang="en-US" altLang="ko-KR" sz="900" dirty="0" smtClean="0"/>
              <a:t>AND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 = {the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     group by : </a:t>
            </a:r>
            <a:r>
              <a:rPr lang="en-US" altLang="ko-KR" sz="900" dirty="0" err="1"/>
              <a:t>extend_days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if data exists, display rows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b-1)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inpubtox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 : {</a:t>
            </a:r>
            <a:r>
              <a:rPr lang="en-US" altLang="ko-KR" sz="900" dirty="0" err="1" smtClean="0"/>
              <a:t>extend_days</a:t>
            </a:r>
            <a:r>
              <a:rPr lang="en-US" altLang="ko-KR" sz="900" dirty="0" smtClean="0"/>
              <a:t>} + “ </a:t>
            </a:r>
            <a:r>
              <a:rPr lang="ko-KR" altLang="en-US" sz="900" dirty="0" smtClean="0"/>
              <a:t>일 </a:t>
            </a:r>
            <a:r>
              <a:rPr lang="en-US" altLang="ko-KR" sz="900" dirty="0" smtClean="0"/>
              <a:t>* “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b-2)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(</a:t>
            </a:r>
            <a:r>
              <a:rPr lang="en-US" altLang="ko-KR" sz="900" dirty="0" err="1"/>
              <a:t>readonly</a:t>
            </a:r>
            <a:r>
              <a:rPr lang="en-US" altLang="ko-KR" sz="900" dirty="0" smtClean="0"/>
              <a:t>) : {COUNT} + “ / “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dirty="0"/>
              <a:t>b</a:t>
            </a:r>
            <a:r>
              <a:rPr lang="en-US" altLang="ko-KR" sz="900" dirty="0" smtClean="0"/>
              <a:t>-3) 3nd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(</a:t>
            </a:r>
            <a:r>
              <a:rPr lang="en-US" altLang="ko-KR" sz="900" dirty="0" err="1"/>
              <a:t>readonly</a:t>
            </a:r>
            <a:r>
              <a:rPr lang="en-US" altLang="ko-KR" sz="900" dirty="0" smtClean="0"/>
              <a:t>) : {2} + “</a:t>
            </a:r>
            <a:r>
              <a:rPr lang="ko-KR" altLang="en-US" sz="900" dirty="0" smtClean="0"/>
              <a:t>회</a:t>
            </a:r>
            <a:r>
              <a:rPr lang="en-US" altLang="ko-KR" sz="900" dirty="0" smtClean="0"/>
              <a:t>” (.hard-code)</a:t>
            </a:r>
          </a:p>
          <a:p>
            <a:r>
              <a:rPr lang="en-US" altLang="ko-KR" sz="900" dirty="0" smtClean="0"/>
              <a:t>    c) if no data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c-1</a:t>
            </a:r>
            <a:r>
              <a:rPr lang="en-US" altLang="ko-KR" sz="900" dirty="0"/>
              <a:t>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inpubtox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</a:t>
            </a:r>
            <a:r>
              <a:rPr lang="en-US" altLang="ko-KR" sz="900" dirty="0" smtClean="0"/>
              <a:t>hide</a:t>
            </a:r>
            <a:endParaRPr lang="en-US" altLang="ko-KR" sz="900" dirty="0"/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c-2</a:t>
            </a:r>
            <a:r>
              <a:rPr lang="en-US" altLang="ko-KR" sz="900" dirty="0"/>
              <a:t>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</a:t>
            </a:r>
            <a:r>
              <a:rPr lang="en-US" altLang="ko-KR" sz="900" dirty="0" smtClean="0"/>
              <a:t>{0} </a:t>
            </a:r>
            <a:r>
              <a:rPr lang="en-US" altLang="ko-KR" sz="900" dirty="0"/>
              <a:t>+ “ / “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c-3</a:t>
            </a:r>
            <a:r>
              <a:rPr lang="en-US" altLang="ko-KR" sz="900" dirty="0"/>
              <a:t>) 3nd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{2} + “</a:t>
            </a:r>
            <a:r>
              <a:rPr lang="ko-KR" altLang="en-US" sz="900" dirty="0"/>
              <a:t>회</a:t>
            </a:r>
            <a:r>
              <a:rPr lang="en-US" altLang="ko-KR" sz="900" dirty="0"/>
              <a:t>” (.hard-code)</a:t>
            </a:r>
            <a:endParaRPr lang="en-US" altLang="ko-KR" sz="900" dirty="0" smtClean="0"/>
          </a:p>
          <a:p>
            <a:r>
              <a:rPr lang="en-US" altLang="ko-KR" sz="900" dirty="0" smtClean="0"/>
              <a:t>  7) </a:t>
            </a:r>
            <a:r>
              <a:rPr lang="ko-KR" altLang="en-US" sz="900" dirty="0" smtClean="0"/>
              <a:t>관리자 연장</a:t>
            </a:r>
            <a:r>
              <a:rPr lang="ko-KR" altLang="en-US" sz="900" dirty="0"/>
              <a:t> </a:t>
            </a:r>
            <a:r>
              <a:rPr lang="en-US" altLang="ko-KR" sz="900" dirty="0" smtClean="0"/>
              <a:t>(ADMIN </a:t>
            </a:r>
            <a:r>
              <a:rPr lang="en-US" altLang="ko-KR" sz="900" dirty="0"/>
              <a:t>subscribe extension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</a:t>
            </a:r>
            <a:r>
              <a:rPr lang="en-US" altLang="ko-KR" sz="900" dirty="0"/>
              <a:t>) logic</a:t>
            </a:r>
          </a:p>
          <a:p>
            <a:r>
              <a:rPr lang="en-US" altLang="ko-KR" sz="900" dirty="0"/>
              <a:t>      DB: </a:t>
            </a:r>
            <a:r>
              <a:rPr lang="en-US" altLang="ko-KR" sz="900" dirty="0" err="1"/>
              <a:t>st_order_subscribe_extend</a:t>
            </a:r>
            <a:endParaRPr lang="en-US" altLang="ko-KR" sz="900" dirty="0"/>
          </a:p>
          <a:p>
            <a:r>
              <a:rPr lang="en-US" altLang="ko-KR" sz="900" dirty="0"/>
              <a:t>      select: COUNT</a:t>
            </a:r>
            <a:br>
              <a:rPr lang="en-US" altLang="ko-KR" sz="900" dirty="0"/>
            </a:br>
            <a:r>
              <a:rPr lang="en-US" altLang="ko-KR" sz="900" dirty="0"/>
              <a:t>      condition: </a:t>
            </a:r>
            <a:r>
              <a:rPr lang="en-US" altLang="ko-KR" sz="900" dirty="0" err="1"/>
              <a:t>extend_type</a:t>
            </a:r>
            <a:r>
              <a:rPr lang="en-US" altLang="ko-KR" sz="900" dirty="0"/>
              <a:t> = </a:t>
            </a:r>
            <a:r>
              <a:rPr lang="en-US" altLang="ko-KR" sz="900" b="1" dirty="0" smtClean="0"/>
              <a:t>‘admin’ </a:t>
            </a:r>
            <a:r>
              <a:rPr lang="en-US" altLang="ko-KR" sz="900" dirty="0"/>
              <a:t>AND </a:t>
            </a:r>
            <a:r>
              <a:rPr lang="en-US" altLang="ko-KR" sz="900" dirty="0" err="1"/>
              <a:t>order_no</a:t>
            </a:r>
            <a:r>
              <a:rPr lang="en-US" altLang="ko-KR" sz="900" dirty="0"/>
              <a:t> = {the </a:t>
            </a:r>
            <a:r>
              <a:rPr lang="en-US" altLang="ko-KR" sz="900" dirty="0" err="1"/>
              <a:t>order_no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 group by : </a:t>
            </a:r>
            <a:r>
              <a:rPr lang="en-US" altLang="ko-KR" sz="900" dirty="0" err="1"/>
              <a:t>extend_days</a:t>
            </a:r>
            <a:endParaRPr lang="en-US" altLang="ko-KR" sz="900" dirty="0"/>
          </a:p>
          <a:p>
            <a:r>
              <a:rPr lang="en-US" altLang="ko-KR" sz="900" dirty="0" smtClean="0"/>
              <a:t>    b) </a:t>
            </a:r>
            <a:r>
              <a:rPr lang="ko-KR" altLang="en-US" sz="900" b="1" dirty="0" smtClean="0"/>
              <a:t>연장 </a:t>
            </a:r>
            <a:r>
              <a:rPr lang="en-US" altLang="ko-KR" sz="900" b="1" dirty="0" smtClean="0"/>
              <a:t>(extend) button (show on 1</a:t>
            </a:r>
            <a:r>
              <a:rPr lang="en-US" altLang="ko-KR" sz="900" b="1" baseline="30000" dirty="0" smtClean="0"/>
              <a:t>st</a:t>
            </a:r>
            <a:r>
              <a:rPr lang="en-US" altLang="ko-KR" sz="900" b="1" dirty="0" smtClean="0"/>
              <a:t> row)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open extend modal like 3-1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en-US" altLang="ko-KR" sz="900" dirty="0"/>
              <a:t>if data exists, display rows</a:t>
            </a:r>
          </a:p>
          <a:p>
            <a:r>
              <a:rPr lang="en-US" altLang="ko-KR" sz="900" dirty="0"/>
              <a:t>      b-1)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inpubtox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{</a:t>
            </a:r>
            <a:r>
              <a:rPr lang="en-US" altLang="ko-KR" sz="900" dirty="0" err="1"/>
              <a:t>extend_days</a:t>
            </a:r>
            <a:r>
              <a:rPr lang="en-US" altLang="ko-KR" sz="900" dirty="0"/>
              <a:t>} + “ </a:t>
            </a:r>
            <a:r>
              <a:rPr lang="ko-KR" altLang="en-US" sz="900" dirty="0"/>
              <a:t>일 </a:t>
            </a:r>
            <a:r>
              <a:rPr lang="en-US" altLang="ko-KR" sz="900" dirty="0"/>
              <a:t>* “</a:t>
            </a:r>
          </a:p>
          <a:p>
            <a:r>
              <a:rPr lang="en-US" altLang="ko-KR" sz="900" dirty="0"/>
              <a:t>      b-2)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{COUNT} + “</a:t>
            </a:r>
            <a:r>
              <a:rPr lang="ko-KR" altLang="en-US" sz="900" dirty="0"/>
              <a:t>회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en-US" altLang="ko-KR" sz="900" dirty="0"/>
              <a:t>if no </a:t>
            </a:r>
            <a:r>
              <a:rPr lang="en-US" altLang="ko-KR" sz="900" dirty="0" smtClean="0"/>
              <a:t>data, don’t display row</a:t>
            </a:r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</a:t>
            </a:r>
            <a:r>
              <a:rPr lang="ko-KR" altLang="en-US" sz="900" dirty="0"/>
              <a:t>구독 상태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subscribe_status</a:t>
            </a:r>
            <a:r>
              <a:rPr lang="en-US" altLang="ko-KR" sz="900" dirty="0" smtClean="0"/>
              <a:t>} is selected with </a:t>
            </a:r>
            <a:r>
              <a:rPr lang="ko-KR" altLang="en-US" sz="900" dirty="0" smtClean="0"/>
              <a:t>구독취소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(SU03), enable the button (if not, disable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show common save confirm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YES, do the process and alert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move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a) PROCESS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r>
              <a:rPr lang="en-US" altLang="ko-KR" sz="900" dirty="0" smtClean="0"/>
              <a:t> UPDATE </a:t>
            </a:r>
            <a:r>
              <a:rPr lang="en-US" altLang="ko-KR" sz="900" dirty="0" err="1" smtClean="0"/>
              <a:t>st_order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subscribe_status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r>
              <a:rPr lang="en-US" altLang="ko-KR" sz="900" dirty="0" smtClean="0"/>
              <a:t>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/ </a:t>
            </a:r>
            <a:r>
              <a:rPr lang="en-US" altLang="ko-KR" sz="900" dirty="0" err="1" smtClean="0"/>
              <a:t>mod_user_seq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취소 </a:t>
            </a:r>
            <a:r>
              <a:rPr lang="en-US" altLang="ko-KR" sz="900" dirty="0" smtClean="0"/>
              <a:t>(cancel) : if clicks, move to the list page</a:t>
            </a:r>
            <a:endParaRPr lang="en-US" altLang="ko-KR" sz="900" dirty="0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3977516" y="5063393"/>
            <a:ext cx="3633537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4.</a:t>
            </a:r>
            <a:r>
              <a:rPr lang="ko-KR" altLang="en-US" sz="900" dirty="0" smtClean="0"/>
              <a:t>수령 기록 </a:t>
            </a:r>
            <a:r>
              <a:rPr lang="en-US" altLang="ko-KR" sz="900" dirty="0"/>
              <a:t>(product receive </a:t>
            </a:r>
            <a:r>
              <a:rPr lang="en-US" altLang="ko-KR" sz="900" dirty="0" smtClean="0"/>
              <a:t>history)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   DB: </a:t>
            </a:r>
            <a:r>
              <a:rPr lang="en-US" altLang="ko-KR" sz="900" dirty="0" err="1" smtClean="0"/>
              <a:t>st_order_subscribe_receive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   condition: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 = {the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DESC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수령 일시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 (format: 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개수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product_count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매장명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 smtClean="0"/>
              <a:t>} (with </a:t>
            </a:r>
            <a:r>
              <a:rPr lang="en-US" altLang="ko-KR" sz="900" dirty="0" err="1" smtClean="0"/>
              <a:t>st_oder.mall_code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5.</a:t>
            </a:r>
            <a:r>
              <a:rPr lang="ko-KR" altLang="en-US" sz="900" dirty="0" smtClean="0"/>
              <a:t>구독 기간 연장 </a:t>
            </a:r>
            <a:r>
              <a:rPr lang="en-US" altLang="ko-KR" sz="900" dirty="0" smtClean="0"/>
              <a:t>(subscribe extension)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/>
              <a:t>radio button : {</a:t>
            </a:r>
            <a:r>
              <a:rPr lang="en-US" altLang="ko-KR" sz="900" dirty="0" err="1" smtClean="0"/>
              <a:t>extend_days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options: 7</a:t>
            </a:r>
            <a:r>
              <a:rPr lang="ko-KR" altLang="en-US" sz="900" dirty="0" smtClean="0"/>
              <a:t>일 </a:t>
            </a:r>
            <a:r>
              <a:rPr lang="en-US" altLang="ko-KR" sz="900" dirty="0" smtClean="0"/>
              <a:t>/ 10</a:t>
            </a:r>
            <a:r>
              <a:rPr lang="ko-KR" altLang="en-US" sz="900" dirty="0" smtClean="0"/>
              <a:t>일 </a:t>
            </a:r>
            <a:r>
              <a:rPr lang="en-US" altLang="ko-KR" sz="900" dirty="0" smtClean="0"/>
              <a:t>/ 30</a:t>
            </a:r>
            <a:r>
              <a:rPr lang="ko-KR" altLang="en-US" sz="900" dirty="0" smtClean="0"/>
              <a:t>일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직접 입력 </a:t>
            </a:r>
            <a:r>
              <a:rPr lang="en-US" altLang="ko-KR" sz="900" dirty="0" smtClean="0"/>
              <a:t>(direct input)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default: 7</a:t>
            </a:r>
            <a:r>
              <a:rPr lang="ko-KR" altLang="en-US" sz="900" dirty="0" smtClean="0"/>
              <a:t>일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placeholder: “</a:t>
            </a:r>
            <a:r>
              <a:rPr lang="ko-KR" altLang="en-US" sz="900" dirty="0" smtClean="0"/>
              <a:t>숫자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)</a:t>
            </a:r>
            <a:r>
              <a:rPr lang="ko-KR" altLang="en-US" sz="900" dirty="0" smtClean="0"/>
              <a:t>만 입력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if </a:t>
            </a:r>
            <a:r>
              <a:rPr lang="ko-KR" altLang="en-US" sz="900" dirty="0" smtClean="0"/>
              <a:t>직접 입력 </a:t>
            </a:r>
            <a:r>
              <a:rPr lang="en-US" altLang="ko-KR" sz="900" dirty="0" smtClean="0"/>
              <a:t>is checked, enable it (if not, disable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validation: number, min (&gt; 0), max (&lt;= 30)</a:t>
            </a:r>
          </a:p>
          <a:p>
            <a:r>
              <a:rPr lang="en-US" altLang="ko-KR" sz="900" dirty="0" smtClean="0"/>
              <a:t>    b) guide text (under radio button)</a:t>
            </a:r>
            <a:br>
              <a:rPr lang="en-US" altLang="ko-KR" sz="900" dirty="0" smtClean="0"/>
            </a:br>
            <a:r>
              <a:rPr lang="en-US" altLang="ko-KR" sz="900" dirty="0" smtClean="0"/>
              <a:t>      - “</a:t>
            </a:r>
            <a:r>
              <a:rPr lang="ko-KR" altLang="en-US" sz="900" dirty="0"/>
              <a:t>*한 번에 </a:t>
            </a:r>
            <a:r>
              <a:rPr lang="en-US" altLang="ko-KR" sz="900" dirty="0"/>
              <a:t>30</a:t>
            </a:r>
            <a:r>
              <a:rPr lang="ko-KR" altLang="en-US" sz="900" dirty="0"/>
              <a:t>일 이상은 연장할 수 없습니다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dirty="0" smtClean="0"/>
              <a:t>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show common save confirm </a:t>
            </a:r>
            <a:r>
              <a:rPr lang="en-US" altLang="ko-KR" sz="900" dirty="0" err="1" smtClean="0"/>
              <a:t>msg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YES, do the process and close the modal and reload the details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PROCESS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</a:t>
            </a:r>
            <a:r>
              <a:rPr lang="en-US" altLang="ko-KR" sz="900" dirty="0" smtClean="0"/>
              <a:t>  INSERT </a:t>
            </a:r>
            <a:r>
              <a:rPr lang="en-US" altLang="ko-KR" sz="900" dirty="0" err="1" smtClean="0"/>
              <a:t>st_order_subscribe_extend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 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 = {the 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}, </a:t>
            </a:r>
            <a:r>
              <a:rPr lang="en-US" altLang="ko-KR" sz="900" dirty="0" err="1" smtClean="0"/>
              <a:t>seq_no</a:t>
            </a:r>
            <a:r>
              <a:rPr lang="en-US" altLang="ko-KR" sz="900" dirty="0" smtClean="0"/>
              <a:t> = MAX + 1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  </a:t>
            </a:r>
            <a:r>
              <a:rPr lang="en-US" altLang="ko-KR" sz="900" dirty="0" err="1" smtClean="0"/>
              <a:t>extend_type</a:t>
            </a:r>
            <a:r>
              <a:rPr lang="en-US" altLang="ko-KR" sz="900" dirty="0" smtClean="0"/>
              <a:t> = </a:t>
            </a:r>
            <a:r>
              <a:rPr lang="en-US" altLang="ko-KR" sz="900" dirty="0"/>
              <a:t>‘admin’, </a:t>
            </a:r>
            <a:r>
              <a:rPr lang="en-US" altLang="ko-KR" sz="900" dirty="0" err="1" smtClean="0"/>
              <a:t>extend_days</a:t>
            </a:r>
            <a:r>
              <a:rPr lang="en-US" altLang="ko-KR" sz="900" dirty="0" smtClean="0"/>
              <a:t> = {select or input value}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reg_user_seq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b) </a:t>
            </a:r>
            <a:r>
              <a:rPr lang="ko-KR" altLang="en-US" sz="900" dirty="0" smtClean="0"/>
              <a:t>취소 </a:t>
            </a:r>
            <a:r>
              <a:rPr lang="en-US" altLang="ko-KR" sz="900" dirty="0" smtClean="0"/>
              <a:t>(cancel) : if </a:t>
            </a:r>
            <a:r>
              <a:rPr lang="en-US" altLang="ko-KR" sz="900" dirty="0" err="1" smtClean="0"/>
              <a:t>cllcks</a:t>
            </a:r>
            <a:r>
              <a:rPr lang="en-US" altLang="ko-KR" sz="900" dirty="0" smtClean="0"/>
              <a:t>, open the modal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59212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84C1DB-9194-A169-98CE-A6F49CD293B8}"/>
              </a:ext>
            </a:extLst>
          </p:cNvPr>
          <p:cNvSpPr txBox="1"/>
          <p:nvPr/>
        </p:nvSpPr>
        <p:spPr>
          <a:xfrm>
            <a:off x="289250" y="326571"/>
            <a:ext cx="531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/>
              <a:t>구독 상품 문의 관리</a:t>
            </a:r>
          </a:p>
        </p:txBody>
      </p:sp>
    </p:spTree>
    <p:extLst>
      <p:ext uri="{BB962C8B-B14F-4D97-AF65-F5344CB8AC3E}">
        <p14:creationId xmlns:p14="http://schemas.microsoft.com/office/powerpoint/2010/main" val="62092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B9B29A6E-2BC7-6AD4-40DD-CC8D715BE711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68C3D6BB-99B6-1C64-044F-3DB7209EAF65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문의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75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기간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3614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브랜드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 및 검색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StoryWay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1852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52899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2237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9983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유형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취소 문의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연장 문의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오류 문의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기타 문의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2134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1042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상태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 상태의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6749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문의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709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정보를 엑셀로 다운로드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4839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코드를 선택하면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문의의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412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 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85551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49EFDF0-7DB9-7BB9-B74C-A491AE8D45E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문의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849419F-818E-8855-1F16-02B7971D27B8}"/>
              </a:ext>
            </a:extLst>
          </p:cNvPr>
          <p:cNvSpPr txBox="1"/>
          <p:nvPr/>
        </p:nvSpPr>
        <p:spPr>
          <a:xfrm>
            <a:off x="336150" y="617555"/>
            <a:ext cx="2349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문의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C378BB6E-CEA0-9B27-1619-9BE78749D73A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2F7D732F-AA5C-8987-2C25-0F9D0FCA5A65}"/>
              </a:ext>
            </a:extLst>
          </p:cNvPr>
          <p:cNvGrpSpPr/>
          <p:nvPr/>
        </p:nvGrpSpPr>
        <p:grpSpPr>
          <a:xfrm rot="5400000">
            <a:off x="2687663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4AD87E1E-5CB4-4AAF-6178-272B297C383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3C9E453-EAEC-21C4-F583-5C605A1A0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403ED3C-EAEE-9D38-6302-063DDE5FAD4A}"/>
              </a:ext>
            </a:extLst>
          </p:cNvPr>
          <p:cNvSpPr/>
          <p:nvPr/>
        </p:nvSpPr>
        <p:spPr>
          <a:xfrm>
            <a:off x="6280137" y="2213942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5BB6395C-8CA6-260A-76E3-8CCE91E32ED7}"/>
              </a:ext>
            </a:extLst>
          </p:cNvPr>
          <p:cNvCxnSpPr>
            <a:cxnSpLocks/>
          </p:cNvCxnSpPr>
          <p:nvPr/>
        </p:nvCxnSpPr>
        <p:spPr>
          <a:xfrm>
            <a:off x="433946" y="254686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11331ACC-EC7A-0112-8454-1768BD380CF2}"/>
              </a:ext>
            </a:extLst>
          </p:cNvPr>
          <p:cNvGrpSpPr/>
          <p:nvPr/>
        </p:nvGrpSpPr>
        <p:grpSpPr>
          <a:xfrm rot="5400000">
            <a:off x="5603603" y="18447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633DA613-8888-D4C7-2DCB-FA9C689D8D6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7D2CD562-36E6-82DD-3916-EC3A7AB5E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EB424D1-4109-9E48-CE85-1E307B144DBC}"/>
              </a:ext>
            </a:extLst>
          </p:cNvPr>
          <p:cNvSpPr txBox="1"/>
          <p:nvPr/>
        </p:nvSpPr>
        <p:spPr>
          <a:xfrm>
            <a:off x="394817" y="150337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343F44AE-F59D-CDAA-FC90-AFB7151A0927}"/>
              </a:ext>
            </a:extLst>
          </p:cNvPr>
          <p:cNvGrpSpPr/>
          <p:nvPr/>
        </p:nvGrpSpPr>
        <p:grpSpPr>
          <a:xfrm rot="5400000">
            <a:off x="4997677" y="103915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11D99E39-E9B5-F264-8991-CCBE5C9D2D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8F10194D-1E15-4831-1ECD-944AC26D5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7C4D77A7-AEF8-31BF-78FA-951205F180D0}"/>
              </a:ext>
            </a:extLst>
          </p:cNvPr>
          <p:cNvSpPr/>
          <p:nvPr/>
        </p:nvSpPr>
        <p:spPr>
          <a:xfrm>
            <a:off x="1094783" y="154149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EF8E8F97-BC36-58CB-17F7-51EBDF7487EF}"/>
              </a:ext>
            </a:extLst>
          </p:cNvPr>
          <p:cNvSpPr/>
          <p:nvPr/>
        </p:nvSpPr>
        <p:spPr>
          <a:xfrm>
            <a:off x="2180705" y="154169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33" name="그래픽 32" descr="돋보기 단색으로 채워진">
            <a:extLst>
              <a:ext uri="{FF2B5EF4-FFF2-40B4-BE49-F238E27FC236}">
                <a16:creationId xmlns:a16="http://schemas.microsoft.com/office/drawing/2014/main" id="{ACFF77C8-1386-4D5B-7263-E152EB487EB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39879" y="1583064"/>
            <a:ext cx="145373" cy="147683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959199D-28A7-205B-F660-A19501FDD58F}"/>
              </a:ext>
            </a:extLst>
          </p:cNvPr>
          <p:cNvSpPr txBox="1"/>
          <p:nvPr/>
        </p:nvSpPr>
        <p:spPr>
          <a:xfrm>
            <a:off x="393619" y="180995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B883E7BB-1CE5-8A76-7648-18EE6F8F5238}"/>
              </a:ext>
            </a:extLst>
          </p:cNvPr>
          <p:cNvGrpSpPr/>
          <p:nvPr/>
        </p:nvGrpSpPr>
        <p:grpSpPr>
          <a:xfrm rot="5400000">
            <a:off x="3471969" y="15336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D798B90A-E5DA-8C91-B9E9-004E58F6F12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7" name="Oval 593">
              <a:extLst>
                <a:ext uri="{FF2B5EF4-FFF2-40B4-BE49-F238E27FC236}">
                  <a16:creationId xmlns:a16="http://schemas.microsoft.com/office/drawing/2014/main" id="{7196E6E3-5A44-FAD1-53CB-4B9CD62E1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1DBD63C2-5CBE-85CA-2C40-5599CB177720}"/>
              </a:ext>
            </a:extLst>
          </p:cNvPr>
          <p:cNvSpPr/>
          <p:nvPr/>
        </p:nvSpPr>
        <p:spPr>
          <a:xfrm>
            <a:off x="1094783" y="185269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87D8D702-5A6A-DC9F-FB73-09570C15B17D}"/>
              </a:ext>
            </a:extLst>
          </p:cNvPr>
          <p:cNvSpPr/>
          <p:nvPr/>
        </p:nvSpPr>
        <p:spPr>
          <a:xfrm>
            <a:off x="2180705" y="185290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40" name="그래픽 39" descr="돋보기 단색으로 채워진">
            <a:extLst>
              <a:ext uri="{FF2B5EF4-FFF2-40B4-BE49-F238E27FC236}">
                <a16:creationId xmlns:a16="http://schemas.microsoft.com/office/drawing/2014/main" id="{2EDA32A5-0CC3-F3FD-E058-BA76B9A46E8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39879" y="1894270"/>
            <a:ext cx="145373" cy="147683"/>
          </a:xfrm>
          <a:prstGeom prst="rect">
            <a:avLst/>
          </a:prstGeom>
        </p:spPr>
      </p:pic>
      <p:grpSp>
        <p:nvGrpSpPr>
          <p:cNvPr id="41" name="그룹 40">
            <a:extLst>
              <a:ext uri="{FF2B5EF4-FFF2-40B4-BE49-F238E27FC236}">
                <a16:creationId xmlns:a16="http://schemas.microsoft.com/office/drawing/2014/main" id="{C717E2FA-8881-02E8-F7FD-2CB2BCB5721C}"/>
              </a:ext>
            </a:extLst>
          </p:cNvPr>
          <p:cNvGrpSpPr/>
          <p:nvPr/>
        </p:nvGrpSpPr>
        <p:grpSpPr>
          <a:xfrm rot="5400000">
            <a:off x="6847327" y="22081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058FDAE6-0A3A-CC8F-A442-CC1F58BCC6B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D1BF91A6-B70B-F122-10A4-34156675D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B3E12820-46C3-7D52-DA19-01B21965EC2F}"/>
              </a:ext>
            </a:extLst>
          </p:cNvPr>
          <p:cNvSpPr txBox="1"/>
          <p:nvPr/>
        </p:nvSpPr>
        <p:spPr>
          <a:xfrm>
            <a:off x="3877708" y="181064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63170BD-6693-E94D-D454-59E2D2DB11EF}"/>
              </a:ext>
            </a:extLst>
          </p:cNvPr>
          <p:cNvGrpSpPr/>
          <p:nvPr/>
        </p:nvGrpSpPr>
        <p:grpSpPr>
          <a:xfrm rot="5400000">
            <a:off x="6874362" y="153748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5D497594-C090-C48F-86CF-6FC8A689BD8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30AEC3C5-4052-8D07-8A9D-32132797C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A484E5DB-F163-6341-1C53-F5CF4743EADC}"/>
              </a:ext>
            </a:extLst>
          </p:cNvPr>
          <p:cNvSpPr/>
          <p:nvPr/>
        </p:nvSpPr>
        <p:spPr>
          <a:xfrm>
            <a:off x="4513603" y="18533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7A8F4F-1665-56DC-4807-4E7A70FEA267}"/>
              </a:ext>
            </a:extLst>
          </p:cNvPr>
          <p:cNvSpPr txBox="1"/>
          <p:nvPr/>
        </p:nvSpPr>
        <p:spPr>
          <a:xfrm>
            <a:off x="3886952" y="150611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0414D4D4-BDA7-4A44-71C5-233330FAEEC2}"/>
              </a:ext>
            </a:extLst>
          </p:cNvPr>
          <p:cNvSpPr/>
          <p:nvPr/>
        </p:nvSpPr>
        <p:spPr>
          <a:xfrm>
            <a:off x="4513686" y="154023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70" name="사각형: 둥근 모서리 69">
            <a:extLst>
              <a:ext uri="{FF2B5EF4-FFF2-40B4-BE49-F238E27FC236}">
                <a16:creationId xmlns:a16="http://schemas.microsoft.com/office/drawing/2014/main" id="{378EDD43-8A0E-49FC-00AB-A1F4FCFB4292}"/>
              </a:ext>
            </a:extLst>
          </p:cNvPr>
          <p:cNvSpPr/>
          <p:nvPr/>
        </p:nvSpPr>
        <p:spPr>
          <a:xfrm>
            <a:off x="5599608" y="154043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71" name="그래픽 70" descr="돋보기 단색으로 채워진">
            <a:extLst>
              <a:ext uri="{FF2B5EF4-FFF2-40B4-BE49-F238E27FC236}">
                <a16:creationId xmlns:a16="http://schemas.microsoft.com/office/drawing/2014/main" id="{0B90789B-59FB-41DF-5350-558B3EAD322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58782" y="1581805"/>
            <a:ext cx="145373" cy="147683"/>
          </a:xfrm>
          <a:prstGeom prst="rect">
            <a:avLst/>
          </a:prstGeom>
        </p:spPr>
      </p:pic>
      <p:grpSp>
        <p:nvGrpSpPr>
          <p:cNvPr id="73" name="그룹 72">
            <a:extLst>
              <a:ext uri="{FF2B5EF4-FFF2-40B4-BE49-F238E27FC236}">
                <a16:creationId xmlns:a16="http://schemas.microsoft.com/office/drawing/2014/main" id="{EA67E00C-C6C2-3E0E-50BA-D1361F04330A}"/>
              </a:ext>
            </a:extLst>
          </p:cNvPr>
          <p:cNvGrpSpPr/>
          <p:nvPr/>
        </p:nvGrpSpPr>
        <p:grpSpPr>
          <a:xfrm rot="5400000">
            <a:off x="3471969" y="18361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F895F84E-DCDF-193C-9477-7A8D26EA743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2" name="Oval 593">
              <a:extLst>
                <a:ext uri="{FF2B5EF4-FFF2-40B4-BE49-F238E27FC236}">
                  <a16:creationId xmlns:a16="http://schemas.microsoft.com/office/drawing/2014/main" id="{CA231F1D-6558-7E2B-F1C9-1554F085C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B197A7A9-429F-A8FE-E3C6-0D4104ABB02C}"/>
              </a:ext>
            </a:extLst>
          </p:cNvPr>
          <p:cNvSpPr txBox="1"/>
          <p:nvPr/>
        </p:nvSpPr>
        <p:spPr>
          <a:xfrm>
            <a:off x="404918" y="266314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 상태</a:t>
            </a:r>
            <a:endParaRPr lang="en-US" altLang="ko-KR" sz="900"/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4C33C1F-E0F1-A0EA-884A-8D428457120B}"/>
              </a:ext>
            </a:extLst>
          </p:cNvPr>
          <p:cNvSpPr/>
          <p:nvPr/>
        </p:nvSpPr>
        <p:spPr>
          <a:xfrm>
            <a:off x="1127394" y="2704685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미답변</a:t>
            </a: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083E7A5E-D3CE-2CA1-0810-AA2C27019CFE}"/>
              </a:ext>
            </a:extLst>
          </p:cNvPr>
          <p:cNvSpPr/>
          <p:nvPr/>
        </p:nvSpPr>
        <p:spPr>
          <a:xfrm>
            <a:off x="2086332" y="2704181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답변완료</a:t>
            </a:r>
          </a:p>
        </p:txBody>
      </p: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id="{1166DE0D-265F-C321-01CC-318B331AD6CF}"/>
              </a:ext>
            </a:extLst>
          </p:cNvPr>
          <p:cNvCxnSpPr>
            <a:cxnSpLocks/>
          </p:cNvCxnSpPr>
          <p:nvPr/>
        </p:nvCxnSpPr>
        <p:spPr>
          <a:xfrm>
            <a:off x="404918" y="3042757"/>
            <a:ext cx="670339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AA65BD50-688F-77C9-E834-2B32A2E0CD51}"/>
              </a:ext>
            </a:extLst>
          </p:cNvPr>
          <p:cNvSpPr txBox="1"/>
          <p:nvPr/>
        </p:nvSpPr>
        <p:spPr>
          <a:xfrm>
            <a:off x="398288" y="996085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문의일</a:t>
            </a:r>
            <a:endParaRPr lang="en-US" altLang="ko-KR" sz="900"/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F4BBFF8A-6FB7-D9B3-C102-A70574A21A07}"/>
              </a:ext>
            </a:extLst>
          </p:cNvPr>
          <p:cNvGrpSpPr/>
          <p:nvPr/>
        </p:nvGrpSpPr>
        <p:grpSpPr>
          <a:xfrm>
            <a:off x="1094474" y="1005502"/>
            <a:ext cx="3817230" cy="315731"/>
            <a:chOff x="949924" y="2260725"/>
            <a:chExt cx="3817230" cy="315731"/>
          </a:xfrm>
        </p:grpSpPr>
        <p:pic>
          <p:nvPicPr>
            <p:cNvPr id="116" name="그림 115">
              <a:extLst>
                <a:ext uri="{FF2B5EF4-FFF2-40B4-BE49-F238E27FC236}">
                  <a16:creationId xmlns:a16="http://schemas.microsoft.com/office/drawing/2014/main" id="{5F4C7D22-8D6A-8B10-5339-2A02CE52F1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38922" b="2139"/>
            <a:stretch/>
          </p:blipFill>
          <p:spPr>
            <a:xfrm>
              <a:off x="949924" y="2266974"/>
              <a:ext cx="3447908" cy="303214"/>
            </a:xfrm>
            <a:prstGeom prst="rect">
              <a:avLst/>
            </a:prstGeom>
          </p:spPr>
        </p:pic>
        <p:pic>
          <p:nvPicPr>
            <p:cNvPr id="117" name="그림 116">
              <a:extLst>
                <a:ext uri="{FF2B5EF4-FFF2-40B4-BE49-F238E27FC236}">
                  <a16:creationId xmlns:a16="http://schemas.microsoft.com/office/drawing/2014/main" id="{D18A8F95-0442-2B34-594B-3A81D00940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6599" t="-1904" r="26176"/>
            <a:stretch/>
          </p:blipFill>
          <p:spPr>
            <a:xfrm>
              <a:off x="4359252" y="2260725"/>
              <a:ext cx="407902" cy="315731"/>
            </a:xfrm>
            <a:prstGeom prst="rect">
              <a:avLst/>
            </a:prstGeom>
          </p:spPr>
        </p:pic>
      </p:grpSp>
      <p:grpSp>
        <p:nvGrpSpPr>
          <p:cNvPr id="118" name="그룹 117">
            <a:extLst>
              <a:ext uri="{FF2B5EF4-FFF2-40B4-BE49-F238E27FC236}">
                <a16:creationId xmlns:a16="http://schemas.microsoft.com/office/drawing/2014/main" id="{F6B7E206-83DA-E0B0-488A-890ADD361F80}"/>
              </a:ext>
            </a:extLst>
          </p:cNvPr>
          <p:cNvGrpSpPr/>
          <p:nvPr/>
        </p:nvGrpSpPr>
        <p:grpSpPr>
          <a:xfrm rot="5400000">
            <a:off x="3059887" y="270481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9" name="이등변 삼각형 118">
              <a:extLst>
                <a:ext uri="{FF2B5EF4-FFF2-40B4-BE49-F238E27FC236}">
                  <a16:creationId xmlns:a16="http://schemas.microsoft.com/office/drawing/2014/main" id="{A5C61E3E-4418-E551-C932-1A8B7919F74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20" name="Oval 593">
              <a:extLst>
                <a:ext uri="{FF2B5EF4-FFF2-40B4-BE49-F238E27FC236}">
                  <a16:creationId xmlns:a16="http://schemas.microsoft.com/office/drawing/2014/main" id="{75D50559-8E00-3FEB-1EF4-61668C43C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grpSp>
        <p:nvGrpSpPr>
          <p:cNvPr id="121" name="그룹 120">
            <a:extLst>
              <a:ext uri="{FF2B5EF4-FFF2-40B4-BE49-F238E27FC236}">
                <a16:creationId xmlns:a16="http://schemas.microsoft.com/office/drawing/2014/main" id="{4BA41659-E78E-62AB-0C01-BD93A4A42E14}"/>
              </a:ext>
            </a:extLst>
          </p:cNvPr>
          <p:cNvGrpSpPr/>
          <p:nvPr/>
        </p:nvGrpSpPr>
        <p:grpSpPr>
          <a:xfrm>
            <a:off x="4143864" y="1062211"/>
            <a:ext cx="364202" cy="206235"/>
            <a:chOff x="3999314" y="2317434"/>
            <a:chExt cx="364202" cy="206235"/>
          </a:xfrm>
        </p:grpSpPr>
        <p:sp>
          <p:nvSpPr>
            <p:cNvPr id="122" name="직사각형 121">
              <a:extLst>
                <a:ext uri="{FF2B5EF4-FFF2-40B4-BE49-F238E27FC236}">
                  <a16:creationId xmlns:a16="http://schemas.microsoft.com/office/drawing/2014/main" id="{DE5A2EBC-699F-3DF7-1EF5-283692188D75}"/>
                </a:ext>
              </a:extLst>
            </p:cNvPr>
            <p:cNvSpPr/>
            <p:nvPr/>
          </p:nvSpPr>
          <p:spPr>
            <a:xfrm>
              <a:off x="4020995" y="2317434"/>
              <a:ext cx="320841" cy="206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DC3EB5AE-2F6E-CF7B-91C6-4CA17880A3C4}"/>
                </a:ext>
              </a:extLst>
            </p:cNvPr>
            <p:cNvSpPr txBox="1"/>
            <p:nvPr/>
          </p:nvSpPr>
          <p:spPr>
            <a:xfrm>
              <a:off x="3999314" y="2321696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어제</a:t>
              </a:r>
            </a:p>
          </p:txBody>
        </p:sp>
      </p:grp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33ED6B7D-EB82-812B-0148-F9C3DAC65C4B}"/>
              </a:ext>
            </a:extLst>
          </p:cNvPr>
          <p:cNvSpPr/>
          <p:nvPr/>
        </p:nvSpPr>
        <p:spPr>
          <a:xfrm>
            <a:off x="4574456" y="1055983"/>
            <a:ext cx="320841" cy="206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5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8FB885D-54B9-528F-BBC5-75AE7F6C0A77}"/>
              </a:ext>
            </a:extLst>
          </p:cNvPr>
          <p:cNvSpPr txBox="1"/>
          <p:nvPr/>
        </p:nvSpPr>
        <p:spPr>
          <a:xfrm>
            <a:off x="4486386" y="1062312"/>
            <a:ext cx="4718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주</a:t>
            </a:r>
          </a:p>
        </p:txBody>
      </p: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63EE5BEF-9753-7F5A-F48F-E7FDEEDF2B7C}"/>
              </a:ext>
            </a:extLst>
          </p:cNvPr>
          <p:cNvCxnSpPr>
            <a:cxnSpLocks/>
          </p:cNvCxnSpPr>
          <p:nvPr/>
        </p:nvCxnSpPr>
        <p:spPr>
          <a:xfrm>
            <a:off x="361660" y="1411215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61C391BB-E073-C02A-6CA8-F38DECA2322F}"/>
              </a:ext>
            </a:extLst>
          </p:cNvPr>
          <p:cNvSpPr txBox="1"/>
          <p:nvPr/>
        </p:nvSpPr>
        <p:spPr>
          <a:xfrm>
            <a:off x="393619" y="3226648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문의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5" name="사각형: 둥근 모서리 184">
            <a:extLst>
              <a:ext uri="{FF2B5EF4-FFF2-40B4-BE49-F238E27FC236}">
                <a16:creationId xmlns:a16="http://schemas.microsoft.com/office/drawing/2014/main" id="{7BDDD3D6-DDCE-2476-DE25-040F2D138686}"/>
              </a:ext>
            </a:extLst>
          </p:cNvPr>
          <p:cNvSpPr/>
          <p:nvPr/>
        </p:nvSpPr>
        <p:spPr>
          <a:xfrm>
            <a:off x="6236518" y="315564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6" name="그래픽 185" descr="다운로드 윤곽선">
            <a:extLst>
              <a:ext uri="{FF2B5EF4-FFF2-40B4-BE49-F238E27FC236}">
                <a16:creationId xmlns:a16="http://schemas.microsoft.com/office/drawing/2014/main" id="{89361BA2-4543-D0B4-7C05-4DCD7BB601A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72010" y="3168603"/>
            <a:ext cx="204905" cy="204905"/>
          </a:xfrm>
          <a:prstGeom prst="rect">
            <a:avLst/>
          </a:prstGeom>
        </p:spPr>
      </p:pic>
      <p:grpSp>
        <p:nvGrpSpPr>
          <p:cNvPr id="187" name="그룹 186">
            <a:extLst>
              <a:ext uri="{FF2B5EF4-FFF2-40B4-BE49-F238E27FC236}">
                <a16:creationId xmlns:a16="http://schemas.microsoft.com/office/drawing/2014/main" id="{6CA657ED-9DB3-E256-5FAC-294E9FF1ABBF}"/>
              </a:ext>
            </a:extLst>
          </p:cNvPr>
          <p:cNvGrpSpPr/>
          <p:nvPr/>
        </p:nvGrpSpPr>
        <p:grpSpPr>
          <a:xfrm>
            <a:off x="5988931" y="3176893"/>
            <a:ext cx="278496" cy="200053"/>
            <a:chOff x="1014019" y="2643309"/>
            <a:chExt cx="278496" cy="200053"/>
          </a:xfrm>
        </p:grpSpPr>
        <p:sp>
          <p:nvSpPr>
            <p:cNvPr id="188" name="이등변 삼각형 187">
              <a:extLst>
                <a:ext uri="{FF2B5EF4-FFF2-40B4-BE49-F238E27FC236}">
                  <a16:creationId xmlns:a16="http://schemas.microsoft.com/office/drawing/2014/main" id="{88848F4E-9BD5-78F1-86A3-DCE3F005AD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9" name="그룹 188">
              <a:extLst>
                <a:ext uri="{FF2B5EF4-FFF2-40B4-BE49-F238E27FC236}">
                  <a16:creationId xmlns:a16="http://schemas.microsoft.com/office/drawing/2014/main" id="{AB553F89-8AA2-D4F9-AD12-7A56D02907F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0" name="Oval 593">
                <a:extLst>
                  <a:ext uri="{FF2B5EF4-FFF2-40B4-BE49-F238E27FC236}">
                    <a16:creationId xmlns:a16="http://schemas.microsoft.com/office/drawing/2014/main" id="{A74AF3FF-6A75-16D0-E29E-4CDCB6A9A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1" name="TextBox 14">
                <a:extLst>
                  <a:ext uri="{FF2B5EF4-FFF2-40B4-BE49-F238E27FC236}">
                    <a16:creationId xmlns:a16="http://schemas.microsoft.com/office/drawing/2014/main" id="{EF4CC988-367A-6FDD-E7FF-5FB8F67BF7C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aphicFrame>
        <p:nvGraphicFramePr>
          <p:cNvPr id="193" name="표 8">
            <a:extLst>
              <a:ext uri="{FF2B5EF4-FFF2-40B4-BE49-F238E27FC236}">
                <a16:creationId xmlns:a16="http://schemas.microsoft.com/office/drawing/2014/main" id="{70CD0B98-0821-31ED-2A76-32A985C60856}"/>
              </a:ext>
            </a:extLst>
          </p:cNvPr>
          <p:cNvGraphicFramePr>
            <a:graphicFrameLocks noGrp="1"/>
          </p:cNvGraphicFramePr>
          <p:nvPr/>
        </p:nvGraphicFramePr>
        <p:xfrm>
          <a:off x="428191" y="3511697"/>
          <a:ext cx="6654948" cy="1776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1075">
                  <a:extLst>
                    <a:ext uri="{9D8B030D-6E8A-4147-A177-3AD203B41FA5}">
                      <a16:colId xmlns:a16="http://schemas.microsoft.com/office/drawing/2014/main" val="1410458144"/>
                    </a:ext>
                  </a:extLst>
                </a:gridCol>
                <a:gridCol w="959216">
                  <a:extLst>
                    <a:ext uri="{9D8B030D-6E8A-4147-A177-3AD203B41FA5}">
                      <a16:colId xmlns:a16="http://schemas.microsoft.com/office/drawing/2014/main" val="761867413"/>
                    </a:ext>
                  </a:extLst>
                </a:gridCol>
                <a:gridCol w="881075">
                  <a:extLst>
                    <a:ext uri="{9D8B030D-6E8A-4147-A177-3AD203B41FA5}">
                      <a16:colId xmlns:a16="http://schemas.microsoft.com/office/drawing/2014/main" val="4254341785"/>
                    </a:ext>
                  </a:extLst>
                </a:gridCol>
                <a:gridCol w="1225494">
                  <a:extLst>
                    <a:ext uri="{9D8B030D-6E8A-4147-A177-3AD203B41FA5}">
                      <a16:colId xmlns:a16="http://schemas.microsoft.com/office/drawing/2014/main" val="2527208841"/>
                    </a:ext>
                  </a:extLst>
                </a:gridCol>
                <a:gridCol w="1341281">
                  <a:extLst>
                    <a:ext uri="{9D8B030D-6E8A-4147-A177-3AD203B41FA5}">
                      <a16:colId xmlns:a16="http://schemas.microsoft.com/office/drawing/2014/main" val="2124298692"/>
                    </a:ext>
                  </a:extLst>
                </a:gridCol>
                <a:gridCol w="1366807">
                  <a:extLst>
                    <a:ext uri="{9D8B030D-6E8A-4147-A177-3AD203B41FA5}">
                      <a16:colId xmlns:a16="http://schemas.microsoft.com/office/drawing/2014/main" val="3162198065"/>
                    </a:ext>
                  </a:extLst>
                </a:gridCol>
              </a:tblGrid>
              <a:tr h="2378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문의 코드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주문 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문의 상태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문의 유형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문의 일시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답변 일시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741293"/>
                  </a:ext>
                </a:extLst>
              </a:tr>
              <a:tr h="34947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INQ0001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답변 완료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구독 취소 문의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2023-04-26 16:10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2023-04-26 17:50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390407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INQ0002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미답변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/>
                        <a:t>구독 연장 문의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2023-04-27 19:10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-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87536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INQ0003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OGD00002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미답변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오류 문의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2023-04-28 16:10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/>
                        <a:t>-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788507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…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/>
                        <a:t>기타 문의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47646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74589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47373"/>
                  </a:ext>
                </a:extLst>
              </a:tr>
            </a:tbl>
          </a:graphicData>
        </a:graphic>
      </p:graphicFrame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0B89A9CD-C2C5-9D94-9A44-280F697EF8AD}"/>
              </a:ext>
            </a:extLst>
          </p:cNvPr>
          <p:cNvSpPr/>
          <p:nvPr/>
        </p:nvSpPr>
        <p:spPr>
          <a:xfrm>
            <a:off x="424924" y="3743924"/>
            <a:ext cx="878259" cy="856973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8" name="그룹 217">
            <a:extLst>
              <a:ext uri="{FF2B5EF4-FFF2-40B4-BE49-F238E27FC236}">
                <a16:creationId xmlns:a16="http://schemas.microsoft.com/office/drawing/2014/main" id="{5BEA8DC0-3CBE-A287-93F2-0102E5C24372}"/>
              </a:ext>
            </a:extLst>
          </p:cNvPr>
          <p:cNvGrpSpPr/>
          <p:nvPr/>
        </p:nvGrpSpPr>
        <p:grpSpPr>
          <a:xfrm>
            <a:off x="1146505" y="3522436"/>
            <a:ext cx="236675" cy="246760"/>
            <a:chOff x="1098607" y="3056422"/>
            <a:chExt cx="244417" cy="258694"/>
          </a:xfrm>
        </p:grpSpPr>
        <p:sp>
          <p:nvSpPr>
            <p:cNvPr id="219" name="이등변 삼각형 218">
              <a:extLst>
                <a:ext uri="{FF2B5EF4-FFF2-40B4-BE49-F238E27FC236}">
                  <a16:creationId xmlns:a16="http://schemas.microsoft.com/office/drawing/2014/main" id="{E759DDF3-E9EB-6B23-8E87-FAC8361233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220" name="그룹 219">
              <a:extLst>
                <a:ext uri="{FF2B5EF4-FFF2-40B4-BE49-F238E27FC236}">
                  <a16:creationId xmlns:a16="http://schemas.microsoft.com/office/drawing/2014/main" id="{3E4FA40F-5F0A-00B7-2355-E691DAAC936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1" name="Oval 593">
                <a:extLst>
                  <a:ext uri="{FF2B5EF4-FFF2-40B4-BE49-F238E27FC236}">
                    <a16:creationId xmlns:a16="http://schemas.microsoft.com/office/drawing/2014/main" id="{5635E0BD-27DF-9F55-87DE-5A3803BAC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2" name="TextBox 14">
                <a:extLst>
                  <a:ext uri="{FF2B5EF4-FFF2-40B4-BE49-F238E27FC236}">
                    <a16:creationId xmlns:a16="http://schemas.microsoft.com/office/drawing/2014/main" id="{AE82DF55-A70F-9778-81E0-8DEDD871D3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23" name="그림 222">
            <a:extLst>
              <a:ext uri="{FF2B5EF4-FFF2-40B4-BE49-F238E27FC236}">
                <a16:creationId xmlns:a16="http://schemas.microsoft.com/office/drawing/2014/main" id="{68A667EE-F39C-3771-50EB-FBF32300ABA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7191" b="-636"/>
          <a:stretch/>
        </p:blipFill>
        <p:spPr>
          <a:xfrm>
            <a:off x="1779965" y="5557932"/>
            <a:ext cx="3169061" cy="3163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3CF899-563B-2338-D8F5-A0F57B461B82}"/>
              </a:ext>
            </a:extLst>
          </p:cNvPr>
          <p:cNvSpPr txBox="1"/>
          <p:nvPr/>
        </p:nvSpPr>
        <p:spPr>
          <a:xfrm>
            <a:off x="396452" y="2139335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 유형</a:t>
            </a:r>
            <a:endParaRPr lang="en-US" altLang="ko-KR" sz="90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A3A0FB9-D7E4-E9E8-ADA2-A0E9A183E98C}"/>
              </a:ext>
            </a:extLst>
          </p:cNvPr>
          <p:cNvSpPr/>
          <p:nvPr/>
        </p:nvSpPr>
        <p:spPr>
          <a:xfrm>
            <a:off x="1097615" y="2182081"/>
            <a:ext cx="208547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                            ▼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390BEA4-36F2-54F9-832B-738BEC6340B7}"/>
              </a:ext>
            </a:extLst>
          </p:cNvPr>
          <p:cNvGrpSpPr/>
          <p:nvPr/>
        </p:nvGrpSpPr>
        <p:grpSpPr>
          <a:xfrm rot="5400000">
            <a:off x="3206083" y="21741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" name="이등변 삼각형 9">
              <a:extLst>
                <a:ext uri="{FF2B5EF4-FFF2-40B4-BE49-F238E27FC236}">
                  <a16:creationId xmlns:a16="http://schemas.microsoft.com/office/drawing/2014/main" id="{B8EEF2CA-6328-414F-49C8-A4F29EF4526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093279B2-EDCC-5B15-ED69-8F96EE6BD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412512BA-6A31-00F0-6299-0F65478C1665}"/>
              </a:ext>
            </a:extLst>
          </p:cNvPr>
          <p:cNvGrpSpPr/>
          <p:nvPr/>
        </p:nvGrpSpPr>
        <p:grpSpPr>
          <a:xfrm rot="5400000">
            <a:off x="1693668" y="320552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C884E590-49C6-ED37-81EB-7A3802BDE0D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FE9E3C8E-8A43-430C-EAA8-828E35609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DE545D2C-5270-496D-16D7-5C461E2625AB}"/>
              </a:ext>
            </a:extLst>
          </p:cNvPr>
          <p:cNvGrpSpPr/>
          <p:nvPr/>
        </p:nvGrpSpPr>
        <p:grpSpPr>
          <a:xfrm rot="5400000">
            <a:off x="4895579" y="55777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E606026C-FDF9-BB1A-A733-A82D028FE0F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7D5FE1F2-8EE3-19E3-DED3-D80DDE802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7914027" y="795635"/>
            <a:ext cx="3777540" cy="770980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구독 상품 </a:t>
            </a:r>
            <a:r>
              <a:rPr lang="ko-KR" altLang="en-US" sz="900" dirty="0" smtClean="0"/>
              <a:t>문의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subscribe </a:t>
            </a:r>
            <a:r>
              <a:rPr lang="en-US" altLang="ko-KR" sz="900" dirty="0" smtClean="0"/>
              <a:t>product </a:t>
            </a:r>
            <a:r>
              <a:rPr lang="en-US" altLang="ko-KR" sz="900" dirty="0" err="1" smtClean="0"/>
              <a:t>qna</a:t>
            </a:r>
            <a:r>
              <a:rPr lang="en-US" altLang="ko-KR" sz="900" dirty="0" smtClean="0"/>
              <a:t> management)</a:t>
            </a:r>
          </a:p>
          <a:p>
            <a:r>
              <a:rPr lang="en-US" altLang="ko-KR" sz="900" dirty="0"/>
              <a:t>   1) URL : </a:t>
            </a:r>
            <a:r>
              <a:rPr lang="en-US" altLang="ko-KR" sz="900" b="1" dirty="0"/>
              <a:t>/</a:t>
            </a:r>
            <a:r>
              <a:rPr lang="en-US" altLang="ko-KR" sz="900" b="1" dirty="0" err="1" smtClean="0"/>
              <a:t>subscribeQna</a:t>
            </a:r>
            <a:endParaRPr lang="en-US" altLang="ko-KR" sz="900" b="1" dirty="0" smtClean="0"/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2) refer to </a:t>
            </a:r>
            <a:r>
              <a:rPr lang="ko-KR" altLang="en-US" sz="900" b="1" dirty="0"/>
              <a:t>온라인몰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문의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productQna</a:t>
            </a:r>
            <a:r>
              <a:rPr lang="en-US" altLang="ko-KR" sz="900" b="1" dirty="0" smtClean="0"/>
              <a:t>) menu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</a:t>
            </a:r>
            <a:r>
              <a:rPr lang="en-US" altLang="ko-KR" sz="900" dirty="0" smtClean="0"/>
              <a:t>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문의일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2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datepicker</a:t>
            </a:r>
            <a:r>
              <a:rPr lang="en-US" altLang="ko-KR" sz="900" dirty="0" smtClean="0"/>
              <a:t>: from ~ to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option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ko-KR" altLang="en-US" sz="900" dirty="0" smtClean="0"/>
              <a:t>오늘 </a:t>
            </a:r>
            <a:r>
              <a:rPr lang="en-US" altLang="ko-KR" sz="900" dirty="0" smtClean="0"/>
              <a:t>: set today into period </a:t>
            </a:r>
            <a:r>
              <a:rPr lang="en-US" altLang="ko-KR" sz="900" dirty="0" err="1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ko-KR" altLang="en-US" sz="900" dirty="0" smtClean="0"/>
              <a:t>어제 </a:t>
            </a:r>
            <a:r>
              <a:rPr lang="en-US" altLang="ko-KR" sz="900" dirty="0" smtClean="0"/>
              <a:t>: set yesterday into period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- 1</a:t>
            </a:r>
            <a:r>
              <a:rPr lang="ko-KR" altLang="en-US" sz="900" dirty="0" smtClean="0"/>
              <a:t>주 </a:t>
            </a:r>
            <a:r>
              <a:rPr lang="en-US" altLang="ko-KR" sz="900" dirty="0" smtClean="0"/>
              <a:t>: set 1 week (today-6 ~ today) into period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2) </a:t>
            </a:r>
            <a:r>
              <a:rPr lang="ko-KR" altLang="en-US" sz="900" dirty="0" smtClean="0"/>
              <a:t>매장 </a:t>
            </a:r>
            <a:r>
              <a:rPr lang="en-US" altLang="ko-KR" sz="900" dirty="0" smtClean="0"/>
              <a:t>: (no </a:t>
            </a:r>
            <a:r>
              <a:rPr lang="en-US" altLang="ko-KR" sz="900" dirty="0" err="1" smtClean="0"/>
              <a:t>searech</a:t>
            </a:r>
            <a:r>
              <a:rPr lang="en-US" altLang="ko-KR" sz="900" dirty="0" smtClean="0"/>
              <a:t> icon)</a:t>
            </a:r>
          </a:p>
          <a:p>
            <a:r>
              <a:rPr lang="en-US" altLang="ko-KR" sz="900" dirty="0" smtClean="0"/>
              <a:t>    </a:t>
            </a:r>
            <a:r>
              <a:rPr lang="en-US" altLang="ko-KR" sz="900" dirty="0"/>
              <a:t>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b="1" dirty="0"/>
              <a:t>(with </a:t>
            </a:r>
            <a:r>
              <a:rPr lang="en-US" altLang="ko-KR" sz="900" b="1" dirty="0" err="1" smtClean="0"/>
              <a:t>st_qna.mall_code</a:t>
            </a:r>
            <a:r>
              <a:rPr lang="en-US" altLang="ko-KR" sz="900" b="1" dirty="0" smtClean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st_qna.mall_code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LIKE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3) </a:t>
            </a:r>
            <a:r>
              <a:rPr lang="ko-KR" altLang="en-US" sz="900" dirty="0" smtClean="0"/>
              <a:t>주문자 </a:t>
            </a:r>
            <a:r>
              <a:rPr lang="en-US" altLang="ko-KR" sz="900" dirty="0" smtClean="0"/>
              <a:t>:</a:t>
            </a:r>
            <a:endParaRPr lang="en-US" altLang="ko-KR" sz="900" dirty="0"/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st_user.username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LIKE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of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st_order.user_seq</a:t>
            </a:r>
            <a:r>
              <a:rPr lang="en-US" altLang="ko-KR" sz="900" dirty="0" smtClean="0"/>
              <a:t> with </a:t>
            </a:r>
            <a:r>
              <a:rPr lang="en-US" altLang="ko-KR" sz="900" dirty="0" err="1" smtClean="0"/>
              <a:t>st_qna.order_no</a:t>
            </a:r>
            <a:r>
              <a:rPr lang="en-US" altLang="ko-KR" sz="900" dirty="0" smtClean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st_user.id} LIKE </a:t>
            </a:r>
            <a:r>
              <a:rPr lang="en-US" altLang="ko-KR" sz="900" dirty="0"/>
              <a:t>(of </a:t>
            </a:r>
            <a:r>
              <a:rPr lang="en-US" altLang="ko-KR" sz="900" dirty="0" err="1" smtClean="0"/>
              <a:t>st_order.user_seq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with </a:t>
            </a:r>
            <a:r>
              <a:rPr lang="en-US" altLang="ko-KR" sz="900" dirty="0" err="1"/>
              <a:t>st_qna.order_no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 smtClean="0"/>
              <a:t>  </a:t>
            </a:r>
            <a:r>
              <a:rPr lang="en-US" altLang="ko-KR" sz="900" dirty="0" smtClean="0"/>
              <a:t>4) </a:t>
            </a:r>
            <a:r>
              <a:rPr lang="ko-KR" altLang="en-US" sz="900" dirty="0" smtClean="0"/>
              <a:t>상품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st_product.product_name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 smtClean="0"/>
              <a:t>st_qna.product_code</a:t>
            </a:r>
            <a:r>
              <a:rPr lang="en-US" altLang="ko-KR" sz="900" dirty="0" smtClean="0"/>
              <a:t>}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st_product_qna.product_code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5) </a:t>
            </a:r>
            <a:r>
              <a:rPr lang="ko-KR" altLang="en-US" sz="900" dirty="0" smtClean="0"/>
              <a:t>주문번호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st_qna.order_no</a:t>
            </a:r>
            <a:r>
              <a:rPr lang="en-US" altLang="ko-KR" sz="900" dirty="0" smtClean="0"/>
              <a:t>} LIKE</a:t>
            </a:r>
            <a:endParaRPr lang="en-US" altLang="ko-KR" sz="900" dirty="0"/>
          </a:p>
          <a:p>
            <a:r>
              <a:rPr lang="en-US" altLang="ko-KR" sz="900" dirty="0" smtClean="0"/>
              <a:t>  6) </a:t>
            </a:r>
            <a:r>
              <a:rPr lang="ko-KR" altLang="en-US" sz="900" dirty="0" smtClean="0"/>
              <a:t>문의 </a:t>
            </a:r>
            <a:r>
              <a:rPr lang="ko-KR" altLang="en-US" sz="900" dirty="0" smtClean="0"/>
              <a:t>유형</a:t>
            </a:r>
            <a:r>
              <a:rPr lang="ko-KR" altLang="en-US" sz="900" dirty="0" smtClean="0"/>
              <a:t>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question_type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  a</a:t>
            </a:r>
            <a:r>
              <a:rPr lang="en-US" altLang="ko-KR" sz="900" dirty="0" smtClean="0"/>
              <a:t>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전체</a:t>
            </a:r>
            <a:r>
              <a:rPr lang="en-US" altLang="ko-KR" sz="900" dirty="0" smtClean="0"/>
              <a:t>(all), show QT codes </a:t>
            </a:r>
            <a:r>
              <a:rPr lang="en-US" altLang="ko-KR" sz="900" b="1" dirty="0" smtClean="0"/>
              <a:t>(LIKE ‘QT02%’)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3.Search options</a:t>
            </a:r>
            <a:br>
              <a:rPr lang="en-US" altLang="ko-KR" sz="900" dirty="0" smtClean="0"/>
            </a:br>
            <a:r>
              <a:rPr lang="en-US" altLang="ko-KR" sz="900" dirty="0" smtClean="0"/>
              <a:t>  1) </a:t>
            </a:r>
            <a:r>
              <a:rPr lang="ko-KR" altLang="en-US" sz="900" dirty="0" smtClean="0"/>
              <a:t>문의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reply_yn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미답변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답변완료 </a:t>
            </a:r>
            <a:r>
              <a:rPr lang="en-US" altLang="ko-KR" sz="900" dirty="0" smtClean="0"/>
              <a:t>button (N / Y)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the button clicks, search with just {</a:t>
            </a:r>
            <a:r>
              <a:rPr lang="en-US" altLang="ko-KR" sz="900" dirty="0" err="1" smtClean="0"/>
              <a:t>reply_yn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/>
              <a:t>4</a:t>
            </a:r>
            <a:r>
              <a:rPr lang="en-US" altLang="ko-KR" sz="900" dirty="0" smtClean="0"/>
              <a:t>.Grid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 smtClean="0"/>
              <a:t>st_qna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</a:t>
            </a:r>
            <a:endParaRPr lang="en-US" altLang="ko-KR" sz="900" b="1" dirty="0" smtClean="0"/>
          </a:p>
          <a:p>
            <a:r>
              <a:rPr lang="en-US" altLang="ko-KR" sz="900" dirty="0" smtClean="0"/>
              <a:t>      - set by search options</a:t>
            </a:r>
          </a:p>
          <a:p>
            <a:r>
              <a:rPr lang="en-US" altLang="ko-KR" sz="900" dirty="0" smtClean="0"/>
              <a:t>  2) 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문의 제목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question_title</a:t>
            </a:r>
            <a:r>
              <a:rPr lang="en-US" altLang="ko-KR" sz="900" dirty="0"/>
              <a:t>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open </a:t>
            </a:r>
            <a:r>
              <a:rPr lang="en-US" altLang="ko-KR" sz="900" dirty="0" err="1" smtClean="0"/>
              <a:t>qna</a:t>
            </a:r>
            <a:r>
              <a:rPr lang="en-US" altLang="ko-KR" sz="900" dirty="0" smtClean="0"/>
              <a:t> details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주문 번호 </a:t>
            </a:r>
            <a:r>
              <a:rPr lang="en-US" altLang="ko-KR" sz="900" dirty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order_no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문의 상태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reply_yn</a:t>
            </a:r>
            <a:r>
              <a:rPr lang="en-US" altLang="ko-KR" sz="900" dirty="0"/>
              <a:t>} (</a:t>
            </a:r>
            <a:r>
              <a:rPr lang="ko-KR" altLang="en-US" sz="900" dirty="0" smtClean="0"/>
              <a:t>답변완료</a:t>
            </a:r>
            <a:r>
              <a:rPr lang="en-US" altLang="ko-KR" sz="900" dirty="0" smtClean="0"/>
              <a:t>/</a:t>
            </a:r>
            <a:r>
              <a:rPr lang="ko-KR" altLang="en-US" sz="900" dirty="0"/>
              <a:t>미답변</a:t>
            </a:r>
            <a:r>
              <a:rPr lang="en-US" altLang="ko-KR" sz="900" dirty="0"/>
              <a:t>: Y/N)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d) </a:t>
            </a:r>
            <a:r>
              <a:rPr lang="ko-KR" altLang="en-US" sz="900" dirty="0" smtClean="0"/>
              <a:t>문의 유형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question_type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e) </a:t>
            </a:r>
            <a:r>
              <a:rPr lang="ko-KR" altLang="en-US" sz="900" dirty="0" smtClean="0"/>
              <a:t>문의</a:t>
            </a:r>
            <a:r>
              <a:rPr lang="ko-KR" altLang="en-US" sz="900" dirty="0" smtClean="0"/>
              <a:t>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/>
              <a:t>} (format: </a:t>
            </a:r>
            <a:r>
              <a:rPr lang="en-US" altLang="ko-KR" sz="900" dirty="0" err="1"/>
              <a:t>yyyy</a:t>
            </a:r>
            <a:r>
              <a:rPr lang="en-US" altLang="ko-KR" sz="900" dirty="0"/>
              <a:t>-mm-</a:t>
            </a:r>
            <a:r>
              <a:rPr lang="en-US" altLang="ko-KR" sz="900" dirty="0" err="1"/>
              <a:t>dd</a:t>
            </a:r>
            <a:r>
              <a:rPr lang="en-US" altLang="ko-KR" sz="900" dirty="0"/>
              <a:t> </a:t>
            </a:r>
            <a:r>
              <a:rPr lang="en-US" altLang="ko-KR" sz="900" dirty="0" err="1"/>
              <a:t>hh:mm:ss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답변 일시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reply_date</a:t>
            </a:r>
            <a:r>
              <a:rPr lang="en-US" altLang="ko-KR" sz="900" dirty="0" smtClean="0"/>
              <a:t>} (format: 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문의목록</a:t>
            </a:r>
            <a:r>
              <a:rPr lang="en-US" altLang="ko-KR" sz="900" dirty="0"/>
              <a:t>’.xlsx</a:t>
            </a:r>
          </a:p>
          <a:p>
            <a:r>
              <a:rPr lang="en-US" altLang="ko-KR" sz="900" dirty="0"/>
              <a:t>   - columns: </a:t>
            </a:r>
            <a:r>
              <a:rPr lang="en-US" altLang="ko-KR" sz="900" dirty="0" smtClean="0"/>
              <a:t>all columns</a:t>
            </a:r>
          </a:p>
        </p:txBody>
      </p:sp>
    </p:spTree>
    <p:extLst>
      <p:ext uri="{BB962C8B-B14F-4D97-AF65-F5344CB8AC3E}">
        <p14:creationId xmlns:p14="http://schemas.microsoft.com/office/powerpoint/2010/main" val="49130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6A313F-D8B9-66B3-34E5-D996CF3D13E8}"/>
              </a:ext>
            </a:extLst>
          </p:cNvPr>
          <p:cNvSpPr txBox="1"/>
          <p:nvPr/>
        </p:nvSpPr>
        <p:spPr>
          <a:xfrm>
            <a:off x="336150" y="617555"/>
            <a:ext cx="2650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문의 관리</a:t>
            </a:r>
            <a:r>
              <a:rPr lang="en-US" altLang="ko-KR" sz="900"/>
              <a:t>(</a:t>
            </a:r>
            <a:r>
              <a:rPr lang="ko-KR" altLang="en-US" sz="900"/>
              <a:t>상세</a:t>
            </a:r>
            <a:r>
              <a:rPr lang="en-US" altLang="ko-KR" sz="900"/>
              <a:t>)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48BA8FF-FE83-0EE5-7147-13D41206F7D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082D11E8-0B80-1545-9EB2-994C490044E2}"/>
              </a:ext>
            </a:extLst>
          </p:cNvPr>
          <p:cNvGrpSpPr/>
          <p:nvPr/>
        </p:nvGrpSpPr>
        <p:grpSpPr>
          <a:xfrm rot="5400000">
            <a:off x="2950210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839EC551-C617-6967-6867-E15A15527B3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" name="Oval 593">
              <a:extLst>
                <a:ext uri="{FF2B5EF4-FFF2-40B4-BE49-F238E27FC236}">
                  <a16:creationId xmlns:a16="http://schemas.microsoft.com/office/drawing/2014/main" id="{5B33B882-2160-E95C-2167-C3D2E9D17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44D5AA1-2BE5-B6A7-EDFD-2B784D89237A}"/>
              </a:ext>
            </a:extLst>
          </p:cNvPr>
          <p:cNvGraphicFramePr>
            <a:graphicFrameLocks noGrp="1"/>
          </p:cNvGraphicFramePr>
          <p:nvPr/>
        </p:nvGraphicFramePr>
        <p:xfrm>
          <a:off x="0" y="-14323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문의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graphicFrame>
        <p:nvGraphicFramePr>
          <p:cNvPr id="12" name="표 6">
            <a:extLst>
              <a:ext uri="{FF2B5EF4-FFF2-40B4-BE49-F238E27FC236}">
                <a16:creationId xmlns:a16="http://schemas.microsoft.com/office/drawing/2014/main" id="{AEF3FF44-C87E-ADA8-CD40-3787BC4CDEA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13" name="표 37">
            <a:extLst>
              <a:ext uri="{FF2B5EF4-FFF2-40B4-BE49-F238E27FC236}">
                <a16:creationId xmlns:a16="http://schemas.microsoft.com/office/drawing/2014/main" id="{990FCE07-6A21-AC74-7DB1-279A7E0769CE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문의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로그인 및 등록 시의 정보로 자동 부여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556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저장되지 않은 내용이 있습니다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342865"/>
                  </a:ext>
                </a:extLst>
              </a:tr>
            </a:tbl>
          </a:graphicData>
        </a:graphic>
      </p:graphicFrame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39AC8DE3-7CE5-B78D-2636-65DC4E5DE5F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ED3136F-E1FE-0211-0628-187E6A8BCAD2}"/>
              </a:ext>
            </a:extLst>
          </p:cNvPr>
          <p:cNvSpPr txBox="1"/>
          <p:nvPr/>
        </p:nvSpPr>
        <p:spPr>
          <a:xfrm>
            <a:off x="391244" y="1610106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문의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일시</a:t>
            </a:r>
            <a:endParaRPr lang="en-US" altLang="ko-KR" sz="900"/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9C13ECDD-D5B9-B324-9D6A-B4DD86F94DC5}"/>
              </a:ext>
            </a:extLst>
          </p:cNvPr>
          <p:cNvSpPr/>
          <p:nvPr/>
        </p:nvSpPr>
        <p:spPr>
          <a:xfrm>
            <a:off x="6578764" y="546444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8BB414F0-ABBC-5ACC-AAAF-E7CB065CAB71}"/>
              </a:ext>
            </a:extLst>
          </p:cNvPr>
          <p:cNvSpPr/>
          <p:nvPr/>
        </p:nvSpPr>
        <p:spPr>
          <a:xfrm>
            <a:off x="5983199" y="546444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FB5CCC83-0E65-7C4A-9DFF-6BC42BDAEBA5}"/>
              </a:ext>
            </a:extLst>
          </p:cNvPr>
          <p:cNvGrpSpPr/>
          <p:nvPr/>
        </p:nvGrpSpPr>
        <p:grpSpPr>
          <a:xfrm>
            <a:off x="6260156" y="5233585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BE3C94D0-AE39-4798-B28C-4ED256D3A79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27D82601-75C5-5DA5-05B3-20983476E5B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8363EB1A-F193-1927-96C9-C148E5EE9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D1184634-DD33-DDEE-7496-5B69857C215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FAEB5F45-E7C7-8CBE-BD37-37D18DC00BDE}"/>
              </a:ext>
            </a:extLst>
          </p:cNvPr>
          <p:cNvGrpSpPr/>
          <p:nvPr/>
        </p:nvGrpSpPr>
        <p:grpSpPr>
          <a:xfrm>
            <a:off x="6876442" y="522819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731E2465-436D-227C-4BAE-2B4AF6B551F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A50ACAA2-1F8C-A760-D9CC-C28407DAA5E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F3C1C57F-F382-FF35-AA71-D4877FB328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95D79E87-0E1E-0D06-1956-A70C1D1DC1D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1" name="사각형: 둥근 모서리 70">
            <a:extLst>
              <a:ext uri="{FF2B5EF4-FFF2-40B4-BE49-F238E27FC236}">
                <a16:creationId xmlns:a16="http://schemas.microsoft.com/office/drawing/2014/main" id="{8785F331-1842-1F32-D1AC-2BBEFE29A64D}"/>
              </a:ext>
            </a:extLst>
          </p:cNvPr>
          <p:cNvSpPr/>
          <p:nvPr/>
        </p:nvSpPr>
        <p:spPr>
          <a:xfrm>
            <a:off x="1237836" y="1616143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INQ0001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사각형: 둥근 모서리 71">
            <a:extLst>
              <a:ext uri="{FF2B5EF4-FFF2-40B4-BE49-F238E27FC236}">
                <a16:creationId xmlns:a16="http://schemas.microsoft.com/office/drawing/2014/main" id="{BCDB1ABE-2366-72D8-E865-999B36F2C2DB}"/>
              </a:ext>
            </a:extLst>
          </p:cNvPr>
          <p:cNvSpPr/>
          <p:nvPr/>
        </p:nvSpPr>
        <p:spPr>
          <a:xfrm>
            <a:off x="1237836" y="203973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5C4C42A6-EDFF-D4FF-2682-3E866F58583A}"/>
              </a:ext>
            </a:extLst>
          </p:cNvPr>
          <p:cNvSpPr/>
          <p:nvPr/>
        </p:nvSpPr>
        <p:spPr>
          <a:xfrm>
            <a:off x="2271422" y="2039734"/>
            <a:ext cx="122946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B3517501-D7B2-5D15-8DF0-45A72E0C19E5}"/>
              </a:ext>
            </a:extLst>
          </p:cNvPr>
          <p:cNvSpPr/>
          <p:nvPr/>
        </p:nvSpPr>
        <p:spPr>
          <a:xfrm>
            <a:off x="1239233" y="2449483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5379E7E7-4291-1AD1-7A46-46917C9AE87F}"/>
              </a:ext>
            </a:extLst>
          </p:cNvPr>
          <p:cNvSpPr/>
          <p:nvPr/>
        </p:nvSpPr>
        <p:spPr>
          <a:xfrm>
            <a:off x="2272819" y="2449483"/>
            <a:ext cx="122807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1FE231FE-287E-A9F4-98E5-D55803BFCF89}"/>
              </a:ext>
            </a:extLst>
          </p:cNvPr>
          <p:cNvSpPr/>
          <p:nvPr/>
        </p:nvSpPr>
        <p:spPr>
          <a:xfrm>
            <a:off x="1244246" y="2862424"/>
            <a:ext cx="2255245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 취소 문의</a:t>
            </a:r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189E637-D92B-45E5-D3B1-63DB49B25E61}"/>
              </a:ext>
            </a:extLst>
          </p:cNvPr>
          <p:cNvSpPr/>
          <p:nvPr/>
        </p:nvSpPr>
        <p:spPr>
          <a:xfrm>
            <a:off x="1237835" y="3262469"/>
            <a:ext cx="2263054" cy="676532"/>
          </a:xfrm>
          <a:prstGeom prst="roundRect">
            <a:avLst>
              <a:gd name="adj" fmla="val 822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구독을 취소하고 싶어요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구독을 취소하고 싶어요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구독을 취소하고 싶어요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878678FF-3D1A-E2DB-0699-926A8E33A00E}"/>
              </a:ext>
            </a:extLst>
          </p:cNvPr>
          <p:cNvSpPr/>
          <p:nvPr/>
        </p:nvSpPr>
        <p:spPr>
          <a:xfrm>
            <a:off x="1236438" y="4085865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CE9B7474-3C54-6C12-3317-C8E34527D273}"/>
              </a:ext>
            </a:extLst>
          </p:cNvPr>
          <p:cNvSpPr/>
          <p:nvPr/>
        </p:nvSpPr>
        <p:spPr>
          <a:xfrm>
            <a:off x="1237835" y="4487994"/>
            <a:ext cx="226165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1CF7B571-019F-9F6D-5000-42E51D52FCA4}"/>
              </a:ext>
            </a:extLst>
          </p:cNvPr>
          <p:cNvSpPr/>
          <p:nvPr/>
        </p:nvSpPr>
        <p:spPr>
          <a:xfrm>
            <a:off x="1234722" y="4916614"/>
            <a:ext cx="228289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2023-04-26 16:10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36D5A558-9ABA-2630-8DD1-E952DB30B557}"/>
              </a:ext>
            </a:extLst>
          </p:cNvPr>
          <p:cNvSpPr/>
          <p:nvPr/>
        </p:nvSpPr>
        <p:spPr>
          <a:xfrm>
            <a:off x="4944106" y="1962792"/>
            <a:ext cx="2088789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미답변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4C6A0C5-3E46-8072-4CA5-0A7BF17BC393}"/>
              </a:ext>
            </a:extLst>
          </p:cNvPr>
          <p:cNvSpPr txBox="1"/>
          <p:nvPr/>
        </p:nvSpPr>
        <p:spPr>
          <a:xfrm>
            <a:off x="4163686" y="2368006"/>
            <a:ext cx="1023602" cy="27238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답변자명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일시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52C4CD6B-1563-7FC5-DC9E-C539F4BE7D45}"/>
              </a:ext>
            </a:extLst>
          </p:cNvPr>
          <p:cNvSpPr/>
          <p:nvPr/>
        </p:nvSpPr>
        <p:spPr>
          <a:xfrm>
            <a:off x="4945628" y="2371891"/>
            <a:ext cx="2088789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사각형: 둥근 모서리 83">
            <a:extLst>
              <a:ext uri="{FF2B5EF4-FFF2-40B4-BE49-F238E27FC236}">
                <a16:creationId xmlns:a16="http://schemas.microsoft.com/office/drawing/2014/main" id="{B0C5135C-D6A2-F7C9-599B-C45DF14E1E18}"/>
              </a:ext>
            </a:extLst>
          </p:cNvPr>
          <p:cNvSpPr/>
          <p:nvPr/>
        </p:nvSpPr>
        <p:spPr>
          <a:xfrm>
            <a:off x="4947025" y="2774020"/>
            <a:ext cx="208739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02C44AB7-DEFC-4D68-23EF-7636E66EC9ED}"/>
              </a:ext>
            </a:extLst>
          </p:cNvPr>
          <p:cNvSpPr/>
          <p:nvPr/>
        </p:nvSpPr>
        <p:spPr>
          <a:xfrm>
            <a:off x="4943912" y="3202640"/>
            <a:ext cx="2090505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8D0A0E98-514C-64E7-0DEC-804A7B8AC913}"/>
              </a:ext>
            </a:extLst>
          </p:cNvPr>
          <p:cNvSpPr/>
          <p:nvPr/>
        </p:nvSpPr>
        <p:spPr>
          <a:xfrm>
            <a:off x="4943913" y="3613676"/>
            <a:ext cx="208898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자동 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코드 등에 따라</a:t>
            </a: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C42BE438-D78E-3120-2C5B-E8CCA273D9EF}"/>
              </a:ext>
            </a:extLst>
          </p:cNvPr>
          <p:cNvSpPr/>
          <p:nvPr/>
        </p:nvSpPr>
        <p:spPr>
          <a:xfrm>
            <a:off x="4943912" y="4023515"/>
            <a:ext cx="2090505" cy="1068314"/>
          </a:xfrm>
          <a:prstGeom prst="roundRect">
            <a:avLst>
              <a:gd name="adj" fmla="val 877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9171AFD-2ADC-D6FA-08A4-0EED0EA6E66D}"/>
              </a:ext>
            </a:extLst>
          </p:cNvPr>
          <p:cNvSpPr txBox="1"/>
          <p:nvPr/>
        </p:nvSpPr>
        <p:spPr>
          <a:xfrm>
            <a:off x="4153527" y="1971979"/>
            <a:ext cx="73359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답변 여부</a:t>
            </a:r>
            <a:endParaRPr lang="en-US" altLang="ko-KR" sz="900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83E3F770-BB21-7480-1B8E-9EF7CCA34AF9}"/>
              </a:ext>
            </a:extLst>
          </p:cNvPr>
          <p:cNvSpPr/>
          <p:nvPr/>
        </p:nvSpPr>
        <p:spPr>
          <a:xfrm>
            <a:off x="4153527" y="1843481"/>
            <a:ext cx="3078695" cy="2095520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rgbClr val="C00000"/>
                </a:solidFill>
              </a:rPr>
              <a:t>로그인 및 등록 시의 정보로 자동 부여</a:t>
            </a: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F67A8411-805B-3759-82E5-9FB63C86ADA8}"/>
              </a:ext>
            </a:extLst>
          </p:cNvPr>
          <p:cNvSpPr/>
          <p:nvPr/>
        </p:nvSpPr>
        <p:spPr>
          <a:xfrm>
            <a:off x="0" y="6548597"/>
            <a:ext cx="3880433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FD95909-1AC1-C0A0-A8E0-A84E67BCED4C}"/>
              </a:ext>
            </a:extLst>
          </p:cNvPr>
          <p:cNvCxnSpPr>
            <a:cxnSpLocks/>
          </p:cNvCxnSpPr>
          <p:nvPr/>
        </p:nvCxnSpPr>
        <p:spPr>
          <a:xfrm>
            <a:off x="3822624" y="1444281"/>
            <a:ext cx="57809" cy="494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CCBD325E-D9B8-FB61-E00E-F00DEFA332E1}"/>
              </a:ext>
            </a:extLst>
          </p:cNvPr>
          <p:cNvSpPr/>
          <p:nvPr/>
        </p:nvSpPr>
        <p:spPr>
          <a:xfrm>
            <a:off x="3822624" y="935165"/>
            <a:ext cx="3971545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FD8116F8-24A0-D0E7-A4BE-D7D7814DC9D2}"/>
              </a:ext>
            </a:extLst>
          </p:cNvPr>
          <p:cNvGrpSpPr/>
          <p:nvPr/>
        </p:nvGrpSpPr>
        <p:grpSpPr>
          <a:xfrm rot="5400000">
            <a:off x="7203048" y="243544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27BCA3F0-BBFC-05EA-9675-901626F42C2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5" name="Oval 593">
              <a:extLst>
                <a:ext uri="{FF2B5EF4-FFF2-40B4-BE49-F238E27FC236}">
                  <a16:creationId xmlns:a16="http://schemas.microsoft.com/office/drawing/2014/main" id="{06D4521C-5396-7805-500B-44D648436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pic>
        <p:nvPicPr>
          <p:cNvPr id="2" name="그림 1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C9923D5C-1D00-8B68-1262-55FD5104ABF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158" y="2202811"/>
            <a:ext cx="2024857" cy="4276498"/>
          </a:xfrm>
          <a:prstGeom prst="rect">
            <a:avLst/>
          </a:prstGeom>
          <a:ln>
            <a:solidFill>
              <a:srgbClr val="00CCA5"/>
            </a:solidFill>
          </a:ln>
        </p:spPr>
      </p:pic>
      <p:sp>
        <p:nvSpPr>
          <p:cNvPr id="50" name="TextBox 49"/>
          <p:cNvSpPr txBox="1"/>
          <p:nvPr/>
        </p:nvSpPr>
        <p:spPr>
          <a:xfrm>
            <a:off x="7851153" y="806213"/>
            <a:ext cx="3633537" cy="549381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구독 상품 문의 관리 </a:t>
            </a:r>
            <a:r>
              <a:rPr lang="en-US" altLang="ko-KR" sz="900" dirty="0"/>
              <a:t>(subscribe product </a:t>
            </a:r>
            <a:r>
              <a:rPr lang="en-US" altLang="ko-KR" sz="900" dirty="0" err="1"/>
              <a:t>qna</a:t>
            </a:r>
            <a:r>
              <a:rPr lang="en-US" altLang="ko-KR" sz="900" dirty="0"/>
              <a:t> management</a:t>
            </a:r>
            <a:r>
              <a:rPr lang="en-US" altLang="ko-KR" sz="900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- all field are 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 except </a:t>
            </a:r>
            <a:r>
              <a:rPr lang="ko-KR" altLang="en-US" sz="900" dirty="0" smtClean="0"/>
              <a:t>답변 제목</a:t>
            </a:r>
            <a:r>
              <a:rPr lang="en-US" altLang="ko-KR" sz="900" dirty="0" smtClean="0"/>
              <a:t>/…/</a:t>
            </a:r>
            <a:r>
              <a:rPr lang="ko-KR" altLang="en-US" sz="900" dirty="0" smtClean="0"/>
              <a:t>링크 </a:t>
            </a:r>
            <a:r>
              <a:rPr lang="en-US" altLang="ko-KR" sz="900" dirty="0" smtClean="0"/>
              <a:t>URL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문의 </a:t>
            </a:r>
            <a:r>
              <a:rPr lang="ko-KR" altLang="en-US" sz="900" dirty="0"/>
              <a:t>코드 </a:t>
            </a:r>
            <a:r>
              <a:rPr lang="en-US" altLang="ko-KR" sz="900" dirty="0"/>
              <a:t>: </a:t>
            </a:r>
            <a:r>
              <a:rPr lang="en-US" altLang="ko-KR" sz="900" b="1" dirty="0" smtClean="0"/>
              <a:t>REMOVE</a:t>
            </a:r>
            <a:r>
              <a:rPr lang="en-US" altLang="ko-KR" sz="900" dirty="0" smtClean="0"/>
              <a:t> from spec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 smtClean="0"/>
              <a:t>문의 </a:t>
            </a:r>
            <a:r>
              <a:rPr lang="ko-KR" altLang="en-US" sz="900" dirty="0" smtClean="0"/>
              <a:t>상품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 smtClean="0"/>
              <a:t>} / {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}</a:t>
            </a:r>
          </a:p>
          <a:p>
            <a:r>
              <a:rPr lang="ko-KR" altLang="en-US" sz="900" dirty="0" smtClean="0"/>
              <a:t>  </a:t>
            </a:r>
            <a:r>
              <a:rPr lang="en-US" altLang="ko-KR" sz="900" dirty="0" smtClean="0"/>
              <a:t>3) </a:t>
            </a:r>
            <a:r>
              <a:rPr lang="ko-KR" altLang="en-US" sz="900" dirty="0" smtClean="0"/>
              <a:t>문의 매장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mall_name</a:t>
            </a:r>
            <a:r>
              <a:rPr lang="en-US" altLang="ko-KR" sz="900" dirty="0"/>
              <a:t>} / {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4</a:t>
            </a:r>
            <a:r>
              <a:rPr lang="en-US" altLang="ko-KR" sz="900" dirty="0" smtClean="0"/>
              <a:t>)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문의 </a:t>
            </a:r>
            <a:r>
              <a:rPr lang="ko-KR" altLang="en-US" sz="900" dirty="0"/>
              <a:t>유형</a:t>
            </a:r>
            <a:r>
              <a:rPr lang="en-US" altLang="ko-KR" sz="900" dirty="0"/>
              <a:t> : {</a:t>
            </a:r>
            <a:r>
              <a:rPr lang="en-US" altLang="ko-KR" sz="900" dirty="0" err="1"/>
              <a:t>question_type</a:t>
            </a:r>
            <a:r>
              <a:rPr lang="en-US" altLang="ko-KR" sz="900" dirty="0"/>
              <a:t>} (show code name</a:t>
            </a:r>
            <a:r>
              <a:rPr lang="en-US" altLang="ko-KR" sz="900" dirty="0" smtClean="0"/>
              <a:t>)</a:t>
            </a:r>
          </a:p>
          <a:p>
            <a:r>
              <a:rPr lang="ko-KR" altLang="en-US" sz="900" dirty="0" smtClean="0"/>
              <a:t>  </a:t>
            </a:r>
            <a:r>
              <a:rPr lang="en-US" altLang="ko-KR" sz="900" dirty="0" smtClean="0"/>
              <a:t>5) </a:t>
            </a:r>
            <a:r>
              <a:rPr lang="ko-KR" altLang="en-US" sz="900" dirty="0" smtClean="0"/>
              <a:t>문의 </a:t>
            </a:r>
            <a:r>
              <a:rPr lang="ko-KR" altLang="en-US" sz="900" dirty="0"/>
              <a:t>제목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question_title</a:t>
            </a:r>
            <a:r>
              <a:rPr lang="en-US" altLang="ko-KR" sz="900" dirty="0" smtClean="0"/>
              <a:t>} (</a:t>
            </a:r>
            <a:r>
              <a:rPr lang="en-US" altLang="ko-KR" sz="900" b="1" dirty="0" smtClean="0"/>
              <a:t>ADD</a:t>
            </a:r>
            <a:r>
              <a:rPr lang="en-US" altLang="ko-KR" sz="900" dirty="0" smtClean="0"/>
              <a:t>)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6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문의 내용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question_content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>: show </a:t>
            </a:r>
            <a:r>
              <a:rPr lang="en-US" altLang="ko-KR" sz="900" dirty="0" err="1" smtClean="0"/>
              <a:t>br</a:t>
            </a:r>
            <a:r>
              <a:rPr lang="en-US" altLang="ko-KR" sz="900" dirty="0" smtClean="0"/>
              <a:t> with new line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7) </a:t>
            </a:r>
            <a:r>
              <a:rPr lang="ko-KR" altLang="en-US" sz="900" dirty="0" smtClean="0"/>
              <a:t>작성자명 </a:t>
            </a:r>
            <a:r>
              <a:rPr lang="en-US" altLang="ko-KR" sz="900" dirty="0"/>
              <a:t>: username 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8) </a:t>
            </a:r>
            <a:r>
              <a:rPr lang="ko-KR" altLang="en-US" sz="900" dirty="0"/>
              <a:t>작성자 </a:t>
            </a:r>
            <a:r>
              <a:rPr lang="en-US" altLang="ko-KR" sz="900" dirty="0"/>
              <a:t>ID</a:t>
            </a:r>
            <a:r>
              <a:rPr lang="ko-KR" altLang="en-US" sz="900" dirty="0"/>
              <a:t> </a:t>
            </a:r>
            <a:r>
              <a:rPr lang="en-US" altLang="ko-KR" sz="900" dirty="0"/>
              <a:t>: user ID 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9) </a:t>
            </a:r>
            <a:r>
              <a:rPr lang="ko-KR" altLang="en-US" sz="900" dirty="0" smtClean="0"/>
              <a:t>문의 </a:t>
            </a:r>
            <a:r>
              <a:rPr lang="ko-KR" altLang="en-US" sz="900" dirty="0"/>
              <a:t>일자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} (format: </a:t>
            </a:r>
            <a:r>
              <a:rPr lang="en-US" altLang="ko-KR" sz="900" dirty="0" err="1"/>
              <a:t>yyyy</a:t>
            </a:r>
            <a:r>
              <a:rPr lang="en-US" altLang="ko-KR" sz="900" dirty="0"/>
              <a:t>-mm-</a:t>
            </a:r>
            <a:r>
              <a:rPr lang="en-US" altLang="ko-KR" sz="900" dirty="0" err="1"/>
              <a:t>dd</a:t>
            </a:r>
            <a:r>
              <a:rPr lang="en-US" altLang="ko-KR" sz="900" dirty="0"/>
              <a:t> </a:t>
            </a:r>
            <a:r>
              <a:rPr lang="en-US" altLang="ko-KR" sz="900" dirty="0" err="1"/>
              <a:t>hh:mm:ss</a:t>
            </a:r>
            <a:r>
              <a:rPr lang="en-US" altLang="ko-KR" sz="900" dirty="0"/>
              <a:t>)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9) </a:t>
            </a:r>
            <a:r>
              <a:rPr lang="ko-KR" altLang="en-US" sz="900" dirty="0"/>
              <a:t>답변 여부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reply_yn</a:t>
            </a:r>
            <a:r>
              <a:rPr lang="en-US" altLang="ko-KR" sz="900" dirty="0"/>
              <a:t>} (</a:t>
            </a:r>
            <a:r>
              <a:rPr lang="ko-KR" altLang="en-US" sz="900" dirty="0" smtClean="0"/>
              <a:t>답변완료</a:t>
            </a:r>
            <a:r>
              <a:rPr lang="en-US" altLang="ko-KR" sz="900" dirty="0" smtClean="0"/>
              <a:t>/</a:t>
            </a:r>
            <a:r>
              <a:rPr lang="ko-KR" altLang="en-US" sz="900" dirty="0"/>
              <a:t>미답변</a:t>
            </a:r>
            <a:r>
              <a:rPr lang="en-US" altLang="ko-KR" sz="900" dirty="0"/>
              <a:t>: Y/N)</a:t>
            </a:r>
            <a:endParaRPr lang="en-US" altLang="ko-KR" sz="900" dirty="0" smtClean="0"/>
          </a:p>
          <a:p>
            <a:r>
              <a:rPr lang="en-US" altLang="ko-KR" sz="900" dirty="0" smtClean="0"/>
              <a:t>  10) </a:t>
            </a:r>
            <a:r>
              <a:rPr lang="ko-KR" altLang="en-US" sz="900" dirty="0" smtClean="0"/>
              <a:t>답변자명 </a:t>
            </a:r>
            <a:r>
              <a:rPr lang="en-US" altLang="ko-KR" sz="900" dirty="0" smtClean="0"/>
              <a:t>: </a:t>
            </a:r>
            <a:r>
              <a:rPr lang="en-US" altLang="ko-KR" sz="900" dirty="0" smtClean="0"/>
              <a:t>user name of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reply_user_seq</a:t>
            </a:r>
            <a:r>
              <a:rPr lang="en-US" altLang="ko-KR" sz="900" dirty="0" smtClean="0"/>
              <a:t>} (if </a:t>
            </a:r>
            <a:r>
              <a:rPr lang="en-US" altLang="ko-KR" sz="900" dirty="0" err="1" smtClean="0"/>
              <a:t>reply_user_seq</a:t>
            </a:r>
            <a:r>
              <a:rPr lang="en-US" altLang="ko-KR" sz="900" dirty="0" smtClean="0"/>
              <a:t> is NULL, </a:t>
            </a:r>
            <a:r>
              <a:rPr lang="en-US" altLang="ko-KR" sz="900" dirty="0" smtClean="0"/>
              <a:t>show </a:t>
            </a:r>
            <a:r>
              <a:rPr lang="en-US" altLang="ko-KR" sz="900" dirty="0" smtClean="0"/>
              <a:t>login admin </a:t>
            </a:r>
            <a:r>
              <a:rPr lang="en-US" altLang="ko-KR" sz="900" dirty="0" smtClean="0"/>
              <a:t>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11) </a:t>
            </a:r>
            <a:r>
              <a:rPr lang="ko-KR" altLang="en-US" sz="900" dirty="0" smtClean="0"/>
              <a:t>답변자 </a:t>
            </a:r>
            <a:r>
              <a:rPr lang="en-US" altLang="ko-KR" sz="900" dirty="0" smtClean="0"/>
              <a:t>ID : </a:t>
            </a:r>
            <a:r>
              <a:rPr lang="en-US" altLang="ko-KR" sz="900" dirty="0" smtClean="0"/>
              <a:t>user ID </a:t>
            </a:r>
            <a:r>
              <a:rPr lang="en-US" altLang="ko-KR" sz="900" dirty="0"/>
              <a:t>of {</a:t>
            </a:r>
            <a:r>
              <a:rPr lang="en-US" altLang="ko-KR" sz="900" dirty="0" err="1"/>
              <a:t>reply_user_seq</a:t>
            </a:r>
            <a:r>
              <a:rPr lang="en-US" altLang="ko-KR" sz="900" dirty="0"/>
              <a:t>} (if </a:t>
            </a:r>
            <a:r>
              <a:rPr lang="en-US" altLang="ko-KR" sz="900" dirty="0" err="1"/>
              <a:t>reply_user_seq</a:t>
            </a:r>
            <a:r>
              <a:rPr lang="en-US" altLang="ko-KR" sz="900" dirty="0"/>
              <a:t> is NULL, show login admin </a:t>
            </a:r>
            <a:r>
              <a:rPr lang="en-US" altLang="ko-KR" sz="900" dirty="0" smtClean="0"/>
              <a:t>ID)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12) </a:t>
            </a:r>
            <a:r>
              <a:rPr lang="ko-KR" altLang="en-US" sz="900" dirty="0" smtClean="0"/>
              <a:t>답변 제목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reply_title</a:t>
            </a:r>
            <a:r>
              <a:rPr lang="en-US" altLang="ko-KR" sz="900" dirty="0" smtClean="0"/>
              <a:t>} </a:t>
            </a:r>
            <a:r>
              <a:rPr lang="en-US" altLang="ko-KR" sz="900" b="1" dirty="0" smtClean="0"/>
              <a:t>(editable)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- validation: </a:t>
            </a:r>
            <a:r>
              <a:rPr lang="en-US" altLang="ko-KR" sz="900" dirty="0" smtClean="0"/>
              <a:t>required, max (512 </a:t>
            </a:r>
            <a:r>
              <a:rPr lang="en-US" altLang="ko-KR" sz="900" dirty="0"/>
              <a:t>bytes)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</a:t>
            </a:r>
            <a:r>
              <a:rPr lang="ko-KR" altLang="en-US" sz="900" dirty="0" smtClean="0"/>
              <a:t>답변 코드 </a:t>
            </a:r>
            <a:r>
              <a:rPr lang="en-US" altLang="ko-KR" sz="900" dirty="0" smtClean="0"/>
              <a:t>: REMOVE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13) </a:t>
            </a:r>
            <a:r>
              <a:rPr lang="ko-KR" altLang="en-US" sz="900" dirty="0" smtClean="0"/>
              <a:t>답변 내용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reply_content</a:t>
            </a:r>
            <a:r>
              <a:rPr lang="en-US" altLang="ko-KR" sz="900" dirty="0" smtClean="0"/>
              <a:t>} </a:t>
            </a:r>
            <a:r>
              <a:rPr lang="en-US" altLang="ko-KR" sz="900" b="1" dirty="0"/>
              <a:t>(editable)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- validation: max (1024 bytes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clicks, 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 smtClean="0"/>
              <a:t>      </a:t>
            </a:r>
            <a:r>
              <a:rPr lang="en-US" altLang="ko-KR" sz="900" dirty="0"/>
              <a:t>UPDATE </a:t>
            </a:r>
            <a:r>
              <a:rPr lang="en-US" altLang="ko-KR" sz="900" dirty="0" err="1" smtClean="0"/>
              <a:t>st_qna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dirty="0" err="1" smtClean="0"/>
              <a:t>reply_yn</a:t>
            </a:r>
            <a:r>
              <a:rPr lang="en-US" altLang="ko-KR" sz="900" dirty="0" smtClean="0"/>
              <a:t> = Y</a:t>
            </a:r>
            <a:br>
              <a:rPr lang="en-US" altLang="ko-KR" sz="900" dirty="0" smtClean="0"/>
            </a:br>
            <a:r>
              <a:rPr lang="en-US" altLang="ko-KR" sz="900" dirty="0" smtClean="0"/>
              <a:t>      </a:t>
            </a:r>
            <a:r>
              <a:rPr lang="en-US" altLang="ko-KR" sz="900" dirty="0" err="1" smtClean="0"/>
              <a:t>reply_title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reply_content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dirty="0" err="1" smtClean="0"/>
              <a:t>reply_date</a:t>
            </a:r>
            <a:r>
              <a:rPr lang="en-US" altLang="ko-KR" sz="900" dirty="0"/>
              <a:t> / </a:t>
            </a:r>
            <a:r>
              <a:rPr lang="en-US" altLang="ko-KR" sz="900" dirty="0" err="1"/>
              <a:t>reply_user_seq</a:t>
            </a:r>
            <a:endParaRPr lang="en-US" altLang="ko-KR" sz="900" b="1" dirty="0" smtClean="0"/>
          </a:p>
          <a:p>
            <a:r>
              <a:rPr lang="en-US" altLang="ko-KR" sz="900" dirty="0" smtClean="0"/>
              <a:t>  2) </a:t>
            </a:r>
            <a:r>
              <a:rPr lang="ko-KR" altLang="en-US" sz="900" dirty="0" smtClean="0"/>
              <a:t>취소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(cancel) </a:t>
            </a:r>
            <a:r>
              <a:rPr lang="en-US" altLang="ko-KR" sz="900" dirty="0" smtClean="0"/>
              <a:t>: </a:t>
            </a:r>
            <a:r>
              <a:rPr lang="en-US" altLang="ko-KR" sz="900" dirty="0" smtClean="0"/>
              <a:t>if clicks, </a:t>
            </a:r>
            <a:r>
              <a:rPr lang="en-US" altLang="ko-KR" sz="900" dirty="0" smtClean="0"/>
              <a:t>move to the list page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51852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(8)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도움말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매장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상품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rgbClr val="FFFF00"/>
                </a:solidFill>
              </a:rPr>
              <a:t>구독 상품 등록 관리</a:t>
            </a:r>
            <a:endParaRPr lang="en-US" altLang="ko-KR" sz="900">
              <a:solidFill>
                <a:srgbClr val="FFFF00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쿠폰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주문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rgbClr val="FFFF00"/>
                </a:solidFill>
              </a:rPr>
              <a:t>구독 상품 주문 관리</a:t>
            </a:r>
            <a:endParaRPr lang="en-US" altLang="ko-KR" sz="900">
              <a:solidFill>
                <a:srgbClr val="FFFF00"/>
              </a:solidFill>
            </a:endParaRPr>
          </a:p>
          <a:p>
            <a:r>
              <a:rPr lang="en-US" altLang="ko-KR" sz="900">
                <a:solidFill>
                  <a:schemeClr val="bg1"/>
                </a:solidFill>
              </a:rPr>
              <a:t>(</a:t>
            </a:r>
            <a:r>
              <a:rPr lang="ko-KR" altLang="en-US" sz="900">
                <a:solidFill>
                  <a:schemeClr val="bg1"/>
                </a:solidFill>
              </a:rPr>
              <a:t>추천 매장 등록 관리</a:t>
            </a:r>
            <a:r>
              <a:rPr lang="en-US" altLang="ko-KR" sz="900">
                <a:solidFill>
                  <a:schemeClr val="bg1"/>
                </a:solidFill>
              </a:rPr>
              <a:t>)</a:t>
            </a:r>
          </a:p>
          <a:p>
            <a:r>
              <a:rPr lang="ko-KR" altLang="en-US" sz="900">
                <a:solidFill>
                  <a:schemeClr val="bg1"/>
                </a:solidFill>
              </a:rPr>
              <a:t>후기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rgbClr val="FFFF00"/>
                </a:solidFill>
              </a:rPr>
              <a:t>구독 상품 연장 관리</a:t>
            </a:r>
            <a:endParaRPr lang="en-US" altLang="ko-KR" sz="900">
              <a:solidFill>
                <a:srgbClr val="FFFF00"/>
              </a:solidFill>
            </a:endParaRPr>
          </a:p>
          <a:p>
            <a:r>
              <a:rPr lang="ko-KR" altLang="en-US" sz="900">
                <a:solidFill>
                  <a:srgbClr val="FFFF00"/>
                </a:solidFill>
              </a:rPr>
              <a:t>구독 상품 문의 관리</a:t>
            </a:r>
            <a:endParaRPr lang="en-US" altLang="ko-KR" sz="900">
              <a:solidFill>
                <a:srgbClr val="FFFF00"/>
              </a:solidFill>
            </a:endParaRPr>
          </a:p>
          <a:p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철도역 관리</a:t>
            </a:r>
            <a:endParaRPr lang="en-US" altLang="ko-KR" sz="1100" b="1">
              <a:solidFill>
                <a:schemeClr val="bg1"/>
              </a:solidFill>
            </a:endParaRP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3781310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462440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4BA3512F-0321-978E-CAD2-70C971025095}"/>
              </a:ext>
            </a:extLst>
          </p:cNvPr>
          <p:cNvGrpSpPr/>
          <p:nvPr/>
        </p:nvGrpSpPr>
        <p:grpSpPr>
          <a:xfrm rot="5400000">
            <a:off x="1840974" y="44366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9B26EFDE-7968-1F39-E1D7-DB1C60D41AE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71E2BCF7-8787-A4A2-C0B8-53E7C4245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pic>
        <p:nvPicPr>
          <p:cNvPr id="15" name="그래픽 14" descr="기차 단색으로 채워진">
            <a:extLst>
              <a:ext uri="{FF2B5EF4-FFF2-40B4-BE49-F238E27FC236}">
                <a16:creationId xmlns:a16="http://schemas.microsoft.com/office/drawing/2014/main" id="{16DD280E-A2CF-6348-3C97-D52C90BBEFE6}"/>
              </a:ext>
            </a:extLst>
          </p:cNvPr>
          <p:cNvPicPr>
            <a:picLocks noChangeAspect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311940" y="5630722"/>
            <a:ext cx="220354" cy="2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38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84C1DB-9194-A169-98CE-A6F49CD293B8}"/>
              </a:ext>
            </a:extLst>
          </p:cNvPr>
          <p:cNvSpPr txBox="1"/>
          <p:nvPr/>
        </p:nvSpPr>
        <p:spPr>
          <a:xfrm>
            <a:off x="289250" y="326571"/>
            <a:ext cx="531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/>
              <a:t>구독 상품 등록 관리</a:t>
            </a:r>
          </a:p>
        </p:txBody>
      </p:sp>
    </p:spTree>
    <p:extLst>
      <p:ext uri="{BB962C8B-B14F-4D97-AF65-F5344CB8AC3E}">
        <p14:creationId xmlns:p14="http://schemas.microsoft.com/office/powerpoint/2010/main" val="78382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표 6">
            <a:extLst>
              <a:ext uri="{FF2B5EF4-FFF2-40B4-BE49-F238E27FC236}">
                <a16:creationId xmlns:a16="http://schemas.microsoft.com/office/drawing/2014/main" id="{C9F3C84D-19E8-318C-D096-A60848019581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129" name="표 37">
            <a:extLst>
              <a:ext uri="{FF2B5EF4-FFF2-40B4-BE49-F238E27FC236}">
                <a16:creationId xmlns:a16="http://schemas.microsoft.com/office/drawing/2014/main" id="{6666D6BA-5C2F-03AF-EBAE-32F4B0EC8944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16355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533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7055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18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구독 상품 목록의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850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294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442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상품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5109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1300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상품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290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49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961261"/>
                  </a:ext>
                </a:extLst>
              </a:tr>
            </a:tbl>
          </a:graphicData>
        </a:graphic>
      </p:graphicFrame>
      <p:graphicFrame>
        <p:nvGraphicFramePr>
          <p:cNvPr id="130" name="표 129">
            <a:extLst>
              <a:ext uri="{FF2B5EF4-FFF2-40B4-BE49-F238E27FC236}">
                <a16:creationId xmlns:a16="http://schemas.microsoft.com/office/drawing/2014/main" id="{B69A1053-C43F-806B-9DD6-5A73DA7E2170}"/>
              </a:ext>
            </a:extLst>
          </p:cNvPr>
          <p:cNvGraphicFramePr>
            <a:graphicFrameLocks noGrp="1"/>
          </p:cNvGraphicFramePr>
          <p:nvPr/>
        </p:nvGraphicFramePr>
        <p:xfrm>
          <a:off x="0" y="-5686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131" name="슬라이드 번호 개체 틀 1">
            <a:extLst>
              <a:ext uri="{FF2B5EF4-FFF2-40B4-BE49-F238E27FC236}">
                <a16:creationId xmlns:a16="http://schemas.microsoft.com/office/drawing/2014/main" id="{AA90A40F-724A-BD04-99B6-0FB85AF1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8C6D14E-44FC-D737-FDF3-3513362174C3}"/>
              </a:ext>
            </a:extLst>
          </p:cNvPr>
          <p:cNvSpPr txBox="1"/>
          <p:nvPr/>
        </p:nvSpPr>
        <p:spPr>
          <a:xfrm>
            <a:off x="381508" y="93481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35BCF7FD-8292-7047-FFEA-FDF76CE034B3}"/>
              </a:ext>
            </a:extLst>
          </p:cNvPr>
          <p:cNvSpPr/>
          <p:nvPr/>
        </p:nvSpPr>
        <p:spPr>
          <a:xfrm>
            <a:off x="6533513" y="130690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6D68D939-3758-ED43-3EEC-A83E89347C05}"/>
              </a:ext>
            </a:extLst>
          </p:cNvPr>
          <p:cNvCxnSpPr>
            <a:cxnSpLocks/>
          </p:cNvCxnSpPr>
          <p:nvPr/>
        </p:nvCxnSpPr>
        <p:spPr>
          <a:xfrm>
            <a:off x="386710" y="164137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5" name="표 15">
            <a:extLst>
              <a:ext uri="{FF2B5EF4-FFF2-40B4-BE49-F238E27FC236}">
                <a16:creationId xmlns:a16="http://schemas.microsoft.com/office/drawing/2014/main" id="{73B37649-C273-AC36-5ADC-A609446E9601}"/>
              </a:ext>
            </a:extLst>
          </p:cNvPr>
          <p:cNvGraphicFramePr>
            <a:graphicFrameLocks noGrp="1"/>
          </p:cNvGraphicFramePr>
          <p:nvPr/>
        </p:nvGraphicFramePr>
        <p:xfrm>
          <a:off x="634456" y="2452755"/>
          <a:ext cx="2317113" cy="25411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3123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585874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StoryWay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StoryWay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8C72C0BA-C721-CC57-DAD4-12E5B462DAB5}"/>
              </a:ext>
            </a:extLst>
          </p:cNvPr>
          <p:cNvGrpSpPr/>
          <p:nvPr/>
        </p:nvGrpSpPr>
        <p:grpSpPr>
          <a:xfrm rot="5400000">
            <a:off x="264754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5CAEECA6-23CB-B8F5-FD62-5BF7D54D80A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0" name="Oval 593">
              <a:extLst>
                <a:ext uri="{FF2B5EF4-FFF2-40B4-BE49-F238E27FC236}">
                  <a16:creationId xmlns:a16="http://schemas.microsoft.com/office/drawing/2014/main" id="{44675B9A-4C06-4A9C-B81F-5133C161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839A8A38-B899-B601-41FF-60CEC8717262}"/>
              </a:ext>
            </a:extLst>
          </p:cNvPr>
          <p:cNvGrpSpPr/>
          <p:nvPr/>
        </p:nvGrpSpPr>
        <p:grpSpPr>
          <a:xfrm rot="5400000">
            <a:off x="7097257" y="132895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2" name="이등변 삼각형 141">
              <a:extLst>
                <a:ext uri="{FF2B5EF4-FFF2-40B4-BE49-F238E27FC236}">
                  <a16:creationId xmlns:a16="http://schemas.microsoft.com/office/drawing/2014/main" id="{2B0D16CA-701E-8F3A-98A8-B46106B0C0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3" name="Oval 593">
              <a:extLst>
                <a:ext uri="{FF2B5EF4-FFF2-40B4-BE49-F238E27FC236}">
                  <a16:creationId xmlns:a16="http://schemas.microsoft.com/office/drawing/2014/main" id="{6DE15892-C0DB-548C-4583-3B161B5B8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CAAF36D0-9642-FB95-99D3-FA5694664A4B}"/>
              </a:ext>
            </a:extLst>
          </p:cNvPr>
          <p:cNvSpPr txBox="1"/>
          <p:nvPr/>
        </p:nvSpPr>
        <p:spPr>
          <a:xfrm>
            <a:off x="634750" y="2186660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3" name="그룹 152">
            <a:extLst>
              <a:ext uri="{FF2B5EF4-FFF2-40B4-BE49-F238E27FC236}">
                <a16:creationId xmlns:a16="http://schemas.microsoft.com/office/drawing/2014/main" id="{1DFFEFF1-8D9A-634F-B194-AB6FC0307F14}"/>
              </a:ext>
            </a:extLst>
          </p:cNvPr>
          <p:cNvGrpSpPr/>
          <p:nvPr/>
        </p:nvGrpSpPr>
        <p:grpSpPr>
          <a:xfrm rot="5400000">
            <a:off x="1601301" y="218618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4" name="이등변 삼각형 153">
              <a:extLst>
                <a:ext uri="{FF2B5EF4-FFF2-40B4-BE49-F238E27FC236}">
                  <a16:creationId xmlns:a16="http://schemas.microsoft.com/office/drawing/2014/main" id="{B067381B-F86F-BA0E-53AC-E9F153B9609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F0737516-078B-2503-ED06-B7335D10B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pic>
        <p:nvPicPr>
          <p:cNvPr id="156" name="그림 155">
            <a:extLst>
              <a:ext uri="{FF2B5EF4-FFF2-40B4-BE49-F238E27FC236}">
                <a16:creationId xmlns:a16="http://schemas.microsoft.com/office/drawing/2014/main" id="{B4421868-9E35-FD74-0ACF-B40A35D2A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072088"/>
            <a:ext cx="766362" cy="288416"/>
          </a:xfrm>
          <a:prstGeom prst="rect">
            <a:avLst/>
          </a:prstGeom>
        </p:spPr>
      </p:pic>
      <p:grpSp>
        <p:nvGrpSpPr>
          <p:cNvPr id="157" name="그룹 156">
            <a:extLst>
              <a:ext uri="{FF2B5EF4-FFF2-40B4-BE49-F238E27FC236}">
                <a16:creationId xmlns:a16="http://schemas.microsoft.com/office/drawing/2014/main" id="{6399ECF4-EDCF-74A6-41C7-2A79239D1A4F}"/>
              </a:ext>
            </a:extLst>
          </p:cNvPr>
          <p:cNvGrpSpPr/>
          <p:nvPr/>
        </p:nvGrpSpPr>
        <p:grpSpPr>
          <a:xfrm>
            <a:off x="407452" y="2781756"/>
            <a:ext cx="278496" cy="200053"/>
            <a:chOff x="1014019" y="2643309"/>
            <a:chExt cx="278496" cy="200053"/>
          </a:xfrm>
        </p:grpSpPr>
        <p:sp>
          <p:nvSpPr>
            <p:cNvPr id="158" name="이등변 삼각형 157">
              <a:extLst>
                <a:ext uri="{FF2B5EF4-FFF2-40B4-BE49-F238E27FC236}">
                  <a16:creationId xmlns:a16="http://schemas.microsoft.com/office/drawing/2014/main" id="{A65B9865-465C-9A1F-49B8-7DC5076F9AA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9" name="그룹 158">
              <a:extLst>
                <a:ext uri="{FF2B5EF4-FFF2-40B4-BE49-F238E27FC236}">
                  <a16:creationId xmlns:a16="http://schemas.microsoft.com/office/drawing/2014/main" id="{CBB7A551-36C7-36E9-B2D4-D81D9BC7E03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0" name="Oval 593">
                <a:extLst>
                  <a:ext uri="{FF2B5EF4-FFF2-40B4-BE49-F238E27FC236}">
                    <a16:creationId xmlns:a16="http://schemas.microsoft.com/office/drawing/2014/main" id="{6E0BAED6-76EB-723D-DF42-A453DEB15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1" name="TextBox 14">
                <a:extLst>
                  <a:ext uri="{FF2B5EF4-FFF2-40B4-BE49-F238E27FC236}">
                    <a16:creationId xmlns:a16="http://schemas.microsoft.com/office/drawing/2014/main" id="{4AC2EE54-30BB-C523-9E02-06BA4370F31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EA5363EB-F921-2F2E-E6AC-299CD83DB42D}"/>
              </a:ext>
            </a:extLst>
          </p:cNvPr>
          <p:cNvSpPr txBox="1"/>
          <p:nvPr/>
        </p:nvSpPr>
        <p:spPr>
          <a:xfrm>
            <a:off x="380310" y="123521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171" name="표 15">
            <a:extLst>
              <a:ext uri="{FF2B5EF4-FFF2-40B4-BE49-F238E27FC236}">
                <a16:creationId xmlns:a16="http://schemas.microsoft.com/office/drawing/2014/main" id="{F285E6A8-44EF-F998-C92D-F85D221B690B}"/>
              </a:ext>
            </a:extLst>
          </p:cNvPr>
          <p:cNvGraphicFramePr>
            <a:graphicFrameLocks noGrp="1"/>
          </p:cNvGraphicFramePr>
          <p:nvPr/>
        </p:nvGraphicFramePr>
        <p:xfrm>
          <a:off x="3229054" y="2453021"/>
          <a:ext cx="3281616" cy="25411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818204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0209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구독 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40881A72-15B5-7ED8-76B5-C3562D2440AA}"/>
              </a:ext>
            </a:extLst>
          </p:cNvPr>
          <p:cNvSpPr/>
          <p:nvPr/>
        </p:nvSpPr>
        <p:spPr>
          <a:xfrm>
            <a:off x="3304085" y="25242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사각형: 둥근 모서리 172">
            <a:extLst>
              <a:ext uri="{FF2B5EF4-FFF2-40B4-BE49-F238E27FC236}">
                <a16:creationId xmlns:a16="http://schemas.microsoft.com/office/drawing/2014/main" id="{912C4590-35E2-4E1A-F2CE-7FFAA2016389}"/>
              </a:ext>
            </a:extLst>
          </p:cNvPr>
          <p:cNvSpPr/>
          <p:nvPr/>
        </p:nvSpPr>
        <p:spPr>
          <a:xfrm>
            <a:off x="3304085" y="281284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사각형: 둥근 모서리 173">
            <a:extLst>
              <a:ext uri="{FF2B5EF4-FFF2-40B4-BE49-F238E27FC236}">
                <a16:creationId xmlns:a16="http://schemas.microsoft.com/office/drawing/2014/main" id="{67AAA113-5995-6ADE-D0FA-8EB56810A50B}"/>
              </a:ext>
            </a:extLst>
          </p:cNvPr>
          <p:cNvSpPr/>
          <p:nvPr/>
        </p:nvSpPr>
        <p:spPr>
          <a:xfrm>
            <a:off x="3304085" y="309636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B7C8EA42-0BCF-6490-4A32-333F6003DF24}"/>
              </a:ext>
            </a:extLst>
          </p:cNvPr>
          <p:cNvGrpSpPr/>
          <p:nvPr/>
        </p:nvGrpSpPr>
        <p:grpSpPr>
          <a:xfrm>
            <a:off x="3014803" y="2516293"/>
            <a:ext cx="278496" cy="200053"/>
            <a:chOff x="1014019" y="2643309"/>
            <a:chExt cx="278496" cy="200053"/>
          </a:xfrm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49112441-9E0F-1482-C379-2818D059206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7" name="그룹 176">
              <a:extLst>
                <a:ext uri="{FF2B5EF4-FFF2-40B4-BE49-F238E27FC236}">
                  <a16:creationId xmlns:a16="http://schemas.microsoft.com/office/drawing/2014/main" id="{EF3E54CD-CFDE-2BBC-F954-012F855C2EF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78" name="Oval 593">
                <a:extLst>
                  <a:ext uri="{FF2B5EF4-FFF2-40B4-BE49-F238E27FC236}">
                    <a16:creationId xmlns:a16="http://schemas.microsoft.com/office/drawing/2014/main" id="{647C1A68-FBD4-FF2D-791B-8AF42C44C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9" name="TextBox 14">
                <a:extLst>
                  <a:ext uri="{FF2B5EF4-FFF2-40B4-BE49-F238E27FC236}">
                    <a16:creationId xmlns:a16="http://schemas.microsoft.com/office/drawing/2014/main" id="{F69FC689-AD84-4E46-27BF-5A067C9010F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2D5DA4EF-33A8-F682-E6BD-0E859AE578B5}"/>
              </a:ext>
            </a:extLst>
          </p:cNvPr>
          <p:cNvSpPr txBox="1"/>
          <p:nvPr/>
        </p:nvSpPr>
        <p:spPr>
          <a:xfrm>
            <a:off x="3199532" y="2191803"/>
            <a:ext cx="1717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구독 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C9FF37DD-554A-B567-050E-BF7CDCBE2487}"/>
              </a:ext>
            </a:extLst>
          </p:cNvPr>
          <p:cNvSpPr/>
          <p:nvPr/>
        </p:nvSpPr>
        <p:spPr>
          <a:xfrm>
            <a:off x="6125530" y="1797315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B22EF868-0BE8-A43B-4B7D-9AF1937D23CA}"/>
              </a:ext>
            </a:extLst>
          </p:cNvPr>
          <p:cNvSpPr/>
          <p:nvPr/>
        </p:nvSpPr>
        <p:spPr>
          <a:xfrm>
            <a:off x="6655903" y="1797315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FAF893C1-D87F-2E47-8D26-5DDFC699E419}"/>
              </a:ext>
            </a:extLst>
          </p:cNvPr>
          <p:cNvGrpSpPr/>
          <p:nvPr/>
        </p:nvGrpSpPr>
        <p:grpSpPr>
          <a:xfrm>
            <a:off x="6117389" y="1625825"/>
            <a:ext cx="215923" cy="224200"/>
            <a:chOff x="1098607" y="3056422"/>
            <a:chExt cx="244417" cy="258694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9E711719-384D-2D06-FC84-AF0C576234C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A6DF1E97-0657-98DE-D010-F942165445C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3AB3D3CD-D52C-4631-7458-EFB692028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D9D43B73-D4ED-1F88-454E-7F13F9B280B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297A559A-563E-E2F7-03D2-BC2A16D71F37}"/>
              </a:ext>
            </a:extLst>
          </p:cNvPr>
          <p:cNvGrpSpPr/>
          <p:nvPr/>
        </p:nvGrpSpPr>
        <p:grpSpPr>
          <a:xfrm>
            <a:off x="6665812" y="1625825"/>
            <a:ext cx="215923" cy="224200"/>
            <a:chOff x="1098607" y="3056422"/>
            <a:chExt cx="244417" cy="258694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9EA9ABC3-9589-E4C5-C9BA-CC2EA96F9D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B87475B9-FE32-F3B8-FA17-397BA61C757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67E34A3A-87A7-D49F-C769-C5B22999A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80AF2C9B-5D32-81E6-F51C-FEEB79083C7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93" name="사각형: 둥근 모서리 192">
            <a:extLst>
              <a:ext uri="{FF2B5EF4-FFF2-40B4-BE49-F238E27FC236}">
                <a16:creationId xmlns:a16="http://schemas.microsoft.com/office/drawing/2014/main" id="{543CDCF0-6C01-FAEE-D3F6-B4D73DDAF89E}"/>
              </a:ext>
            </a:extLst>
          </p:cNvPr>
          <p:cNvSpPr/>
          <p:nvPr/>
        </p:nvSpPr>
        <p:spPr>
          <a:xfrm>
            <a:off x="6297236" y="2048152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94" name="그래픽 193" descr="다운로드 윤곽선">
            <a:extLst>
              <a:ext uri="{FF2B5EF4-FFF2-40B4-BE49-F238E27FC236}">
                <a16:creationId xmlns:a16="http://schemas.microsoft.com/office/drawing/2014/main" id="{7A7BD5E6-2331-8791-D317-A570368045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32728" y="2061115"/>
            <a:ext cx="204905" cy="204905"/>
          </a:xfrm>
          <a:prstGeom prst="rect">
            <a:avLst/>
          </a:prstGeom>
        </p:spPr>
      </p:pic>
      <p:grpSp>
        <p:nvGrpSpPr>
          <p:cNvPr id="195" name="그룹 194">
            <a:extLst>
              <a:ext uri="{FF2B5EF4-FFF2-40B4-BE49-F238E27FC236}">
                <a16:creationId xmlns:a16="http://schemas.microsoft.com/office/drawing/2014/main" id="{4419FE98-6F8D-6FB9-3A72-ED6A778C9A92}"/>
              </a:ext>
            </a:extLst>
          </p:cNvPr>
          <p:cNvGrpSpPr/>
          <p:nvPr/>
        </p:nvGrpSpPr>
        <p:grpSpPr>
          <a:xfrm>
            <a:off x="6034409" y="2069405"/>
            <a:ext cx="278496" cy="200053"/>
            <a:chOff x="1014019" y="2643309"/>
            <a:chExt cx="278496" cy="200053"/>
          </a:xfrm>
        </p:grpSpPr>
        <p:sp>
          <p:nvSpPr>
            <p:cNvPr id="196" name="이등변 삼각형 195">
              <a:extLst>
                <a:ext uri="{FF2B5EF4-FFF2-40B4-BE49-F238E27FC236}">
                  <a16:creationId xmlns:a16="http://schemas.microsoft.com/office/drawing/2014/main" id="{A1392919-4987-FB55-CF17-314DA98EB2D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7" name="그룹 196">
              <a:extLst>
                <a:ext uri="{FF2B5EF4-FFF2-40B4-BE49-F238E27FC236}">
                  <a16:creationId xmlns:a16="http://schemas.microsoft.com/office/drawing/2014/main" id="{83C7D876-7AA2-B4E8-C388-66BBDCECA1C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8" name="Oval 593">
                <a:extLst>
                  <a:ext uri="{FF2B5EF4-FFF2-40B4-BE49-F238E27FC236}">
                    <a16:creationId xmlns:a16="http://schemas.microsoft.com/office/drawing/2014/main" id="{D9B504ED-F5DB-5848-64E7-97ECB45DA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9" name="TextBox 14">
                <a:extLst>
                  <a:ext uri="{FF2B5EF4-FFF2-40B4-BE49-F238E27FC236}">
                    <a16:creationId xmlns:a16="http://schemas.microsoft.com/office/drawing/2014/main" id="{F9F28B02-11F0-1606-43C4-7FE2F958A89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00" name="그룹 199">
            <a:extLst>
              <a:ext uri="{FF2B5EF4-FFF2-40B4-BE49-F238E27FC236}">
                <a16:creationId xmlns:a16="http://schemas.microsoft.com/office/drawing/2014/main" id="{D7D9513B-0C70-C764-C9B5-1FA061DCBE13}"/>
              </a:ext>
            </a:extLst>
          </p:cNvPr>
          <p:cNvGrpSpPr/>
          <p:nvPr/>
        </p:nvGrpSpPr>
        <p:grpSpPr>
          <a:xfrm rot="5400000">
            <a:off x="4744264" y="218618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1" name="이등변 삼각형 200">
              <a:extLst>
                <a:ext uri="{FF2B5EF4-FFF2-40B4-BE49-F238E27FC236}">
                  <a16:creationId xmlns:a16="http://schemas.microsoft.com/office/drawing/2014/main" id="{C5A404C9-FE7C-066E-E419-B8240D639B6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2" name="Oval 593">
              <a:extLst>
                <a:ext uri="{FF2B5EF4-FFF2-40B4-BE49-F238E27FC236}">
                  <a16:creationId xmlns:a16="http://schemas.microsoft.com/office/drawing/2014/main" id="{62CA6198-1488-EFA1-ED50-907DA532C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203" name="그룹 202">
            <a:extLst>
              <a:ext uri="{FF2B5EF4-FFF2-40B4-BE49-F238E27FC236}">
                <a16:creationId xmlns:a16="http://schemas.microsoft.com/office/drawing/2014/main" id="{F16BD8F3-EA85-F861-0E7E-DCA7864556C6}"/>
              </a:ext>
            </a:extLst>
          </p:cNvPr>
          <p:cNvGrpSpPr/>
          <p:nvPr/>
        </p:nvGrpSpPr>
        <p:grpSpPr>
          <a:xfrm>
            <a:off x="3005619" y="2794765"/>
            <a:ext cx="278496" cy="200053"/>
            <a:chOff x="1014019" y="2643309"/>
            <a:chExt cx="278496" cy="200053"/>
          </a:xfrm>
        </p:grpSpPr>
        <p:sp>
          <p:nvSpPr>
            <p:cNvPr id="204" name="이등변 삼각형 203">
              <a:extLst>
                <a:ext uri="{FF2B5EF4-FFF2-40B4-BE49-F238E27FC236}">
                  <a16:creationId xmlns:a16="http://schemas.microsoft.com/office/drawing/2014/main" id="{8EA5D2AC-C651-AE87-C993-849A4A3AF99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5" name="그룹 204">
              <a:extLst>
                <a:ext uri="{FF2B5EF4-FFF2-40B4-BE49-F238E27FC236}">
                  <a16:creationId xmlns:a16="http://schemas.microsoft.com/office/drawing/2014/main" id="{93E37CCC-A3EB-5336-8760-48F182B0893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6" name="Oval 593">
                <a:extLst>
                  <a:ext uri="{FF2B5EF4-FFF2-40B4-BE49-F238E27FC236}">
                    <a16:creationId xmlns:a16="http://schemas.microsoft.com/office/drawing/2014/main" id="{FE0270FC-4096-C120-8AA5-514572575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7" name="TextBox 14">
                <a:extLst>
                  <a:ext uri="{FF2B5EF4-FFF2-40B4-BE49-F238E27FC236}">
                    <a16:creationId xmlns:a16="http://schemas.microsoft.com/office/drawing/2014/main" id="{B7E46477-3AB2-E85E-675A-2E0465C0B92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14" name="사각형: 둥근 모서리 213">
            <a:extLst>
              <a:ext uri="{FF2B5EF4-FFF2-40B4-BE49-F238E27FC236}">
                <a16:creationId xmlns:a16="http://schemas.microsoft.com/office/drawing/2014/main" id="{C25A0BF6-8910-1997-1D1D-7E681679D21D}"/>
              </a:ext>
            </a:extLst>
          </p:cNvPr>
          <p:cNvSpPr/>
          <p:nvPr/>
        </p:nvSpPr>
        <p:spPr>
          <a:xfrm>
            <a:off x="3304085" y="337544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사각형: 둥근 모서리 214">
            <a:extLst>
              <a:ext uri="{FF2B5EF4-FFF2-40B4-BE49-F238E27FC236}">
                <a16:creationId xmlns:a16="http://schemas.microsoft.com/office/drawing/2014/main" id="{C9098D16-CFA7-651A-C522-CC7E4680AB42}"/>
              </a:ext>
            </a:extLst>
          </p:cNvPr>
          <p:cNvSpPr/>
          <p:nvPr/>
        </p:nvSpPr>
        <p:spPr>
          <a:xfrm>
            <a:off x="3304085" y="36576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6" name="사각형: 둥근 모서리 215">
            <a:extLst>
              <a:ext uri="{FF2B5EF4-FFF2-40B4-BE49-F238E27FC236}">
                <a16:creationId xmlns:a16="http://schemas.microsoft.com/office/drawing/2014/main" id="{C6C010DF-B50E-1609-34BD-F59E98705A00}"/>
              </a:ext>
            </a:extLst>
          </p:cNvPr>
          <p:cNvSpPr/>
          <p:nvPr/>
        </p:nvSpPr>
        <p:spPr>
          <a:xfrm>
            <a:off x="3304085" y="393995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7" name="사각형: 둥근 모서리 216">
            <a:extLst>
              <a:ext uri="{FF2B5EF4-FFF2-40B4-BE49-F238E27FC236}">
                <a16:creationId xmlns:a16="http://schemas.microsoft.com/office/drawing/2014/main" id="{D7C8C8C8-D04B-A9D2-AEA3-BE8A10394DC1}"/>
              </a:ext>
            </a:extLst>
          </p:cNvPr>
          <p:cNvSpPr/>
          <p:nvPr/>
        </p:nvSpPr>
        <p:spPr>
          <a:xfrm>
            <a:off x="3304085" y="421744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8" name="사각형: 둥근 모서리 217">
            <a:extLst>
              <a:ext uri="{FF2B5EF4-FFF2-40B4-BE49-F238E27FC236}">
                <a16:creationId xmlns:a16="http://schemas.microsoft.com/office/drawing/2014/main" id="{4E01039E-58DC-72EE-D314-FB3BC5E09E05}"/>
              </a:ext>
            </a:extLst>
          </p:cNvPr>
          <p:cNvSpPr/>
          <p:nvPr/>
        </p:nvSpPr>
        <p:spPr>
          <a:xfrm>
            <a:off x="3304085" y="449969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9" name="사각형: 둥근 모서리 218">
            <a:extLst>
              <a:ext uri="{FF2B5EF4-FFF2-40B4-BE49-F238E27FC236}">
                <a16:creationId xmlns:a16="http://schemas.microsoft.com/office/drawing/2014/main" id="{E27D0B0B-5FA1-85FB-34E1-844C23BA2544}"/>
              </a:ext>
            </a:extLst>
          </p:cNvPr>
          <p:cNvSpPr/>
          <p:nvPr/>
        </p:nvSpPr>
        <p:spPr>
          <a:xfrm>
            <a:off x="3304085" y="47882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0" name="직사각형 219">
            <a:extLst>
              <a:ext uri="{FF2B5EF4-FFF2-40B4-BE49-F238E27FC236}">
                <a16:creationId xmlns:a16="http://schemas.microsoft.com/office/drawing/2014/main" id="{F1C0EC68-CA75-C5C9-5D34-6F05585299EA}"/>
              </a:ext>
            </a:extLst>
          </p:cNvPr>
          <p:cNvSpPr/>
          <p:nvPr/>
        </p:nvSpPr>
        <p:spPr>
          <a:xfrm>
            <a:off x="3917330" y="2739315"/>
            <a:ext cx="755297" cy="225461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1" name="그룹 220">
            <a:extLst>
              <a:ext uri="{FF2B5EF4-FFF2-40B4-BE49-F238E27FC236}">
                <a16:creationId xmlns:a16="http://schemas.microsoft.com/office/drawing/2014/main" id="{72E06D88-6783-1F24-D599-0F115B3BA682}"/>
              </a:ext>
            </a:extLst>
          </p:cNvPr>
          <p:cNvGrpSpPr/>
          <p:nvPr/>
        </p:nvGrpSpPr>
        <p:grpSpPr>
          <a:xfrm>
            <a:off x="3714415" y="4599981"/>
            <a:ext cx="278496" cy="200053"/>
            <a:chOff x="1014019" y="2643309"/>
            <a:chExt cx="278496" cy="200053"/>
          </a:xfrm>
        </p:grpSpPr>
        <p:sp>
          <p:nvSpPr>
            <p:cNvPr id="222" name="이등변 삼각형 221">
              <a:extLst>
                <a:ext uri="{FF2B5EF4-FFF2-40B4-BE49-F238E27FC236}">
                  <a16:creationId xmlns:a16="http://schemas.microsoft.com/office/drawing/2014/main" id="{C5CB755E-9C22-D2A7-AAAA-8F170B9D29C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3" name="그룹 222">
              <a:extLst>
                <a:ext uri="{FF2B5EF4-FFF2-40B4-BE49-F238E27FC236}">
                  <a16:creationId xmlns:a16="http://schemas.microsoft.com/office/drawing/2014/main" id="{4CE79D23-1C32-C1D5-AD81-D5F9C995724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24" name="Oval 593">
                <a:extLst>
                  <a:ext uri="{FF2B5EF4-FFF2-40B4-BE49-F238E27FC236}">
                    <a16:creationId xmlns:a16="http://schemas.microsoft.com/office/drawing/2014/main" id="{2B5F602B-3792-6487-E67B-5316AE23A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5" name="TextBox 14">
                <a:extLst>
                  <a:ext uri="{FF2B5EF4-FFF2-40B4-BE49-F238E27FC236}">
                    <a16:creationId xmlns:a16="http://schemas.microsoft.com/office/drawing/2014/main" id="{D3274008-C04A-6DDE-B170-0EC6A00DDEF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6" name="그룹 225">
            <a:extLst>
              <a:ext uri="{FF2B5EF4-FFF2-40B4-BE49-F238E27FC236}">
                <a16:creationId xmlns:a16="http://schemas.microsoft.com/office/drawing/2014/main" id="{837689DF-5A26-FEEF-E887-57EF30BAE654}"/>
              </a:ext>
            </a:extLst>
          </p:cNvPr>
          <p:cNvGrpSpPr/>
          <p:nvPr/>
        </p:nvGrpSpPr>
        <p:grpSpPr>
          <a:xfrm rot="5400000">
            <a:off x="3577678" y="9589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7" name="이등변 삼각형 226">
              <a:extLst>
                <a:ext uri="{FF2B5EF4-FFF2-40B4-BE49-F238E27FC236}">
                  <a16:creationId xmlns:a16="http://schemas.microsoft.com/office/drawing/2014/main" id="{B8799AFB-B6FB-811C-828D-9944AB751DE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8" name="Oval 593">
              <a:extLst>
                <a:ext uri="{FF2B5EF4-FFF2-40B4-BE49-F238E27FC236}">
                  <a16:creationId xmlns:a16="http://schemas.microsoft.com/office/drawing/2014/main" id="{B63E1F64-D9CA-92EC-B85B-5BA509DB9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29" name="사각형: 둥근 모서리 228">
            <a:extLst>
              <a:ext uri="{FF2B5EF4-FFF2-40B4-BE49-F238E27FC236}">
                <a16:creationId xmlns:a16="http://schemas.microsoft.com/office/drawing/2014/main" id="{32785F2B-389B-118A-0B82-D7738DA2D541}"/>
              </a:ext>
            </a:extLst>
          </p:cNvPr>
          <p:cNvSpPr/>
          <p:nvPr/>
        </p:nvSpPr>
        <p:spPr>
          <a:xfrm>
            <a:off x="1215924" y="9729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0" name="사각형: 둥근 모서리 229">
            <a:extLst>
              <a:ext uri="{FF2B5EF4-FFF2-40B4-BE49-F238E27FC236}">
                <a16:creationId xmlns:a16="http://schemas.microsoft.com/office/drawing/2014/main" id="{59B4C270-FECA-2CF3-AC0C-5FB15DE43216}"/>
              </a:ext>
            </a:extLst>
          </p:cNvPr>
          <p:cNvSpPr/>
          <p:nvPr/>
        </p:nvSpPr>
        <p:spPr>
          <a:xfrm>
            <a:off x="2301846" y="9731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1" name="그래픽 230" descr="돋보기 단색으로 채워진">
            <a:extLst>
              <a:ext uri="{FF2B5EF4-FFF2-40B4-BE49-F238E27FC236}">
                <a16:creationId xmlns:a16="http://schemas.microsoft.com/office/drawing/2014/main" id="{1CEBB4A5-E360-6B0C-D5B7-14A4EAAF231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361020" y="1014499"/>
            <a:ext cx="145373" cy="147683"/>
          </a:xfrm>
          <a:prstGeom prst="rect">
            <a:avLst/>
          </a:prstGeom>
        </p:spPr>
      </p:pic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3CF445AB-7E20-30FE-B017-9574FD0A8E59}"/>
              </a:ext>
            </a:extLst>
          </p:cNvPr>
          <p:cNvGrpSpPr/>
          <p:nvPr/>
        </p:nvGrpSpPr>
        <p:grpSpPr>
          <a:xfrm rot="5400000">
            <a:off x="3577678" y="12543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3" name="이등변 삼각형 232">
              <a:extLst>
                <a:ext uri="{FF2B5EF4-FFF2-40B4-BE49-F238E27FC236}">
                  <a16:creationId xmlns:a16="http://schemas.microsoft.com/office/drawing/2014/main" id="{1A347075-3A32-20E6-AB1D-BA8FD23659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4" name="Oval 593">
              <a:extLst>
                <a:ext uri="{FF2B5EF4-FFF2-40B4-BE49-F238E27FC236}">
                  <a16:creationId xmlns:a16="http://schemas.microsoft.com/office/drawing/2014/main" id="{2A8F858E-326C-5E3C-F186-62E18D9C1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35" name="사각형: 둥근 모서리 234">
            <a:extLst>
              <a:ext uri="{FF2B5EF4-FFF2-40B4-BE49-F238E27FC236}">
                <a16:creationId xmlns:a16="http://schemas.microsoft.com/office/drawing/2014/main" id="{E1B84AF6-171D-B5EB-2104-D133A6922893}"/>
              </a:ext>
            </a:extLst>
          </p:cNvPr>
          <p:cNvSpPr/>
          <p:nvPr/>
        </p:nvSpPr>
        <p:spPr>
          <a:xfrm>
            <a:off x="1215924" y="12682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0DF56BB4-B8A9-3B69-2D1B-7F3748662B61}"/>
              </a:ext>
            </a:extLst>
          </p:cNvPr>
          <p:cNvSpPr/>
          <p:nvPr/>
        </p:nvSpPr>
        <p:spPr>
          <a:xfrm>
            <a:off x="2301846" y="12685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7" name="그래픽 236" descr="돋보기 단색으로 채워진">
            <a:extLst>
              <a:ext uri="{FF2B5EF4-FFF2-40B4-BE49-F238E27FC236}">
                <a16:creationId xmlns:a16="http://schemas.microsoft.com/office/drawing/2014/main" id="{757E80C2-1205-5C62-953B-EBBB052A4DC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361020" y="1309871"/>
            <a:ext cx="145373" cy="147683"/>
          </a:xfrm>
          <a:prstGeom prst="rect">
            <a:avLst/>
          </a:prstGeom>
        </p:spPr>
      </p:pic>
      <p:sp>
        <p:nvSpPr>
          <p:cNvPr id="238" name="TextBox 237">
            <a:extLst>
              <a:ext uri="{FF2B5EF4-FFF2-40B4-BE49-F238E27FC236}">
                <a16:creationId xmlns:a16="http://schemas.microsoft.com/office/drawing/2014/main" id="{61C05091-1887-A37E-B22E-1B4A02D2B7D2}"/>
              </a:ext>
            </a:extLst>
          </p:cNvPr>
          <p:cNvSpPr txBox="1"/>
          <p:nvPr/>
        </p:nvSpPr>
        <p:spPr>
          <a:xfrm>
            <a:off x="7814144" y="4630752"/>
            <a:ext cx="4234582" cy="991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995C3D7-1BDD-2979-0F0E-AE821D7FCBE6}"/>
              </a:ext>
            </a:extLst>
          </p:cNvPr>
          <p:cNvSpPr txBox="1"/>
          <p:nvPr/>
        </p:nvSpPr>
        <p:spPr>
          <a:xfrm>
            <a:off x="336150" y="617555"/>
            <a:ext cx="26694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등록 관리</a:t>
            </a:r>
            <a:endParaRPr lang="en-US" altLang="ko-KR" sz="90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5542223-F8E8-FEC9-430A-FFB7C314C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602" y="5089617"/>
            <a:ext cx="766362" cy="288416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054D5DE3-F581-276C-41AA-D9922FBD41CE}"/>
              </a:ext>
            </a:extLst>
          </p:cNvPr>
          <p:cNvGrpSpPr/>
          <p:nvPr/>
        </p:nvGrpSpPr>
        <p:grpSpPr>
          <a:xfrm>
            <a:off x="4050207" y="5133798"/>
            <a:ext cx="278496" cy="200053"/>
            <a:chOff x="1014019" y="2643309"/>
            <a:chExt cx="278496" cy="200053"/>
          </a:xfrm>
        </p:grpSpPr>
        <p:sp>
          <p:nvSpPr>
            <p:cNvPr id="4" name="이등변 삼각형 3">
              <a:extLst>
                <a:ext uri="{FF2B5EF4-FFF2-40B4-BE49-F238E27FC236}">
                  <a16:creationId xmlns:a16="http://schemas.microsoft.com/office/drawing/2014/main" id="{0BA0C7D6-4201-0B23-925B-022D8DD0549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53D46108-63A6-A168-C4BC-044B85AC8B6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" name="Oval 593">
                <a:extLst>
                  <a:ext uri="{FF2B5EF4-FFF2-40B4-BE49-F238E27FC236}">
                    <a16:creationId xmlns:a16="http://schemas.microsoft.com/office/drawing/2014/main" id="{4DE190C4-E23C-F5C4-1137-CB3C123BA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" name="TextBox 14">
                <a:extLst>
                  <a:ext uri="{FF2B5EF4-FFF2-40B4-BE49-F238E27FC236}">
                    <a16:creationId xmlns:a16="http://schemas.microsoft.com/office/drawing/2014/main" id="{CFBB4058-C86F-D17F-E113-C62ECA2BF54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DCB6318B-E175-4F09-63DE-0D96FB90E0A2}"/>
              </a:ext>
            </a:extLst>
          </p:cNvPr>
          <p:cNvGrpSpPr/>
          <p:nvPr/>
        </p:nvGrpSpPr>
        <p:grpSpPr>
          <a:xfrm>
            <a:off x="854489" y="5116269"/>
            <a:ext cx="278496" cy="200053"/>
            <a:chOff x="1014019" y="2643309"/>
            <a:chExt cx="278496" cy="200053"/>
          </a:xfrm>
        </p:grpSpPr>
        <p:sp>
          <p:nvSpPr>
            <p:cNvPr id="9" name="이등변 삼각형 8">
              <a:extLst>
                <a:ext uri="{FF2B5EF4-FFF2-40B4-BE49-F238E27FC236}">
                  <a16:creationId xmlns:a16="http://schemas.microsoft.com/office/drawing/2014/main" id="{01627297-34DE-A434-4B99-6BD2FF4C4D6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30451E07-F51F-5C9A-EC46-8C1D8E2E1E6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" name="Oval 593">
                <a:extLst>
                  <a:ext uri="{FF2B5EF4-FFF2-40B4-BE49-F238E27FC236}">
                    <a16:creationId xmlns:a16="http://schemas.microsoft.com/office/drawing/2014/main" id="{E19F0840-8201-D05E-3322-949E9BA48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" name="TextBox 14">
                <a:extLst>
                  <a:ext uri="{FF2B5EF4-FFF2-40B4-BE49-F238E27FC236}">
                    <a16:creationId xmlns:a16="http://schemas.microsoft.com/office/drawing/2014/main" id="{E9416683-DEC5-E816-6A11-1BBCFA2539E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FE865D3-D393-CDDF-167F-2B9B2715B36A}"/>
              </a:ext>
            </a:extLst>
          </p:cNvPr>
          <p:cNvSpPr/>
          <p:nvPr/>
        </p:nvSpPr>
        <p:spPr>
          <a:xfrm>
            <a:off x="12331816" y="-1"/>
            <a:ext cx="2682447" cy="3248025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2D635-E9CE-CCCF-8825-81F021B36CFD}"/>
              </a:ext>
            </a:extLst>
          </p:cNvPr>
          <p:cNvSpPr txBox="1"/>
          <p:nvPr/>
        </p:nvSpPr>
        <p:spPr>
          <a:xfrm>
            <a:off x="12389244" y="70806"/>
            <a:ext cx="251353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구독 상품 등록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r>
              <a:rPr lang="en-US" altLang="ko-KR" sz="900"/>
              <a:t>/ </a:t>
            </a:r>
            <a:r>
              <a:rPr lang="ko-KR" altLang="en-US" sz="900"/>
              <a:t>현재 상태 그대로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온라인몰 관리자 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(3)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매장 이름 검색 필드 </a:t>
            </a:r>
            <a:r>
              <a:rPr lang="en-US" altLang="ko-KR" sz="900"/>
              <a:t>x</a:t>
            </a:r>
            <a:r>
              <a:rPr lang="ko-KR" altLang="en-US" sz="900"/>
              <a:t> </a:t>
            </a:r>
            <a:endParaRPr lang="en-US" altLang="ko-KR" sz="900"/>
          </a:p>
          <a:p>
            <a:r>
              <a:rPr lang="ko-KR" altLang="en-US" sz="900"/>
              <a:t>로그인된 정보의 매장 이름 텍스트 표시</a:t>
            </a:r>
            <a:endParaRPr lang="en-US" altLang="ko-KR" sz="900"/>
          </a:p>
          <a:p>
            <a:r>
              <a:rPr lang="ko-KR" altLang="en-US" sz="900"/>
              <a:t>해당 매장 상품만 검색 가능</a:t>
            </a:r>
            <a:endParaRPr lang="en-US" altLang="ko-KR" sz="900"/>
          </a:p>
          <a:p>
            <a:r>
              <a:rPr lang="ko-KR" altLang="en-US" sz="900"/>
              <a:t>매장 표에 로그인된 정보의 매장만 표시</a:t>
            </a:r>
            <a:endParaRPr lang="en-US" altLang="ko-KR" sz="900"/>
          </a:p>
        </p:txBody>
      </p:sp>
      <p:sp>
        <p:nvSpPr>
          <p:cNvPr id="103" name="TextBox 102"/>
          <p:cNvSpPr txBox="1"/>
          <p:nvPr/>
        </p:nvSpPr>
        <p:spPr>
          <a:xfrm>
            <a:off x="7896154" y="1073467"/>
            <a:ext cx="3633537" cy="36933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 :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구독 상품 등록 관리 </a:t>
            </a:r>
            <a:r>
              <a:rPr lang="en-US" altLang="ko-KR" sz="900" dirty="0" smtClean="0"/>
              <a:t>(subscribe product management)</a:t>
            </a:r>
            <a:br>
              <a:rPr lang="en-US" altLang="ko-KR" sz="900" dirty="0" smtClean="0"/>
            </a:br>
            <a:r>
              <a:rPr lang="en-US" altLang="ko-KR" sz="900" dirty="0" smtClean="0"/>
              <a:t>  1) URL : </a:t>
            </a:r>
            <a:r>
              <a:rPr lang="en-US" altLang="ko-KR" sz="900" b="1" dirty="0" smtClean="0"/>
              <a:t>/</a:t>
            </a:r>
            <a:r>
              <a:rPr lang="en-US" altLang="ko-KR" sz="900" b="1" dirty="0" err="1" smtClean="0"/>
              <a:t>subscribeProduct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1-1.UI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almost same with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상품 등록 관리 </a:t>
            </a:r>
            <a:r>
              <a:rPr lang="en-US" altLang="ko-KR" sz="900" dirty="0"/>
              <a:t>(/</a:t>
            </a:r>
            <a:r>
              <a:rPr lang="en-US" altLang="ko-KR" sz="900" dirty="0" err="1"/>
              <a:t>storeProduct</a:t>
            </a:r>
            <a:r>
              <a:rPr lang="en-US" altLang="ko-KR" sz="900" dirty="0" smtClean="0"/>
              <a:t>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same</a:t>
            </a:r>
          </a:p>
          <a:p>
            <a:r>
              <a:rPr lang="en-US" altLang="ko-KR" sz="900" dirty="0"/>
              <a:t> </a:t>
            </a:r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3.Grid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DB: </a:t>
            </a:r>
            <a:r>
              <a:rPr lang="en-US" altLang="ko-KR" sz="900" dirty="0" err="1" smtClean="0">
                <a:latin typeface="+mn-ea"/>
              </a:rPr>
              <a:t>st_product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conditions</a:t>
            </a:r>
            <a:r>
              <a:rPr lang="en-US" altLang="ko-KR" sz="900" dirty="0">
                <a:latin typeface="+mn-ea"/>
              </a:rPr>
              <a:t>: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 - </a:t>
            </a:r>
            <a:r>
              <a:rPr lang="en-US" altLang="ko-KR" sz="900" b="1" dirty="0" err="1" smtClean="0">
                <a:latin typeface="+mn-ea"/>
              </a:rPr>
              <a:t>product_type</a:t>
            </a:r>
            <a:r>
              <a:rPr lang="en-US" altLang="ko-KR" sz="900" b="1" dirty="0" smtClean="0">
                <a:latin typeface="+mn-ea"/>
              </a:rPr>
              <a:t> = ‘subscribe’ (NEW)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set by search options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2) </a:t>
            </a:r>
            <a:r>
              <a:rPr lang="ko-KR" altLang="en-US" sz="900" dirty="0">
                <a:latin typeface="+mn-ea"/>
              </a:rPr>
              <a:t>온라인몰 관리 </a:t>
            </a:r>
            <a:r>
              <a:rPr lang="en-US" altLang="ko-KR" sz="900" dirty="0">
                <a:latin typeface="+mn-ea"/>
              </a:rPr>
              <a:t>&gt; </a:t>
            </a:r>
            <a:r>
              <a:rPr lang="ko-KR" altLang="en-US" sz="900" dirty="0">
                <a:latin typeface="+mn-ea"/>
              </a:rPr>
              <a:t>상품 등록 관리 </a:t>
            </a:r>
            <a:r>
              <a:rPr lang="en-US" altLang="ko-KR" sz="900" dirty="0">
                <a:latin typeface="+mn-ea"/>
              </a:rPr>
              <a:t>(/</a:t>
            </a:r>
            <a:r>
              <a:rPr lang="en-US" altLang="ko-KR" sz="900" dirty="0" err="1">
                <a:latin typeface="+mn-ea"/>
              </a:rPr>
              <a:t>onlineProduct</a:t>
            </a:r>
            <a:r>
              <a:rPr lang="en-US" altLang="ko-KR" sz="900" dirty="0">
                <a:latin typeface="+mn-ea"/>
              </a:rPr>
              <a:t>)</a:t>
            </a:r>
          </a:p>
          <a:p>
            <a:r>
              <a:rPr lang="ko-KR" altLang="en-US" sz="900" dirty="0" smtClean="0">
                <a:latin typeface="+mn-ea"/>
              </a:rPr>
              <a:t>      스마트 </a:t>
            </a:r>
            <a:r>
              <a:rPr lang="ko-KR" altLang="en-US" sz="900" dirty="0">
                <a:latin typeface="+mn-ea"/>
              </a:rPr>
              <a:t>오더 관리 </a:t>
            </a:r>
            <a:r>
              <a:rPr lang="en-US" altLang="ko-KR" sz="900" dirty="0">
                <a:latin typeface="+mn-ea"/>
              </a:rPr>
              <a:t>&gt; </a:t>
            </a:r>
            <a:r>
              <a:rPr lang="ko-KR" altLang="en-US" sz="900" dirty="0">
                <a:latin typeface="+mn-ea"/>
              </a:rPr>
              <a:t>상품 등록 관리 </a:t>
            </a:r>
            <a:r>
              <a:rPr lang="en-US" altLang="ko-KR" sz="900" dirty="0">
                <a:latin typeface="+mn-ea"/>
              </a:rPr>
              <a:t>(/</a:t>
            </a:r>
            <a:r>
              <a:rPr lang="en-US" altLang="ko-KR" sz="900" dirty="0" err="1">
                <a:latin typeface="+mn-ea"/>
              </a:rPr>
              <a:t>storeProduct</a:t>
            </a:r>
            <a:r>
              <a:rPr lang="en-US" altLang="ko-KR" sz="900" dirty="0" smtClean="0">
                <a:latin typeface="+mn-ea"/>
              </a:rPr>
              <a:t>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a) add condition into the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</a:t>
            </a:r>
            <a:r>
              <a:rPr lang="en-US" altLang="ko-KR" sz="900" b="1" dirty="0" err="1" smtClean="0">
                <a:latin typeface="+mn-ea"/>
              </a:rPr>
              <a:t>product_type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>
                <a:latin typeface="+mn-ea"/>
              </a:rPr>
              <a:t>= </a:t>
            </a:r>
            <a:r>
              <a:rPr lang="en-US" altLang="ko-KR" sz="900" b="1" dirty="0" smtClean="0">
                <a:latin typeface="+mn-ea"/>
              </a:rPr>
              <a:t>‘general’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4.</a:t>
            </a:r>
            <a:r>
              <a:rPr lang="ko-KR" altLang="en-US" sz="900" dirty="0">
                <a:latin typeface="+mn-ea"/>
              </a:rPr>
              <a:t>엑셀 다운 </a:t>
            </a:r>
            <a:r>
              <a:rPr lang="en-US" altLang="ko-KR" sz="900" dirty="0">
                <a:latin typeface="+mn-ea"/>
              </a:rPr>
              <a:t>(download excel)</a:t>
            </a:r>
          </a:p>
          <a:p>
            <a:r>
              <a:rPr lang="en-US" altLang="ko-KR" sz="900" dirty="0">
                <a:latin typeface="+mn-ea"/>
              </a:rPr>
              <a:t>  - file name :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‘</a:t>
            </a:r>
            <a:r>
              <a:rPr lang="ko-KR" altLang="en-US" sz="900" b="1" dirty="0" smtClean="0">
                <a:latin typeface="+mn-ea"/>
              </a:rPr>
              <a:t>구독</a:t>
            </a:r>
            <a:r>
              <a:rPr lang="en-US" altLang="ko-KR" sz="900" b="1" dirty="0" smtClean="0">
                <a:latin typeface="+mn-ea"/>
              </a:rPr>
              <a:t>_</a:t>
            </a:r>
            <a:r>
              <a:rPr lang="ko-KR" altLang="en-US" sz="900" b="1" dirty="0" smtClean="0">
                <a:latin typeface="+mn-ea"/>
              </a:rPr>
              <a:t>상품목록</a:t>
            </a:r>
            <a:r>
              <a:rPr lang="en-US" altLang="ko-KR" sz="900" b="1" dirty="0">
                <a:latin typeface="+mn-ea"/>
              </a:rPr>
              <a:t>.</a:t>
            </a:r>
            <a:r>
              <a:rPr lang="en-US" altLang="ko-KR" sz="900" b="1" dirty="0" err="1" smtClean="0">
                <a:latin typeface="+mn-ea"/>
              </a:rPr>
              <a:t>xlsx</a:t>
            </a:r>
            <a:r>
              <a:rPr lang="en-US" altLang="ko-KR" sz="900" b="1" dirty="0">
                <a:latin typeface="+mn-ea"/>
              </a:rPr>
              <a:t>’</a:t>
            </a:r>
          </a:p>
          <a:p>
            <a:r>
              <a:rPr lang="en-US" altLang="ko-KR" sz="900" dirty="0">
                <a:latin typeface="+mn-ea"/>
              </a:rPr>
              <a:t>  - columns: all Grid columns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890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사각형: 둥근 모서리 69">
            <a:extLst>
              <a:ext uri="{FF2B5EF4-FFF2-40B4-BE49-F238E27FC236}">
                <a16:creationId xmlns:a16="http://schemas.microsoft.com/office/drawing/2014/main" id="{DCCBF163-6F3E-EB36-4D41-FDDCE09252EA}"/>
              </a:ext>
            </a:extLst>
          </p:cNvPr>
          <p:cNvSpPr/>
          <p:nvPr/>
        </p:nvSpPr>
        <p:spPr>
          <a:xfrm>
            <a:off x="5770231" y="3138163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 단위 입력</a:t>
            </a:r>
          </a:p>
        </p:txBody>
      </p:sp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상세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</a:t>
            </a:fld>
            <a:endParaRPr lang="ko-KR" altLang="en-US"/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D5858BD-BE6A-5434-0A68-84D77955412F}"/>
              </a:ext>
            </a:extLst>
          </p:cNvPr>
          <p:cNvGrpSpPr/>
          <p:nvPr/>
        </p:nvGrpSpPr>
        <p:grpSpPr>
          <a:xfrm rot="5400000">
            <a:off x="3046456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96F012-765A-E07D-4FC7-F480775F1B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77B511F-71F3-152C-EF83-E1B62789C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49" y="617555"/>
            <a:ext cx="2851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등록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sp>
        <p:nvSpPr>
          <p:cNvPr id="173" name="사각형: 둥근 모서리 172">
            <a:extLst>
              <a:ext uri="{FF2B5EF4-FFF2-40B4-BE49-F238E27FC236}">
                <a16:creationId xmlns:a16="http://schemas.microsoft.com/office/drawing/2014/main" id="{B0D2B853-704E-B56A-456B-8D79E3AF8175}"/>
              </a:ext>
            </a:extLst>
          </p:cNvPr>
          <p:cNvSpPr/>
          <p:nvPr/>
        </p:nvSpPr>
        <p:spPr>
          <a:xfrm>
            <a:off x="6857322" y="449027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74" name="사각형: 둥근 모서리 173">
            <a:extLst>
              <a:ext uri="{FF2B5EF4-FFF2-40B4-BE49-F238E27FC236}">
                <a16:creationId xmlns:a16="http://schemas.microsoft.com/office/drawing/2014/main" id="{41DA3466-492F-994A-A18D-1B462E7BDFFF}"/>
              </a:ext>
            </a:extLst>
          </p:cNvPr>
          <p:cNvSpPr/>
          <p:nvPr/>
        </p:nvSpPr>
        <p:spPr>
          <a:xfrm>
            <a:off x="6261757" y="449027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80" name="그룹 179">
            <a:extLst>
              <a:ext uri="{FF2B5EF4-FFF2-40B4-BE49-F238E27FC236}">
                <a16:creationId xmlns:a16="http://schemas.microsoft.com/office/drawing/2014/main" id="{0E870CDD-8E53-ECC8-62F0-E36CCEE60A86}"/>
              </a:ext>
            </a:extLst>
          </p:cNvPr>
          <p:cNvGrpSpPr/>
          <p:nvPr/>
        </p:nvGrpSpPr>
        <p:grpSpPr>
          <a:xfrm>
            <a:off x="6582155" y="4247954"/>
            <a:ext cx="244417" cy="258694"/>
            <a:chOff x="1098607" y="3056422"/>
            <a:chExt cx="244417" cy="258694"/>
          </a:xfrm>
        </p:grpSpPr>
        <p:sp>
          <p:nvSpPr>
            <p:cNvPr id="181" name="이등변 삼각형 180">
              <a:extLst>
                <a:ext uri="{FF2B5EF4-FFF2-40B4-BE49-F238E27FC236}">
                  <a16:creationId xmlns:a16="http://schemas.microsoft.com/office/drawing/2014/main" id="{F43E9D72-990A-A8C2-0EC2-7D489A1B600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2" name="그룹 181">
              <a:extLst>
                <a:ext uri="{FF2B5EF4-FFF2-40B4-BE49-F238E27FC236}">
                  <a16:creationId xmlns:a16="http://schemas.microsoft.com/office/drawing/2014/main" id="{7A386AE7-AB06-ED70-3ED1-F5562E193EA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3" name="Oval 593">
                <a:extLst>
                  <a:ext uri="{FF2B5EF4-FFF2-40B4-BE49-F238E27FC236}">
                    <a16:creationId xmlns:a16="http://schemas.microsoft.com/office/drawing/2014/main" id="{FD802B8B-7908-9040-B44A-9D988866B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4" name="TextBox 14">
                <a:extLst>
                  <a:ext uri="{FF2B5EF4-FFF2-40B4-BE49-F238E27FC236}">
                    <a16:creationId xmlns:a16="http://schemas.microsoft.com/office/drawing/2014/main" id="{4F812D98-AC55-3716-B033-C00C86754DB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3" name="그룹 222">
            <a:extLst>
              <a:ext uri="{FF2B5EF4-FFF2-40B4-BE49-F238E27FC236}">
                <a16:creationId xmlns:a16="http://schemas.microsoft.com/office/drawing/2014/main" id="{71D335A7-783A-7317-BE46-C3111DC70088}"/>
              </a:ext>
            </a:extLst>
          </p:cNvPr>
          <p:cNvGrpSpPr/>
          <p:nvPr/>
        </p:nvGrpSpPr>
        <p:grpSpPr>
          <a:xfrm>
            <a:off x="7123922" y="4243351"/>
            <a:ext cx="244417" cy="258694"/>
            <a:chOff x="1098607" y="3056422"/>
            <a:chExt cx="244417" cy="258694"/>
          </a:xfrm>
        </p:grpSpPr>
        <p:sp>
          <p:nvSpPr>
            <p:cNvPr id="224" name="이등변 삼각형 223">
              <a:extLst>
                <a:ext uri="{FF2B5EF4-FFF2-40B4-BE49-F238E27FC236}">
                  <a16:creationId xmlns:a16="http://schemas.microsoft.com/office/drawing/2014/main" id="{9E7AB9F9-8C71-6009-F3E2-17D65235806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5" name="그룹 224">
              <a:extLst>
                <a:ext uri="{FF2B5EF4-FFF2-40B4-BE49-F238E27FC236}">
                  <a16:creationId xmlns:a16="http://schemas.microsoft.com/office/drawing/2014/main" id="{8479FB28-4063-F78C-8743-CAD62DE2818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6" name="Oval 593">
                <a:extLst>
                  <a:ext uri="{FF2B5EF4-FFF2-40B4-BE49-F238E27FC236}">
                    <a16:creationId xmlns:a16="http://schemas.microsoft.com/office/drawing/2014/main" id="{DD97E25F-02F3-DC07-C659-D83DB63DDF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7" name="TextBox 14">
                <a:extLst>
                  <a:ext uri="{FF2B5EF4-FFF2-40B4-BE49-F238E27FC236}">
                    <a16:creationId xmlns:a16="http://schemas.microsoft.com/office/drawing/2014/main" id="{8396BECD-85A8-28E8-1C2E-D42E6262301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09E188AF-6E19-4D28-3E61-D6763B8C189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96397E1F-1410-924B-026C-C188B2128EF4}"/>
              </a:ext>
            </a:extLst>
          </p:cNvPr>
          <p:cNvSpPr/>
          <p:nvPr/>
        </p:nvSpPr>
        <p:spPr>
          <a:xfrm>
            <a:off x="0" y="6548597"/>
            <a:ext cx="3880433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43C898D7-A79C-C43E-C509-A82288D56E68}"/>
              </a:ext>
            </a:extLst>
          </p:cNvPr>
          <p:cNvCxnSpPr>
            <a:cxnSpLocks/>
          </p:cNvCxnSpPr>
          <p:nvPr/>
        </p:nvCxnSpPr>
        <p:spPr>
          <a:xfrm>
            <a:off x="3822624" y="1444281"/>
            <a:ext cx="57809" cy="494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44372B10-6510-45A5-5D56-06BDFE372A85}"/>
              </a:ext>
            </a:extLst>
          </p:cNvPr>
          <p:cNvSpPr/>
          <p:nvPr/>
        </p:nvSpPr>
        <p:spPr>
          <a:xfrm>
            <a:off x="3822624" y="926776"/>
            <a:ext cx="3971545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852623EF-A8CC-0F3E-4E41-7BB0AA6C1E60}"/>
              </a:ext>
            </a:extLst>
          </p:cNvPr>
          <p:cNvSpPr/>
          <p:nvPr/>
        </p:nvSpPr>
        <p:spPr>
          <a:xfrm>
            <a:off x="2366025" y="505230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743DA997-EB54-7435-BFC4-683912D990C6}"/>
              </a:ext>
            </a:extLst>
          </p:cNvPr>
          <p:cNvSpPr/>
          <p:nvPr/>
        </p:nvSpPr>
        <p:spPr>
          <a:xfrm>
            <a:off x="2896398" y="505230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8D2059-E68C-7249-71FB-00094045D30A}"/>
              </a:ext>
            </a:extLst>
          </p:cNvPr>
          <p:cNvSpPr txBox="1"/>
          <p:nvPr/>
        </p:nvSpPr>
        <p:spPr>
          <a:xfrm>
            <a:off x="408540" y="1193051"/>
            <a:ext cx="1023602" cy="52168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r>
              <a:rPr lang="en-US" altLang="ko-KR" sz="900"/>
              <a:t> 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r>
              <a:rPr lang="en-US" altLang="ko-KR" sz="900"/>
              <a:t> </a:t>
            </a:r>
            <a:r>
              <a:rPr lang="ko-KR" altLang="en-US" sz="900"/>
              <a:t>개수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A115C351-71AB-334D-9345-DC23AB4CE5D4}"/>
              </a:ext>
            </a:extLst>
          </p:cNvPr>
          <p:cNvSpPr/>
          <p:nvPr/>
        </p:nvSpPr>
        <p:spPr>
          <a:xfrm>
            <a:off x="1238334" y="1601268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C7E753E1-56BA-C8DA-5047-BB0E3C5C399A}"/>
              </a:ext>
            </a:extLst>
          </p:cNvPr>
          <p:cNvSpPr/>
          <p:nvPr/>
        </p:nvSpPr>
        <p:spPr>
          <a:xfrm>
            <a:off x="1238334" y="2424229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3CC9CA14-6007-0A8F-1C1D-CFDABDE33DDA}"/>
              </a:ext>
            </a:extLst>
          </p:cNvPr>
          <p:cNvSpPr/>
          <p:nvPr/>
        </p:nvSpPr>
        <p:spPr>
          <a:xfrm>
            <a:off x="1238334" y="3101451"/>
            <a:ext cx="2309052" cy="7855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6872E3E-41C9-9F7C-B461-89E9C01E394B}"/>
              </a:ext>
            </a:extLst>
          </p:cNvPr>
          <p:cNvSpPr txBox="1"/>
          <p:nvPr/>
        </p:nvSpPr>
        <p:spPr>
          <a:xfrm>
            <a:off x="1715597" y="336564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html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편집기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0" name="그래픽 39" descr="돋보기 단색으로 채워진">
            <a:extLst>
              <a:ext uri="{FF2B5EF4-FFF2-40B4-BE49-F238E27FC236}">
                <a16:creationId xmlns:a16="http://schemas.microsoft.com/office/drawing/2014/main" id="{2A7616F1-0CCE-48BF-3EEC-FB37FCF856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71721" y="1651712"/>
            <a:ext cx="145373" cy="14768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4D90744-2F08-A2B1-84FA-1E2D69FACCA5}"/>
              </a:ext>
            </a:extLst>
          </p:cNvPr>
          <p:cNvSpPr txBox="1"/>
          <p:nvPr/>
        </p:nvSpPr>
        <p:spPr>
          <a:xfrm>
            <a:off x="365331" y="1158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5C1814-D4EA-FEBE-AE7C-E7ADCDA2D63B}"/>
              </a:ext>
            </a:extLst>
          </p:cNvPr>
          <p:cNvSpPr txBox="1"/>
          <p:nvPr/>
        </p:nvSpPr>
        <p:spPr>
          <a:xfrm>
            <a:off x="346281" y="15557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094994-4CCF-11A9-7FC4-757B35986A63}"/>
              </a:ext>
            </a:extLst>
          </p:cNvPr>
          <p:cNvSpPr txBox="1"/>
          <p:nvPr/>
        </p:nvSpPr>
        <p:spPr>
          <a:xfrm>
            <a:off x="349115" y="197820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3F2D476-8895-40C6-4F9C-60134B138690}"/>
              </a:ext>
            </a:extLst>
          </p:cNvPr>
          <p:cNvSpPr txBox="1"/>
          <p:nvPr/>
        </p:nvSpPr>
        <p:spPr>
          <a:xfrm>
            <a:off x="346281" y="23996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AAC071-17A7-575C-5B15-7E9C51A47C48}"/>
              </a:ext>
            </a:extLst>
          </p:cNvPr>
          <p:cNvSpPr txBox="1"/>
          <p:nvPr/>
        </p:nvSpPr>
        <p:spPr>
          <a:xfrm>
            <a:off x="354070" y="307352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D34FBD-0D35-1690-132E-DBAE778BF552}"/>
              </a:ext>
            </a:extLst>
          </p:cNvPr>
          <p:cNvSpPr txBox="1"/>
          <p:nvPr/>
        </p:nvSpPr>
        <p:spPr>
          <a:xfrm>
            <a:off x="375696" y="39936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4AB56F41-61B1-86FB-C811-921D5335158A}"/>
              </a:ext>
            </a:extLst>
          </p:cNvPr>
          <p:cNvSpPr/>
          <p:nvPr/>
        </p:nvSpPr>
        <p:spPr>
          <a:xfrm>
            <a:off x="1238334" y="2020089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B7457D65-F4EB-0DD8-E161-51C2EFF5E98C}"/>
              </a:ext>
            </a:extLst>
          </p:cNvPr>
          <p:cNvSpPr/>
          <p:nvPr/>
        </p:nvSpPr>
        <p:spPr>
          <a:xfrm>
            <a:off x="1238334" y="4073497"/>
            <a:ext cx="99021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D8466892-28F1-E9E7-8E6B-E9B831BFE687}"/>
              </a:ext>
            </a:extLst>
          </p:cNvPr>
          <p:cNvSpPr/>
          <p:nvPr/>
        </p:nvSpPr>
        <p:spPr>
          <a:xfrm>
            <a:off x="1233589" y="465900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932A144-5FBB-02A5-D1B8-DA75E7D4F0B0}"/>
              </a:ext>
            </a:extLst>
          </p:cNvPr>
          <p:cNvSpPr/>
          <p:nvPr/>
        </p:nvSpPr>
        <p:spPr>
          <a:xfrm>
            <a:off x="3031147" y="465900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21831809-D4EF-E443-3599-B8674111BC0C}"/>
              </a:ext>
            </a:extLst>
          </p:cNvPr>
          <p:cNvSpPr/>
          <p:nvPr/>
        </p:nvSpPr>
        <p:spPr>
          <a:xfrm>
            <a:off x="1233589" y="498960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5BB8B1-9D91-F98E-B20E-BD701EA7388A}"/>
              </a:ext>
            </a:extLst>
          </p:cNvPr>
          <p:cNvSpPr txBox="1"/>
          <p:nvPr/>
        </p:nvSpPr>
        <p:spPr>
          <a:xfrm>
            <a:off x="1792502" y="506860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224AB0FC-89DD-8A1A-E31C-96C6049D761D}"/>
              </a:ext>
            </a:extLst>
          </p:cNvPr>
          <p:cNvSpPr/>
          <p:nvPr/>
        </p:nvSpPr>
        <p:spPr>
          <a:xfrm>
            <a:off x="1238334" y="119130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C2646242-A96E-2769-92BB-C07C8F713F8B}"/>
              </a:ext>
            </a:extLst>
          </p:cNvPr>
          <p:cNvSpPr/>
          <p:nvPr/>
        </p:nvSpPr>
        <p:spPr>
          <a:xfrm>
            <a:off x="2324256" y="119151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7BBABEF0-F93D-5BA3-6322-C8B144DD441A}"/>
              </a:ext>
            </a:extLst>
          </p:cNvPr>
          <p:cNvSpPr/>
          <p:nvPr/>
        </p:nvSpPr>
        <p:spPr>
          <a:xfrm>
            <a:off x="2324256" y="160948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6AB347F-3835-40FF-79B7-84DC6505BC28}"/>
              </a:ext>
            </a:extLst>
          </p:cNvPr>
          <p:cNvSpPr txBox="1"/>
          <p:nvPr/>
        </p:nvSpPr>
        <p:spPr>
          <a:xfrm>
            <a:off x="324404" y="46117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1" name="Box">
            <a:extLst>
              <a:ext uri="{FF2B5EF4-FFF2-40B4-BE49-F238E27FC236}">
                <a16:creationId xmlns:a16="http://schemas.microsoft.com/office/drawing/2014/main" id="{E86110D1-09B3-EE6E-05A2-128FB77279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1408" y="5637036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810078F-29BE-E283-87DC-F12E308653C8}"/>
              </a:ext>
            </a:extLst>
          </p:cNvPr>
          <p:cNvSpPr txBox="1"/>
          <p:nvPr/>
        </p:nvSpPr>
        <p:spPr>
          <a:xfrm>
            <a:off x="1328708" y="558228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73" name="그래픽 72" descr="확인 표시 단색으로 채워진">
            <a:extLst>
              <a:ext uri="{FF2B5EF4-FFF2-40B4-BE49-F238E27FC236}">
                <a16:creationId xmlns:a16="http://schemas.microsoft.com/office/drawing/2014/main" id="{0F73CCA5-6487-2529-03C4-2B84F7BE9A4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54335" y="5633084"/>
            <a:ext cx="82916" cy="126261"/>
          </a:xfrm>
          <a:prstGeom prst="rect">
            <a:avLst/>
          </a:prstGeom>
        </p:spPr>
      </p:pic>
      <p:sp>
        <p:nvSpPr>
          <p:cNvPr id="74" name="Box">
            <a:extLst>
              <a:ext uri="{FF2B5EF4-FFF2-40B4-BE49-F238E27FC236}">
                <a16:creationId xmlns:a16="http://schemas.microsoft.com/office/drawing/2014/main" id="{3F2B1B6C-C656-09B6-1FFB-C0C6738BEA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467" y="563703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745B051-D7C9-3C25-E1CE-AE646DCA79A7}"/>
              </a:ext>
            </a:extLst>
          </p:cNvPr>
          <p:cNvSpPr txBox="1"/>
          <p:nvPr/>
        </p:nvSpPr>
        <p:spPr>
          <a:xfrm>
            <a:off x="1723767" y="558228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76" name="Box">
            <a:extLst>
              <a:ext uri="{FF2B5EF4-FFF2-40B4-BE49-F238E27FC236}">
                <a16:creationId xmlns:a16="http://schemas.microsoft.com/office/drawing/2014/main" id="{338EF192-7D62-BC0B-8EF1-4AEA16E282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1408" y="6055993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BE673C7-9FA6-7D9C-386E-17C8980EC04C}"/>
              </a:ext>
            </a:extLst>
          </p:cNvPr>
          <p:cNvSpPr txBox="1"/>
          <p:nvPr/>
        </p:nvSpPr>
        <p:spPr>
          <a:xfrm>
            <a:off x="1328708" y="6009633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78" name="그래픽 77" descr="확인 표시 단색으로 채워진">
            <a:extLst>
              <a:ext uri="{FF2B5EF4-FFF2-40B4-BE49-F238E27FC236}">
                <a16:creationId xmlns:a16="http://schemas.microsoft.com/office/drawing/2014/main" id="{0D59B549-21A1-4871-6801-383F6F3A54C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54335" y="6052041"/>
            <a:ext cx="82916" cy="126261"/>
          </a:xfrm>
          <a:prstGeom prst="rect">
            <a:avLst/>
          </a:prstGeom>
        </p:spPr>
      </p:pic>
      <p:sp>
        <p:nvSpPr>
          <p:cNvPr id="79" name="Box">
            <a:extLst>
              <a:ext uri="{FF2B5EF4-FFF2-40B4-BE49-F238E27FC236}">
                <a16:creationId xmlns:a16="http://schemas.microsoft.com/office/drawing/2014/main" id="{773BD42D-3E18-1345-CA18-66CAD97222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5067" y="6055993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34C2FF9-67ED-9A10-DB14-9E33DF745101}"/>
              </a:ext>
            </a:extLst>
          </p:cNvPr>
          <p:cNvSpPr txBox="1"/>
          <p:nvPr/>
        </p:nvSpPr>
        <p:spPr>
          <a:xfrm>
            <a:off x="1952366" y="6009633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99BF586-EFD8-0047-65A5-EF632069757B}"/>
              </a:ext>
            </a:extLst>
          </p:cNvPr>
          <p:cNvSpPr txBox="1"/>
          <p:nvPr/>
        </p:nvSpPr>
        <p:spPr>
          <a:xfrm>
            <a:off x="347877" y="555030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A57818A-6CBA-395D-15C3-314165455962}"/>
              </a:ext>
            </a:extLst>
          </p:cNvPr>
          <p:cNvSpPr txBox="1"/>
          <p:nvPr/>
        </p:nvSpPr>
        <p:spPr>
          <a:xfrm>
            <a:off x="345768" y="59211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8F7759-887E-56B3-4DED-8474F2AD601A}"/>
              </a:ext>
            </a:extLst>
          </p:cNvPr>
          <p:cNvSpPr txBox="1"/>
          <p:nvPr/>
        </p:nvSpPr>
        <p:spPr>
          <a:xfrm>
            <a:off x="4150073" y="1641169"/>
            <a:ext cx="1023602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할인 선택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사용자 연장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0B8174F6-060A-5BD4-8ECE-C8FE7882261A}"/>
              </a:ext>
            </a:extLst>
          </p:cNvPr>
          <p:cNvSpPr/>
          <p:nvPr/>
        </p:nvSpPr>
        <p:spPr>
          <a:xfrm>
            <a:off x="5035040" y="273807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76793375-BAFF-7F42-1095-3F476F2D8A42}"/>
              </a:ext>
            </a:extLst>
          </p:cNvPr>
          <p:cNvSpPr/>
          <p:nvPr/>
        </p:nvSpPr>
        <p:spPr>
          <a:xfrm>
            <a:off x="5691348" y="1613411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단위 입력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42EDB3-7E0D-E60E-AF78-8E2A05C6D6A5}"/>
              </a:ext>
            </a:extLst>
          </p:cNvPr>
          <p:cNvSpPr txBox="1"/>
          <p:nvPr/>
        </p:nvSpPr>
        <p:spPr>
          <a:xfrm>
            <a:off x="4080672" y="2293198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할인율과 할인 금액은 둘 중 하나만 입력 가능합니다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E1A0251B-D4DF-7741-AFB3-4224A252F51D}"/>
              </a:ext>
            </a:extLst>
          </p:cNvPr>
          <p:cNvSpPr/>
          <p:nvPr/>
        </p:nvSpPr>
        <p:spPr>
          <a:xfrm>
            <a:off x="5691348" y="2028645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단위 입력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BE0E98C-E45D-1D91-D79B-4447022EDE80}"/>
              </a:ext>
            </a:extLst>
          </p:cNvPr>
          <p:cNvSpPr txBox="1"/>
          <p:nvPr/>
        </p:nvSpPr>
        <p:spPr>
          <a:xfrm>
            <a:off x="4996449" y="1629947"/>
            <a:ext cx="731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금액</a:t>
            </a:r>
            <a:endParaRPr lang="en-US" altLang="ko-KR" sz="900"/>
          </a:p>
        </p:txBody>
      </p:sp>
      <p:sp>
        <p:nvSpPr>
          <p:cNvPr id="105" name="타원 104">
            <a:extLst>
              <a:ext uri="{FF2B5EF4-FFF2-40B4-BE49-F238E27FC236}">
                <a16:creationId xmlns:a16="http://schemas.microsoft.com/office/drawing/2014/main" id="{A6CAAFEF-7B94-BB73-ADAA-E99CBB4DB8BD}"/>
              </a:ext>
            </a:extLst>
          </p:cNvPr>
          <p:cNvSpPr/>
          <p:nvPr/>
        </p:nvSpPr>
        <p:spPr>
          <a:xfrm>
            <a:off x="4888912" y="1688707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타원 105">
            <a:extLst>
              <a:ext uri="{FF2B5EF4-FFF2-40B4-BE49-F238E27FC236}">
                <a16:creationId xmlns:a16="http://schemas.microsoft.com/office/drawing/2014/main" id="{43ECB3A6-077E-70CA-C6C5-BFBF172B1EEE}"/>
              </a:ext>
            </a:extLst>
          </p:cNvPr>
          <p:cNvSpPr/>
          <p:nvPr/>
        </p:nvSpPr>
        <p:spPr>
          <a:xfrm>
            <a:off x="4887652" y="2105507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타원 106">
            <a:extLst>
              <a:ext uri="{FF2B5EF4-FFF2-40B4-BE49-F238E27FC236}">
                <a16:creationId xmlns:a16="http://schemas.microsoft.com/office/drawing/2014/main" id="{287CBE44-6650-E88F-0FAE-39DFE7F08EAD}"/>
              </a:ext>
            </a:extLst>
          </p:cNvPr>
          <p:cNvSpPr/>
          <p:nvPr/>
        </p:nvSpPr>
        <p:spPr>
          <a:xfrm>
            <a:off x="4919511" y="1720819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D9F4AA0-21F1-6F3B-89B8-A73C0A5202FD}"/>
              </a:ext>
            </a:extLst>
          </p:cNvPr>
          <p:cNvSpPr txBox="1"/>
          <p:nvPr/>
        </p:nvSpPr>
        <p:spPr>
          <a:xfrm>
            <a:off x="4151793" y="3879974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사용자가 직접 연장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최대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회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할 시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연장되는 기간입니다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4CCE265-8524-5737-EB64-5D954DC7B9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6106" y="1919404"/>
            <a:ext cx="2475298" cy="3327786"/>
          </a:xfrm>
          <a:prstGeom prst="rect">
            <a:avLst/>
          </a:prstGeom>
        </p:spPr>
      </p:pic>
      <p:sp>
        <p:nvSpPr>
          <p:cNvPr id="49" name="직사각형 48">
            <a:extLst>
              <a:ext uri="{FF2B5EF4-FFF2-40B4-BE49-F238E27FC236}">
                <a16:creationId xmlns:a16="http://schemas.microsoft.com/office/drawing/2014/main" id="{E56006BB-5E3F-075F-8BEE-DA264CB9340F}"/>
              </a:ext>
            </a:extLst>
          </p:cNvPr>
          <p:cNvSpPr/>
          <p:nvPr/>
        </p:nvSpPr>
        <p:spPr>
          <a:xfrm>
            <a:off x="4144877" y="2652828"/>
            <a:ext cx="1951123" cy="404730"/>
          </a:xfrm>
          <a:prstGeom prst="rect">
            <a:avLst/>
          </a:prstGeom>
          <a:solidFill>
            <a:srgbClr val="E2C9FB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702C0FD0-31CE-99AE-8548-DAA266B92A87}"/>
              </a:ext>
            </a:extLst>
          </p:cNvPr>
          <p:cNvSpPr/>
          <p:nvPr/>
        </p:nvSpPr>
        <p:spPr>
          <a:xfrm>
            <a:off x="9191054" y="3159897"/>
            <a:ext cx="1043111" cy="129061"/>
          </a:xfrm>
          <a:prstGeom prst="rect">
            <a:avLst/>
          </a:prstGeom>
          <a:solidFill>
            <a:srgbClr val="E2C9FB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6175C0F7-4B49-5083-6B39-B3EB37DE4E85}"/>
              </a:ext>
            </a:extLst>
          </p:cNvPr>
          <p:cNvSpPr/>
          <p:nvPr/>
        </p:nvSpPr>
        <p:spPr>
          <a:xfrm>
            <a:off x="4930595" y="3080228"/>
            <a:ext cx="1979175" cy="364011"/>
          </a:xfrm>
          <a:prstGeom prst="rect">
            <a:avLst/>
          </a:prstGeom>
          <a:solidFill>
            <a:schemeClr val="accent5">
              <a:lumMod val="40000"/>
              <a:lumOff val="60000"/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4EBA134-FA22-A138-E60D-5D83FCA05333}"/>
              </a:ext>
            </a:extLst>
          </p:cNvPr>
          <p:cNvSpPr txBox="1"/>
          <p:nvPr/>
        </p:nvSpPr>
        <p:spPr>
          <a:xfrm>
            <a:off x="4106772" y="26830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27C3DA-7375-C662-6F5B-9958BA67C645}"/>
              </a:ext>
            </a:extLst>
          </p:cNvPr>
          <p:cNvSpPr txBox="1"/>
          <p:nvPr/>
        </p:nvSpPr>
        <p:spPr>
          <a:xfrm>
            <a:off x="4106222" y="30877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511DC966-6747-A021-DB59-5D3DA4986E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13809" y="3518266"/>
            <a:ext cx="1895950" cy="1772215"/>
          </a:xfrm>
          <a:prstGeom prst="rect">
            <a:avLst/>
          </a:prstGeom>
        </p:spPr>
      </p:pic>
      <p:sp>
        <p:nvSpPr>
          <p:cNvPr id="64" name="직사각형 63">
            <a:extLst>
              <a:ext uri="{FF2B5EF4-FFF2-40B4-BE49-F238E27FC236}">
                <a16:creationId xmlns:a16="http://schemas.microsoft.com/office/drawing/2014/main" id="{15FC48EA-8F26-8E4A-FD87-4C32DD9A9938}"/>
              </a:ext>
            </a:extLst>
          </p:cNvPr>
          <p:cNvSpPr/>
          <p:nvPr/>
        </p:nvSpPr>
        <p:spPr>
          <a:xfrm>
            <a:off x="10982461" y="4666412"/>
            <a:ext cx="288789" cy="135644"/>
          </a:xfrm>
          <a:prstGeom prst="rect">
            <a:avLst/>
          </a:prstGeom>
          <a:solidFill>
            <a:schemeClr val="accent5">
              <a:lumMod val="40000"/>
              <a:lumOff val="60000"/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12BE0766-62F6-8199-F8F3-05E2A899F4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35720" y="1828430"/>
            <a:ext cx="1853894" cy="1748420"/>
          </a:xfrm>
          <a:prstGeom prst="rect">
            <a:avLst/>
          </a:prstGeom>
        </p:spPr>
      </p:pic>
      <p:sp>
        <p:nvSpPr>
          <p:cNvPr id="68" name="직사각형 67">
            <a:extLst>
              <a:ext uri="{FF2B5EF4-FFF2-40B4-BE49-F238E27FC236}">
                <a16:creationId xmlns:a16="http://schemas.microsoft.com/office/drawing/2014/main" id="{0EB41191-43EA-D296-9EBE-BB889C461A48}"/>
              </a:ext>
            </a:extLst>
          </p:cNvPr>
          <p:cNvSpPr/>
          <p:nvPr/>
        </p:nvSpPr>
        <p:spPr>
          <a:xfrm>
            <a:off x="4930595" y="3477864"/>
            <a:ext cx="1979175" cy="378246"/>
          </a:xfrm>
          <a:prstGeom prst="rect">
            <a:avLst/>
          </a:prstGeom>
          <a:solidFill>
            <a:srgbClr val="00CCA5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84C730E8-D32A-CD9A-6ABD-CA5081BA2070}"/>
              </a:ext>
            </a:extLst>
          </p:cNvPr>
          <p:cNvSpPr/>
          <p:nvPr/>
        </p:nvSpPr>
        <p:spPr>
          <a:xfrm>
            <a:off x="10442882" y="2892276"/>
            <a:ext cx="1395048" cy="267621"/>
          </a:xfrm>
          <a:prstGeom prst="rect">
            <a:avLst/>
          </a:prstGeom>
          <a:solidFill>
            <a:srgbClr val="00CCA5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B04834A-9AFF-5967-BC11-B0CB9438B31A}"/>
              </a:ext>
            </a:extLst>
          </p:cNvPr>
          <p:cNvSpPr txBox="1"/>
          <p:nvPr/>
        </p:nvSpPr>
        <p:spPr>
          <a:xfrm>
            <a:off x="5075332" y="3154699"/>
            <a:ext cx="731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가능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불가능</a:t>
            </a:r>
            <a:endParaRPr lang="en-US" altLang="ko-KR" sz="900"/>
          </a:p>
        </p:txBody>
      </p:sp>
      <p:sp>
        <p:nvSpPr>
          <p:cNvPr id="85" name="타원 84">
            <a:extLst>
              <a:ext uri="{FF2B5EF4-FFF2-40B4-BE49-F238E27FC236}">
                <a16:creationId xmlns:a16="http://schemas.microsoft.com/office/drawing/2014/main" id="{0C5B022E-9237-1D71-DB25-287CC11510D9}"/>
              </a:ext>
            </a:extLst>
          </p:cNvPr>
          <p:cNvSpPr/>
          <p:nvPr/>
        </p:nvSpPr>
        <p:spPr>
          <a:xfrm>
            <a:off x="4967795" y="3213459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>
            <a:extLst>
              <a:ext uri="{FF2B5EF4-FFF2-40B4-BE49-F238E27FC236}">
                <a16:creationId xmlns:a16="http://schemas.microsoft.com/office/drawing/2014/main" id="{EFF6931F-B311-A2EE-4E66-062DCEC042DF}"/>
              </a:ext>
            </a:extLst>
          </p:cNvPr>
          <p:cNvSpPr/>
          <p:nvPr/>
        </p:nvSpPr>
        <p:spPr>
          <a:xfrm>
            <a:off x="4966535" y="3630259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id="{960A9847-20FB-C050-E828-9BB382C87AB1}"/>
              </a:ext>
            </a:extLst>
          </p:cNvPr>
          <p:cNvSpPr/>
          <p:nvPr/>
        </p:nvSpPr>
        <p:spPr>
          <a:xfrm>
            <a:off x="4998394" y="3245571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6E12B61-5001-38CB-C1B1-4133C667D3D2}"/>
              </a:ext>
            </a:extLst>
          </p:cNvPr>
          <p:cNvSpPr txBox="1"/>
          <p:nvPr/>
        </p:nvSpPr>
        <p:spPr>
          <a:xfrm>
            <a:off x="7866106" y="5359033"/>
            <a:ext cx="4223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일반 상품과 대부분 동일하고</a:t>
            </a:r>
            <a:r>
              <a:rPr lang="en-US" altLang="ko-KR" sz="900" dirty="0"/>
              <a:t>, </a:t>
            </a:r>
          </a:p>
          <a:p>
            <a:r>
              <a:rPr lang="en-US" altLang="ko-KR" sz="900" dirty="0"/>
              <a:t>1+1 </a:t>
            </a:r>
            <a:r>
              <a:rPr lang="ko-KR" altLang="en-US" sz="900" dirty="0"/>
              <a:t>행사</a:t>
            </a:r>
            <a:r>
              <a:rPr lang="en-US" altLang="ko-KR" sz="900" dirty="0"/>
              <a:t>, </a:t>
            </a:r>
            <a:r>
              <a:rPr lang="ko-KR" altLang="en-US" sz="900" dirty="0"/>
              <a:t>임직원 할인이 빠졌습니다</a:t>
            </a:r>
            <a:r>
              <a:rPr lang="en-US" altLang="ko-KR" sz="900" dirty="0"/>
              <a:t>.</a:t>
            </a:r>
          </a:p>
          <a:p>
            <a:r>
              <a:rPr lang="ko-KR" altLang="en-US" sz="900" dirty="0"/>
              <a:t>구독 기간</a:t>
            </a:r>
            <a:r>
              <a:rPr lang="en-US" altLang="ko-KR" sz="900" dirty="0"/>
              <a:t>, </a:t>
            </a:r>
            <a:r>
              <a:rPr lang="ko-KR" altLang="en-US" sz="900" dirty="0"/>
              <a:t>사용자 연장은 사용자 화면에 위 사진처럼 반영될 것 같습니다</a:t>
            </a:r>
            <a:r>
              <a:rPr lang="en-US" altLang="ko-KR" sz="900" dirty="0"/>
              <a:t>.</a:t>
            </a:r>
          </a:p>
          <a:p>
            <a:endParaRPr lang="en-US" altLang="ko-KR" sz="900" dirty="0"/>
          </a:p>
          <a:p>
            <a:r>
              <a:rPr lang="en-US" altLang="ko-KR" sz="900" dirty="0"/>
              <a:t>(</a:t>
            </a:r>
            <a:r>
              <a:rPr lang="ko-KR" altLang="en-US" sz="900" dirty="0"/>
              <a:t>연장 불가 시</a:t>
            </a:r>
            <a:r>
              <a:rPr lang="en-US" altLang="ko-KR" sz="900" dirty="0"/>
              <a:t>, </a:t>
            </a:r>
            <a:r>
              <a:rPr lang="ko-KR" altLang="en-US" sz="900" dirty="0"/>
              <a:t>멘트는 수정됨</a:t>
            </a:r>
            <a:r>
              <a:rPr lang="en-US" altLang="ko-KR" sz="900" dirty="0"/>
              <a:t>)</a:t>
            </a:r>
          </a:p>
          <a:p>
            <a:endParaRPr lang="en-US" altLang="ko-KR" sz="900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63FCDFF-6E5C-F606-38E2-BAAB5B8E29BC}"/>
              </a:ext>
            </a:extLst>
          </p:cNvPr>
          <p:cNvSpPr/>
          <p:nvPr/>
        </p:nvSpPr>
        <p:spPr>
          <a:xfrm>
            <a:off x="12375055" y="-32810"/>
            <a:ext cx="2682447" cy="3248025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F753C-63D1-555D-6D5C-3D7FA30794F3}"/>
              </a:ext>
            </a:extLst>
          </p:cNvPr>
          <p:cNvSpPr txBox="1"/>
          <p:nvPr/>
        </p:nvSpPr>
        <p:spPr>
          <a:xfrm>
            <a:off x="12389244" y="70806"/>
            <a:ext cx="251353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구독 상품 등록 관리</a:t>
            </a:r>
            <a:r>
              <a:rPr lang="en-US" altLang="ko-KR" sz="1200" b="1"/>
              <a:t>(</a:t>
            </a:r>
            <a:r>
              <a:rPr lang="ko-KR" altLang="en-US" sz="1200" b="1"/>
              <a:t>상세</a:t>
            </a:r>
            <a:r>
              <a:rPr lang="en-US" altLang="ko-KR" sz="1200" b="1"/>
              <a:t>)</a:t>
            </a:r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r>
              <a:rPr lang="en-US" altLang="ko-KR" sz="900"/>
              <a:t>/ </a:t>
            </a:r>
            <a:r>
              <a:rPr lang="ko-KR" altLang="en-US" sz="900"/>
              <a:t>현재 상태 그대로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온라인몰 관리자 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(3)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매장 이름 검색 필드 </a:t>
            </a:r>
            <a:r>
              <a:rPr lang="en-US" altLang="ko-KR" sz="900"/>
              <a:t>x</a:t>
            </a:r>
            <a:r>
              <a:rPr lang="ko-KR" altLang="en-US" sz="900"/>
              <a:t> </a:t>
            </a:r>
            <a:endParaRPr lang="en-US" altLang="ko-KR" sz="900"/>
          </a:p>
          <a:p>
            <a:r>
              <a:rPr lang="ko-KR" altLang="en-US" sz="900"/>
              <a:t>로그인된 정보의 매장 이름 텍스트 표시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EB39E2-542E-2453-A27D-2C999A755F42}"/>
              </a:ext>
            </a:extLst>
          </p:cNvPr>
          <p:cNvSpPr txBox="1"/>
          <p:nvPr/>
        </p:nvSpPr>
        <p:spPr>
          <a:xfrm>
            <a:off x="378088" y="4273927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구독 상품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회 주문 시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이용하게 되는 총 상품의 개수입니다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896154" y="1073467"/>
            <a:ext cx="3633537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 :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구독 상품 등록 관리 </a:t>
            </a:r>
            <a:r>
              <a:rPr lang="en-US" altLang="ko-KR" sz="900" dirty="0" smtClean="0"/>
              <a:t>(subscribe product management)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almost same with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상품 등록 관리 </a:t>
            </a:r>
            <a:r>
              <a:rPr lang="en-US" altLang="ko-KR" sz="900" dirty="0"/>
              <a:t>(/</a:t>
            </a:r>
            <a:r>
              <a:rPr lang="en-US" altLang="ko-KR" sz="900" dirty="0" err="1"/>
              <a:t>storeProduct</a:t>
            </a:r>
            <a:r>
              <a:rPr lang="en-US" altLang="ko-KR" sz="900" dirty="0" smtClean="0"/>
              <a:t>) except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상품 개수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subscribe_count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/>
              <a:t>    - REMOVE </a:t>
            </a:r>
            <a:r>
              <a:rPr lang="ko-KR" altLang="en-US" sz="900" dirty="0"/>
              <a:t>최대 주문 가능 </a:t>
            </a:r>
            <a:r>
              <a:rPr lang="ko-KR" altLang="en-US" sz="900" dirty="0" smtClean="0"/>
              <a:t>수량 </a:t>
            </a:r>
            <a:r>
              <a:rPr lang="en-US" altLang="ko-KR" sz="900" dirty="0" smtClean="0"/>
              <a:t>field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number, min (&gt; 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guide text: “*</a:t>
            </a:r>
            <a:r>
              <a:rPr lang="ko-KR" altLang="en-US" sz="900" dirty="0"/>
              <a:t>구독 상품 </a:t>
            </a:r>
            <a:r>
              <a:rPr lang="en-US" altLang="ko-KR" sz="900" dirty="0"/>
              <a:t>1</a:t>
            </a:r>
            <a:r>
              <a:rPr lang="ko-KR" altLang="en-US" sz="900" dirty="0"/>
              <a:t>회 주문 시</a:t>
            </a:r>
            <a:r>
              <a:rPr lang="en-US" altLang="ko-KR" sz="900" dirty="0"/>
              <a:t>, </a:t>
            </a:r>
            <a:r>
              <a:rPr lang="ko-KR" altLang="en-US" sz="900" dirty="0"/>
              <a:t>이용하게 되는 총 상품의 개수입니다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 smtClean="0"/>
              <a:t>구독기간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subscribe_days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- placeholder: “</a:t>
            </a:r>
            <a:r>
              <a:rPr lang="ko-KR" altLang="en-US" sz="900" dirty="0" smtClean="0"/>
              <a:t>일 단위 입력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validation: required, number, min (&gt; 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 연장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subscribe_extend_yn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a) radio options: </a:t>
            </a:r>
            <a:r>
              <a:rPr lang="ko-KR" altLang="en-US" sz="900" dirty="0" smtClean="0"/>
              <a:t>가능 </a:t>
            </a:r>
            <a:r>
              <a:rPr lang="en-US" altLang="ko-KR" sz="900" dirty="0" smtClean="0"/>
              <a:t>/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불가능 </a:t>
            </a:r>
            <a:r>
              <a:rPr lang="en-US" altLang="ko-KR" sz="900" dirty="0" smtClean="0"/>
              <a:t>(Y/N)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subscribe_extend_days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if option is checked with </a:t>
            </a:r>
            <a:r>
              <a:rPr lang="ko-KR" altLang="en-US" sz="900" dirty="0" smtClean="0"/>
              <a:t>가능</a:t>
            </a:r>
            <a:r>
              <a:rPr lang="en-US" altLang="ko-KR" sz="900" dirty="0" smtClean="0"/>
              <a:t>(Y), enable it (if not, disable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validation: required (</a:t>
            </a:r>
            <a:r>
              <a:rPr lang="en-US" altLang="ko-KR" sz="900" dirty="0"/>
              <a:t>if option is </a:t>
            </a:r>
            <a:r>
              <a:rPr lang="ko-KR" altLang="en-US" sz="900" dirty="0"/>
              <a:t>가능</a:t>
            </a:r>
            <a:r>
              <a:rPr lang="en-US" altLang="ko-KR" sz="900" dirty="0"/>
              <a:t>(Y</a:t>
            </a:r>
            <a:r>
              <a:rPr lang="en-US" altLang="ko-KR" sz="900" dirty="0" smtClean="0"/>
              <a:t>)), number, </a:t>
            </a:r>
            <a:r>
              <a:rPr lang="en-US" altLang="ko-KR" sz="900" dirty="0"/>
              <a:t>min (&gt; 0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placeholder: “</a:t>
            </a:r>
            <a:r>
              <a:rPr lang="ko-KR" altLang="en-US" sz="900" dirty="0"/>
              <a:t>일 단위 입력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 smtClean="0"/>
              <a:t>    b) guide text : “</a:t>
            </a:r>
            <a:r>
              <a:rPr lang="ko-KR" altLang="en-US" sz="900" dirty="0"/>
              <a:t>*사용자가 직접 연장</a:t>
            </a:r>
            <a:r>
              <a:rPr lang="en-US" altLang="ko-KR" sz="900" dirty="0"/>
              <a:t>(</a:t>
            </a:r>
            <a:r>
              <a:rPr lang="ko-KR" altLang="en-US" sz="900" dirty="0"/>
              <a:t>최대 </a:t>
            </a:r>
            <a:r>
              <a:rPr lang="en-US" altLang="ko-KR" sz="900" dirty="0"/>
              <a:t>2</a:t>
            </a:r>
            <a:r>
              <a:rPr lang="ko-KR" altLang="en-US" sz="900" dirty="0"/>
              <a:t>회</a:t>
            </a:r>
            <a:r>
              <a:rPr lang="en-US" altLang="ko-KR" sz="900" dirty="0"/>
              <a:t>)</a:t>
            </a:r>
            <a:r>
              <a:rPr lang="ko-KR" altLang="en-US" sz="900" dirty="0"/>
              <a:t>할 시</a:t>
            </a:r>
            <a:r>
              <a:rPr lang="en-US" altLang="ko-KR" sz="900" dirty="0"/>
              <a:t>, </a:t>
            </a:r>
            <a:r>
              <a:rPr lang="ko-KR" altLang="en-US" sz="900" dirty="0"/>
              <a:t>연장되는 기간입니다</a:t>
            </a:r>
            <a:r>
              <a:rPr lang="en-US" altLang="ko-KR" sz="900" dirty="0" smtClean="0"/>
              <a:t>.”)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same but</a:t>
            </a:r>
            <a:br>
              <a:rPr lang="en-US" altLang="ko-KR" sz="900" dirty="0" smtClean="0"/>
            </a:br>
            <a:r>
              <a:rPr lang="en-US" altLang="ko-KR" sz="900" dirty="0" smtClean="0"/>
              <a:t>     a) Process</a:t>
            </a:r>
            <a:br>
              <a:rPr lang="en-US" altLang="ko-KR" sz="900" dirty="0" smtClean="0"/>
            </a:br>
            <a:r>
              <a:rPr lang="en-US" altLang="ko-KR" sz="900" dirty="0" smtClean="0"/>
              <a:t>       - UPDATE </a:t>
            </a:r>
            <a:r>
              <a:rPr lang="en-US" altLang="ko-KR" sz="900" dirty="0"/>
              <a:t>including NEW fields</a:t>
            </a:r>
            <a:endParaRPr lang="en-US" altLang="ko-KR" sz="900" dirty="0" smtClean="0"/>
          </a:p>
          <a:p>
            <a:r>
              <a:rPr lang="en-US" altLang="ko-KR" sz="900" dirty="0">
                <a:latin typeface="+mn-ea"/>
              </a:rPr>
              <a:t>     b) </a:t>
            </a:r>
            <a:r>
              <a:rPr lang="en-US" altLang="ko-KR" sz="900" b="1" dirty="0">
                <a:latin typeface="+mn-ea"/>
              </a:rPr>
              <a:t>DB (</a:t>
            </a:r>
            <a:r>
              <a:rPr lang="en-US" altLang="ko-KR" sz="900" b="1" dirty="0" err="1" smtClean="0">
                <a:latin typeface="+mn-ea"/>
              </a:rPr>
              <a:t>st_product</a:t>
            </a:r>
            <a:r>
              <a:rPr lang="en-US" altLang="ko-KR" sz="900" b="1" dirty="0" smtClean="0">
                <a:latin typeface="+mn-ea"/>
              </a:rPr>
              <a:t>) change</a:t>
            </a:r>
          </a:p>
          <a:p>
            <a:r>
              <a:rPr lang="en-US" altLang="ko-KR" sz="900" b="1" dirty="0">
                <a:latin typeface="+mn-ea"/>
              </a:rPr>
              <a:t>       - </a:t>
            </a:r>
            <a:r>
              <a:rPr lang="en-US" altLang="ko-KR" sz="900" b="1" dirty="0" err="1" smtClean="0">
                <a:latin typeface="+mn-ea"/>
              </a:rPr>
              <a:t>subscribe_yn</a:t>
            </a:r>
            <a:r>
              <a:rPr lang="en-US" altLang="ko-KR" sz="900" b="1" dirty="0">
                <a:latin typeface="+mn-ea"/>
              </a:rPr>
              <a:t> / </a:t>
            </a:r>
            <a:r>
              <a:rPr lang="en-US" altLang="ko-KR" sz="900" b="1" dirty="0" err="1" smtClean="0">
                <a:latin typeface="+mn-ea"/>
              </a:rPr>
              <a:t>subscribe_date</a:t>
            </a:r>
            <a:r>
              <a:rPr lang="en-US" altLang="ko-KR" sz="900" b="1" dirty="0" smtClean="0">
                <a:latin typeface="+mn-ea"/>
              </a:rPr>
              <a:t> (DELETE)</a:t>
            </a:r>
          </a:p>
        </p:txBody>
      </p:sp>
    </p:spTree>
    <p:extLst>
      <p:ext uri="{BB962C8B-B14F-4D97-AF65-F5344CB8AC3E}">
        <p14:creationId xmlns:p14="http://schemas.microsoft.com/office/powerpoint/2010/main" val="34620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구독 상품 추가를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저장되지 않은 내용이 있습니다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16355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추가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</a:t>
            </a:fld>
            <a:endParaRPr lang="ko-KR" altLang="en-US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EA2F432-6263-C44F-76C0-67715F08D3C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D5858BD-BE6A-5434-0A68-84D77955412F}"/>
              </a:ext>
            </a:extLst>
          </p:cNvPr>
          <p:cNvGrpSpPr/>
          <p:nvPr/>
        </p:nvGrpSpPr>
        <p:grpSpPr>
          <a:xfrm rot="5400000">
            <a:off x="3029678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96F012-765A-E07D-4FC7-F480775F1B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77B511F-71F3-152C-EF83-E1B62789C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50" y="617555"/>
            <a:ext cx="2918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등록 관리 </a:t>
            </a:r>
            <a:r>
              <a:rPr lang="en-US" altLang="ko-KR" sz="900"/>
              <a:t>&gt; </a:t>
            </a:r>
            <a:r>
              <a:rPr lang="ko-KR" altLang="en-US" sz="900"/>
              <a:t>추가</a:t>
            </a:r>
            <a:endParaRPr lang="en-US" altLang="ko-KR" sz="900"/>
          </a:p>
        </p:txBody>
      </p:sp>
      <p:sp>
        <p:nvSpPr>
          <p:cNvPr id="219" name="직사각형 218">
            <a:extLst>
              <a:ext uri="{FF2B5EF4-FFF2-40B4-BE49-F238E27FC236}">
                <a16:creationId xmlns:a16="http://schemas.microsoft.com/office/drawing/2014/main" id="{0C845358-C6BA-A748-865E-7D17A5ACE021}"/>
              </a:ext>
            </a:extLst>
          </p:cNvPr>
          <p:cNvSpPr/>
          <p:nvPr/>
        </p:nvSpPr>
        <p:spPr>
          <a:xfrm>
            <a:off x="0" y="6548597"/>
            <a:ext cx="3880433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220" name="직선 연결선 219">
            <a:extLst>
              <a:ext uri="{FF2B5EF4-FFF2-40B4-BE49-F238E27FC236}">
                <a16:creationId xmlns:a16="http://schemas.microsoft.com/office/drawing/2014/main" id="{299541BA-6C07-E50E-547C-07F9DBC5DB1D}"/>
              </a:ext>
            </a:extLst>
          </p:cNvPr>
          <p:cNvCxnSpPr>
            <a:cxnSpLocks/>
          </p:cNvCxnSpPr>
          <p:nvPr/>
        </p:nvCxnSpPr>
        <p:spPr>
          <a:xfrm>
            <a:off x="3822624" y="1444281"/>
            <a:ext cx="57809" cy="494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직사각형 220">
            <a:extLst>
              <a:ext uri="{FF2B5EF4-FFF2-40B4-BE49-F238E27FC236}">
                <a16:creationId xmlns:a16="http://schemas.microsoft.com/office/drawing/2014/main" id="{F95EA19F-8083-9FD3-94A9-E687C988A0EF}"/>
              </a:ext>
            </a:extLst>
          </p:cNvPr>
          <p:cNvSpPr/>
          <p:nvPr/>
        </p:nvSpPr>
        <p:spPr>
          <a:xfrm>
            <a:off x="3822624" y="926776"/>
            <a:ext cx="3971545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4E8B2-B468-A1B3-4664-082400183E52}"/>
              </a:ext>
            </a:extLst>
          </p:cNvPr>
          <p:cNvSpPr txBox="1"/>
          <p:nvPr/>
        </p:nvSpPr>
        <p:spPr>
          <a:xfrm>
            <a:off x="7862246" y="1789308"/>
            <a:ext cx="320093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0DD8FC6B-8C55-5AE1-37E1-8FC88F653BF8}"/>
              </a:ext>
            </a:extLst>
          </p:cNvPr>
          <p:cNvSpPr/>
          <p:nvPr/>
        </p:nvSpPr>
        <p:spPr>
          <a:xfrm>
            <a:off x="2366025" y="505230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D8D4EF22-67C1-E855-31E5-8F79D350D688}"/>
              </a:ext>
            </a:extLst>
          </p:cNvPr>
          <p:cNvSpPr/>
          <p:nvPr/>
        </p:nvSpPr>
        <p:spPr>
          <a:xfrm>
            <a:off x="2896398" y="505230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2690327-C24C-FB14-491E-1BF331E344F4}"/>
              </a:ext>
            </a:extLst>
          </p:cNvPr>
          <p:cNvSpPr txBox="1"/>
          <p:nvPr/>
        </p:nvSpPr>
        <p:spPr>
          <a:xfrm>
            <a:off x="408540" y="1193051"/>
            <a:ext cx="1023602" cy="52168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r>
              <a:rPr lang="en-US" altLang="ko-KR" sz="900"/>
              <a:t> 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개수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9599ED23-0A4B-98ED-5B41-AAC6A74FA79E}"/>
              </a:ext>
            </a:extLst>
          </p:cNvPr>
          <p:cNvSpPr/>
          <p:nvPr/>
        </p:nvSpPr>
        <p:spPr>
          <a:xfrm>
            <a:off x="1238334" y="1601268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E8ACD35D-95E4-DA20-E262-31BFB42B437F}"/>
              </a:ext>
            </a:extLst>
          </p:cNvPr>
          <p:cNvSpPr/>
          <p:nvPr/>
        </p:nvSpPr>
        <p:spPr>
          <a:xfrm>
            <a:off x="1238334" y="2424229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09D73D8A-6FEE-24AB-648A-1D896C431C73}"/>
              </a:ext>
            </a:extLst>
          </p:cNvPr>
          <p:cNvSpPr/>
          <p:nvPr/>
        </p:nvSpPr>
        <p:spPr>
          <a:xfrm>
            <a:off x="1238334" y="3101451"/>
            <a:ext cx="2309052" cy="7855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CBF956E-21E3-59D4-3BB1-E74A704B558C}"/>
              </a:ext>
            </a:extLst>
          </p:cNvPr>
          <p:cNvSpPr txBox="1"/>
          <p:nvPr/>
        </p:nvSpPr>
        <p:spPr>
          <a:xfrm>
            <a:off x="1715597" y="336564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html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편집기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7" name="그래픽 46" descr="돋보기 단색으로 채워진">
            <a:extLst>
              <a:ext uri="{FF2B5EF4-FFF2-40B4-BE49-F238E27FC236}">
                <a16:creationId xmlns:a16="http://schemas.microsoft.com/office/drawing/2014/main" id="{3F10BB63-8045-61B7-E131-47CA43C364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71721" y="1651712"/>
            <a:ext cx="145373" cy="147683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DF2517F3-2E2A-417C-A389-F50A7ECAC4AD}"/>
              </a:ext>
            </a:extLst>
          </p:cNvPr>
          <p:cNvSpPr txBox="1"/>
          <p:nvPr/>
        </p:nvSpPr>
        <p:spPr>
          <a:xfrm>
            <a:off x="365331" y="1158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FF99B15-BD73-8A12-7D63-1925D6DE2F74}"/>
              </a:ext>
            </a:extLst>
          </p:cNvPr>
          <p:cNvSpPr txBox="1"/>
          <p:nvPr/>
        </p:nvSpPr>
        <p:spPr>
          <a:xfrm>
            <a:off x="346281" y="15557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6A3D4C7-B5FA-C3D7-16EA-C3E915D02F32}"/>
              </a:ext>
            </a:extLst>
          </p:cNvPr>
          <p:cNvSpPr txBox="1"/>
          <p:nvPr/>
        </p:nvSpPr>
        <p:spPr>
          <a:xfrm>
            <a:off x="349115" y="197820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5BF7FD-9405-04BF-3D22-27FB126CCDCF}"/>
              </a:ext>
            </a:extLst>
          </p:cNvPr>
          <p:cNvSpPr txBox="1"/>
          <p:nvPr/>
        </p:nvSpPr>
        <p:spPr>
          <a:xfrm>
            <a:off x="346281" y="23996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10D5ACD-918B-20E3-4766-25F562B8B32E}"/>
              </a:ext>
            </a:extLst>
          </p:cNvPr>
          <p:cNvSpPr txBox="1"/>
          <p:nvPr/>
        </p:nvSpPr>
        <p:spPr>
          <a:xfrm>
            <a:off x="354070" y="307352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5571C43-70DA-D572-6CCA-1D7DA3480FD1}"/>
              </a:ext>
            </a:extLst>
          </p:cNvPr>
          <p:cNvSpPr txBox="1"/>
          <p:nvPr/>
        </p:nvSpPr>
        <p:spPr>
          <a:xfrm>
            <a:off x="375696" y="39936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628E5D72-741B-FB7D-2AD7-D43A83DA2554}"/>
              </a:ext>
            </a:extLst>
          </p:cNvPr>
          <p:cNvSpPr/>
          <p:nvPr/>
        </p:nvSpPr>
        <p:spPr>
          <a:xfrm>
            <a:off x="1238334" y="2020089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37001BF4-DBD9-EF50-AEF0-8B9F443DF04F}"/>
              </a:ext>
            </a:extLst>
          </p:cNvPr>
          <p:cNvSpPr/>
          <p:nvPr/>
        </p:nvSpPr>
        <p:spPr>
          <a:xfrm>
            <a:off x="1238334" y="4073497"/>
            <a:ext cx="99021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F595E272-ADEC-56DC-6669-886B7AA082A8}"/>
              </a:ext>
            </a:extLst>
          </p:cNvPr>
          <p:cNvSpPr/>
          <p:nvPr/>
        </p:nvSpPr>
        <p:spPr>
          <a:xfrm>
            <a:off x="1233589" y="465900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C57D55F1-2826-ED8C-74A0-A7501B4F7612}"/>
              </a:ext>
            </a:extLst>
          </p:cNvPr>
          <p:cNvSpPr/>
          <p:nvPr/>
        </p:nvSpPr>
        <p:spPr>
          <a:xfrm>
            <a:off x="3031147" y="465900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DC9A52A4-611D-2306-74A1-8DD3D7A8C2BF}"/>
              </a:ext>
            </a:extLst>
          </p:cNvPr>
          <p:cNvSpPr/>
          <p:nvPr/>
        </p:nvSpPr>
        <p:spPr>
          <a:xfrm>
            <a:off x="1233589" y="498960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F6344F9-92A7-EF67-919A-FAC941889BB5}"/>
              </a:ext>
            </a:extLst>
          </p:cNvPr>
          <p:cNvSpPr txBox="1"/>
          <p:nvPr/>
        </p:nvSpPr>
        <p:spPr>
          <a:xfrm>
            <a:off x="1792502" y="506860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D90F0FB6-A9D8-DFCE-C47D-EB20C4A1BD5F}"/>
              </a:ext>
            </a:extLst>
          </p:cNvPr>
          <p:cNvSpPr/>
          <p:nvPr/>
        </p:nvSpPr>
        <p:spPr>
          <a:xfrm>
            <a:off x="1238334" y="119130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A59FECC9-F7A5-0215-8F0D-96081C196562}"/>
              </a:ext>
            </a:extLst>
          </p:cNvPr>
          <p:cNvSpPr/>
          <p:nvPr/>
        </p:nvSpPr>
        <p:spPr>
          <a:xfrm>
            <a:off x="2324256" y="119151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9C71B5DE-CA57-C81D-2F13-EE4FC4616B5D}"/>
              </a:ext>
            </a:extLst>
          </p:cNvPr>
          <p:cNvSpPr/>
          <p:nvPr/>
        </p:nvSpPr>
        <p:spPr>
          <a:xfrm>
            <a:off x="2324256" y="160948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C7F3A0-CEEC-C5CA-79DB-2E5C90D5A484}"/>
              </a:ext>
            </a:extLst>
          </p:cNvPr>
          <p:cNvSpPr txBox="1"/>
          <p:nvPr/>
        </p:nvSpPr>
        <p:spPr>
          <a:xfrm>
            <a:off x="324404" y="46117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" name="Box">
            <a:extLst>
              <a:ext uri="{FF2B5EF4-FFF2-40B4-BE49-F238E27FC236}">
                <a16:creationId xmlns:a16="http://schemas.microsoft.com/office/drawing/2014/main" id="{C08319E9-B88C-054B-0A0D-2208DB352E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1408" y="5637036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BA035-B073-263F-2650-ACF44C4DF071}"/>
              </a:ext>
            </a:extLst>
          </p:cNvPr>
          <p:cNvSpPr txBox="1"/>
          <p:nvPr/>
        </p:nvSpPr>
        <p:spPr>
          <a:xfrm>
            <a:off x="1328708" y="558228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37" name="그래픽 36" descr="확인 표시 단색으로 채워진">
            <a:extLst>
              <a:ext uri="{FF2B5EF4-FFF2-40B4-BE49-F238E27FC236}">
                <a16:creationId xmlns:a16="http://schemas.microsoft.com/office/drawing/2014/main" id="{6C141936-D34F-55F2-E22F-B6953E2B839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54335" y="5633084"/>
            <a:ext cx="82916" cy="126261"/>
          </a:xfrm>
          <a:prstGeom prst="rect">
            <a:avLst/>
          </a:prstGeom>
        </p:spPr>
      </p:pic>
      <p:sp>
        <p:nvSpPr>
          <p:cNvPr id="38" name="Box">
            <a:extLst>
              <a:ext uri="{FF2B5EF4-FFF2-40B4-BE49-F238E27FC236}">
                <a16:creationId xmlns:a16="http://schemas.microsoft.com/office/drawing/2014/main" id="{B4AAE7B8-6D15-585C-FCDD-1D10AF44B4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467" y="563703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592AB6-E65E-00E9-B33D-C0D320E62BF9}"/>
              </a:ext>
            </a:extLst>
          </p:cNvPr>
          <p:cNvSpPr txBox="1"/>
          <p:nvPr/>
        </p:nvSpPr>
        <p:spPr>
          <a:xfrm>
            <a:off x="1723767" y="558228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95" name="Box">
            <a:extLst>
              <a:ext uri="{FF2B5EF4-FFF2-40B4-BE49-F238E27FC236}">
                <a16:creationId xmlns:a16="http://schemas.microsoft.com/office/drawing/2014/main" id="{189C9211-9C3D-DA8E-E883-718039B34B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1408" y="6055993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AF9080C-3623-E05B-3CCA-2C4D887BFC8B}"/>
              </a:ext>
            </a:extLst>
          </p:cNvPr>
          <p:cNvSpPr txBox="1"/>
          <p:nvPr/>
        </p:nvSpPr>
        <p:spPr>
          <a:xfrm>
            <a:off x="1328708" y="6009633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97" name="그래픽 96" descr="확인 표시 단색으로 채워진">
            <a:extLst>
              <a:ext uri="{FF2B5EF4-FFF2-40B4-BE49-F238E27FC236}">
                <a16:creationId xmlns:a16="http://schemas.microsoft.com/office/drawing/2014/main" id="{74C9C47F-18A5-A84E-0071-CACD9A600D4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54335" y="6052041"/>
            <a:ext cx="82916" cy="126261"/>
          </a:xfrm>
          <a:prstGeom prst="rect">
            <a:avLst/>
          </a:prstGeom>
        </p:spPr>
      </p:pic>
      <p:sp>
        <p:nvSpPr>
          <p:cNvPr id="98" name="Box">
            <a:extLst>
              <a:ext uri="{FF2B5EF4-FFF2-40B4-BE49-F238E27FC236}">
                <a16:creationId xmlns:a16="http://schemas.microsoft.com/office/drawing/2014/main" id="{41B82C58-384A-534A-F2C5-293D61E08F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5067" y="6055993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BCB32E3-4602-0C80-4B59-8652A20E746C}"/>
              </a:ext>
            </a:extLst>
          </p:cNvPr>
          <p:cNvSpPr txBox="1"/>
          <p:nvPr/>
        </p:nvSpPr>
        <p:spPr>
          <a:xfrm>
            <a:off x="1952366" y="6009633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32F9E71-700F-1DC4-F631-03A80E0B0C2B}"/>
              </a:ext>
            </a:extLst>
          </p:cNvPr>
          <p:cNvSpPr txBox="1"/>
          <p:nvPr/>
        </p:nvSpPr>
        <p:spPr>
          <a:xfrm>
            <a:off x="347877" y="555030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E274F97-A817-0D11-9784-2EE18B86C7BF}"/>
              </a:ext>
            </a:extLst>
          </p:cNvPr>
          <p:cNvSpPr txBox="1"/>
          <p:nvPr/>
        </p:nvSpPr>
        <p:spPr>
          <a:xfrm>
            <a:off x="345768" y="59211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F0DAEF91-EA7E-9DED-D84D-155D41654FDB}"/>
              </a:ext>
            </a:extLst>
          </p:cNvPr>
          <p:cNvSpPr/>
          <p:nvPr/>
        </p:nvSpPr>
        <p:spPr>
          <a:xfrm>
            <a:off x="5770231" y="3138163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 단위 입력</a:t>
            </a: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E10F2010-87D5-C250-17A3-BA197D0B777B}"/>
              </a:ext>
            </a:extLst>
          </p:cNvPr>
          <p:cNvSpPr/>
          <p:nvPr/>
        </p:nvSpPr>
        <p:spPr>
          <a:xfrm>
            <a:off x="6857322" y="449027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7E8571B9-43A6-4714-4EAE-2206CD7D39FF}"/>
              </a:ext>
            </a:extLst>
          </p:cNvPr>
          <p:cNvSpPr/>
          <p:nvPr/>
        </p:nvSpPr>
        <p:spPr>
          <a:xfrm>
            <a:off x="6261757" y="449027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F290459-D5B3-640F-C175-3CC32F20D1B8}"/>
              </a:ext>
            </a:extLst>
          </p:cNvPr>
          <p:cNvGrpSpPr/>
          <p:nvPr/>
        </p:nvGrpSpPr>
        <p:grpSpPr>
          <a:xfrm>
            <a:off x="6582155" y="4247954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498E90F1-36EE-FEEA-CF10-23F1CCE5706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8FBC5EEC-ECD4-7898-03C7-D9E91495A4F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9D0B211A-8695-2572-BA30-EFE625473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783FD91A-2D05-9858-88E6-89D68D700C0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118FEE91-F755-B9AD-CE72-C23DD5BB8201}"/>
              </a:ext>
            </a:extLst>
          </p:cNvPr>
          <p:cNvGrpSpPr/>
          <p:nvPr/>
        </p:nvGrpSpPr>
        <p:grpSpPr>
          <a:xfrm>
            <a:off x="7123922" y="4243351"/>
            <a:ext cx="244417" cy="258694"/>
            <a:chOff x="1098607" y="3056422"/>
            <a:chExt cx="244417" cy="258694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5BB9C723-9CC0-7BF8-CBC8-54BEF3AB410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7" name="그룹 76">
              <a:extLst>
                <a:ext uri="{FF2B5EF4-FFF2-40B4-BE49-F238E27FC236}">
                  <a16:creationId xmlns:a16="http://schemas.microsoft.com/office/drawing/2014/main" id="{4415A28A-1F11-DD19-703F-C731CE40FEB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8" name="Oval 593">
                <a:extLst>
                  <a:ext uri="{FF2B5EF4-FFF2-40B4-BE49-F238E27FC236}">
                    <a16:creationId xmlns:a16="http://schemas.microsoft.com/office/drawing/2014/main" id="{7A647529-EC0B-F28F-7D7F-84C4C905E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9" name="TextBox 14">
                <a:extLst>
                  <a:ext uri="{FF2B5EF4-FFF2-40B4-BE49-F238E27FC236}">
                    <a16:creationId xmlns:a16="http://schemas.microsoft.com/office/drawing/2014/main" id="{82567BDA-AF56-CCFF-7890-9A9D363928F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BD41DE2E-F2BE-7A5C-E582-F1616F50E389}"/>
              </a:ext>
            </a:extLst>
          </p:cNvPr>
          <p:cNvSpPr txBox="1"/>
          <p:nvPr/>
        </p:nvSpPr>
        <p:spPr>
          <a:xfrm>
            <a:off x="4150073" y="1641169"/>
            <a:ext cx="1023602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할인 선택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사용자 연장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F9DD1598-16CC-2593-BF4A-BF0D671FC770}"/>
              </a:ext>
            </a:extLst>
          </p:cNvPr>
          <p:cNvSpPr/>
          <p:nvPr/>
        </p:nvSpPr>
        <p:spPr>
          <a:xfrm>
            <a:off x="5035040" y="273807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B75689F4-A946-6A75-443E-2C58E15AC99A}"/>
              </a:ext>
            </a:extLst>
          </p:cNvPr>
          <p:cNvSpPr/>
          <p:nvPr/>
        </p:nvSpPr>
        <p:spPr>
          <a:xfrm>
            <a:off x="5691348" y="1613411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단위 입력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5261C9E-1305-9123-2445-D4D867855FF5}"/>
              </a:ext>
            </a:extLst>
          </p:cNvPr>
          <p:cNvSpPr txBox="1"/>
          <p:nvPr/>
        </p:nvSpPr>
        <p:spPr>
          <a:xfrm>
            <a:off x="4080672" y="2293198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할인율과 할인 금액은 둘 중 하나만 입력 가능합니다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E9531EC2-68B9-D703-2305-2AF6FE3BB963}"/>
              </a:ext>
            </a:extLst>
          </p:cNvPr>
          <p:cNvSpPr/>
          <p:nvPr/>
        </p:nvSpPr>
        <p:spPr>
          <a:xfrm>
            <a:off x="5691348" y="2028645"/>
            <a:ext cx="98305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단위 입력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741172D-284E-1FD5-AC81-930E18E581BE}"/>
              </a:ext>
            </a:extLst>
          </p:cNvPr>
          <p:cNvSpPr txBox="1"/>
          <p:nvPr/>
        </p:nvSpPr>
        <p:spPr>
          <a:xfrm>
            <a:off x="4996449" y="1629947"/>
            <a:ext cx="731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금액</a:t>
            </a:r>
            <a:endParaRPr lang="en-US" altLang="ko-KR" sz="900"/>
          </a:p>
        </p:txBody>
      </p:sp>
      <p:sp>
        <p:nvSpPr>
          <p:cNvPr id="126" name="타원 125">
            <a:extLst>
              <a:ext uri="{FF2B5EF4-FFF2-40B4-BE49-F238E27FC236}">
                <a16:creationId xmlns:a16="http://schemas.microsoft.com/office/drawing/2014/main" id="{44515A78-B6BA-C646-958B-3E31AFEB6DF5}"/>
              </a:ext>
            </a:extLst>
          </p:cNvPr>
          <p:cNvSpPr/>
          <p:nvPr/>
        </p:nvSpPr>
        <p:spPr>
          <a:xfrm>
            <a:off x="4888912" y="1688707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타원 126">
            <a:extLst>
              <a:ext uri="{FF2B5EF4-FFF2-40B4-BE49-F238E27FC236}">
                <a16:creationId xmlns:a16="http://schemas.microsoft.com/office/drawing/2014/main" id="{7DB13C0C-4342-60E9-46A7-76FFBD8054E7}"/>
              </a:ext>
            </a:extLst>
          </p:cNvPr>
          <p:cNvSpPr/>
          <p:nvPr/>
        </p:nvSpPr>
        <p:spPr>
          <a:xfrm>
            <a:off x="4887652" y="2105507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타원 127">
            <a:extLst>
              <a:ext uri="{FF2B5EF4-FFF2-40B4-BE49-F238E27FC236}">
                <a16:creationId xmlns:a16="http://schemas.microsoft.com/office/drawing/2014/main" id="{45434B96-037B-F9D7-49F6-CD27AC35CE9A}"/>
              </a:ext>
            </a:extLst>
          </p:cNvPr>
          <p:cNvSpPr/>
          <p:nvPr/>
        </p:nvSpPr>
        <p:spPr>
          <a:xfrm>
            <a:off x="4919511" y="1720819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21608E1-BE19-E59D-CF51-45405553A8D1}"/>
              </a:ext>
            </a:extLst>
          </p:cNvPr>
          <p:cNvSpPr txBox="1"/>
          <p:nvPr/>
        </p:nvSpPr>
        <p:spPr>
          <a:xfrm>
            <a:off x="4151793" y="3879974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사용자가 직접 연장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최대 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회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할 시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연장되는 기간입니다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034EE05-8CD8-2A65-853E-DD442E49156C}"/>
              </a:ext>
            </a:extLst>
          </p:cNvPr>
          <p:cNvSpPr txBox="1"/>
          <p:nvPr/>
        </p:nvSpPr>
        <p:spPr>
          <a:xfrm>
            <a:off x="4106772" y="26830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426D578-032E-657F-B746-E3530B5FD96E}"/>
              </a:ext>
            </a:extLst>
          </p:cNvPr>
          <p:cNvSpPr txBox="1"/>
          <p:nvPr/>
        </p:nvSpPr>
        <p:spPr>
          <a:xfrm>
            <a:off x="4106222" y="30877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A286D50-B1A1-AC59-0CF8-84B3769E8F91}"/>
              </a:ext>
            </a:extLst>
          </p:cNvPr>
          <p:cNvSpPr txBox="1"/>
          <p:nvPr/>
        </p:nvSpPr>
        <p:spPr>
          <a:xfrm>
            <a:off x="5075332" y="3154699"/>
            <a:ext cx="731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가능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불가능</a:t>
            </a:r>
            <a:endParaRPr lang="en-US" altLang="ko-KR" sz="900"/>
          </a:p>
        </p:txBody>
      </p:sp>
      <p:sp>
        <p:nvSpPr>
          <p:cNvPr id="136" name="타원 135">
            <a:extLst>
              <a:ext uri="{FF2B5EF4-FFF2-40B4-BE49-F238E27FC236}">
                <a16:creationId xmlns:a16="http://schemas.microsoft.com/office/drawing/2014/main" id="{7C26A534-5B7E-78C9-031D-FC7E4A181CCC}"/>
              </a:ext>
            </a:extLst>
          </p:cNvPr>
          <p:cNvSpPr/>
          <p:nvPr/>
        </p:nvSpPr>
        <p:spPr>
          <a:xfrm>
            <a:off x="4967795" y="3213459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타원 136">
            <a:extLst>
              <a:ext uri="{FF2B5EF4-FFF2-40B4-BE49-F238E27FC236}">
                <a16:creationId xmlns:a16="http://schemas.microsoft.com/office/drawing/2014/main" id="{BA2103A4-FB22-E4D8-710E-92CB896D2644}"/>
              </a:ext>
            </a:extLst>
          </p:cNvPr>
          <p:cNvSpPr/>
          <p:nvPr/>
        </p:nvSpPr>
        <p:spPr>
          <a:xfrm>
            <a:off x="4966535" y="3630259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타원 137">
            <a:extLst>
              <a:ext uri="{FF2B5EF4-FFF2-40B4-BE49-F238E27FC236}">
                <a16:creationId xmlns:a16="http://schemas.microsoft.com/office/drawing/2014/main" id="{03B9BC1A-B676-B315-BD61-ED2189C22BFC}"/>
              </a:ext>
            </a:extLst>
          </p:cNvPr>
          <p:cNvSpPr/>
          <p:nvPr/>
        </p:nvSpPr>
        <p:spPr>
          <a:xfrm>
            <a:off x="4998394" y="3245571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0D722-E929-751A-9211-656FA4AEA25E}"/>
              </a:ext>
            </a:extLst>
          </p:cNvPr>
          <p:cNvSpPr txBox="1"/>
          <p:nvPr/>
        </p:nvSpPr>
        <p:spPr>
          <a:xfrm>
            <a:off x="378088" y="4302502"/>
            <a:ext cx="310006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구독 상품 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회 주문 시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이용하게 되는 총 상품의 개수입니다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896154" y="1073467"/>
            <a:ext cx="3633537" cy="161582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 :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구독 상품 등록 관리 </a:t>
            </a:r>
            <a:r>
              <a:rPr lang="en-US" altLang="ko-KR" sz="900" dirty="0" smtClean="0"/>
              <a:t>(subscribe product management) &gt; </a:t>
            </a:r>
            <a:r>
              <a:rPr lang="ko-KR" altLang="en-US" sz="900" b="1" dirty="0" smtClean="0"/>
              <a:t>추가 </a:t>
            </a:r>
            <a:r>
              <a:rPr lang="en-US" altLang="ko-KR" sz="900" b="1" dirty="0" smtClean="0"/>
              <a:t>(Add)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same with </a:t>
            </a:r>
            <a:r>
              <a:rPr lang="ko-KR" altLang="en-US" sz="900" dirty="0" smtClean="0"/>
              <a:t>상세</a:t>
            </a:r>
            <a:r>
              <a:rPr lang="en-US" altLang="ko-KR" sz="900" dirty="0" smtClean="0"/>
              <a:t>(Modify)</a:t>
            </a:r>
          </a:p>
          <a:p>
            <a:r>
              <a:rPr lang="en-US" altLang="ko-KR" sz="900" dirty="0" smtClean="0">
                <a:latin typeface="+mn-ea"/>
              </a:rPr>
              <a:t> </a:t>
            </a:r>
          </a:p>
          <a:p>
            <a:r>
              <a:rPr lang="en-US" altLang="ko-KR" sz="900" dirty="0"/>
              <a:t>3.Buttons</a:t>
            </a:r>
          </a:p>
          <a:p>
            <a:r>
              <a:rPr lang="en-US" altLang="ko-KR" sz="900" dirty="0"/>
              <a:t>  1) </a:t>
            </a:r>
            <a:r>
              <a:rPr lang="ko-KR" altLang="en-US" sz="900" dirty="0"/>
              <a:t>저장 </a:t>
            </a:r>
            <a:r>
              <a:rPr lang="en-US" altLang="ko-KR" sz="900" dirty="0"/>
              <a:t>(save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>
                <a:latin typeface="+mn-ea"/>
              </a:rPr>
              <a:t>INSERT </a:t>
            </a:r>
            <a:r>
              <a:rPr lang="en-US" altLang="ko-KR" sz="900" dirty="0" err="1">
                <a:latin typeface="+mn-ea"/>
              </a:rPr>
              <a:t>st_product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   </a:t>
            </a:r>
            <a:r>
              <a:rPr lang="en-US" altLang="ko-KR" sz="900" b="1" dirty="0" err="1" smtClean="0">
                <a:latin typeface="+mn-ea"/>
              </a:rPr>
              <a:t>product_type</a:t>
            </a:r>
            <a:r>
              <a:rPr lang="en-US" altLang="ko-KR" sz="900" b="1" dirty="0" smtClean="0">
                <a:latin typeface="+mn-ea"/>
              </a:rPr>
              <a:t> = ‘subscribe’</a:t>
            </a:r>
          </a:p>
        </p:txBody>
      </p:sp>
    </p:spTree>
    <p:extLst>
      <p:ext uri="{BB962C8B-B14F-4D97-AF65-F5344CB8AC3E}">
        <p14:creationId xmlns:p14="http://schemas.microsoft.com/office/powerpoint/2010/main" val="347429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C84C1DB-9194-A169-98CE-A6F49CD293B8}"/>
              </a:ext>
            </a:extLst>
          </p:cNvPr>
          <p:cNvSpPr txBox="1"/>
          <p:nvPr/>
        </p:nvSpPr>
        <p:spPr>
          <a:xfrm>
            <a:off x="289250" y="326571"/>
            <a:ext cx="531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/>
              <a:t>구독 상품 주문 관리</a:t>
            </a:r>
          </a:p>
        </p:txBody>
      </p:sp>
    </p:spTree>
    <p:extLst>
      <p:ext uri="{BB962C8B-B14F-4D97-AF65-F5344CB8AC3E}">
        <p14:creationId xmlns:p14="http://schemas.microsoft.com/office/powerpoint/2010/main" val="121620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6">
            <a:extLst>
              <a:ext uri="{FF2B5EF4-FFF2-40B4-BE49-F238E27FC236}">
                <a16:creationId xmlns:a16="http://schemas.microsoft.com/office/drawing/2014/main" id="{6819A5D0-186C-8200-E81E-C2A4758FD455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7" name="표 37">
            <a:extLst>
              <a:ext uri="{FF2B5EF4-FFF2-40B4-BE49-F238E27FC236}">
                <a16:creationId xmlns:a16="http://schemas.microsoft.com/office/drawing/2014/main" id="{B64F28A8-424A-5B06-D6B5-52F024CBEC85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 오더 구독 상품 주문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주문일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기간 사이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구독 기간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기간 사이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조회에 맞는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주문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u="sng">
                          <a:solidFill>
                            <a:schemeClr val="tx1"/>
                          </a:solidFill>
                        </a:rPr>
                        <a:t>조회된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구독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구독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249313"/>
                  </a:ext>
                </a:extLst>
              </a:tr>
            </a:tbl>
          </a:graphicData>
        </a:graphic>
      </p:graphicFrame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BC7554D-0719-07AB-0847-22E4B6E31F98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주문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9" name="슬라이드 번호 개체 틀 1">
            <a:extLst>
              <a:ext uri="{FF2B5EF4-FFF2-40B4-BE49-F238E27FC236}">
                <a16:creationId xmlns:a16="http://schemas.microsoft.com/office/drawing/2014/main" id="{5BEFCFAB-855C-DE85-AA9D-D7F787F0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AC0AD8-8A02-1454-DC82-B230EDA55C8C}"/>
              </a:ext>
            </a:extLst>
          </p:cNvPr>
          <p:cNvSpPr txBox="1"/>
          <p:nvPr/>
        </p:nvSpPr>
        <p:spPr>
          <a:xfrm>
            <a:off x="336150" y="617555"/>
            <a:ext cx="26639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주문 관리</a:t>
            </a:r>
            <a:endParaRPr lang="en-US" altLang="ko-KR" sz="90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5A673F9A-ED61-5BB8-6ADC-4D75DD47B9CE}"/>
              </a:ext>
            </a:extLst>
          </p:cNvPr>
          <p:cNvGrpSpPr/>
          <p:nvPr/>
        </p:nvGrpSpPr>
        <p:grpSpPr>
          <a:xfrm rot="5400000">
            <a:off x="2655068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29B9421E-5A7D-85E9-4B9F-106EB983D37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C30BDF60-0C80-94F3-20D9-CD86B3C6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aphicFrame>
        <p:nvGraphicFramePr>
          <p:cNvPr id="34" name="표 15">
            <a:extLst>
              <a:ext uri="{FF2B5EF4-FFF2-40B4-BE49-F238E27FC236}">
                <a16:creationId xmlns:a16="http://schemas.microsoft.com/office/drawing/2014/main" id="{2B6F4B58-9F0D-F1AA-993C-98BDA829E6AF}"/>
              </a:ext>
            </a:extLst>
          </p:cNvPr>
          <p:cNvGraphicFramePr>
            <a:graphicFrameLocks noGrp="1"/>
          </p:cNvGraphicFramePr>
          <p:nvPr/>
        </p:nvGraphicFramePr>
        <p:xfrm>
          <a:off x="439141" y="3523651"/>
          <a:ext cx="6580784" cy="11294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4195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71861264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710170856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구독 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확인 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구독중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StoryWay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이용 확정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구독 만료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StoryWay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취소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구독 취소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StoryWay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577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629ECFEA-9BE7-63AC-5A3F-2324782D5DB2}"/>
              </a:ext>
            </a:extLst>
          </p:cNvPr>
          <p:cNvSpPr txBox="1"/>
          <p:nvPr/>
        </p:nvSpPr>
        <p:spPr>
          <a:xfrm>
            <a:off x="358867" y="3233538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62669CA6-F0BA-A718-DEC3-832BDD6D4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043" y="4756753"/>
            <a:ext cx="765615" cy="288135"/>
          </a:xfrm>
          <a:prstGeom prst="rect">
            <a:avLst/>
          </a:prstGeom>
        </p:spPr>
      </p:pic>
      <p:sp>
        <p:nvSpPr>
          <p:cNvPr id="40" name="직사각형 39">
            <a:extLst>
              <a:ext uri="{FF2B5EF4-FFF2-40B4-BE49-F238E27FC236}">
                <a16:creationId xmlns:a16="http://schemas.microsoft.com/office/drawing/2014/main" id="{771623F6-B96A-259E-BE05-2BBC240C611B}"/>
              </a:ext>
            </a:extLst>
          </p:cNvPr>
          <p:cNvSpPr/>
          <p:nvPr/>
        </p:nvSpPr>
        <p:spPr>
          <a:xfrm>
            <a:off x="446178" y="3812034"/>
            <a:ext cx="737616" cy="854759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F3E33E30-AAE6-0531-56F7-B86E016A4B97}"/>
              </a:ext>
            </a:extLst>
          </p:cNvPr>
          <p:cNvGrpSpPr/>
          <p:nvPr/>
        </p:nvGrpSpPr>
        <p:grpSpPr>
          <a:xfrm>
            <a:off x="117149" y="3269224"/>
            <a:ext cx="278496" cy="200053"/>
            <a:chOff x="1014019" y="2643309"/>
            <a:chExt cx="278496" cy="200053"/>
          </a:xfrm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7114A2ED-16E3-1527-A5A9-A4179783D9E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A1D6C5C2-2B51-0E6E-D42B-A829B6619AB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4" name="Oval 593">
                <a:extLst>
                  <a:ext uri="{FF2B5EF4-FFF2-40B4-BE49-F238E27FC236}">
                    <a16:creationId xmlns:a16="http://schemas.microsoft.com/office/drawing/2014/main" id="{BB5E3E29-5F80-7CD7-EA6F-9315D7AF2E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5" name="TextBox 14">
                <a:extLst>
                  <a:ext uri="{FF2B5EF4-FFF2-40B4-BE49-F238E27FC236}">
                    <a16:creationId xmlns:a16="http://schemas.microsoft.com/office/drawing/2014/main" id="{AA9FC150-47BD-29F3-9A76-5B96E3A26C2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CB47D5E8-A5C5-3F00-C217-EECF838EB2AC}"/>
              </a:ext>
            </a:extLst>
          </p:cNvPr>
          <p:cNvSpPr/>
          <p:nvPr/>
        </p:nvSpPr>
        <p:spPr>
          <a:xfrm>
            <a:off x="6180753" y="316095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47" name="그래픽 46" descr="다운로드 윤곽선">
            <a:extLst>
              <a:ext uri="{FF2B5EF4-FFF2-40B4-BE49-F238E27FC236}">
                <a16:creationId xmlns:a16="http://schemas.microsoft.com/office/drawing/2014/main" id="{33777EA3-8074-8DE6-6F96-79B39454686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16245" y="3173917"/>
            <a:ext cx="204905" cy="204905"/>
          </a:xfrm>
          <a:prstGeom prst="rect">
            <a:avLst/>
          </a:prstGeom>
        </p:spPr>
      </p:pic>
      <p:grpSp>
        <p:nvGrpSpPr>
          <p:cNvPr id="48" name="그룹 47">
            <a:extLst>
              <a:ext uri="{FF2B5EF4-FFF2-40B4-BE49-F238E27FC236}">
                <a16:creationId xmlns:a16="http://schemas.microsoft.com/office/drawing/2014/main" id="{F34294B1-FB0A-24AF-EEFB-7C73C861B5C6}"/>
              </a:ext>
            </a:extLst>
          </p:cNvPr>
          <p:cNvGrpSpPr/>
          <p:nvPr/>
        </p:nvGrpSpPr>
        <p:grpSpPr>
          <a:xfrm>
            <a:off x="5933166" y="3182207"/>
            <a:ext cx="278496" cy="200053"/>
            <a:chOff x="1014019" y="2643309"/>
            <a:chExt cx="278496" cy="200053"/>
          </a:xfrm>
        </p:grpSpPr>
        <p:sp>
          <p:nvSpPr>
            <p:cNvPr id="49" name="이등변 삼각형 48">
              <a:extLst>
                <a:ext uri="{FF2B5EF4-FFF2-40B4-BE49-F238E27FC236}">
                  <a16:creationId xmlns:a16="http://schemas.microsoft.com/office/drawing/2014/main" id="{54EF004F-4E2C-C348-EFBA-E5F2344802A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57387DC2-4132-B474-A487-0207D550487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1" name="Oval 593">
                <a:extLst>
                  <a:ext uri="{FF2B5EF4-FFF2-40B4-BE49-F238E27FC236}">
                    <a16:creationId xmlns:a16="http://schemas.microsoft.com/office/drawing/2014/main" id="{3FE6721B-15D8-D3C8-DAFF-A091E638D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2" name="TextBox 14">
                <a:extLst>
                  <a:ext uri="{FF2B5EF4-FFF2-40B4-BE49-F238E27FC236}">
                    <a16:creationId xmlns:a16="http://schemas.microsoft.com/office/drawing/2014/main" id="{EB374468-6A60-AD5C-5981-00A51A7B8B3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9" name="그룹 128">
            <a:extLst>
              <a:ext uri="{FF2B5EF4-FFF2-40B4-BE49-F238E27FC236}">
                <a16:creationId xmlns:a16="http://schemas.microsoft.com/office/drawing/2014/main" id="{067446D9-4562-ADB8-B2AD-180D9B7FC0DB}"/>
              </a:ext>
            </a:extLst>
          </p:cNvPr>
          <p:cNvGrpSpPr/>
          <p:nvPr/>
        </p:nvGrpSpPr>
        <p:grpSpPr>
          <a:xfrm>
            <a:off x="1010810" y="3539610"/>
            <a:ext cx="244417" cy="258694"/>
            <a:chOff x="1098607" y="3056422"/>
            <a:chExt cx="244417" cy="258694"/>
          </a:xfrm>
        </p:grpSpPr>
        <p:sp>
          <p:nvSpPr>
            <p:cNvPr id="130" name="이등변 삼각형 129">
              <a:extLst>
                <a:ext uri="{FF2B5EF4-FFF2-40B4-BE49-F238E27FC236}">
                  <a16:creationId xmlns:a16="http://schemas.microsoft.com/office/drawing/2014/main" id="{6F602FDF-F8F1-0152-987B-9573BC6CE94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FD6AEB15-635E-D9D0-E788-62E8EB3B61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2" name="Oval 593">
                <a:extLst>
                  <a:ext uri="{FF2B5EF4-FFF2-40B4-BE49-F238E27FC236}">
                    <a16:creationId xmlns:a16="http://schemas.microsoft.com/office/drawing/2014/main" id="{C1981DDB-0686-E69C-C1F5-065B8A125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3" name="TextBox 14">
                <a:extLst>
                  <a:ext uri="{FF2B5EF4-FFF2-40B4-BE49-F238E27FC236}">
                    <a16:creationId xmlns:a16="http://schemas.microsoft.com/office/drawing/2014/main" id="{63233CEC-7BDD-7135-1278-D8C0A983C82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E8BD887-8E01-73B5-03DC-68CF0EA33EE0}"/>
              </a:ext>
            </a:extLst>
          </p:cNvPr>
          <p:cNvSpPr/>
          <p:nvPr/>
        </p:nvSpPr>
        <p:spPr>
          <a:xfrm>
            <a:off x="6262439" y="278128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B4AB66B-3215-D960-4227-CDDDF91D3183}"/>
              </a:ext>
            </a:extLst>
          </p:cNvPr>
          <p:cNvCxnSpPr>
            <a:cxnSpLocks/>
          </p:cNvCxnSpPr>
          <p:nvPr/>
        </p:nvCxnSpPr>
        <p:spPr>
          <a:xfrm>
            <a:off x="416248" y="308065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44C9001-2816-EF96-503D-443EC9C6456A}"/>
              </a:ext>
            </a:extLst>
          </p:cNvPr>
          <p:cNvCxnSpPr>
            <a:cxnSpLocks/>
          </p:cNvCxnSpPr>
          <p:nvPr/>
        </p:nvCxnSpPr>
        <p:spPr>
          <a:xfrm>
            <a:off x="375921" y="98396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4" name="그룹 133">
            <a:extLst>
              <a:ext uri="{FF2B5EF4-FFF2-40B4-BE49-F238E27FC236}">
                <a16:creationId xmlns:a16="http://schemas.microsoft.com/office/drawing/2014/main" id="{3500B0DF-EFA4-48AB-EC7A-B5A2029304BE}"/>
              </a:ext>
            </a:extLst>
          </p:cNvPr>
          <p:cNvGrpSpPr/>
          <p:nvPr/>
        </p:nvGrpSpPr>
        <p:grpSpPr>
          <a:xfrm rot="5400000">
            <a:off x="5585905" y="2426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5" name="이등변 삼각형 134">
              <a:extLst>
                <a:ext uri="{FF2B5EF4-FFF2-40B4-BE49-F238E27FC236}">
                  <a16:creationId xmlns:a16="http://schemas.microsoft.com/office/drawing/2014/main" id="{1AD9EC41-7B05-154B-DE8E-8EAE65E4B38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6" name="Oval 593">
              <a:extLst>
                <a:ext uri="{FF2B5EF4-FFF2-40B4-BE49-F238E27FC236}">
                  <a16:creationId xmlns:a16="http://schemas.microsoft.com/office/drawing/2014/main" id="{AC41CDD8-C360-D92B-F484-AC5CF68E5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75DCB591-7E0B-25C0-681D-29A6EFDD2E99}"/>
              </a:ext>
            </a:extLst>
          </p:cNvPr>
          <p:cNvSpPr txBox="1"/>
          <p:nvPr/>
        </p:nvSpPr>
        <p:spPr>
          <a:xfrm>
            <a:off x="377119" y="2084845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4E1AF787-DCF0-27DF-555D-61956F49006B}"/>
              </a:ext>
            </a:extLst>
          </p:cNvPr>
          <p:cNvGrpSpPr/>
          <p:nvPr/>
        </p:nvGrpSpPr>
        <p:grpSpPr>
          <a:xfrm rot="5400000">
            <a:off x="5412308" y="110199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8DAF8BE9-3D0E-4EF6-0F6E-8683D5D5FE5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0" name="Oval 593">
              <a:extLst>
                <a:ext uri="{FF2B5EF4-FFF2-40B4-BE49-F238E27FC236}">
                  <a16:creationId xmlns:a16="http://schemas.microsoft.com/office/drawing/2014/main" id="{F5CF3A28-58E9-FD67-6C90-D1C1E94B0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41" name="사각형: 둥근 모서리 140">
            <a:extLst>
              <a:ext uri="{FF2B5EF4-FFF2-40B4-BE49-F238E27FC236}">
                <a16:creationId xmlns:a16="http://schemas.microsoft.com/office/drawing/2014/main" id="{1C79FA68-B514-CACF-D204-C776C1DE5878}"/>
              </a:ext>
            </a:extLst>
          </p:cNvPr>
          <p:cNvSpPr/>
          <p:nvPr/>
        </p:nvSpPr>
        <p:spPr>
          <a:xfrm>
            <a:off x="926083" y="212295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42" name="사각형: 둥근 모서리 141">
            <a:extLst>
              <a:ext uri="{FF2B5EF4-FFF2-40B4-BE49-F238E27FC236}">
                <a16:creationId xmlns:a16="http://schemas.microsoft.com/office/drawing/2014/main" id="{09996C0D-1089-54FD-1B9D-859CAE6244EA}"/>
              </a:ext>
            </a:extLst>
          </p:cNvPr>
          <p:cNvSpPr/>
          <p:nvPr/>
        </p:nvSpPr>
        <p:spPr>
          <a:xfrm>
            <a:off x="2012005" y="212316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43" name="그래픽 142" descr="돋보기 단색으로 채워진">
            <a:extLst>
              <a:ext uri="{FF2B5EF4-FFF2-40B4-BE49-F238E27FC236}">
                <a16:creationId xmlns:a16="http://schemas.microsoft.com/office/drawing/2014/main" id="{382150D8-136E-3C50-C88C-333F1E202A0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071179" y="2164533"/>
            <a:ext cx="145373" cy="147683"/>
          </a:xfrm>
          <a:prstGeom prst="rect">
            <a:avLst/>
          </a:prstGeom>
        </p:spPr>
      </p:pic>
      <p:sp>
        <p:nvSpPr>
          <p:cNvPr id="144" name="TextBox 143">
            <a:extLst>
              <a:ext uri="{FF2B5EF4-FFF2-40B4-BE49-F238E27FC236}">
                <a16:creationId xmlns:a16="http://schemas.microsoft.com/office/drawing/2014/main" id="{6D293A98-E682-621E-C4CB-F3CCE38A1F00}"/>
              </a:ext>
            </a:extLst>
          </p:cNvPr>
          <p:cNvSpPr txBox="1"/>
          <p:nvPr/>
        </p:nvSpPr>
        <p:spPr>
          <a:xfrm>
            <a:off x="375921" y="23914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2C5C8E96-2388-525E-23B9-C8F1C3ADC97A}"/>
              </a:ext>
            </a:extLst>
          </p:cNvPr>
          <p:cNvGrpSpPr/>
          <p:nvPr/>
        </p:nvGrpSpPr>
        <p:grpSpPr>
          <a:xfrm rot="5400000">
            <a:off x="3303269" y="211513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6" name="이등변 삼각형 145">
              <a:extLst>
                <a:ext uri="{FF2B5EF4-FFF2-40B4-BE49-F238E27FC236}">
                  <a16:creationId xmlns:a16="http://schemas.microsoft.com/office/drawing/2014/main" id="{50476939-CBA8-060B-0558-21835726FCB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7" name="Oval 593">
              <a:extLst>
                <a:ext uri="{FF2B5EF4-FFF2-40B4-BE49-F238E27FC236}">
                  <a16:creationId xmlns:a16="http://schemas.microsoft.com/office/drawing/2014/main" id="{8D3DF0D7-C37F-83BB-C3A4-1382D38BA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DAFC7912-A374-8FA7-9981-F66C7D04E69D}"/>
              </a:ext>
            </a:extLst>
          </p:cNvPr>
          <p:cNvSpPr/>
          <p:nvPr/>
        </p:nvSpPr>
        <p:spPr>
          <a:xfrm>
            <a:off x="926083" y="24341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C92D1FCD-C2A3-BAD5-B9BB-AD8344676813}"/>
              </a:ext>
            </a:extLst>
          </p:cNvPr>
          <p:cNvSpPr/>
          <p:nvPr/>
        </p:nvSpPr>
        <p:spPr>
          <a:xfrm>
            <a:off x="2012005" y="243437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50" name="그래픽 149" descr="돋보기 단색으로 채워진">
            <a:extLst>
              <a:ext uri="{FF2B5EF4-FFF2-40B4-BE49-F238E27FC236}">
                <a16:creationId xmlns:a16="http://schemas.microsoft.com/office/drawing/2014/main" id="{3024EE58-939A-5190-B0FC-5502CF6AAC0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071179" y="2475739"/>
            <a:ext cx="145373" cy="147683"/>
          </a:xfrm>
          <a:prstGeom prst="rect">
            <a:avLst/>
          </a:prstGeom>
        </p:spPr>
      </p:pic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F0F8A929-684C-D456-1EC0-69DDF3D4B398}"/>
              </a:ext>
            </a:extLst>
          </p:cNvPr>
          <p:cNvGrpSpPr/>
          <p:nvPr/>
        </p:nvGrpSpPr>
        <p:grpSpPr>
          <a:xfrm rot="5400000">
            <a:off x="6829629" y="27755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4" name="이등변 삼각형 153">
              <a:extLst>
                <a:ext uri="{FF2B5EF4-FFF2-40B4-BE49-F238E27FC236}">
                  <a16:creationId xmlns:a16="http://schemas.microsoft.com/office/drawing/2014/main" id="{F9D14B0A-1D5D-0297-6853-2A60425DCD5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6BECAA08-737A-44C1-E441-A5A8ABE59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156" name="TextBox 155">
            <a:extLst>
              <a:ext uri="{FF2B5EF4-FFF2-40B4-BE49-F238E27FC236}">
                <a16:creationId xmlns:a16="http://schemas.microsoft.com/office/drawing/2014/main" id="{13E896BD-90CD-5AC7-C511-5846A475A412}"/>
              </a:ext>
            </a:extLst>
          </p:cNvPr>
          <p:cNvSpPr txBox="1"/>
          <p:nvPr/>
        </p:nvSpPr>
        <p:spPr>
          <a:xfrm>
            <a:off x="3860010" y="239211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157" name="그룹 156">
            <a:extLst>
              <a:ext uri="{FF2B5EF4-FFF2-40B4-BE49-F238E27FC236}">
                <a16:creationId xmlns:a16="http://schemas.microsoft.com/office/drawing/2014/main" id="{B0AB21F5-62BD-C136-D69B-18733693D6F6}"/>
              </a:ext>
            </a:extLst>
          </p:cNvPr>
          <p:cNvGrpSpPr/>
          <p:nvPr/>
        </p:nvGrpSpPr>
        <p:grpSpPr>
          <a:xfrm rot="5400000">
            <a:off x="6856664" y="211895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8" name="이등변 삼각형 157">
              <a:extLst>
                <a:ext uri="{FF2B5EF4-FFF2-40B4-BE49-F238E27FC236}">
                  <a16:creationId xmlns:a16="http://schemas.microsoft.com/office/drawing/2014/main" id="{EFD70E9C-045C-AA15-C571-9FF4DFE20A7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9" name="Oval 593">
              <a:extLst>
                <a:ext uri="{FF2B5EF4-FFF2-40B4-BE49-F238E27FC236}">
                  <a16:creationId xmlns:a16="http://schemas.microsoft.com/office/drawing/2014/main" id="{E3ABF35B-916B-CF0E-A5EF-2A81C69C4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160" name="사각형: 둥근 모서리 159">
            <a:extLst>
              <a:ext uri="{FF2B5EF4-FFF2-40B4-BE49-F238E27FC236}">
                <a16:creationId xmlns:a16="http://schemas.microsoft.com/office/drawing/2014/main" id="{1A7F27E8-036D-EE82-621A-EF301BBA15CA}"/>
              </a:ext>
            </a:extLst>
          </p:cNvPr>
          <p:cNvSpPr/>
          <p:nvPr/>
        </p:nvSpPr>
        <p:spPr>
          <a:xfrm>
            <a:off x="4495905" y="243486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2E9B6F2-6AFC-6611-D0A8-F5F728D98C98}"/>
              </a:ext>
            </a:extLst>
          </p:cNvPr>
          <p:cNvSpPr txBox="1"/>
          <p:nvPr/>
        </p:nvSpPr>
        <p:spPr>
          <a:xfrm>
            <a:off x="3869254" y="208758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162" name="사각형: 둥근 모서리 161">
            <a:extLst>
              <a:ext uri="{FF2B5EF4-FFF2-40B4-BE49-F238E27FC236}">
                <a16:creationId xmlns:a16="http://schemas.microsoft.com/office/drawing/2014/main" id="{5DF4069E-93C0-5DD5-FD57-DFE11BBFC218}"/>
              </a:ext>
            </a:extLst>
          </p:cNvPr>
          <p:cNvSpPr/>
          <p:nvPr/>
        </p:nvSpPr>
        <p:spPr>
          <a:xfrm>
            <a:off x="4495988" y="212170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3" name="사각형: 둥근 모서리 162">
            <a:extLst>
              <a:ext uri="{FF2B5EF4-FFF2-40B4-BE49-F238E27FC236}">
                <a16:creationId xmlns:a16="http://schemas.microsoft.com/office/drawing/2014/main" id="{F9B54F2F-A2AD-65A8-38AB-531C13747BBA}"/>
              </a:ext>
            </a:extLst>
          </p:cNvPr>
          <p:cNvSpPr/>
          <p:nvPr/>
        </p:nvSpPr>
        <p:spPr>
          <a:xfrm>
            <a:off x="5581910" y="212190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164" name="그래픽 163" descr="돋보기 단색으로 채워진">
            <a:extLst>
              <a:ext uri="{FF2B5EF4-FFF2-40B4-BE49-F238E27FC236}">
                <a16:creationId xmlns:a16="http://schemas.microsoft.com/office/drawing/2014/main" id="{5B05D21E-E7E0-078D-31CF-03C0A3D836A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641084" y="2163274"/>
            <a:ext cx="145373" cy="147683"/>
          </a:xfrm>
          <a:prstGeom prst="rect">
            <a:avLst/>
          </a:prstGeom>
        </p:spPr>
      </p:pic>
      <p:grpSp>
        <p:nvGrpSpPr>
          <p:cNvPr id="165" name="그룹 164">
            <a:extLst>
              <a:ext uri="{FF2B5EF4-FFF2-40B4-BE49-F238E27FC236}">
                <a16:creationId xmlns:a16="http://schemas.microsoft.com/office/drawing/2014/main" id="{F795BD9B-B95C-513F-BA70-938ADB42D2DB}"/>
              </a:ext>
            </a:extLst>
          </p:cNvPr>
          <p:cNvGrpSpPr/>
          <p:nvPr/>
        </p:nvGrpSpPr>
        <p:grpSpPr>
          <a:xfrm rot="5400000">
            <a:off x="3303269" y="241766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6" name="이등변 삼각형 165">
              <a:extLst>
                <a:ext uri="{FF2B5EF4-FFF2-40B4-BE49-F238E27FC236}">
                  <a16:creationId xmlns:a16="http://schemas.microsoft.com/office/drawing/2014/main" id="{891320E7-86F5-E548-9FE2-BBFDE76945F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7" name="Oval 593">
              <a:extLst>
                <a:ext uri="{FF2B5EF4-FFF2-40B4-BE49-F238E27FC236}">
                  <a16:creationId xmlns:a16="http://schemas.microsoft.com/office/drawing/2014/main" id="{1235AE20-C21B-A25A-7474-2316442B1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cxnSp>
        <p:nvCxnSpPr>
          <p:cNvPr id="168" name="직선 연결선 167">
            <a:extLst>
              <a:ext uri="{FF2B5EF4-FFF2-40B4-BE49-F238E27FC236}">
                <a16:creationId xmlns:a16="http://schemas.microsoft.com/office/drawing/2014/main" id="{8AF1044F-F04C-FAD8-00CE-6C29BA96B35E}"/>
              </a:ext>
            </a:extLst>
          </p:cNvPr>
          <p:cNvCxnSpPr>
            <a:cxnSpLocks/>
          </p:cNvCxnSpPr>
          <p:nvPr/>
        </p:nvCxnSpPr>
        <p:spPr>
          <a:xfrm>
            <a:off x="354620" y="1977701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641FCCCA-FB39-7700-88E0-1BE83791486E}"/>
              </a:ext>
            </a:extLst>
          </p:cNvPr>
          <p:cNvSpPr txBox="1"/>
          <p:nvPr/>
        </p:nvSpPr>
        <p:spPr>
          <a:xfrm>
            <a:off x="412549" y="105751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주문일</a:t>
            </a:r>
            <a:endParaRPr lang="en-US" altLang="ko-KR" sz="900"/>
          </a:p>
        </p:txBody>
      </p:sp>
      <p:grpSp>
        <p:nvGrpSpPr>
          <p:cNvPr id="170" name="그룹 169">
            <a:extLst>
              <a:ext uri="{FF2B5EF4-FFF2-40B4-BE49-F238E27FC236}">
                <a16:creationId xmlns:a16="http://schemas.microsoft.com/office/drawing/2014/main" id="{5AA1849F-CF83-0375-1CFC-D0A8D0F00ADA}"/>
              </a:ext>
            </a:extLst>
          </p:cNvPr>
          <p:cNvGrpSpPr/>
          <p:nvPr/>
        </p:nvGrpSpPr>
        <p:grpSpPr>
          <a:xfrm>
            <a:off x="1108735" y="1066930"/>
            <a:ext cx="4229788" cy="315731"/>
            <a:chOff x="949924" y="2260725"/>
            <a:chExt cx="4229788" cy="315731"/>
          </a:xfrm>
        </p:grpSpPr>
        <p:pic>
          <p:nvPicPr>
            <p:cNvPr id="171" name="그림 170">
              <a:extLst>
                <a:ext uri="{FF2B5EF4-FFF2-40B4-BE49-F238E27FC236}">
                  <a16:creationId xmlns:a16="http://schemas.microsoft.com/office/drawing/2014/main" id="{D7387C70-E551-7144-DF3D-D16F20151E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r="38922" b="2139"/>
            <a:stretch/>
          </p:blipFill>
          <p:spPr>
            <a:xfrm>
              <a:off x="949924" y="2266974"/>
              <a:ext cx="3447908" cy="303214"/>
            </a:xfrm>
            <a:prstGeom prst="rect">
              <a:avLst/>
            </a:prstGeom>
          </p:spPr>
        </p:pic>
        <p:pic>
          <p:nvPicPr>
            <p:cNvPr id="172" name="그림 171">
              <a:extLst>
                <a:ext uri="{FF2B5EF4-FFF2-40B4-BE49-F238E27FC236}">
                  <a16:creationId xmlns:a16="http://schemas.microsoft.com/office/drawing/2014/main" id="{88AA0121-7311-3D0D-96D2-A334371EA0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66599" t="-1904" r="18867"/>
            <a:stretch/>
          </p:blipFill>
          <p:spPr>
            <a:xfrm>
              <a:off x="4359251" y="2260725"/>
              <a:ext cx="820461" cy="315731"/>
            </a:xfrm>
            <a:prstGeom prst="rect">
              <a:avLst/>
            </a:prstGeom>
          </p:spPr>
        </p:pic>
      </p:grpSp>
      <p:grpSp>
        <p:nvGrpSpPr>
          <p:cNvPr id="173" name="그룹 172">
            <a:extLst>
              <a:ext uri="{FF2B5EF4-FFF2-40B4-BE49-F238E27FC236}">
                <a16:creationId xmlns:a16="http://schemas.microsoft.com/office/drawing/2014/main" id="{D0582093-0C0F-4C11-0A05-1EA0F61FD706}"/>
              </a:ext>
            </a:extLst>
          </p:cNvPr>
          <p:cNvGrpSpPr/>
          <p:nvPr/>
        </p:nvGrpSpPr>
        <p:grpSpPr>
          <a:xfrm>
            <a:off x="4158125" y="1123639"/>
            <a:ext cx="364202" cy="206235"/>
            <a:chOff x="3999314" y="2317434"/>
            <a:chExt cx="364202" cy="206235"/>
          </a:xfrm>
        </p:grpSpPr>
        <p:sp>
          <p:nvSpPr>
            <p:cNvPr id="174" name="직사각형 173">
              <a:extLst>
                <a:ext uri="{FF2B5EF4-FFF2-40B4-BE49-F238E27FC236}">
                  <a16:creationId xmlns:a16="http://schemas.microsoft.com/office/drawing/2014/main" id="{3FA31546-1592-9573-0F87-F59740168278}"/>
                </a:ext>
              </a:extLst>
            </p:cNvPr>
            <p:cNvSpPr/>
            <p:nvPr/>
          </p:nvSpPr>
          <p:spPr>
            <a:xfrm>
              <a:off x="4020995" y="2317434"/>
              <a:ext cx="320841" cy="206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B17867BB-4C14-BF93-2A5B-F576A1CB6AD5}"/>
                </a:ext>
              </a:extLst>
            </p:cNvPr>
            <p:cNvSpPr txBox="1"/>
            <p:nvPr/>
          </p:nvSpPr>
          <p:spPr>
            <a:xfrm>
              <a:off x="3999314" y="2321696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어제</a:t>
              </a:r>
            </a:p>
          </p:txBody>
        </p:sp>
      </p:grpSp>
      <p:sp>
        <p:nvSpPr>
          <p:cNvPr id="176" name="직사각형 175">
            <a:extLst>
              <a:ext uri="{FF2B5EF4-FFF2-40B4-BE49-F238E27FC236}">
                <a16:creationId xmlns:a16="http://schemas.microsoft.com/office/drawing/2014/main" id="{32909976-E37E-CD70-079E-F50BA104997D}"/>
              </a:ext>
            </a:extLst>
          </p:cNvPr>
          <p:cNvSpPr/>
          <p:nvPr/>
        </p:nvSpPr>
        <p:spPr>
          <a:xfrm>
            <a:off x="4588717" y="1117411"/>
            <a:ext cx="320841" cy="206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5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6B207434-954C-60DD-1A02-537B8855C91C}"/>
              </a:ext>
            </a:extLst>
          </p:cNvPr>
          <p:cNvSpPr txBox="1"/>
          <p:nvPr/>
        </p:nvSpPr>
        <p:spPr>
          <a:xfrm>
            <a:off x="4500647" y="1123740"/>
            <a:ext cx="4718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700" b="1">
                <a:solidFill>
                  <a:schemeClr val="tx1">
                    <a:lumMod val="65000"/>
                    <a:lumOff val="35000"/>
                  </a:schemeClr>
                </a:solidFill>
              </a:rPr>
              <a:t>주</a:t>
            </a:r>
          </a:p>
        </p:txBody>
      </p: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222111F2-0DBF-98DC-FA0B-38146F575988}"/>
              </a:ext>
            </a:extLst>
          </p:cNvPr>
          <p:cNvGrpSpPr/>
          <p:nvPr/>
        </p:nvGrpSpPr>
        <p:grpSpPr>
          <a:xfrm>
            <a:off x="4967367" y="1120464"/>
            <a:ext cx="325744" cy="206235"/>
            <a:chOff x="4016092" y="2317434"/>
            <a:chExt cx="325744" cy="206235"/>
          </a:xfrm>
        </p:grpSpPr>
        <p:sp>
          <p:nvSpPr>
            <p:cNvPr id="182" name="직사각형 181">
              <a:extLst>
                <a:ext uri="{FF2B5EF4-FFF2-40B4-BE49-F238E27FC236}">
                  <a16:creationId xmlns:a16="http://schemas.microsoft.com/office/drawing/2014/main" id="{984D7B3D-B272-AF65-06EF-9F0C243A4DAB}"/>
                </a:ext>
              </a:extLst>
            </p:cNvPr>
            <p:cNvSpPr/>
            <p:nvPr/>
          </p:nvSpPr>
          <p:spPr>
            <a:xfrm>
              <a:off x="4020995" y="2317434"/>
              <a:ext cx="320841" cy="206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A95332A4-F90C-91B1-0A1A-172A6A1DACC4}"/>
                </a:ext>
              </a:extLst>
            </p:cNvPr>
            <p:cNvSpPr txBox="1"/>
            <p:nvPr/>
          </p:nvSpPr>
          <p:spPr>
            <a:xfrm>
              <a:off x="4016092" y="2321696"/>
              <a:ext cx="32573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r>
                <a:rPr lang="ko-KR" altLang="en-US" sz="7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주</a:t>
              </a:r>
            </a:p>
          </p:txBody>
        </p:sp>
      </p:grpSp>
      <p:cxnSp>
        <p:nvCxnSpPr>
          <p:cNvPr id="194" name="직선 연결선 193">
            <a:extLst>
              <a:ext uri="{FF2B5EF4-FFF2-40B4-BE49-F238E27FC236}">
                <a16:creationId xmlns:a16="http://schemas.microsoft.com/office/drawing/2014/main" id="{0CEBAD3C-5A83-446E-FE2C-13D6AE7764F1}"/>
              </a:ext>
            </a:extLst>
          </p:cNvPr>
          <p:cNvCxnSpPr>
            <a:cxnSpLocks/>
          </p:cNvCxnSpPr>
          <p:nvPr/>
        </p:nvCxnSpPr>
        <p:spPr>
          <a:xfrm>
            <a:off x="375921" y="147264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BDB1697D-EF03-1F3E-4D31-781F9B867089}"/>
              </a:ext>
            </a:extLst>
          </p:cNvPr>
          <p:cNvSpPr txBox="1"/>
          <p:nvPr/>
        </p:nvSpPr>
        <p:spPr>
          <a:xfrm>
            <a:off x="395771" y="156296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구독 기간</a:t>
            </a:r>
            <a:endParaRPr lang="en-US" altLang="ko-KR" sz="900"/>
          </a:p>
        </p:txBody>
      </p:sp>
      <p:pic>
        <p:nvPicPr>
          <p:cNvPr id="196" name="그림 195">
            <a:extLst>
              <a:ext uri="{FF2B5EF4-FFF2-40B4-BE49-F238E27FC236}">
                <a16:creationId xmlns:a16="http://schemas.microsoft.com/office/drawing/2014/main" id="{B777DCAD-D844-21A4-4CE7-03ACD6CBA2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2515" b="-441"/>
          <a:stretch/>
        </p:blipFill>
        <p:spPr>
          <a:xfrm>
            <a:off x="1108735" y="1578632"/>
            <a:ext cx="2680572" cy="311209"/>
          </a:xfrm>
          <a:prstGeom prst="rect">
            <a:avLst/>
          </a:prstGeom>
        </p:spPr>
      </p:pic>
      <p:grpSp>
        <p:nvGrpSpPr>
          <p:cNvPr id="197" name="그룹 196">
            <a:extLst>
              <a:ext uri="{FF2B5EF4-FFF2-40B4-BE49-F238E27FC236}">
                <a16:creationId xmlns:a16="http://schemas.microsoft.com/office/drawing/2014/main" id="{BA8ECB7F-49BC-E2CB-0FD9-96F1A1E0B0F2}"/>
              </a:ext>
            </a:extLst>
          </p:cNvPr>
          <p:cNvGrpSpPr/>
          <p:nvPr/>
        </p:nvGrpSpPr>
        <p:grpSpPr>
          <a:xfrm rot="5400000">
            <a:off x="3796728" y="16002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8" name="이등변 삼각형 197">
              <a:extLst>
                <a:ext uri="{FF2B5EF4-FFF2-40B4-BE49-F238E27FC236}">
                  <a16:creationId xmlns:a16="http://schemas.microsoft.com/office/drawing/2014/main" id="{71D5BD01-31C2-3E7D-EB21-75CBDDF102B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1" name="Oval 593">
              <a:extLst>
                <a:ext uri="{FF2B5EF4-FFF2-40B4-BE49-F238E27FC236}">
                  <a16:creationId xmlns:a16="http://schemas.microsoft.com/office/drawing/2014/main" id="{D76A4290-13AE-07C4-F717-25B308B48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19127FCF-AC6B-BD65-4DBB-BA27FE5FDD83}"/>
              </a:ext>
            </a:extLst>
          </p:cNvPr>
          <p:cNvGrpSpPr/>
          <p:nvPr/>
        </p:nvGrpSpPr>
        <p:grpSpPr>
          <a:xfrm>
            <a:off x="2929546" y="4800793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47C4CCCE-E72D-11EC-AADE-EE8A7710161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F812F9E0-4CC8-8FA8-BCE2-8FEAF2F140D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67122E88-FB2C-FBF6-D6E4-14A712698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AE3A9FAC-217B-5941-9547-6BDD306DBE9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1" name="TextBox 220">
            <a:extLst>
              <a:ext uri="{FF2B5EF4-FFF2-40B4-BE49-F238E27FC236}">
                <a16:creationId xmlns:a16="http://schemas.microsoft.com/office/drawing/2014/main" id="{9ADAE5E7-6576-6E99-B312-7C34291485FC}"/>
              </a:ext>
            </a:extLst>
          </p:cNvPr>
          <p:cNvSpPr txBox="1"/>
          <p:nvPr/>
        </p:nvSpPr>
        <p:spPr>
          <a:xfrm>
            <a:off x="7924524" y="4029882"/>
            <a:ext cx="339573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 상태</a:t>
            </a:r>
            <a:endParaRPr lang="en-US" altLang="ko-KR" sz="900"/>
          </a:p>
          <a:p>
            <a:r>
              <a:rPr lang="en-US" altLang="ko-KR" sz="900"/>
              <a:t>1. </a:t>
            </a:r>
            <a:r>
              <a:rPr lang="ko-KR" altLang="en-US" sz="900"/>
              <a:t>주문 확인 중 </a:t>
            </a:r>
            <a:r>
              <a:rPr lang="en-US" altLang="ko-KR" sz="900"/>
              <a:t>– </a:t>
            </a:r>
            <a:r>
              <a:rPr lang="ko-KR" altLang="en-US" sz="900"/>
              <a:t>주문 승인 전</a:t>
            </a:r>
            <a:endParaRPr lang="en-US" altLang="ko-KR" sz="900"/>
          </a:p>
          <a:p>
            <a:r>
              <a:rPr lang="en-US" altLang="ko-KR" sz="900"/>
              <a:t>2. </a:t>
            </a:r>
            <a:r>
              <a:rPr lang="ko-KR" altLang="en-US" sz="900"/>
              <a:t>이용 확정 </a:t>
            </a:r>
            <a:r>
              <a:rPr lang="en-US" altLang="ko-KR" sz="900"/>
              <a:t>-&gt; </a:t>
            </a:r>
            <a:r>
              <a:rPr lang="ko-KR" altLang="en-US" sz="900"/>
              <a:t>주문 승인 후 구독 상품 </a:t>
            </a:r>
            <a:r>
              <a:rPr lang="en-US" altLang="ko-KR" sz="900"/>
              <a:t>QR </a:t>
            </a:r>
            <a:r>
              <a:rPr lang="ko-KR" altLang="en-US" sz="900"/>
              <a:t>생성</a:t>
            </a:r>
            <a:endParaRPr lang="en-US" altLang="ko-KR" sz="900"/>
          </a:p>
          <a:p>
            <a:r>
              <a:rPr lang="en-US" altLang="ko-KR" sz="900"/>
              <a:t>3. </a:t>
            </a:r>
            <a:r>
              <a:rPr lang="ko-KR" altLang="en-US" sz="900"/>
              <a:t>주문 취소</a:t>
            </a:r>
            <a:r>
              <a:rPr lang="en-US" altLang="ko-KR" sz="900"/>
              <a:t>(</a:t>
            </a:r>
            <a:r>
              <a:rPr lang="ko-KR" altLang="en-US" sz="900"/>
              <a:t>관리자 취소만 가능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4. </a:t>
            </a:r>
            <a:r>
              <a:rPr lang="ko-KR" altLang="en-US" sz="900"/>
              <a:t>이용 완료</a:t>
            </a:r>
            <a:r>
              <a:rPr lang="en-US" altLang="ko-KR" sz="900"/>
              <a:t> - </a:t>
            </a:r>
            <a:r>
              <a:rPr lang="ko-KR" altLang="en-US" sz="900"/>
              <a:t>구독 만료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213B8F4-DF6A-5D74-34B6-DC7B8628640E}"/>
              </a:ext>
            </a:extLst>
          </p:cNvPr>
          <p:cNvSpPr/>
          <p:nvPr/>
        </p:nvSpPr>
        <p:spPr>
          <a:xfrm>
            <a:off x="12331816" y="-1"/>
            <a:ext cx="2682447" cy="3248025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B68CD5-453F-0088-45A7-92E02499BBD3}"/>
              </a:ext>
            </a:extLst>
          </p:cNvPr>
          <p:cNvSpPr txBox="1"/>
          <p:nvPr/>
        </p:nvSpPr>
        <p:spPr>
          <a:xfrm>
            <a:off x="12389244" y="70806"/>
            <a:ext cx="25135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구독 상품 주문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r>
              <a:rPr lang="en-US" altLang="ko-KR" sz="900"/>
              <a:t>/ </a:t>
            </a:r>
            <a:r>
              <a:rPr lang="ko-KR" altLang="en-US" sz="900"/>
              <a:t>현재 상태 그대로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온라인몰 관리자 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(3)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매장 이름 검색 필드 </a:t>
            </a:r>
            <a:r>
              <a:rPr lang="en-US" altLang="ko-KR" sz="900"/>
              <a:t>x</a:t>
            </a:r>
            <a:r>
              <a:rPr lang="ko-KR" altLang="en-US" sz="900"/>
              <a:t> </a:t>
            </a:r>
            <a:endParaRPr lang="en-US" altLang="ko-KR" sz="900"/>
          </a:p>
          <a:p>
            <a:r>
              <a:rPr lang="ko-KR" altLang="en-US" sz="900"/>
              <a:t>로그인된 정보의 매장 이름 텍스트 표시</a:t>
            </a:r>
            <a:endParaRPr lang="en-US" altLang="ko-KR" sz="900"/>
          </a:p>
          <a:p>
            <a:r>
              <a:rPr lang="ko-KR" altLang="en-US" sz="900"/>
              <a:t>해당 매장 상품 및 주문만 검색 가능</a:t>
            </a:r>
            <a:endParaRPr lang="en-US" altLang="ko-KR" sz="900"/>
          </a:p>
        </p:txBody>
      </p:sp>
      <p:sp>
        <p:nvSpPr>
          <p:cNvPr id="93" name="TextBox 92"/>
          <p:cNvSpPr txBox="1"/>
          <p:nvPr/>
        </p:nvSpPr>
        <p:spPr>
          <a:xfrm>
            <a:off x="7910989" y="811060"/>
            <a:ext cx="3633537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</a:t>
            </a:r>
            <a:r>
              <a:rPr lang="ko-KR" altLang="en-US" sz="900" dirty="0"/>
              <a:t>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구독 상품 주문 관리 </a:t>
            </a:r>
            <a:r>
              <a:rPr lang="en-US" altLang="ko-KR" sz="900" dirty="0" smtClean="0"/>
              <a:t>(subscribe product order management)</a:t>
            </a:r>
            <a:br>
              <a:rPr lang="en-US" altLang="ko-KR" sz="900" dirty="0" smtClean="0"/>
            </a:br>
            <a:r>
              <a:rPr lang="en-US" altLang="ko-KR" sz="900" dirty="0" smtClean="0"/>
              <a:t>  1) URL : </a:t>
            </a:r>
            <a:r>
              <a:rPr lang="en-US" altLang="ko-KR" sz="900" b="1" dirty="0" smtClean="0"/>
              <a:t>/</a:t>
            </a:r>
            <a:r>
              <a:rPr lang="en-US" altLang="ko-KR" sz="900" b="1" dirty="0" err="1" smtClean="0"/>
              <a:t>subscribeOrder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same with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주문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(order </a:t>
            </a:r>
            <a:r>
              <a:rPr lang="en-US" altLang="ko-KR" sz="900" dirty="0"/>
              <a:t>management</a:t>
            </a:r>
            <a:r>
              <a:rPr lang="en-US" altLang="ko-KR" sz="900" dirty="0" smtClean="0"/>
              <a:t>) except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구독 기간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datepicker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subscribe_start_date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datapicker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/>
              <a:t>st_order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b="1" dirty="0" err="1" smtClean="0"/>
              <a:t>order_type</a:t>
            </a:r>
            <a:r>
              <a:rPr lang="en-US" altLang="ko-KR" sz="900" b="1" dirty="0" smtClean="0"/>
              <a:t> = ‘subscribe’ (NEW)</a:t>
            </a:r>
          </a:p>
          <a:p>
            <a:r>
              <a:rPr lang="en-US" altLang="ko-KR" sz="900" dirty="0" smtClean="0"/>
              <a:t>      - set by search options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b="1" dirty="0" smtClean="0"/>
              <a:t>add new condition into </a:t>
            </a:r>
            <a:r>
              <a:rPr lang="ko-KR" altLang="en-US" sz="900" b="1" dirty="0"/>
              <a:t>스마트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주문 관리 </a:t>
            </a:r>
            <a:r>
              <a:rPr lang="en-US" altLang="ko-KR" sz="900" b="1" dirty="0"/>
              <a:t>(order management) </a:t>
            </a:r>
            <a:r>
              <a:rPr lang="en-US" altLang="ko-KR" sz="900" b="1" dirty="0" smtClean="0"/>
              <a:t>&gt; 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condition: </a:t>
            </a:r>
            <a:r>
              <a:rPr lang="en-US" altLang="ko-KR" sz="900" b="1" dirty="0" err="1" smtClean="0"/>
              <a:t>order_type</a:t>
            </a:r>
            <a:r>
              <a:rPr lang="en-US" altLang="ko-KR" sz="900" b="1" dirty="0" smtClean="0"/>
              <a:t> </a:t>
            </a:r>
            <a:r>
              <a:rPr lang="en-US" altLang="ko-KR" sz="900" b="1" dirty="0"/>
              <a:t>= </a:t>
            </a:r>
            <a:r>
              <a:rPr lang="en-US" altLang="ko-KR" sz="900" b="1" dirty="0" smtClean="0"/>
              <a:t>‘general’</a:t>
            </a:r>
            <a:endParaRPr lang="en-US" altLang="ko-KR" sz="900" dirty="0" smtClean="0"/>
          </a:p>
          <a:p>
            <a:r>
              <a:rPr lang="en-US" altLang="ko-KR" sz="900" dirty="0" smtClean="0"/>
              <a:t>  2) 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주문번호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open order details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/>
              <a:t>주문자 </a:t>
            </a:r>
            <a:r>
              <a:rPr lang="en-US" altLang="ko-KR" sz="900" dirty="0"/>
              <a:t>: user name of </a:t>
            </a:r>
            <a:r>
              <a:rPr lang="en-US" altLang="ko-KR" sz="900" b="1" dirty="0"/>
              <a:t>{</a:t>
            </a:r>
            <a:r>
              <a:rPr lang="en-US" altLang="ko-KR" sz="900" b="1" dirty="0" err="1"/>
              <a:t>user_seq</a:t>
            </a:r>
            <a:r>
              <a:rPr lang="en-US" altLang="ko-KR" sz="900" b="1" dirty="0" smtClean="0"/>
              <a:t>}</a:t>
            </a:r>
          </a:p>
          <a:p>
            <a:r>
              <a:rPr lang="en-US" altLang="ko-KR" sz="900" dirty="0" smtClean="0"/>
              <a:t>    c</a:t>
            </a:r>
            <a:r>
              <a:rPr lang="en-US" altLang="ko-KR" sz="900" dirty="0"/>
              <a:t>) </a:t>
            </a:r>
            <a:r>
              <a:rPr lang="ko-KR" altLang="en-US" sz="900" dirty="0"/>
              <a:t>주문 상태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subscribe_order_status</a:t>
            </a:r>
            <a:r>
              <a:rPr lang="en-US" altLang="ko-KR" sz="900" dirty="0"/>
              <a:t>} (</a:t>
            </a:r>
            <a:r>
              <a:rPr lang="en-US" altLang="ko-KR" sz="900" dirty="0" smtClean="0"/>
              <a:t>show SB </a:t>
            </a:r>
            <a:r>
              <a:rPr lang="en-US" altLang="ko-KR" sz="900" dirty="0"/>
              <a:t>code name)</a:t>
            </a:r>
            <a:endParaRPr lang="en-US" altLang="ko-KR" sz="900" b="1" dirty="0"/>
          </a:p>
          <a:p>
            <a:r>
              <a:rPr lang="en-US" altLang="ko-KR" sz="900" dirty="0"/>
              <a:t>    </a:t>
            </a:r>
            <a:r>
              <a:rPr lang="en-US" altLang="ko-KR" sz="900" dirty="0" smtClean="0"/>
              <a:t>d) </a:t>
            </a:r>
            <a:r>
              <a:rPr lang="ko-KR" altLang="en-US" sz="900" dirty="0"/>
              <a:t>구</a:t>
            </a:r>
            <a:r>
              <a:rPr lang="ko-KR" altLang="en-US" sz="900" dirty="0" smtClean="0"/>
              <a:t>독 </a:t>
            </a:r>
            <a:r>
              <a:rPr lang="ko-KR" altLang="en-US" sz="900" dirty="0"/>
              <a:t>상태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subscribe_status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d-1)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subscribe_status</a:t>
            </a:r>
            <a:r>
              <a:rPr lang="en-US" altLang="ko-KR" sz="900" dirty="0"/>
              <a:t> is NOT NULL, </a:t>
            </a:r>
            <a:r>
              <a:rPr lang="en-US" altLang="ko-KR" sz="900" dirty="0" smtClean="0"/>
              <a:t>show SU </a:t>
            </a:r>
            <a:r>
              <a:rPr lang="en-US" altLang="ko-KR" sz="900" dirty="0"/>
              <a:t>code name</a:t>
            </a:r>
          </a:p>
          <a:p>
            <a:r>
              <a:rPr lang="en-US" altLang="ko-KR" sz="900" dirty="0"/>
              <a:t>      d</a:t>
            </a:r>
            <a:r>
              <a:rPr lang="en-US" altLang="ko-KR" sz="900" dirty="0" smtClean="0"/>
              <a:t>-2) else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   if </a:t>
            </a:r>
            <a:r>
              <a:rPr lang="en-US" altLang="ko-KR" sz="900" dirty="0" err="1" smtClean="0"/>
              <a:t>subscribe_start_date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&lt;= today &lt;= 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/>
              <a:t>, show </a:t>
            </a:r>
            <a:r>
              <a:rPr lang="en-US" altLang="ko-KR" sz="900" dirty="0" smtClean="0"/>
              <a:t>SU01 (</a:t>
            </a:r>
            <a:r>
              <a:rPr lang="ko-KR" altLang="en-US" sz="900" dirty="0" smtClean="0"/>
              <a:t>구독중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else if today </a:t>
            </a:r>
            <a:r>
              <a:rPr lang="en-US" altLang="ko-KR" sz="900" dirty="0"/>
              <a:t>&gt; 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 smtClean="0"/>
              <a:t>, show SU02 (</a:t>
            </a:r>
            <a:r>
              <a:rPr lang="ko-KR" altLang="en-US" sz="900" dirty="0" smtClean="0"/>
              <a:t>구독만료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/>
              <a:t>매장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{ of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상품명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st_product.product_name</a:t>
            </a:r>
            <a:r>
              <a:rPr lang="en-US" altLang="ko-KR" sz="900" dirty="0"/>
              <a:t>} list of {</a:t>
            </a:r>
            <a:r>
              <a:rPr lang="en-US" altLang="ko-KR" sz="900" dirty="0" err="1" smtClean="0"/>
              <a:t>st_order_product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order product is multiple, show like </a:t>
            </a:r>
            <a:r>
              <a:rPr lang="en-US" altLang="ko-KR" sz="900" b="1" dirty="0" smtClean="0"/>
              <a:t>“A, B, …”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주문일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구독상품</a:t>
            </a:r>
            <a:r>
              <a:rPr lang="en-US" altLang="ko-KR" sz="900" dirty="0" smtClean="0"/>
              <a:t>_</a:t>
            </a:r>
            <a:r>
              <a:rPr lang="ko-KR" altLang="en-US" sz="900" dirty="0" smtClean="0"/>
              <a:t>주문목록</a:t>
            </a:r>
            <a:r>
              <a:rPr lang="en-US" altLang="ko-KR" sz="900" dirty="0"/>
              <a:t>’.xlsx</a:t>
            </a:r>
          </a:p>
          <a:p>
            <a:r>
              <a:rPr lang="en-US" altLang="ko-KR" sz="900" dirty="0"/>
              <a:t>   - columns: </a:t>
            </a:r>
            <a:r>
              <a:rPr lang="en-US" altLang="ko-KR" sz="900" dirty="0" smtClean="0"/>
              <a:t>all columns</a:t>
            </a:r>
          </a:p>
        </p:txBody>
      </p:sp>
    </p:spTree>
    <p:extLst>
      <p:ext uri="{BB962C8B-B14F-4D97-AF65-F5344CB8AC3E}">
        <p14:creationId xmlns:p14="http://schemas.microsoft.com/office/powerpoint/2010/main" val="352682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 오더 구독 상품 주문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구독 상품 주문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30198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구독 상품 주문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그래픽 15" descr="돋보기 단색으로 채워진">
            <a:extLst>
              <a:ext uri="{FF2B5EF4-FFF2-40B4-BE49-F238E27FC236}">
                <a16:creationId xmlns:a16="http://schemas.microsoft.com/office/drawing/2014/main" id="{9B1568E1-EC11-21AD-2409-2A8EE0AC38C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55996" y="1279409"/>
            <a:ext cx="145373" cy="14768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FAF1EEB-3750-ABF7-1193-24BB8047A330}"/>
              </a:ext>
            </a:extLst>
          </p:cNvPr>
          <p:cNvSpPr txBox="1"/>
          <p:nvPr/>
        </p:nvSpPr>
        <p:spPr>
          <a:xfrm>
            <a:off x="638915" y="1270059"/>
            <a:ext cx="1023602" cy="49398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주문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적립금 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기간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52CE0C9D-72C1-AF08-8EA0-4CA4E69BA98B}"/>
              </a:ext>
            </a:extLst>
          </p:cNvPr>
          <p:cNvSpPr/>
          <p:nvPr/>
        </p:nvSpPr>
        <p:spPr>
          <a:xfrm>
            <a:off x="1576743" y="166774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10FBA32E-FED2-02E9-481F-B59F63DC0594}"/>
              </a:ext>
            </a:extLst>
          </p:cNvPr>
          <p:cNvSpPr/>
          <p:nvPr/>
        </p:nvSpPr>
        <p:spPr>
          <a:xfrm>
            <a:off x="1576743" y="209133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맥도날드 서</a:t>
            </a:r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..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C1230B22-4C01-A8C7-A722-3456BBE58A66}"/>
              </a:ext>
            </a:extLst>
          </p:cNvPr>
          <p:cNvSpPr/>
          <p:nvPr/>
        </p:nvSpPr>
        <p:spPr>
          <a:xfrm>
            <a:off x="2617455" y="209133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SS_MD01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2920CEE1-DC6F-8BE4-E56C-3490EC5756DE}"/>
              </a:ext>
            </a:extLst>
          </p:cNvPr>
          <p:cNvSpPr/>
          <p:nvPr/>
        </p:nvSpPr>
        <p:spPr>
          <a:xfrm>
            <a:off x="1576743" y="249346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 err="1">
                <a:solidFill>
                  <a:schemeClr val="bg1">
                    <a:lumMod val="50000"/>
                  </a:schemeClr>
                </a:solidFill>
              </a:rPr>
              <a:t>빅맥</a:t>
            </a:r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 세트</a:t>
            </a: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887DF613-C128-B1D8-8E69-95E73BF600F7}"/>
              </a:ext>
            </a:extLst>
          </p:cNvPr>
          <p:cNvSpPr/>
          <p:nvPr/>
        </p:nvSpPr>
        <p:spPr>
          <a:xfrm>
            <a:off x="2618852" y="249346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0">
                <a:solidFill>
                  <a:schemeClr val="bg1">
                    <a:lumMod val="50000"/>
                  </a:schemeClr>
                </a:solidFill>
              </a:rPr>
              <a:t>SS_MD_01_0041</a:t>
            </a:r>
            <a:endParaRPr lang="ko-KR" altLang="en-US" sz="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C2930290-63FA-2F5C-6D10-4F0064A04930}"/>
              </a:ext>
            </a:extLst>
          </p:cNvPr>
          <p:cNvSpPr/>
          <p:nvPr/>
        </p:nvSpPr>
        <p:spPr>
          <a:xfrm>
            <a:off x="1576743" y="2914023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636F1B74-BD2F-708C-3122-20094A44B7AF}"/>
              </a:ext>
            </a:extLst>
          </p:cNvPr>
          <p:cNvSpPr/>
          <p:nvPr/>
        </p:nvSpPr>
        <p:spPr>
          <a:xfrm>
            <a:off x="1576743" y="331126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E514D412-376E-6B58-DAB2-0A25BF7A4623}"/>
              </a:ext>
            </a:extLst>
          </p:cNvPr>
          <p:cNvSpPr/>
          <p:nvPr/>
        </p:nvSpPr>
        <p:spPr>
          <a:xfrm>
            <a:off x="1576743" y="453788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94A87EA4-A0B0-D6EB-BE2F-73E085CBEE13}"/>
              </a:ext>
            </a:extLst>
          </p:cNvPr>
          <p:cNvSpPr/>
          <p:nvPr/>
        </p:nvSpPr>
        <p:spPr>
          <a:xfrm>
            <a:off x="1576743" y="5357251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A24CAB20-7D81-916D-F8FB-DBDAA44A5C58}"/>
              </a:ext>
            </a:extLst>
          </p:cNvPr>
          <p:cNvSpPr/>
          <p:nvPr/>
        </p:nvSpPr>
        <p:spPr>
          <a:xfrm>
            <a:off x="1576743" y="12707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D5534AD7-4B2C-A42E-34B2-6177197633C9}"/>
              </a:ext>
            </a:extLst>
          </p:cNvPr>
          <p:cNvSpPr/>
          <p:nvPr/>
        </p:nvSpPr>
        <p:spPr>
          <a:xfrm>
            <a:off x="2614345" y="12707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C75710BA-F287-3DDE-633F-622C48AFBD4A}"/>
              </a:ext>
            </a:extLst>
          </p:cNvPr>
          <p:cNvSpPr/>
          <p:nvPr/>
        </p:nvSpPr>
        <p:spPr>
          <a:xfrm>
            <a:off x="1576743" y="494128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결제 수단</a:t>
            </a:r>
          </a:p>
        </p:txBody>
      </p:sp>
      <p:sp>
        <p:nvSpPr>
          <p:cNvPr id="136" name="사각형: 둥근 모서리 135">
            <a:extLst>
              <a:ext uri="{FF2B5EF4-FFF2-40B4-BE49-F238E27FC236}">
                <a16:creationId xmlns:a16="http://schemas.microsoft.com/office/drawing/2014/main" id="{731169D5-8614-10DB-E806-25EC4ECA9A81}"/>
              </a:ext>
            </a:extLst>
          </p:cNvPr>
          <p:cNvSpPr/>
          <p:nvPr/>
        </p:nvSpPr>
        <p:spPr>
          <a:xfrm>
            <a:off x="1576743" y="4126400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E0C74700-97A3-10E8-6AB1-E43DE5A4D339}"/>
              </a:ext>
            </a:extLst>
          </p:cNvPr>
          <p:cNvGrpSpPr/>
          <p:nvPr/>
        </p:nvGrpSpPr>
        <p:grpSpPr>
          <a:xfrm rot="5400000">
            <a:off x="3019730" y="59654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6" name="이등변 삼각형 145">
              <a:extLst>
                <a:ext uri="{FF2B5EF4-FFF2-40B4-BE49-F238E27FC236}">
                  <a16:creationId xmlns:a16="http://schemas.microsoft.com/office/drawing/2014/main" id="{4F6733C0-9ACC-591D-CFDF-BCCCF355DBB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7" name="Oval 593">
              <a:extLst>
                <a:ext uri="{FF2B5EF4-FFF2-40B4-BE49-F238E27FC236}">
                  <a16:creationId xmlns:a16="http://schemas.microsoft.com/office/drawing/2014/main" id="{D5F39E35-D239-4C7F-FB7B-0A15676C9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07F32DD4-97A9-BC6A-D1B7-AC3BDA0B355E}"/>
              </a:ext>
            </a:extLst>
          </p:cNvPr>
          <p:cNvSpPr/>
          <p:nvPr/>
        </p:nvSpPr>
        <p:spPr>
          <a:xfrm>
            <a:off x="0" y="6548597"/>
            <a:ext cx="7794169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DCFBC2-33ED-B03A-1E5D-DFFE23A15363}"/>
              </a:ext>
            </a:extLst>
          </p:cNvPr>
          <p:cNvSpPr txBox="1"/>
          <p:nvPr/>
        </p:nvSpPr>
        <p:spPr>
          <a:xfrm>
            <a:off x="7848332" y="1315150"/>
            <a:ext cx="320093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  <a:endParaRPr lang="en-US" altLang="ko-KR" sz="900"/>
          </a:p>
          <a:p>
            <a:pPr marL="171450" indent="-171450">
              <a:buFontTx/>
              <a:buChar char="-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쿠폰 중복 사용 불가능합니다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ko-KR" altLang="en-US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0B6DA57-F2A3-7828-353F-621AB70313DB}"/>
              </a:ext>
            </a:extLst>
          </p:cNvPr>
          <p:cNvSpPr/>
          <p:nvPr/>
        </p:nvSpPr>
        <p:spPr>
          <a:xfrm>
            <a:off x="1576743" y="369352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7F3AE99-46C6-F7CB-1430-8699D35A4B8D}"/>
              </a:ext>
            </a:extLst>
          </p:cNvPr>
          <p:cNvSpPr/>
          <p:nvPr/>
        </p:nvSpPr>
        <p:spPr>
          <a:xfrm>
            <a:off x="1576743" y="57732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3B4A3987-B329-A8FD-6164-A0F984B4688F}"/>
              </a:ext>
            </a:extLst>
          </p:cNvPr>
          <p:cNvSpPr/>
          <p:nvPr/>
        </p:nvSpPr>
        <p:spPr>
          <a:xfrm>
            <a:off x="2665080" y="57732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2023-04-14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46BE11-2EB0-818E-9A31-B473EA34DD55}"/>
              </a:ext>
            </a:extLst>
          </p:cNvPr>
          <p:cNvSpPr txBox="1"/>
          <p:nvPr/>
        </p:nvSpPr>
        <p:spPr>
          <a:xfrm>
            <a:off x="2529108" y="5797628"/>
            <a:ext cx="1413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/>
            <a:r>
              <a:rPr lang="en-US" altLang="ko-KR" sz="800"/>
              <a:t>~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10989" y="811060"/>
            <a:ext cx="3633537" cy="161582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</a:t>
            </a:r>
            <a:r>
              <a:rPr lang="ko-KR" altLang="en-US" sz="900" dirty="0"/>
              <a:t>오더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구독 상품 주문 관리 </a:t>
            </a:r>
            <a:r>
              <a:rPr lang="en-US" altLang="ko-KR" sz="900" dirty="0" smtClean="0"/>
              <a:t>(subscribe product order management)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- same </a:t>
            </a:r>
            <a:r>
              <a:rPr lang="en-US" altLang="ko-KR" sz="900" dirty="0"/>
              <a:t>with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주문 관리 </a:t>
            </a:r>
            <a:r>
              <a:rPr lang="en-US" altLang="ko-KR" sz="900" dirty="0"/>
              <a:t>(order management</a:t>
            </a:r>
            <a:r>
              <a:rPr lang="en-US" altLang="ko-KR" sz="900" dirty="0" smtClean="0"/>
              <a:t>) 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 except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구독 기간 </a:t>
            </a:r>
            <a:r>
              <a:rPr lang="en-US" altLang="ko-KR" sz="900" b="1" dirty="0" smtClean="0"/>
              <a:t>(NEW)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: next to </a:t>
            </a:r>
            <a:r>
              <a:rPr lang="ko-KR" altLang="en-US" sz="900" dirty="0" smtClean="0"/>
              <a:t>주문 일시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2 </a:t>
            </a:r>
            <a:r>
              <a:rPr lang="en-US" altLang="ko-KR" sz="900" dirty="0" err="1" smtClean="0"/>
              <a:t>inpubtox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/>
              <a:t>) : {</a:t>
            </a:r>
            <a:r>
              <a:rPr lang="en-US" altLang="ko-KR" sz="900" dirty="0" err="1" smtClean="0"/>
              <a:t>subscribe_start_date</a:t>
            </a:r>
            <a:r>
              <a:rPr lang="en-US" altLang="ko-KR" sz="900" dirty="0"/>
              <a:t>} ~ {</a:t>
            </a:r>
            <a:r>
              <a:rPr lang="en-US" altLang="ko-KR" sz="900" dirty="0" err="1" smtClean="0"/>
              <a:t>subscribe_end_date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79510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6198</Words>
  <Application>Microsoft Office PowerPoint</Application>
  <PresentationFormat>Widescreen</PresentationFormat>
  <Paragraphs>1502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나눔고딕</vt:lpstr>
      <vt:lpstr>맑은 고딕</vt:lpstr>
      <vt:lpstr>함초롬바탕</vt:lpstr>
      <vt:lpstr>Arial</vt:lpstr>
      <vt:lpstr>Calibri</vt:lpstr>
      <vt:lpstr>Segoe UI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29</cp:revision>
  <dcterms:created xsi:type="dcterms:W3CDTF">2023-06-08T09:21:35Z</dcterms:created>
  <dcterms:modified xsi:type="dcterms:W3CDTF">2023-06-17T09:37:07Z</dcterms:modified>
</cp:coreProperties>
</file>