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59" r:id="rId3"/>
    <p:sldId id="415" r:id="rId4"/>
    <p:sldId id="272" r:id="rId5"/>
    <p:sldId id="372" r:id="rId6"/>
    <p:sldId id="414" r:id="rId7"/>
    <p:sldId id="468" r:id="rId8"/>
    <p:sldId id="467" r:id="rId9"/>
    <p:sldId id="469" r:id="rId10"/>
    <p:sldId id="385" r:id="rId11"/>
    <p:sldId id="470" r:id="rId12"/>
    <p:sldId id="471" r:id="rId13"/>
    <p:sldId id="472" r:id="rId14"/>
    <p:sldId id="473" r:id="rId15"/>
    <p:sldId id="474" r:id="rId16"/>
    <p:sldId id="475" r:id="rId17"/>
    <p:sldId id="476" r:id="rId18"/>
    <p:sldId id="477" r:id="rId19"/>
    <p:sldId id="478" r:id="rId20"/>
    <p:sldId id="479" r:id="rId21"/>
    <p:sldId id="480" r:id="rId2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69450-DB6D-4B09-B5F1-45B42D1F4942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38155-1E26-41C7-95B7-4C2F8F702B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870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1825F-C80B-45AC-8129-5BA18534EF9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174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470255-A787-4CB3-B06F-453F9BE4E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C0632F3-780D-1199-CB1C-27E39F151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C57B13-6D4A-F3E1-A261-D1D844813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8788-3CD1-4445-9E17-D0301E57FC01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E768888-CDB2-3953-0671-0298F799A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EF9631C-9084-0C66-3CC8-CA825FCB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764-C739-424C-9F21-C373F4B8A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254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DD0B1C-1EC0-8CA2-78DC-B73DD64D4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AE56A52-93DA-A37A-E5BC-FE830180B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4EE4C51-CAA0-53A1-0D7F-CBD257ACD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8788-3CD1-4445-9E17-D0301E57FC01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1B1BCB9-160A-DB40-6BB7-B25EFC25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E315053-044A-7344-EB3C-8C760F5F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764-C739-424C-9F21-C373F4B8A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383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E9B883D-CED2-4B19-9C39-7C4F1A9244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C119D6D-0549-3846-AAC3-1ADA50ABD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74C272B-84AC-A3CE-9F83-362FB166A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8788-3CD1-4445-9E17-D0301E57FC01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44DA75-C008-3BD9-2EB8-D11239B29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3B91DF1-39C0-87CA-D8B1-8DFCE62BE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764-C739-424C-9F21-C373F4B8A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2683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1E50BD-88AD-4DA2-FF81-B56ED5F5D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342DA86-7C75-7C7A-3109-9C22F2421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E263CDF-635F-F75E-4B9D-5CA7A2863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8788-3CD1-4445-9E17-D0301E57FC01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103937-A16A-FC22-C8A5-FF5DE60FF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9A000EB-EE08-012B-8999-869648312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764-C739-424C-9F21-C373F4B8A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826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BF10B7-4AF3-8E27-2237-BD941E89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68FCBA8-E150-4A7B-48CA-451CC51DC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FEE45DF-0DC0-9E03-D5DB-1636386C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8788-3CD1-4445-9E17-D0301E57FC01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4F2B963-2AB3-6C70-4636-C3999AF9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6502D09-F807-3B5D-0FBC-17DB8A27E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764-C739-424C-9F21-C373F4B8A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085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E3D29F-815B-9DE5-DE06-67C035FC1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3FBFDDB-CA57-252F-02CE-EE7B3579CD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1A03208-61A2-0D71-7FC6-B7975EF466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B3289D2-340A-5958-78E7-A0A37D9B6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8788-3CD1-4445-9E17-D0301E57FC01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F3041ED-DED2-DD45-9C47-C31FD2D9F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AEC6FA7-A1DD-0819-3EB9-922DE9813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764-C739-424C-9F21-C373F4B8A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034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424D7A-3D12-9526-C40F-2F6B7249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BFB8BAE-7B15-BFCD-68B8-248531B28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74BE72A-0D3C-3272-AE80-F7D0DCDBE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CC2B019-B36D-2AB8-FC15-091FB8F462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3CD14EF-2F44-EBE8-F86C-68A81F82C7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476315F-8659-910B-0E94-1CC88DC2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8788-3CD1-4445-9E17-D0301E57FC01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B8F7970-BF01-215B-6B66-E2C0B401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20B20BA-6024-58FD-52AA-3E5074B0A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764-C739-424C-9F21-C373F4B8A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684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3BECB6-C5FF-125E-23B6-C00A0EA1E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1B153DA-56A7-BC87-52FE-82441EDD4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8788-3CD1-4445-9E17-D0301E57FC01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1562187-C6BC-7BA5-5F34-6591D9CE1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127C079-5EE8-0AA9-431D-7246F62BE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764-C739-424C-9F21-C373F4B8A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368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D09564C-715F-5858-C54F-C7D96EFB4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8788-3CD1-4445-9E17-D0301E57FC01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5CB68EF-219E-5C23-08D2-9B1048D66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F6B329-D8E4-035B-17FC-2E9AA5B34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764-C739-424C-9F21-C373F4B8A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860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B18F7E-A075-DF68-8433-3F5241BA9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4BE11C-B534-B8D8-174E-CA625BB19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43D5C79-9B24-5B13-518C-BC0DB8FF6C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AF457A1-9AD3-56A2-504B-641BFFC4A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8788-3CD1-4445-9E17-D0301E57FC01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0AE353-4400-06DE-1719-C23297A2C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D18A1FD-E1EB-33C2-51CE-992FFC48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764-C739-424C-9F21-C373F4B8A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5249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D1C329-CEBA-22D1-ABBC-1A67396B6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51DF041-C7DA-7B9C-2432-691A0FB08A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4F4E3C5-1163-2A46-C4DE-3665F800A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A3B5B9-4FE6-DF10-4A3C-48E3FDED6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8788-3CD1-4445-9E17-D0301E57FC01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8E3D960-3691-8210-8187-90CB6AE92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BE9AAD-D65B-36AD-0159-FF5719398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6764-C739-424C-9F21-C373F4B8A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364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375DB59-F00B-2D9F-6567-706614C7B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D6BC213-12A5-8475-9CD8-6DD447430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088843-96B8-6F65-FB02-0363B0CAF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28788-3CD1-4445-9E17-D0301E57FC01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D27C795-8482-C03A-C052-4B5721D748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0D90F6-8567-06CF-834B-52A43667E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36764-C739-424C-9F21-C373F4B8A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4614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12" Type="http://schemas.openxmlformats.org/officeDocument/2006/relationships/tags" Target="../tags/tag42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5" Type="http://schemas.openxmlformats.org/officeDocument/2006/relationships/tags" Target="../tags/tag35.xml"/><Relationship Id="rId10" Type="http://schemas.openxmlformats.org/officeDocument/2006/relationships/tags" Target="../tags/tag40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5" Type="http://schemas.openxmlformats.org/officeDocument/2006/relationships/tags" Target="../tags/tag11.xml"/><Relationship Id="rId10" Type="http://schemas.openxmlformats.org/officeDocument/2006/relationships/tags" Target="../tags/tag16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12" Type="http://schemas.openxmlformats.org/officeDocument/2006/relationships/tags" Target="../tags/tag30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tags" Target="../tags/tag29.xml"/><Relationship Id="rId5" Type="http://schemas.openxmlformats.org/officeDocument/2006/relationships/tags" Target="../tags/tag23.xml"/><Relationship Id="rId15" Type="http://schemas.openxmlformats.org/officeDocument/2006/relationships/image" Target="../media/image4.jpeg"/><Relationship Id="rId10" Type="http://schemas.openxmlformats.org/officeDocument/2006/relationships/tags" Target="../tags/tag28.xml"/><Relationship Id="rId4" Type="http://schemas.openxmlformats.org/officeDocument/2006/relationships/tags" Target="../tags/tag22.xml"/><Relationship Id="rId9" Type="http://schemas.openxmlformats.org/officeDocument/2006/relationships/tags" Target="../tags/tag27.xml"/><Relationship Id="rId14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8E54C3F-689B-CF14-31C5-2126FFBEFBD8}"/>
              </a:ext>
            </a:extLst>
          </p:cNvPr>
          <p:cNvSpPr txBox="1"/>
          <p:nvPr/>
        </p:nvSpPr>
        <p:spPr>
          <a:xfrm>
            <a:off x="318655" y="330200"/>
            <a:ext cx="8894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회원가입 또는 마이페이지에서 </a:t>
            </a:r>
            <a:endParaRPr lang="en-US" altLang="ko-KR"/>
          </a:p>
          <a:p>
            <a:r>
              <a:rPr lang="ko-KR" altLang="en-US" b="1"/>
              <a:t>기념일 설정 </a:t>
            </a:r>
            <a:r>
              <a:rPr lang="ko-KR" altLang="en-US"/>
              <a:t>시</a:t>
            </a:r>
            <a:r>
              <a:rPr lang="en-US" altLang="ko-KR"/>
              <a:t>,</a:t>
            </a:r>
          </a:p>
          <a:p>
            <a:r>
              <a:rPr lang="ko-KR" altLang="en-US"/>
              <a:t>사용자 회원 상세정보에 연결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87522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이용 가능 시설 및 매장 상세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9924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72614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매장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2891F1-F8A3-C109-C50C-FBD3DA2949BB}"/>
              </a:ext>
            </a:extLst>
          </p:cNvPr>
          <p:cNvSpPr txBox="1"/>
          <p:nvPr/>
        </p:nvSpPr>
        <p:spPr>
          <a:xfrm>
            <a:off x="336150" y="617555"/>
            <a:ext cx="23643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매장 관리 </a:t>
            </a:r>
            <a:r>
              <a:rPr lang="en-US" altLang="ko-KR" sz="900"/>
              <a:t>&gt; </a:t>
            </a:r>
            <a:r>
              <a:rPr lang="ko-KR" altLang="en-US" sz="900"/>
              <a:t>상세</a:t>
            </a:r>
            <a:endParaRPr lang="en-US" altLang="ko-KR" sz="900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CAF44714-1E16-2511-3C06-F0CA1078AB69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723EB519-9400-B3B8-6F01-6A7386771CF8}"/>
              </a:ext>
            </a:extLst>
          </p:cNvPr>
          <p:cNvGrpSpPr/>
          <p:nvPr/>
        </p:nvGrpSpPr>
        <p:grpSpPr>
          <a:xfrm rot="5400000">
            <a:off x="2608881" y="613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BF8D4712-DB7A-F88F-0C3C-83717336DA1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" name="Oval 593">
              <a:extLst>
                <a:ext uri="{FF2B5EF4-FFF2-40B4-BE49-F238E27FC236}">
                  <a16:creationId xmlns:a16="http://schemas.microsoft.com/office/drawing/2014/main" id="{A8241289-6CDA-5AB7-0E99-DE448FAC2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C010B0F2-CBD3-B37B-15F6-4EBDB3D5A982}"/>
              </a:ext>
            </a:extLst>
          </p:cNvPr>
          <p:cNvSpPr txBox="1"/>
          <p:nvPr/>
        </p:nvSpPr>
        <p:spPr>
          <a:xfrm>
            <a:off x="218789" y="1563785"/>
            <a:ext cx="1087705" cy="4012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r>
              <a:rPr lang="en-US" altLang="ko-KR" sz="900"/>
              <a:t>(</a:t>
            </a:r>
            <a:r>
              <a:rPr lang="ko-KR" altLang="en-US" sz="900"/>
              <a:t>시설</a:t>
            </a:r>
            <a:r>
              <a:rPr lang="en-US" altLang="ko-KR" sz="900"/>
              <a:t>)</a:t>
            </a:r>
            <a:r>
              <a:rPr lang="ko-KR" altLang="en-US" sz="900"/>
              <a:t> 이름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코드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역사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업종</a:t>
            </a:r>
            <a:r>
              <a:rPr lang="en-US" altLang="ko-KR" sz="900"/>
              <a:t>/</a:t>
            </a:r>
            <a:r>
              <a:rPr lang="ko-KR" altLang="en-US" sz="900"/>
              <a:t>용도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카테고리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건물 내 위치</a:t>
            </a:r>
            <a:r>
              <a:rPr lang="ko-KR" altLang="en-US" sz="200"/>
              <a:t>  </a:t>
            </a:r>
            <a:endParaRPr lang="en-US" altLang="ko-KR" sz="2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영업 시간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스마트 오더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여부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주문 불가 </a:t>
            </a:r>
            <a:endParaRPr lang="en-US" altLang="ko-KR" sz="900"/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CBB335BC-CB7C-EFE6-1F38-63F27EB4F8AF}"/>
              </a:ext>
            </a:extLst>
          </p:cNvPr>
          <p:cNvSpPr/>
          <p:nvPr/>
        </p:nvSpPr>
        <p:spPr>
          <a:xfrm>
            <a:off x="1226399" y="1612481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4605BCE6-3643-A6D6-F0CD-80729F8B53C1}"/>
              </a:ext>
            </a:extLst>
          </p:cNvPr>
          <p:cNvSpPr/>
          <p:nvPr/>
        </p:nvSpPr>
        <p:spPr>
          <a:xfrm>
            <a:off x="1226399" y="3660706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021F6C7B-A4E2-2594-A02A-700640BB37F4}"/>
              </a:ext>
            </a:extLst>
          </p:cNvPr>
          <p:cNvSpPr/>
          <p:nvPr/>
        </p:nvSpPr>
        <p:spPr>
          <a:xfrm>
            <a:off x="1226399" y="2019078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자동 부여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06089121-BBDC-7797-2BED-F6AD537A30C0}"/>
              </a:ext>
            </a:extLst>
          </p:cNvPr>
          <p:cNvSpPr/>
          <p:nvPr/>
        </p:nvSpPr>
        <p:spPr>
          <a:xfrm>
            <a:off x="1226399" y="2832272"/>
            <a:ext cx="227008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94BE29D6-BC5B-2635-FC90-2A2D2C10747F}"/>
              </a:ext>
            </a:extLst>
          </p:cNvPr>
          <p:cNvSpPr/>
          <p:nvPr/>
        </p:nvSpPr>
        <p:spPr>
          <a:xfrm>
            <a:off x="1226399" y="3238869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E7AB2D9-93C4-1AF2-88C2-007759A8869B}"/>
              </a:ext>
            </a:extLst>
          </p:cNvPr>
          <p:cNvSpPr txBox="1"/>
          <p:nvPr/>
        </p:nvSpPr>
        <p:spPr>
          <a:xfrm>
            <a:off x="189274" y="156801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EEEE842-6C55-B9E1-2D05-541DCE7FC113}"/>
              </a:ext>
            </a:extLst>
          </p:cNvPr>
          <p:cNvSpPr txBox="1"/>
          <p:nvPr/>
        </p:nvSpPr>
        <p:spPr>
          <a:xfrm>
            <a:off x="194288" y="196167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6BF9367-770A-9F87-DFDF-2A62C2C681EA}"/>
              </a:ext>
            </a:extLst>
          </p:cNvPr>
          <p:cNvSpPr txBox="1"/>
          <p:nvPr/>
        </p:nvSpPr>
        <p:spPr>
          <a:xfrm>
            <a:off x="200750" y="236723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3D14822-6914-3A55-A42C-F204A0E34DAF}"/>
              </a:ext>
            </a:extLst>
          </p:cNvPr>
          <p:cNvSpPr txBox="1"/>
          <p:nvPr/>
        </p:nvSpPr>
        <p:spPr>
          <a:xfrm>
            <a:off x="194288" y="320423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BF8AAE4-9413-8EBD-2E00-879E7CCE9699}"/>
              </a:ext>
            </a:extLst>
          </p:cNvPr>
          <p:cNvSpPr txBox="1"/>
          <p:nvPr/>
        </p:nvSpPr>
        <p:spPr>
          <a:xfrm>
            <a:off x="189274" y="464564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727AEA2-03EF-532E-FD8E-2D163C1C23DA}"/>
              </a:ext>
            </a:extLst>
          </p:cNvPr>
          <p:cNvSpPr txBox="1"/>
          <p:nvPr/>
        </p:nvSpPr>
        <p:spPr>
          <a:xfrm>
            <a:off x="4158179" y="1711049"/>
            <a:ext cx="1023602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  </a:t>
            </a:r>
          </a:p>
          <a:p>
            <a:r>
              <a:rPr lang="ko-KR" altLang="en-US" sz="900"/>
              <a:t>매장 연락처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주요 정보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담당자명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담당자 연락처</a:t>
            </a:r>
            <a:endParaRPr lang="en-US" altLang="ko-KR" sz="900"/>
          </a:p>
        </p:txBody>
      </p:sp>
      <p:sp>
        <p:nvSpPr>
          <p:cNvPr id="66" name="사각형: 둥근 모서리 65">
            <a:extLst>
              <a:ext uri="{FF2B5EF4-FFF2-40B4-BE49-F238E27FC236}">
                <a16:creationId xmlns:a16="http://schemas.microsoft.com/office/drawing/2014/main" id="{46A58939-84F1-7FA7-DE81-088EA63CEF2D}"/>
              </a:ext>
            </a:extLst>
          </p:cNvPr>
          <p:cNvSpPr/>
          <p:nvPr/>
        </p:nvSpPr>
        <p:spPr>
          <a:xfrm>
            <a:off x="5058041" y="1716132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67" name="사각형: 둥근 모서리 66">
            <a:extLst>
              <a:ext uri="{FF2B5EF4-FFF2-40B4-BE49-F238E27FC236}">
                <a16:creationId xmlns:a16="http://schemas.microsoft.com/office/drawing/2014/main" id="{ABA86337-E9B6-8004-75A3-4534F6942458}"/>
              </a:ext>
            </a:extLst>
          </p:cNvPr>
          <p:cNvSpPr/>
          <p:nvPr/>
        </p:nvSpPr>
        <p:spPr>
          <a:xfrm>
            <a:off x="6855599" y="171613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4D457208-1D8B-A68D-52F5-AD1CC987FA65}"/>
              </a:ext>
            </a:extLst>
          </p:cNvPr>
          <p:cNvSpPr/>
          <p:nvPr/>
        </p:nvSpPr>
        <p:spPr>
          <a:xfrm>
            <a:off x="5058041" y="2046735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51DC6AF-4D29-2181-3B8C-547F7141F9BB}"/>
              </a:ext>
            </a:extLst>
          </p:cNvPr>
          <p:cNvSpPr txBox="1"/>
          <p:nvPr/>
        </p:nvSpPr>
        <p:spPr>
          <a:xfrm>
            <a:off x="5616954" y="2125735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C1351CA-6623-E4E3-6647-64266863A349}"/>
              </a:ext>
            </a:extLst>
          </p:cNvPr>
          <p:cNvSpPr txBox="1"/>
          <p:nvPr/>
        </p:nvSpPr>
        <p:spPr>
          <a:xfrm>
            <a:off x="4113336" y="167884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73" name="사각형: 둥근 모서리 72">
            <a:extLst>
              <a:ext uri="{FF2B5EF4-FFF2-40B4-BE49-F238E27FC236}">
                <a16:creationId xmlns:a16="http://schemas.microsoft.com/office/drawing/2014/main" id="{EC8DABCF-4FA1-0C15-69E5-DE4712CB4290}"/>
              </a:ext>
            </a:extLst>
          </p:cNvPr>
          <p:cNvSpPr/>
          <p:nvPr/>
        </p:nvSpPr>
        <p:spPr>
          <a:xfrm>
            <a:off x="1229874" y="2416146"/>
            <a:ext cx="121934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 후 자동 입력</a:t>
            </a:r>
          </a:p>
        </p:txBody>
      </p:sp>
      <p:pic>
        <p:nvPicPr>
          <p:cNvPr id="75" name="그래픽 74" descr="돋보기 단색으로 채워진">
            <a:extLst>
              <a:ext uri="{FF2B5EF4-FFF2-40B4-BE49-F238E27FC236}">
                <a16:creationId xmlns:a16="http://schemas.microsoft.com/office/drawing/2014/main" id="{D4D82D82-0655-607D-CD67-A0CBE532919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552010" y="2457720"/>
            <a:ext cx="145373" cy="147683"/>
          </a:xfrm>
          <a:prstGeom prst="rect">
            <a:avLst/>
          </a:prstGeom>
        </p:spPr>
      </p:pic>
      <p:grpSp>
        <p:nvGrpSpPr>
          <p:cNvPr id="77" name="그룹 76">
            <a:extLst>
              <a:ext uri="{FF2B5EF4-FFF2-40B4-BE49-F238E27FC236}">
                <a16:creationId xmlns:a16="http://schemas.microsoft.com/office/drawing/2014/main" id="{2EEFD9B8-658D-54AA-B5E1-BA5006E5BDE0}"/>
              </a:ext>
            </a:extLst>
          </p:cNvPr>
          <p:cNvGrpSpPr/>
          <p:nvPr/>
        </p:nvGrpSpPr>
        <p:grpSpPr>
          <a:xfrm>
            <a:off x="5055413" y="2651779"/>
            <a:ext cx="2166100" cy="232703"/>
            <a:chOff x="2692800" y="4521281"/>
            <a:chExt cx="2166100" cy="232703"/>
          </a:xfrm>
        </p:grpSpPr>
        <p:sp>
          <p:nvSpPr>
            <p:cNvPr id="78" name="사각형: 둥근 모서리 77">
              <a:extLst>
                <a:ext uri="{FF2B5EF4-FFF2-40B4-BE49-F238E27FC236}">
                  <a16:creationId xmlns:a16="http://schemas.microsoft.com/office/drawing/2014/main" id="{EB6D5C8D-BF43-6ABD-382A-6B64DA8F9E7A}"/>
                </a:ext>
              </a:extLst>
            </p:cNvPr>
            <p:cNvSpPr/>
            <p:nvPr/>
          </p:nvSpPr>
          <p:spPr>
            <a:xfrm>
              <a:off x="2692800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79" name="사각형: 둥근 모서리 78">
              <a:extLst>
                <a:ext uri="{FF2B5EF4-FFF2-40B4-BE49-F238E27FC236}">
                  <a16:creationId xmlns:a16="http://schemas.microsoft.com/office/drawing/2014/main" id="{309D4A61-C637-F2F0-27EB-98DFFBE5A084}"/>
                </a:ext>
              </a:extLst>
            </p:cNvPr>
            <p:cNvSpPr/>
            <p:nvPr/>
          </p:nvSpPr>
          <p:spPr>
            <a:xfrm>
              <a:off x="3461585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80" name="사각형: 둥근 모서리 79">
              <a:extLst>
                <a:ext uri="{FF2B5EF4-FFF2-40B4-BE49-F238E27FC236}">
                  <a16:creationId xmlns:a16="http://schemas.microsoft.com/office/drawing/2014/main" id="{B39102E1-A758-169E-790A-6B2EC0465057}"/>
                </a:ext>
              </a:extLst>
            </p:cNvPr>
            <p:cNvSpPr/>
            <p:nvPr/>
          </p:nvSpPr>
          <p:spPr>
            <a:xfrm>
              <a:off x="4233277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CB721BD0-D9D3-552E-1936-2A4E968FB177}"/>
                </a:ext>
              </a:extLst>
            </p:cNvPr>
            <p:cNvSpPr txBox="1"/>
            <p:nvPr/>
          </p:nvSpPr>
          <p:spPr>
            <a:xfrm>
              <a:off x="3292161" y="4521281"/>
              <a:ext cx="19367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/>
                <a:t>-</a:t>
              </a:r>
              <a:endParaRPr lang="ko-KR" altLang="en-US" sz="80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16A99D4-99FC-CE27-9E5B-2A41EC609D77}"/>
                </a:ext>
              </a:extLst>
            </p:cNvPr>
            <p:cNvSpPr txBox="1"/>
            <p:nvPr/>
          </p:nvSpPr>
          <p:spPr>
            <a:xfrm>
              <a:off x="4065009" y="4530807"/>
              <a:ext cx="19367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/>
                <a:t>-</a:t>
              </a:r>
              <a:endParaRPr lang="ko-KR" altLang="en-US" sz="800"/>
            </a:p>
          </p:txBody>
        </p:sp>
      </p:grpSp>
      <p:sp>
        <p:nvSpPr>
          <p:cNvPr id="85" name="사각형: 둥근 모서리 84">
            <a:extLst>
              <a:ext uri="{FF2B5EF4-FFF2-40B4-BE49-F238E27FC236}">
                <a16:creationId xmlns:a16="http://schemas.microsoft.com/office/drawing/2014/main" id="{EA502468-FEB2-A42F-83DE-2888F5742542}"/>
              </a:ext>
            </a:extLst>
          </p:cNvPr>
          <p:cNvSpPr/>
          <p:nvPr/>
        </p:nvSpPr>
        <p:spPr>
          <a:xfrm>
            <a:off x="5055413" y="3060377"/>
            <a:ext cx="2263342" cy="761972"/>
          </a:xfrm>
          <a:prstGeom prst="roundRect">
            <a:avLst>
              <a:gd name="adj" fmla="val 8356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6" name="사각형: 둥근 모서리 85">
            <a:extLst>
              <a:ext uri="{FF2B5EF4-FFF2-40B4-BE49-F238E27FC236}">
                <a16:creationId xmlns:a16="http://schemas.microsoft.com/office/drawing/2014/main" id="{06374802-3EDD-B540-7692-00841C6D8E8B}"/>
              </a:ext>
            </a:extLst>
          </p:cNvPr>
          <p:cNvSpPr/>
          <p:nvPr/>
        </p:nvSpPr>
        <p:spPr>
          <a:xfrm>
            <a:off x="6894576" y="5049643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87" name="사각형: 둥근 모서리 86">
            <a:extLst>
              <a:ext uri="{FF2B5EF4-FFF2-40B4-BE49-F238E27FC236}">
                <a16:creationId xmlns:a16="http://schemas.microsoft.com/office/drawing/2014/main" id="{D2551325-18D1-CC5D-ECE7-0BE3E61D4541}"/>
              </a:ext>
            </a:extLst>
          </p:cNvPr>
          <p:cNvSpPr/>
          <p:nvPr/>
        </p:nvSpPr>
        <p:spPr>
          <a:xfrm>
            <a:off x="6299011" y="5049643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7507F664-2B95-8ACA-48BF-4E729F76E01E}"/>
              </a:ext>
            </a:extLst>
          </p:cNvPr>
          <p:cNvGrpSpPr/>
          <p:nvPr/>
        </p:nvGrpSpPr>
        <p:grpSpPr>
          <a:xfrm>
            <a:off x="6575968" y="4818779"/>
            <a:ext cx="244417" cy="258694"/>
            <a:chOff x="1098607" y="3056422"/>
            <a:chExt cx="244417" cy="258694"/>
          </a:xfrm>
        </p:grpSpPr>
        <p:sp>
          <p:nvSpPr>
            <p:cNvPr id="89" name="이등변 삼각형 88">
              <a:extLst>
                <a:ext uri="{FF2B5EF4-FFF2-40B4-BE49-F238E27FC236}">
                  <a16:creationId xmlns:a16="http://schemas.microsoft.com/office/drawing/2014/main" id="{4D9E180B-B927-6BBE-9898-7D1BDA4D1A7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0" name="그룹 89">
              <a:extLst>
                <a:ext uri="{FF2B5EF4-FFF2-40B4-BE49-F238E27FC236}">
                  <a16:creationId xmlns:a16="http://schemas.microsoft.com/office/drawing/2014/main" id="{69F06518-4B38-38FE-47D5-A9C1AA3F22B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1" name="Oval 593">
                <a:extLst>
                  <a:ext uri="{FF2B5EF4-FFF2-40B4-BE49-F238E27FC236}">
                    <a16:creationId xmlns:a16="http://schemas.microsoft.com/office/drawing/2014/main" id="{AD8A2FB7-3D2B-A465-B3B3-573247B68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2" name="TextBox 14">
                <a:extLst>
                  <a:ext uri="{FF2B5EF4-FFF2-40B4-BE49-F238E27FC236}">
                    <a16:creationId xmlns:a16="http://schemas.microsoft.com/office/drawing/2014/main" id="{EC37DFC6-A43C-8F36-2D70-1AD52334526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3" name="그룹 92">
            <a:extLst>
              <a:ext uri="{FF2B5EF4-FFF2-40B4-BE49-F238E27FC236}">
                <a16:creationId xmlns:a16="http://schemas.microsoft.com/office/drawing/2014/main" id="{5F7AAF55-0230-566F-CC72-8A87D30DEB7C}"/>
              </a:ext>
            </a:extLst>
          </p:cNvPr>
          <p:cNvGrpSpPr/>
          <p:nvPr/>
        </p:nvGrpSpPr>
        <p:grpSpPr>
          <a:xfrm>
            <a:off x="7192254" y="4803860"/>
            <a:ext cx="244417" cy="258694"/>
            <a:chOff x="1098607" y="3056422"/>
            <a:chExt cx="244417" cy="258694"/>
          </a:xfrm>
        </p:grpSpPr>
        <p:sp>
          <p:nvSpPr>
            <p:cNvPr id="94" name="이등변 삼각형 93">
              <a:extLst>
                <a:ext uri="{FF2B5EF4-FFF2-40B4-BE49-F238E27FC236}">
                  <a16:creationId xmlns:a16="http://schemas.microsoft.com/office/drawing/2014/main" id="{0704CBC1-F52E-026E-8A47-19DE53EABBB8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5" name="그룹 94">
              <a:extLst>
                <a:ext uri="{FF2B5EF4-FFF2-40B4-BE49-F238E27FC236}">
                  <a16:creationId xmlns:a16="http://schemas.microsoft.com/office/drawing/2014/main" id="{FF331D8C-6524-BBDD-1480-B93D4FEA6EC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6" name="Oval 593">
                <a:extLst>
                  <a:ext uri="{FF2B5EF4-FFF2-40B4-BE49-F238E27FC236}">
                    <a16:creationId xmlns:a16="http://schemas.microsoft.com/office/drawing/2014/main" id="{ADB7FC66-74F5-1BAC-6116-290602EC5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7" name="TextBox 14">
                <a:extLst>
                  <a:ext uri="{FF2B5EF4-FFF2-40B4-BE49-F238E27FC236}">
                    <a16:creationId xmlns:a16="http://schemas.microsoft.com/office/drawing/2014/main" id="{4E7084F6-4F1C-9C9E-5292-002CCC62FC3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EEAC9C56-310B-7069-A913-12457919C58B}"/>
              </a:ext>
            </a:extLst>
          </p:cNvPr>
          <p:cNvGrpSpPr/>
          <p:nvPr/>
        </p:nvGrpSpPr>
        <p:grpSpPr>
          <a:xfrm>
            <a:off x="5063581" y="4312055"/>
            <a:ext cx="2166100" cy="232703"/>
            <a:chOff x="2692800" y="4521281"/>
            <a:chExt cx="2166100" cy="232703"/>
          </a:xfrm>
        </p:grpSpPr>
        <p:sp>
          <p:nvSpPr>
            <p:cNvPr id="99" name="사각형: 둥근 모서리 98">
              <a:extLst>
                <a:ext uri="{FF2B5EF4-FFF2-40B4-BE49-F238E27FC236}">
                  <a16:creationId xmlns:a16="http://schemas.microsoft.com/office/drawing/2014/main" id="{2FA9B091-11E5-8ED6-924C-70AA87AD5761}"/>
                </a:ext>
              </a:extLst>
            </p:cNvPr>
            <p:cNvSpPr/>
            <p:nvPr/>
          </p:nvSpPr>
          <p:spPr>
            <a:xfrm>
              <a:off x="2692800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100" name="사각형: 둥근 모서리 99">
              <a:extLst>
                <a:ext uri="{FF2B5EF4-FFF2-40B4-BE49-F238E27FC236}">
                  <a16:creationId xmlns:a16="http://schemas.microsoft.com/office/drawing/2014/main" id="{D593820E-4B27-EF74-8DAC-1C7559B2953C}"/>
                </a:ext>
              </a:extLst>
            </p:cNvPr>
            <p:cNvSpPr/>
            <p:nvPr/>
          </p:nvSpPr>
          <p:spPr>
            <a:xfrm>
              <a:off x="3461585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101" name="사각형: 둥근 모서리 100">
              <a:extLst>
                <a:ext uri="{FF2B5EF4-FFF2-40B4-BE49-F238E27FC236}">
                  <a16:creationId xmlns:a16="http://schemas.microsoft.com/office/drawing/2014/main" id="{E4DC7B92-B220-898E-BB81-895711912FA8}"/>
                </a:ext>
              </a:extLst>
            </p:cNvPr>
            <p:cNvSpPr/>
            <p:nvPr/>
          </p:nvSpPr>
          <p:spPr>
            <a:xfrm>
              <a:off x="4233277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388F1C5D-AEF3-75C2-F425-BCFE662380B4}"/>
                </a:ext>
              </a:extLst>
            </p:cNvPr>
            <p:cNvSpPr txBox="1"/>
            <p:nvPr/>
          </p:nvSpPr>
          <p:spPr>
            <a:xfrm>
              <a:off x="3292161" y="4521281"/>
              <a:ext cx="19367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/>
                <a:t>-</a:t>
              </a:r>
              <a:endParaRPr lang="ko-KR" altLang="en-US" sz="800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B3BD8FB7-73EA-1C4C-8604-27EB70DAA19D}"/>
                </a:ext>
              </a:extLst>
            </p:cNvPr>
            <p:cNvSpPr txBox="1"/>
            <p:nvPr/>
          </p:nvSpPr>
          <p:spPr>
            <a:xfrm>
              <a:off x="4065009" y="4530807"/>
              <a:ext cx="19367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/>
                <a:t>-</a:t>
              </a:r>
              <a:endParaRPr lang="ko-KR" altLang="en-US" sz="800"/>
            </a:p>
          </p:txBody>
        </p:sp>
      </p:grpSp>
      <p:grpSp>
        <p:nvGrpSpPr>
          <p:cNvPr id="104" name="그룹 103">
            <a:extLst>
              <a:ext uri="{FF2B5EF4-FFF2-40B4-BE49-F238E27FC236}">
                <a16:creationId xmlns:a16="http://schemas.microsoft.com/office/drawing/2014/main" id="{336D8C8D-6C34-EB19-2FAB-F369BF3789B1}"/>
              </a:ext>
            </a:extLst>
          </p:cNvPr>
          <p:cNvGrpSpPr/>
          <p:nvPr/>
        </p:nvGrpSpPr>
        <p:grpSpPr>
          <a:xfrm>
            <a:off x="1257587" y="4689067"/>
            <a:ext cx="993725" cy="230832"/>
            <a:chOff x="10485108" y="4503783"/>
            <a:chExt cx="993725" cy="230832"/>
          </a:xfrm>
        </p:grpSpPr>
        <p:sp>
          <p:nvSpPr>
            <p:cNvPr id="105" name="Box">
              <a:extLst>
                <a:ext uri="{FF2B5EF4-FFF2-40B4-BE49-F238E27FC236}">
                  <a16:creationId xmlns:a16="http://schemas.microsoft.com/office/drawing/2014/main" id="{A2336E74-B993-7253-A932-D8A36BC2235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85108" y="4550143"/>
              <a:ext cx="126260" cy="12626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15B1090-E5B3-8AD7-9163-FC629DC08FA6}"/>
                </a:ext>
              </a:extLst>
            </p:cNvPr>
            <p:cNvSpPr txBox="1"/>
            <p:nvPr/>
          </p:nvSpPr>
          <p:spPr>
            <a:xfrm>
              <a:off x="10582408" y="4503783"/>
              <a:ext cx="5013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/>
                <a:t>여</a:t>
              </a:r>
            </a:p>
          </p:txBody>
        </p:sp>
        <p:pic>
          <p:nvPicPr>
            <p:cNvPr id="107" name="그래픽 106" descr="확인 표시 단색으로 채워진">
              <a:extLst>
                <a:ext uri="{FF2B5EF4-FFF2-40B4-BE49-F238E27FC236}">
                  <a16:creationId xmlns:a16="http://schemas.microsoft.com/office/drawing/2014/main" id="{F8245213-B0DC-997A-0D13-48FEE62F2E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0508035" y="4546191"/>
              <a:ext cx="82916" cy="126261"/>
            </a:xfrm>
            <a:prstGeom prst="rect">
              <a:avLst/>
            </a:prstGeom>
          </p:spPr>
        </p:pic>
        <p:sp>
          <p:nvSpPr>
            <p:cNvPr id="108" name="Box">
              <a:extLst>
                <a:ext uri="{FF2B5EF4-FFF2-40B4-BE49-F238E27FC236}">
                  <a16:creationId xmlns:a16="http://schemas.microsoft.com/office/drawing/2014/main" id="{7236F7C1-CE1F-5A15-E70B-7335E72A35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880167" y="4550143"/>
              <a:ext cx="126260" cy="126260"/>
            </a:xfrm>
            <a:prstGeom prst="rect">
              <a:avLst/>
            </a:prstGeom>
            <a:solidFill>
              <a:schemeClr val="bg1"/>
            </a:solidFill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38F4EB00-58E8-88CB-33C1-7C5CC13AAE63}"/>
                </a:ext>
              </a:extLst>
            </p:cNvPr>
            <p:cNvSpPr txBox="1"/>
            <p:nvPr/>
          </p:nvSpPr>
          <p:spPr>
            <a:xfrm>
              <a:off x="10977467" y="4503783"/>
              <a:ext cx="5013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/>
                <a:t>부</a:t>
              </a:r>
            </a:p>
          </p:txBody>
        </p:sp>
      </p:grp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4A6193A1-E697-88BA-B4FD-24A581D67E11}"/>
              </a:ext>
            </a:extLst>
          </p:cNvPr>
          <p:cNvSpPr/>
          <p:nvPr/>
        </p:nvSpPr>
        <p:spPr>
          <a:xfrm>
            <a:off x="5061383" y="389795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" name="직사각형 111">
            <a:extLst>
              <a:ext uri="{FF2B5EF4-FFF2-40B4-BE49-F238E27FC236}">
                <a16:creationId xmlns:a16="http://schemas.microsoft.com/office/drawing/2014/main" id="{8E17AB85-5FC3-A18C-9EFA-8A9BB8812C22}"/>
              </a:ext>
            </a:extLst>
          </p:cNvPr>
          <p:cNvSpPr/>
          <p:nvPr/>
        </p:nvSpPr>
        <p:spPr>
          <a:xfrm>
            <a:off x="0" y="6548597"/>
            <a:ext cx="4089437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DF62D3B5-6C4B-C11B-DDF0-30EC6387854B}"/>
              </a:ext>
            </a:extLst>
          </p:cNvPr>
          <p:cNvCxnSpPr>
            <a:cxnSpLocks/>
          </p:cNvCxnSpPr>
          <p:nvPr/>
        </p:nvCxnSpPr>
        <p:spPr>
          <a:xfrm>
            <a:off x="4031628" y="1444281"/>
            <a:ext cx="57809" cy="4948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직사각형 116">
            <a:extLst>
              <a:ext uri="{FF2B5EF4-FFF2-40B4-BE49-F238E27FC236}">
                <a16:creationId xmlns:a16="http://schemas.microsoft.com/office/drawing/2014/main" id="{8BCE81BD-93AF-4B1C-D9B9-9C918ABAB4D6}"/>
              </a:ext>
            </a:extLst>
          </p:cNvPr>
          <p:cNvSpPr/>
          <p:nvPr/>
        </p:nvSpPr>
        <p:spPr>
          <a:xfrm>
            <a:off x="4031628" y="926776"/>
            <a:ext cx="3762541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118" name="직사각형 117">
            <a:extLst>
              <a:ext uri="{FF2B5EF4-FFF2-40B4-BE49-F238E27FC236}">
                <a16:creationId xmlns:a16="http://schemas.microsoft.com/office/drawing/2014/main" id="{1518F592-63D7-5F93-9A39-56AA0BBE510B}"/>
              </a:ext>
            </a:extLst>
          </p:cNvPr>
          <p:cNvSpPr/>
          <p:nvPr/>
        </p:nvSpPr>
        <p:spPr>
          <a:xfrm>
            <a:off x="8261052" y="3315134"/>
            <a:ext cx="2851716" cy="26310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D9D934AC-84DA-2BC4-A810-610DAD8DCCD4}"/>
              </a:ext>
            </a:extLst>
          </p:cNvPr>
          <p:cNvSpPr txBox="1"/>
          <p:nvPr/>
        </p:nvSpPr>
        <p:spPr>
          <a:xfrm>
            <a:off x="8371175" y="342148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역 검색</a:t>
            </a:r>
          </a:p>
        </p:txBody>
      </p:sp>
      <p:sp>
        <p:nvSpPr>
          <p:cNvPr id="120" name="곱하기 기호 119">
            <a:extLst>
              <a:ext uri="{FF2B5EF4-FFF2-40B4-BE49-F238E27FC236}">
                <a16:creationId xmlns:a16="http://schemas.microsoft.com/office/drawing/2014/main" id="{61498A35-EBE2-5DC1-96B1-D06BBE80CC2B}"/>
              </a:ext>
            </a:extLst>
          </p:cNvPr>
          <p:cNvSpPr/>
          <p:nvPr/>
        </p:nvSpPr>
        <p:spPr>
          <a:xfrm>
            <a:off x="10818225" y="3397389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BEC65D95-B33D-EFF4-641B-6151471F4501}"/>
              </a:ext>
            </a:extLst>
          </p:cNvPr>
          <p:cNvSpPr/>
          <p:nvPr/>
        </p:nvSpPr>
        <p:spPr>
          <a:xfrm>
            <a:off x="9052923" y="3849233"/>
            <a:ext cx="190583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B6ED441-8CD6-5909-F188-E26D1D708F5B}"/>
              </a:ext>
            </a:extLst>
          </p:cNvPr>
          <p:cNvSpPr txBox="1"/>
          <p:nvPr/>
        </p:nvSpPr>
        <p:spPr>
          <a:xfrm>
            <a:off x="8337688" y="3802444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역 이름</a:t>
            </a:r>
            <a:endParaRPr lang="en-US" altLang="ko-KR" sz="900"/>
          </a:p>
        </p:txBody>
      </p:sp>
      <p:sp>
        <p:nvSpPr>
          <p:cNvPr id="123" name="사각형: 둥근 모서리 122">
            <a:extLst>
              <a:ext uri="{FF2B5EF4-FFF2-40B4-BE49-F238E27FC236}">
                <a16:creationId xmlns:a16="http://schemas.microsoft.com/office/drawing/2014/main" id="{78C7DDCF-D9B0-4671-9428-4BCDDD42CD99}"/>
              </a:ext>
            </a:extLst>
          </p:cNvPr>
          <p:cNvSpPr/>
          <p:nvPr/>
        </p:nvSpPr>
        <p:spPr>
          <a:xfrm>
            <a:off x="10424796" y="41748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AB173867-B17B-C74B-72DA-86A200B24B43}"/>
              </a:ext>
            </a:extLst>
          </p:cNvPr>
          <p:cNvCxnSpPr>
            <a:cxnSpLocks/>
          </p:cNvCxnSpPr>
          <p:nvPr/>
        </p:nvCxnSpPr>
        <p:spPr>
          <a:xfrm>
            <a:off x="8395488" y="4528601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12EF849D-DC0A-D471-00D0-60790B17614D}"/>
              </a:ext>
            </a:extLst>
          </p:cNvPr>
          <p:cNvSpPr txBox="1"/>
          <p:nvPr/>
        </p:nvSpPr>
        <p:spPr>
          <a:xfrm>
            <a:off x="8370811" y="4533496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역 이름         주소</a:t>
            </a:r>
            <a:endParaRPr lang="en-US" altLang="ko-KR" sz="900"/>
          </a:p>
        </p:txBody>
      </p:sp>
      <p:cxnSp>
        <p:nvCxnSpPr>
          <p:cNvPr id="126" name="직선 연결선 125">
            <a:extLst>
              <a:ext uri="{FF2B5EF4-FFF2-40B4-BE49-F238E27FC236}">
                <a16:creationId xmlns:a16="http://schemas.microsoft.com/office/drawing/2014/main" id="{5EED760A-DD70-9EC4-8C7C-0AC1FD0EDA51}"/>
              </a:ext>
            </a:extLst>
          </p:cNvPr>
          <p:cNvCxnSpPr>
            <a:cxnSpLocks/>
          </p:cNvCxnSpPr>
          <p:nvPr/>
        </p:nvCxnSpPr>
        <p:spPr>
          <a:xfrm>
            <a:off x="8395488" y="4834517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A9F0DF85-D661-8BA5-ABEB-60DF255484D6}"/>
              </a:ext>
            </a:extLst>
          </p:cNvPr>
          <p:cNvSpPr txBox="1"/>
          <p:nvPr/>
        </p:nvSpPr>
        <p:spPr>
          <a:xfrm>
            <a:off x="8361574" y="4837627"/>
            <a:ext cx="2569363" cy="481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석계             서울특별시 노원구 화랑로</a:t>
            </a:r>
            <a:r>
              <a:rPr lang="en-US" altLang="ko-KR" sz="900"/>
              <a:t>341</a:t>
            </a:r>
          </a:p>
          <a:p>
            <a:pPr>
              <a:lnSpc>
                <a:spcPct val="150000"/>
              </a:lnSpc>
            </a:pPr>
            <a:r>
              <a:rPr lang="ko-KR" altLang="en-US" sz="900"/>
              <a:t>청량리          서울특별시 동대문구 왕산로</a:t>
            </a:r>
            <a:r>
              <a:rPr lang="en-US" altLang="ko-KR" sz="900"/>
              <a:t>205</a:t>
            </a:r>
          </a:p>
        </p:txBody>
      </p:sp>
      <p:cxnSp>
        <p:nvCxnSpPr>
          <p:cNvPr id="128" name="직선 화살표 연결선 127">
            <a:extLst>
              <a:ext uri="{FF2B5EF4-FFF2-40B4-BE49-F238E27FC236}">
                <a16:creationId xmlns:a16="http://schemas.microsoft.com/office/drawing/2014/main" id="{55126495-3429-14D0-ACAA-705107122D0A}"/>
              </a:ext>
            </a:extLst>
          </p:cNvPr>
          <p:cNvCxnSpPr>
            <a:cxnSpLocks/>
            <a:stCxn id="75" idx="3"/>
          </p:cNvCxnSpPr>
          <p:nvPr/>
        </p:nvCxnSpPr>
        <p:spPr>
          <a:xfrm>
            <a:off x="2697383" y="2531562"/>
            <a:ext cx="5571004" cy="978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7EE31D9A-B914-9311-7893-F611514FC8C6}"/>
              </a:ext>
            </a:extLst>
          </p:cNvPr>
          <p:cNvSpPr txBox="1"/>
          <p:nvPr/>
        </p:nvSpPr>
        <p:spPr>
          <a:xfrm>
            <a:off x="7835955" y="1797801"/>
            <a:ext cx="4218077" cy="1312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>
              <a:latin typeface="+mn-ea"/>
            </a:endParaRPr>
          </a:p>
          <a:p>
            <a:pPr marL="171450" indent="-171450" algn="l" latinLnBrk="1">
              <a:lnSpc>
                <a:spcPct val="150000"/>
              </a:lnSpc>
              <a:buFontTx/>
              <a:buChar char="-"/>
            </a:pPr>
            <a:r>
              <a:rPr lang="ko-KR" altLang="en-US" sz="900">
                <a:latin typeface="+mn-ea"/>
              </a:rPr>
              <a:t>코드 자동 부여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  &gt;</a:t>
            </a:r>
            <a:r>
              <a:rPr lang="en-US" altLang="ko-KR" sz="900">
                <a:latin typeface="+mn-ea"/>
              </a:rPr>
              <a:t> MD01</a:t>
            </a:r>
            <a:r>
              <a:rPr lang="ko-KR" altLang="en-US" sz="900">
                <a:latin typeface="+mn-ea"/>
              </a:rPr>
              <a:t>부터 등록순으로 자동 부여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C2B8F523-DC0F-EBD3-7F2C-D313BAAD89B2}"/>
              </a:ext>
            </a:extLst>
          </p:cNvPr>
          <p:cNvGrpSpPr/>
          <p:nvPr/>
        </p:nvGrpSpPr>
        <p:grpSpPr>
          <a:xfrm>
            <a:off x="1266640" y="5318260"/>
            <a:ext cx="598666" cy="230832"/>
            <a:chOff x="10485108" y="4503783"/>
            <a:chExt cx="598666" cy="230832"/>
          </a:xfrm>
        </p:grpSpPr>
        <p:sp>
          <p:nvSpPr>
            <p:cNvPr id="12" name="Box">
              <a:extLst>
                <a:ext uri="{FF2B5EF4-FFF2-40B4-BE49-F238E27FC236}">
                  <a16:creationId xmlns:a16="http://schemas.microsoft.com/office/drawing/2014/main" id="{E0774B03-FA46-D9F0-267C-9D273BCBE0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85108" y="4550143"/>
              <a:ext cx="126260" cy="12626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A8EA4D5-3A15-1FF1-220E-06C22705D31A}"/>
                </a:ext>
              </a:extLst>
            </p:cNvPr>
            <p:cNvSpPr txBox="1"/>
            <p:nvPr/>
          </p:nvSpPr>
          <p:spPr>
            <a:xfrm>
              <a:off x="10582408" y="4503783"/>
              <a:ext cx="5013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/>
                <a:t>불가</a:t>
              </a:r>
            </a:p>
          </p:txBody>
        </p:sp>
        <p:pic>
          <p:nvPicPr>
            <p:cNvPr id="14" name="그래픽 13" descr="확인 표시 단색으로 채워진">
              <a:extLst>
                <a:ext uri="{FF2B5EF4-FFF2-40B4-BE49-F238E27FC236}">
                  <a16:creationId xmlns:a16="http://schemas.microsoft.com/office/drawing/2014/main" id="{5E1CF81F-5BCB-2937-8BD3-C04E9DC842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0508035" y="4546191"/>
              <a:ext cx="82916" cy="126261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0D0053CC-ED85-15C3-A311-EAE9546C4B2D}"/>
              </a:ext>
            </a:extLst>
          </p:cNvPr>
          <p:cNvSpPr txBox="1"/>
          <p:nvPr/>
        </p:nvSpPr>
        <p:spPr>
          <a:xfrm>
            <a:off x="221147" y="5512208"/>
            <a:ext cx="3372652" cy="253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선택할 경우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매장의 스마트 오더 주문이 불가합니다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1317C905-A777-5DF2-3AF8-D6C44BEBE3E5}"/>
              </a:ext>
            </a:extLst>
          </p:cNvPr>
          <p:cNvSpPr/>
          <p:nvPr/>
        </p:nvSpPr>
        <p:spPr>
          <a:xfrm>
            <a:off x="1233579" y="4062064"/>
            <a:ext cx="934899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98AAD0-A6A6-1E78-FB3B-0B49E870552B}"/>
              </a:ext>
            </a:extLst>
          </p:cNvPr>
          <p:cNvSpPr txBox="1"/>
          <p:nvPr/>
        </p:nvSpPr>
        <p:spPr>
          <a:xfrm>
            <a:off x="2175043" y="406206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~</a:t>
            </a:r>
            <a:endParaRPr lang="ko-KR" altLang="en-US" sz="8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63B2B959-4F67-423B-0423-054D90011707}"/>
              </a:ext>
            </a:extLst>
          </p:cNvPr>
          <p:cNvSpPr/>
          <p:nvPr/>
        </p:nvSpPr>
        <p:spPr>
          <a:xfrm>
            <a:off x="2376335" y="4061990"/>
            <a:ext cx="934899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E323F336-CFBE-0242-0403-4DFA7B7AEDB3}"/>
              </a:ext>
            </a:extLst>
          </p:cNvPr>
          <p:cNvSpPr/>
          <p:nvPr/>
        </p:nvSpPr>
        <p:spPr>
          <a:xfrm>
            <a:off x="3397294" y="406199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A3CBA07-4523-E268-B6C3-8FD219A1BC46}"/>
              </a:ext>
            </a:extLst>
          </p:cNvPr>
          <p:cNvSpPr txBox="1"/>
          <p:nvPr/>
        </p:nvSpPr>
        <p:spPr>
          <a:xfrm>
            <a:off x="218788" y="4314850"/>
            <a:ext cx="3372652" cy="253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등록한 영업 시간 외에는 스마트 오더 주문이 불가합니다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BAF530D-573B-9EA3-2481-4081370A71E8}"/>
              </a:ext>
            </a:extLst>
          </p:cNvPr>
          <p:cNvSpPr/>
          <p:nvPr/>
        </p:nvSpPr>
        <p:spPr>
          <a:xfrm>
            <a:off x="12331816" y="0"/>
            <a:ext cx="2682447" cy="2019078"/>
          </a:xfrm>
          <a:prstGeom prst="rect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6F38A4-155D-BB01-2893-0A4420E270B6}"/>
              </a:ext>
            </a:extLst>
          </p:cNvPr>
          <p:cNvSpPr txBox="1"/>
          <p:nvPr/>
        </p:nvSpPr>
        <p:spPr>
          <a:xfrm>
            <a:off x="12389244" y="70806"/>
            <a:ext cx="251353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/>
              <a:t>[</a:t>
            </a:r>
            <a:r>
              <a:rPr lang="ko-KR" altLang="en-US" sz="1200" b="1"/>
              <a:t>권한</a:t>
            </a:r>
            <a:r>
              <a:rPr lang="en-US" altLang="ko-KR" sz="1200" b="1"/>
              <a:t>] </a:t>
            </a:r>
            <a:r>
              <a:rPr lang="ko-KR" altLang="en-US" sz="1200" b="1"/>
              <a:t>매장 관리</a:t>
            </a:r>
            <a:r>
              <a:rPr lang="en-US" altLang="ko-KR" sz="1200" b="1"/>
              <a:t>(</a:t>
            </a:r>
            <a:r>
              <a:rPr lang="ko-KR" altLang="en-US" sz="1200" b="1"/>
              <a:t>상세</a:t>
            </a:r>
            <a:r>
              <a:rPr lang="en-US" altLang="ko-KR" sz="1200" b="1"/>
              <a:t>)</a:t>
            </a:r>
          </a:p>
          <a:p>
            <a:endParaRPr lang="en-US" altLang="ko-KR" sz="900"/>
          </a:p>
          <a:p>
            <a:pPr marL="228600" indent="-228600">
              <a:buAutoNum type="arabicParenBoth"/>
            </a:pPr>
            <a:r>
              <a:rPr lang="ko-KR" altLang="en-US" sz="900"/>
              <a:t>시스템 관리자</a:t>
            </a:r>
            <a:r>
              <a:rPr lang="en-US" altLang="ko-KR" sz="900"/>
              <a:t>, </a:t>
            </a:r>
            <a:r>
              <a:rPr lang="ko-KR" altLang="en-US" sz="900"/>
              <a:t>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</a:t>
            </a:r>
            <a:r>
              <a:rPr lang="en-US" altLang="ko-KR" sz="900"/>
              <a:t>, </a:t>
            </a:r>
            <a:r>
              <a:rPr lang="ko-KR" altLang="en-US" sz="900"/>
              <a:t>수정</a:t>
            </a:r>
            <a:r>
              <a:rPr lang="en-US" altLang="ko-KR" sz="900"/>
              <a:t>, </a:t>
            </a:r>
            <a:r>
              <a:rPr lang="ko-KR" altLang="en-US" sz="900"/>
              <a:t>삭제</a:t>
            </a:r>
            <a:r>
              <a:rPr lang="en-US" altLang="ko-KR" sz="900"/>
              <a:t>, </a:t>
            </a:r>
            <a:r>
              <a:rPr lang="ko-KR" altLang="en-US" sz="900"/>
              <a:t>다운로드 가능</a:t>
            </a:r>
            <a:endParaRPr lang="en-US" altLang="ko-KR" sz="900"/>
          </a:p>
          <a:p>
            <a:r>
              <a:rPr lang="en-US" altLang="ko-KR" sz="900"/>
              <a:t>/ </a:t>
            </a:r>
            <a:r>
              <a:rPr lang="ko-KR" altLang="en-US" sz="900"/>
              <a:t>현재 상태 그대로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(2) </a:t>
            </a:r>
            <a:r>
              <a:rPr lang="ko-KR" altLang="en-US" sz="900"/>
              <a:t>온라인몰 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 </a:t>
            </a:r>
            <a:r>
              <a:rPr lang="en-US" altLang="ko-KR" sz="900"/>
              <a:t>(</a:t>
            </a:r>
            <a:r>
              <a:rPr lang="ko-KR" altLang="en-US" sz="900"/>
              <a:t>포함 전체</a:t>
            </a:r>
            <a:r>
              <a:rPr lang="en-US" altLang="ko-KR" sz="900"/>
              <a:t>) </a:t>
            </a:r>
            <a:r>
              <a:rPr lang="ko-KR" altLang="en-US" sz="900"/>
              <a:t>불가능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(3) </a:t>
            </a:r>
            <a:r>
              <a:rPr lang="ko-KR" altLang="en-US" sz="900"/>
              <a:t>스마트 오더 관리자</a:t>
            </a:r>
            <a:r>
              <a:rPr lang="en-US" altLang="ko-KR" sz="900"/>
              <a:t>, </a:t>
            </a:r>
            <a:r>
              <a:rPr lang="ko-KR" altLang="en-US" sz="900"/>
              <a:t>편의점 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로그인 정보의 매장 조회</a:t>
            </a:r>
            <a:r>
              <a:rPr lang="en-US" altLang="ko-KR" sz="900"/>
              <a:t>, </a:t>
            </a:r>
            <a:r>
              <a:rPr lang="ko-KR" altLang="en-US" sz="900"/>
              <a:t>수정</a:t>
            </a:r>
            <a:r>
              <a:rPr lang="en-US" altLang="ko-KR" sz="900"/>
              <a:t> </a:t>
            </a:r>
            <a:r>
              <a:rPr lang="ko-KR" altLang="en-US" sz="900"/>
              <a:t>가능</a:t>
            </a:r>
            <a:endParaRPr lang="en-US" altLang="ko-KR" sz="900"/>
          </a:p>
          <a:p>
            <a:r>
              <a:rPr lang="ko-KR" altLang="en-US" sz="900"/>
              <a:t>스마트 오더 매장 여부 선택 표시 </a:t>
            </a:r>
            <a:r>
              <a:rPr lang="en-US" altLang="ko-KR" sz="900"/>
              <a:t>x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7498D7FD-BA85-1EC2-1522-E5B9D8508BE9}"/>
              </a:ext>
            </a:extLst>
          </p:cNvPr>
          <p:cNvSpPr/>
          <p:nvPr/>
        </p:nvSpPr>
        <p:spPr>
          <a:xfrm>
            <a:off x="189274" y="4645641"/>
            <a:ext cx="2126522" cy="542424"/>
          </a:xfrm>
          <a:prstGeom prst="rect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삭제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826AAF06-29E3-E7DA-CABD-E02F705EF994}"/>
              </a:ext>
            </a:extLst>
          </p:cNvPr>
          <p:cNvSpPr/>
          <p:nvPr/>
        </p:nvSpPr>
        <p:spPr>
          <a:xfrm>
            <a:off x="170598" y="1530960"/>
            <a:ext cx="3481956" cy="366781"/>
          </a:xfrm>
          <a:prstGeom prst="rect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매장</a:t>
            </a:r>
            <a:r>
              <a:rPr lang="en-US" altLang="ko-KR"/>
              <a:t>(</a:t>
            </a:r>
            <a:r>
              <a:rPr lang="ko-KR" altLang="en-US"/>
              <a:t>시설</a:t>
            </a:r>
            <a:r>
              <a:rPr lang="en-US" altLang="ko-KR"/>
              <a:t>) -&gt; </a:t>
            </a:r>
            <a:r>
              <a:rPr lang="ko-KR" altLang="en-US"/>
              <a:t>매장으로 변경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AB6FA4AA-EECA-D454-68DA-C2E0692FED04}"/>
              </a:ext>
            </a:extLst>
          </p:cNvPr>
          <p:cNvSpPr/>
          <p:nvPr/>
        </p:nvSpPr>
        <p:spPr>
          <a:xfrm>
            <a:off x="8164733" y="3208296"/>
            <a:ext cx="3059019" cy="2830603"/>
          </a:xfrm>
          <a:prstGeom prst="rect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변경 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D501DCBF-E6F6-4D47-F3AE-CC3B99F1C6E2}"/>
              </a:ext>
            </a:extLst>
          </p:cNvPr>
          <p:cNvSpPr/>
          <p:nvPr/>
        </p:nvSpPr>
        <p:spPr>
          <a:xfrm>
            <a:off x="194288" y="2351338"/>
            <a:ext cx="2603512" cy="346273"/>
          </a:xfrm>
          <a:prstGeom prst="rect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변경 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064451" y="1933187"/>
            <a:ext cx="3633537" cy="161582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1.Menu navigation : </a:t>
            </a:r>
            <a:r>
              <a:rPr lang="ko-KR" altLang="en-US" sz="900" dirty="0"/>
              <a:t>스마트 오더 관리 </a:t>
            </a:r>
            <a:r>
              <a:rPr lang="en-US" altLang="ko-KR" sz="900" dirty="0"/>
              <a:t>&gt;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매장 </a:t>
            </a:r>
            <a:r>
              <a:rPr lang="ko-KR" altLang="en-US" sz="900" dirty="0"/>
              <a:t>관리 </a:t>
            </a:r>
            <a:r>
              <a:rPr lang="en-US" altLang="ko-KR" sz="900" dirty="0" smtClean="0"/>
              <a:t>(store mall management</a:t>
            </a:r>
            <a:r>
              <a:rPr lang="en-US" altLang="ko-KR" sz="900" dirty="0"/>
              <a:t>)</a:t>
            </a:r>
            <a:endParaRPr lang="en-US" altLang="ko-KR" sz="900" dirty="0" smtClean="0">
              <a:latin typeface="+mn-ea"/>
            </a:endParaRP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1.</a:t>
            </a:r>
            <a:r>
              <a:rPr lang="en-US" altLang="ko-KR" sz="900" dirty="0" smtClean="0">
                <a:latin typeface="+mn-ea"/>
              </a:rPr>
              <a:t>Add/Modify page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역사 </a:t>
            </a:r>
            <a:r>
              <a:rPr lang="en-US" altLang="ko-KR" sz="900" dirty="0" smtClean="0">
                <a:latin typeface="+mn-ea"/>
              </a:rPr>
              <a:t>&gt; station search 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open </a:t>
            </a:r>
            <a:r>
              <a:rPr lang="en-US" altLang="ko-KR" sz="900" b="1" dirty="0" smtClean="0">
                <a:latin typeface="+mn-ea"/>
              </a:rPr>
              <a:t>station </a:t>
            </a:r>
            <a:r>
              <a:rPr lang="en-US" altLang="ko-KR" sz="900" b="1" dirty="0">
                <a:latin typeface="+mn-ea"/>
              </a:rPr>
              <a:t>search modal for smart order (</a:t>
            </a:r>
            <a:r>
              <a:rPr lang="en-US" altLang="ko-KR" sz="900" b="1" dirty="0" err="1" smtClean="0">
                <a:latin typeface="+mn-ea"/>
              </a:rPr>
              <a:t>webapp</a:t>
            </a:r>
            <a:r>
              <a:rPr lang="en-US" altLang="ko-KR" sz="900" b="1" dirty="0" smtClean="0">
                <a:latin typeface="+mn-ea"/>
              </a:rPr>
              <a:t>/WEB-INF/templates/fragments/modal-search-smart-station.html) instead of current station search modal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스마트 오더 매장 여부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smart_order_yn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</a:t>
            </a:r>
            <a:r>
              <a:rPr lang="en-US" altLang="ko-KR" sz="900" b="1" dirty="0" smtClean="0">
                <a:latin typeface="+mn-ea"/>
              </a:rPr>
              <a:t>- </a:t>
            </a:r>
            <a:r>
              <a:rPr lang="en-US" altLang="ko-KR" sz="900" b="1" dirty="0" smtClean="0">
                <a:latin typeface="+mn-ea"/>
              </a:rPr>
              <a:t>REMOVE this field</a:t>
            </a:r>
            <a:br>
              <a:rPr lang="en-US" altLang="ko-KR" sz="900" b="1" dirty="0" smtClean="0">
                <a:latin typeface="+mn-ea"/>
              </a:rPr>
            </a:br>
            <a:r>
              <a:rPr lang="en-US" altLang="ko-KR" sz="900" b="1" dirty="0" smtClean="0">
                <a:latin typeface="+mn-ea"/>
              </a:rPr>
              <a:t>    - </a:t>
            </a:r>
            <a:r>
              <a:rPr lang="en-US" altLang="ko-KR" sz="900" b="1" dirty="0">
                <a:latin typeface="+mn-ea"/>
              </a:rPr>
              <a:t>DELETE </a:t>
            </a:r>
            <a:r>
              <a:rPr lang="en-US" altLang="ko-KR" sz="900" b="1" dirty="0" err="1">
                <a:latin typeface="+mn-ea"/>
              </a:rPr>
              <a:t>smart_order_yn</a:t>
            </a:r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column of DB(</a:t>
            </a:r>
            <a:r>
              <a:rPr lang="en-US" altLang="ko-KR" sz="900" b="1" dirty="0" err="1" smtClean="0">
                <a:latin typeface="+mn-ea"/>
              </a:rPr>
              <a:t>st_mall</a:t>
            </a:r>
            <a:r>
              <a:rPr lang="en-US" altLang="ko-KR" sz="900" b="1" dirty="0" smtClean="0">
                <a:latin typeface="+mn-ea"/>
              </a:rPr>
              <a:t>)</a:t>
            </a:r>
            <a:endParaRPr lang="en-US" altLang="ko-KR" sz="9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75948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086A13-571F-ECD7-F811-8911EBB91A2F}"/>
              </a:ext>
            </a:extLst>
          </p:cNvPr>
          <p:cNvSpPr txBox="1"/>
          <p:nvPr/>
        </p:nvSpPr>
        <p:spPr>
          <a:xfrm>
            <a:off x="281707" y="330200"/>
            <a:ext cx="88946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인근시설 등록</a:t>
            </a:r>
            <a:endParaRPr lang="en-US" altLang="ko-KR" b="1"/>
          </a:p>
          <a:p>
            <a:endParaRPr lang="en-US" altLang="ko-KR" b="1"/>
          </a:p>
          <a:p>
            <a:r>
              <a:rPr lang="ko-KR" altLang="en-US" u="sng"/>
              <a:t>스마트 오더 관리 </a:t>
            </a:r>
            <a:r>
              <a:rPr lang="en-US" altLang="ko-KR" u="sng"/>
              <a:t>&gt; </a:t>
            </a:r>
            <a:r>
              <a:rPr lang="ko-KR" altLang="en-US" u="sng"/>
              <a:t>인근시설 등록</a:t>
            </a:r>
            <a:endParaRPr lang="en-US" altLang="ko-KR" u="sng"/>
          </a:p>
          <a:p>
            <a:endParaRPr lang="en-US" altLang="ko-KR"/>
          </a:p>
          <a:p>
            <a:r>
              <a:rPr lang="ko-KR" altLang="en-US"/>
              <a:t>스마트 오더 매장 등록 시와 동일하게 </a:t>
            </a:r>
            <a:r>
              <a:rPr lang="en-US" altLang="ko-KR"/>
              <a:t>‘</a:t>
            </a:r>
            <a:r>
              <a:rPr lang="ko-KR" altLang="en-US"/>
              <a:t>역사 위치</a:t>
            </a:r>
            <a:r>
              <a:rPr lang="en-US" altLang="ko-KR"/>
              <a:t>’</a:t>
            </a:r>
            <a:r>
              <a:rPr lang="ko-KR" altLang="en-US"/>
              <a:t> 검색을 다르게 해야 할 것 같습니다</a:t>
            </a:r>
            <a:r>
              <a:rPr lang="en-US" altLang="ko-KR"/>
              <a:t>.</a:t>
            </a:r>
            <a:r>
              <a:rPr lang="ko-KR" altLang="en-US"/>
              <a:t> </a:t>
            </a:r>
            <a:endParaRPr lang="en-US" altLang="ko-KR"/>
          </a:p>
          <a:p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7583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인근 시설 등록을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0644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역사명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321880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584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741306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시설 정보 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10699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시설 정보 삭제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*”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94548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시설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07676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65016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시설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527096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시설 이름 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시설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인근 시설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225334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페이징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389281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인근 시설 등록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865A960-BDD6-F6B8-6EBE-26B2B1F0F752}"/>
              </a:ext>
            </a:extLst>
          </p:cNvPr>
          <p:cNvSpPr/>
          <p:nvPr/>
        </p:nvSpPr>
        <p:spPr>
          <a:xfrm>
            <a:off x="6513954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1D46519-9655-6F4F-3599-DD1ACFA9B499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62891F1-F8A3-C109-C50C-FBD3DA2949BB}"/>
              </a:ext>
            </a:extLst>
          </p:cNvPr>
          <p:cNvSpPr txBox="1"/>
          <p:nvPr/>
        </p:nvSpPr>
        <p:spPr>
          <a:xfrm>
            <a:off x="336150" y="617555"/>
            <a:ext cx="23643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인근 시설 등록</a:t>
            </a:r>
            <a:endParaRPr lang="en-US" altLang="ko-KR" sz="900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CAF44714-1E16-2511-3C06-F0CA1078AB69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723EB519-9400-B3B8-6F01-6A7386771CF8}"/>
              </a:ext>
            </a:extLst>
          </p:cNvPr>
          <p:cNvGrpSpPr/>
          <p:nvPr/>
        </p:nvGrpSpPr>
        <p:grpSpPr>
          <a:xfrm rot="5400000">
            <a:off x="2418381" y="613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BF8D4712-DB7A-F88F-0C3C-83717336DA1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" name="Oval 593">
              <a:extLst>
                <a:ext uri="{FF2B5EF4-FFF2-40B4-BE49-F238E27FC236}">
                  <a16:creationId xmlns:a16="http://schemas.microsoft.com/office/drawing/2014/main" id="{A8241289-6CDA-5AB7-0E99-DE448FAC2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6D1716E7-A65E-9D08-8349-11417622173A}"/>
              </a:ext>
            </a:extLst>
          </p:cNvPr>
          <p:cNvGrpSpPr/>
          <p:nvPr/>
        </p:nvGrpSpPr>
        <p:grpSpPr>
          <a:xfrm rot="5400000">
            <a:off x="7077698" y="14493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7BE02709-2D83-F7B5-1CEC-61CA603296F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6" name="Oval 593">
              <a:extLst>
                <a:ext uri="{FF2B5EF4-FFF2-40B4-BE49-F238E27FC236}">
                  <a16:creationId xmlns:a16="http://schemas.microsoft.com/office/drawing/2014/main" id="{C2864A7F-FAB8-60D2-EF9F-D325F5484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8175A485-396F-D896-F775-2D51BBFE172D}"/>
              </a:ext>
            </a:extLst>
          </p:cNvPr>
          <p:cNvSpPr/>
          <p:nvPr/>
        </p:nvSpPr>
        <p:spPr>
          <a:xfrm>
            <a:off x="5983202" y="2220328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896BDE57-5C45-2A53-4F23-5C7FEFDC1414}"/>
              </a:ext>
            </a:extLst>
          </p:cNvPr>
          <p:cNvSpPr/>
          <p:nvPr/>
        </p:nvSpPr>
        <p:spPr>
          <a:xfrm>
            <a:off x="6537605" y="2220329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29CCC8E6-9292-540F-A022-FB13D71530BB}"/>
              </a:ext>
            </a:extLst>
          </p:cNvPr>
          <p:cNvSpPr txBox="1"/>
          <p:nvPr/>
        </p:nvSpPr>
        <p:spPr>
          <a:xfrm>
            <a:off x="360056" y="105651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err="1"/>
              <a:t>역사명</a:t>
            </a:r>
            <a:endParaRPr lang="en-US" altLang="ko-KR" sz="900"/>
          </a:p>
        </p:txBody>
      </p:sp>
      <p:grpSp>
        <p:nvGrpSpPr>
          <p:cNvPr id="150" name="그룹 149">
            <a:extLst>
              <a:ext uri="{FF2B5EF4-FFF2-40B4-BE49-F238E27FC236}">
                <a16:creationId xmlns:a16="http://schemas.microsoft.com/office/drawing/2014/main" id="{9F296EFD-330C-1016-788B-7323C61A3BF9}"/>
              </a:ext>
            </a:extLst>
          </p:cNvPr>
          <p:cNvGrpSpPr/>
          <p:nvPr/>
        </p:nvGrpSpPr>
        <p:grpSpPr>
          <a:xfrm rot="5400000">
            <a:off x="3033104" y="10825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1" name="이등변 삼각형 150">
              <a:extLst>
                <a:ext uri="{FF2B5EF4-FFF2-40B4-BE49-F238E27FC236}">
                  <a16:creationId xmlns:a16="http://schemas.microsoft.com/office/drawing/2014/main" id="{7F0B1309-B939-14D4-8C3D-E893FF7CC55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2" name="Oval 593">
              <a:extLst>
                <a:ext uri="{FF2B5EF4-FFF2-40B4-BE49-F238E27FC236}">
                  <a16:creationId xmlns:a16="http://schemas.microsoft.com/office/drawing/2014/main" id="{2961DE32-F342-4DD8-0238-60F6EE8EC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16CBE586-ED5E-3E0E-7F8A-7BD3503FBE24}"/>
              </a:ext>
            </a:extLst>
          </p:cNvPr>
          <p:cNvSpPr/>
          <p:nvPr/>
        </p:nvSpPr>
        <p:spPr>
          <a:xfrm>
            <a:off x="889672" y="109463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54" name="사각형: 둥근 모서리 153">
            <a:extLst>
              <a:ext uri="{FF2B5EF4-FFF2-40B4-BE49-F238E27FC236}">
                <a16:creationId xmlns:a16="http://schemas.microsoft.com/office/drawing/2014/main" id="{A208EC78-DF10-0253-F6CF-C4480CF9B163}"/>
              </a:ext>
            </a:extLst>
          </p:cNvPr>
          <p:cNvSpPr/>
          <p:nvPr/>
        </p:nvSpPr>
        <p:spPr>
          <a:xfrm>
            <a:off x="1975594" y="109484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graphicFrame>
        <p:nvGraphicFramePr>
          <p:cNvPr id="156" name="표 15">
            <a:extLst>
              <a:ext uri="{FF2B5EF4-FFF2-40B4-BE49-F238E27FC236}">
                <a16:creationId xmlns:a16="http://schemas.microsoft.com/office/drawing/2014/main" id="{AC20091D-805F-63C3-A0DB-64EB5019C057}"/>
              </a:ext>
            </a:extLst>
          </p:cNvPr>
          <p:cNvGraphicFramePr>
            <a:graphicFrameLocks noGrp="1"/>
          </p:cNvGraphicFramePr>
          <p:nvPr/>
        </p:nvGraphicFramePr>
        <p:xfrm>
          <a:off x="562222" y="2540067"/>
          <a:ext cx="460985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6379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1733111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00638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94985956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65918625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시설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분류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설명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역사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 오픈 콘서트홀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공연장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 주차장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주차장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주차장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57" name="사각형: 둥근 모서리 156">
            <a:extLst>
              <a:ext uri="{FF2B5EF4-FFF2-40B4-BE49-F238E27FC236}">
                <a16:creationId xmlns:a16="http://schemas.microsoft.com/office/drawing/2014/main" id="{A7ABCFB9-DA6B-0B42-FEC5-8D20D94D2D56}"/>
              </a:ext>
            </a:extLst>
          </p:cNvPr>
          <p:cNvSpPr/>
          <p:nvPr/>
        </p:nvSpPr>
        <p:spPr>
          <a:xfrm>
            <a:off x="675772" y="261173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사각형: 둥근 모서리 157">
            <a:extLst>
              <a:ext uri="{FF2B5EF4-FFF2-40B4-BE49-F238E27FC236}">
                <a16:creationId xmlns:a16="http://schemas.microsoft.com/office/drawing/2014/main" id="{FB3F9D27-1B1E-7EF9-DEF8-059D8162E5AC}"/>
              </a:ext>
            </a:extLst>
          </p:cNvPr>
          <p:cNvSpPr/>
          <p:nvPr/>
        </p:nvSpPr>
        <p:spPr>
          <a:xfrm>
            <a:off x="675772" y="289320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사각형: 둥근 모서리 158">
            <a:extLst>
              <a:ext uri="{FF2B5EF4-FFF2-40B4-BE49-F238E27FC236}">
                <a16:creationId xmlns:a16="http://schemas.microsoft.com/office/drawing/2014/main" id="{030BE6F5-8A22-BAA9-51C3-9B3663C1BC34}"/>
              </a:ext>
            </a:extLst>
          </p:cNvPr>
          <p:cNvSpPr/>
          <p:nvPr/>
        </p:nvSpPr>
        <p:spPr>
          <a:xfrm>
            <a:off x="675772" y="31649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ACFFC2E-F66C-AEAE-32FD-B1E1F8F1C348}"/>
              </a:ext>
            </a:extLst>
          </p:cNvPr>
          <p:cNvSpPr txBox="1"/>
          <p:nvPr/>
        </p:nvSpPr>
        <p:spPr>
          <a:xfrm>
            <a:off x="532902" y="2266622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시설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61" name="그룹 160">
            <a:extLst>
              <a:ext uri="{FF2B5EF4-FFF2-40B4-BE49-F238E27FC236}">
                <a16:creationId xmlns:a16="http://schemas.microsoft.com/office/drawing/2014/main" id="{F57188C0-B0D0-F946-84BA-63961424AF5A}"/>
              </a:ext>
            </a:extLst>
          </p:cNvPr>
          <p:cNvGrpSpPr/>
          <p:nvPr/>
        </p:nvGrpSpPr>
        <p:grpSpPr>
          <a:xfrm>
            <a:off x="408842" y="2582642"/>
            <a:ext cx="278496" cy="200053"/>
            <a:chOff x="1014019" y="2643309"/>
            <a:chExt cx="278496" cy="200053"/>
          </a:xfrm>
        </p:grpSpPr>
        <p:sp>
          <p:nvSpPr>
            <p:cNvPr id="162" name="이등변 삼각형 161">
              <a:extLst>
                <a:ext uri="{FF2B5EF4-FFF2-40B4-BE49-F238E27FC236}">
                  <a16:creationId xmlns:a16="http://schemas.microsoft.com/office/drawing/2014/main" id="{E100989E-B357-0EEF-67E6-F1612173758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3" name="그룹 162">
              <a:extLst>
                <a:ext uri="{FF2B5EF4-FFF2-40B4-BE49-F238E27FC236}">
                  <a16:creationId xmlns:a16="http://schemas.microsoft.com/office/drawing/2014/main" id="{1B03F8A0-28D3-1A2B-36D1-E6181492747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4" name="Oval 593">
                <a:extLst>
                  <a:ext uri="{FF2B5EF4-FFF2-40B4-BE49-F238E27FC236}">
                    <a16:creationId xmlns:a16="http://schemas.microsoft.com/office/drawing/2014/main" id="{9C585610-7002-A8B0-D410-62932C41BF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5" name="TextBox 14">
                <a:extLst>
                  <a:ext uri="{FF2B5EF4-FFF2-40B4-BE49-F238E27FC236}">
                    <a16:creationId xmlns:a16="http://schemas.microsoft.com/office/drawing/2014/main" id="{B1BB7514-B7FB-E189-0CBD-517AF628B5A5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05ADBBFC-BE6C-02C1-453A-A9883C3434D2}"/>
              </a:ext>
            </a:extLst>
          </p:cNvPr>
          <p:cNvGrpSpPr/>
          <p:nvPr/>
        </p:nvGrpSpPr>
        <p:grpSpPr>
          <a:xfrm>
            <a:off x="408842" y="2853406"/>
            <a:ext cx="278496" cy="200053"/>
            <a:chOff x="1014019" y="2643309"/>
            <a:chExt cx="278496" cy="200053"/>
          </a:xfrm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93681CBE-13AA-1488-9C44-E2E814B5F3F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8" name="그룹 167">
              <a:extLst>
                <a:ext uri="{FF2B5EF4-FFF2-40B4-BE49-F238E27FC236}">
                  <a16:creationId xmlns:a16="http://schemas.microsoft.com/office/drawing/2014/main" id="{34C9CE4C-E00A-CE03-4E65-B674EB890EC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9" name="Oval 593">
                <a:extLst>
                  <a:ext uri="{FF2B5EF4-FFF2-40B4-BE49-F238E27FC236}">
                    <a16:creationId xmlns:a16="http://schemas.microsoft.com/office/drawing/2014/main" id="{28EEBD25-3484-46B5-B47C-A5C9F5D32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0" name="TextBox 14">
                <a:extLst>
                  <a:ext uri="{FF2B5EF4-FFF2-40B4-BE49-F238E27FC236}">
                    <a16:creationId xmlns:a16="http://schemas.microsoft.com/office/drawing/2014/main" id="{F1E7717C-77E5-C831-BC6C-289AEB33399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76" name="그림 175">
            <a:extLst>
              <a:ext uri="{FF2B5EF4-FFF2-40B4-BE49-F238E27FC236}">
                <a16:creationId xmlns:a16="http://schemas.microsoft.com/office/drawing/2014/main" id="{D78B0664-62A6-BF28-3791-3EAD640D1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792" y="3556931"/>
            <a:ext cx="765615" cy="288135"/>
          </a:xfrm>
          <a:prstGeom prst="rect">
            <a:avLst/>
          </a:prstGeom>
        </p:spPr>
      </p:pic>
      <p:grpSp>
        <p:nvGrpSpPr>
          <p:cNvPr id="177" name="그룹 176">
            <a:extLst>
              <a:ext uri="{FF2B5EF4-FFF2-40B4-BE49-F238E27FC236}">
                <a16:creationId xmlns:a16="http://schemas.microsoft.com/office/drawing/2014/main" id="{1ECEE09E-E753-7DC7-0A30-BB925F3B5B12}"/>
              </a:ext>
            </a:extLst>
          </p:cNvPr>
          <p:cNvGrpSpPr/>
          <p:nvPr/>
        </p:nvGrpSpPr>
        <p:grpSpPr>
          <a:xfrm rot="5400000">
            <a:off x="1788953" y="225418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8" name="이등변 삼각형 177">
              <a:extLst>
                <a:ext uri="{FF2B5EF4-FFF2-40B4-BE49-F238E27FC236}">
                  <a16:creationId xmlns:a16="http://schemas.microsoft.com/office/drawing/2014/main" id="{488E5D72-C23B-62EE-C4C5-9AEABF88F68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9" name="Oval 593">
              <a:extLst>
                <a:ext uri="{FF2B5EF4-FFF2-40B4-BE49-F238E27FC236}">
                  <a16:creationId xmlns:a16="http://schemas.microsoft.com/office/drawing/2014/main" id="{CCE075D6-96BC-0E21-E92D-8E81CDA75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sp>
        <p:nvSpPr>
          <p:cNvPr id="180" name="직사각형 179">
            <a:extLst>
              <a:ext uri="{FF2B5EF4-FFF2-40B4-BE49-F238E27FC236}">
                <a16:creationId xmlns:a16="http://schemas.microsoft.com/office/drawing/2014/main" id="{BE3821BA-0C7E-D77E-22C7-26E777AA9B06}"/>
              </a:ext>
            </a:extLst>
          </p:cNvPr>
          <p:cNvSpPr/>
          <p:nvPr/>
        </p:nvSpPr>
        <p:spPr>
          <a:xfrm>
            <a:off x="940135" y="2821979"/>
            <a:ext cx="1661136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1" name="그룹 180">
            <a:extLst>
              <a:ext uri="{FF2B5EF4-FFF2-40B4-BE49-F238E27FC236}">
                <a16:creationId xmlns:a16="http://schemas.microsoft.com/office/drawing/2014/main" id="{A8066B68-6A55-0B8E-61E6-13143CECDE90}"/>
              </a:ext>
            </a:extLst>
          </p:cNvPr>
          <p:cNvGrpSpPr/>
          <p:nvPr/>
        </p:nvGrpSpPr>
        <p:grpSpPr>
          <a:xfrm>
            <a:off x="5730402" y="2220328"/>
            <a:ext cx="278496" cy="200053"/>
            <a:chOff x="1014019" y="2643309"/>
            <a:chExt cx="278496" cy="200053"/>
          </a:xfrm>
        </p:grpSpPr>
        <p:sp>
          <p:nvSpPr>
            <p:cNvPr id="182" name="이등변 삼각형 181">
              <a:extLst>
                <a:ext uri="{FF2B5EF4-FFF2-40B4-BE49-F238E27FC236}">
                  <a16:creationId xmlns:a16="http://schemas.microsoft.com/office/drawing/2014/main" id="{2E939658-3325-0321-6C1A-6C39488221D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3" name="그룹 182">
              <a:extLst>
                <a:ext uri="{FF2B5EF4-FFF2-40B4-BE49-F238E27FC236}">
                  <a16:creationId xmlns:a16="http://schemas.microsoft.com/office/drawing/2014/main" id="{64A10A4D-2DA5-C9E9-D88D-11440014291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84" name="Oval 593">
                <a:extLst>
                  <a:ext uri="{FF2B5EF4-FFF2-40B4-BE49-F238E27FC236}">
                    <a16:creationId xmlns:a16="http://schemas.microsoft.com/office/drawing/2014/main" id="{9869AC08-786D-67B2-5E62-DB2A8D4238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5" name="TextBox 14">
                <a:extLst>
                  <a:ext uri="{FF2B5EF4-FFF2-40B4-BE49-F238E27FC236}">
                    <a16:creationId xmlns:a16="http://schemas.microsoft.com/office/drawing/2014/main" id="{3C0732B2-D079-3FCE-666B-867D3AF9556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86" name="사각형: 둥근 모서리 185">
            <a:extLst>
              <a:ext uri="{FF2B5EF4-FFF2-40B4-BE49-F238E27FC236}">
                <a16:creationId xmlns:a16="http://schemas.microsoft.com/office/drawing/2014/main" id="{73540A76-C0E8-D07D-C581-B9DD276C82D3}"/>
              </a:ext>
            </a:extLst>
          </p:cNvPr>
          <p:cNvSpPr/>
          <p:nvPr/>
        </p:nvSpPr>
        <p:spPr>
          <a:xfrm>
            <a:off x="6183368" y="1910635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87" name="그래픽 186" descr="다운로드 윤곽선">
            <a:extLst>
              <a:ext uri="{FF2B5EF4-FFF2-40B4-BE49-F238E27FC236}">
                <a16:creationId xmlns:a16="http://schemas.microsoft.com/office/drawing/2014/main" id="{46DA8681-5338-AFFC-4994-C7A9061A77B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218860" y="1923598"/>
            <a:ext cx="204905" cy="204905"/>
          </a:xfrm>
          <a:prstGeom prst="rect">
            <a:avLst/>
          </a:prstGeom>
        </p:spPr>
      </p:pic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0B9A1080-72DE-CA18-E496-189F8B627EE0}"/>
              </a:ext>
            </a:extLst>
          </p:cNvPr>
          <p:cNvGrpSpPr/>
          <p:nvPr/>
        </p:nvGrpSpPr>
        <p:grpSpPr>
          <a:xfrm>
            <a:off x="5920541" y="1931888"/>
            <a:ext cx="278496" cy="200053"/>
            <a:chOff x="1014019" y="2643309"/>
            <a:chExt cx="278496" cy="200053"/>
          </a:xfrm>
        </p:grpSpPr>
        <p:sp>
          <p:nvSpPr>
            <p:cNvPr id="189" name="이등변 삼각형 188">
              <a:extLst>
                <a:ext uri="{FF2B5EF4-FFF2-40B4-BE49-F238E27FC236}">
                  <a16:creationId xmlns:a16="http://schemas.microsoft.com/office/drawing/2014/main" id="{7442A15A-ADBA-975E-775E-AD11226B3F1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0" name="그룹 189">
              <a:extLst>
                <a:ext uri="{FF2B5EF4-FFF2-40B4-BE49-F238E27FC236}">
                  <a16:creationId xmlns:a16="http://schemas.microsoft.com/office/drawing/2014/main" id="{F2722998-76BC-8D9D-FFEE-F739C72A44A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1" name="Oval 593">
                <a:extLst>
                  <a:ext uri="{FF2B5EF4-FFF2-40B4-BE49-F238E27FC236}">
                    <a16:creationId xmlns:a16="http://schemas.microsoft.com/office/drawing/2014/main" id="{CD727D3B-8D0D-13E8-77AF-C7C0F9010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2" name="TextBox 14">
                <a:extLst>
                  <a:ext uri="{FF2B5EF4-FFF2-40B4-BE49-F238E27FC236}">
                    <a16:creationId xmlns:a16="http://schemas.microsoft.com/office/drawing/2014/main" id="{0582C76B-218F-1620-8E75-BF8C4D28F88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DC68E254-0ADF-5DB3-24DB-A14FA0EE2A86}"/>
              </a:ext>
            </a:extLst>
          </p:cNvPr>
          <p:cNvGrpSpPr/>
          <p:nvPr/>
        </p:nvGrpSpPr>
        <p:grpSpPr>
          <a:xfrm>
            <a:off x="2230969" y="2618502"/>
            <a:ext cx="244417" cy="258694"/>
            <a:chOff x="1098607" y="3056422"/>
            <a:chExt cx="244417" cy="258694"/>
          </a:xfrm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AF3B5AA1-8F23-C157-4C58-3D82398BC95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5" name="그룹 194">
              <a:extLst>
                <a:ext uri="{FF2B5EF4-FFF2-40B4-BE49-F238E27FC236}">
                  <a16:creationId xmlns:a16="http://schemas.microsoft.com/office/drawing/2014/main" id="{1EE03DAA-C951-E5E0-E844-026B3BCC998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96" name="Oval 593">
                <a:extLst>
                  <a:ext uri="{FF2B5EF4-FFF2-40B4-BE49-F238E27FC236}">
                    <a16:creationId xmlns:a16="http://schemas.microsoft.com/office/drawing/2014/main" id="{6798C230-77F7-B561-6FD7-5D485C7C76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7" name="TextBox 14">
                <a:extLst>
                  <a:ext uri="{FF2B5EF4-FFF2-40B4-BE49-F238E27FC236}">
                    <a16:creationId xmlns:a16="http://schemas.microsoft.com/office/drawing/2014/main" id="{F1E0AA16-482D-BE95-496B-0CD55AD84FA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8" name="그룹 197">
            <a:extLst>
              <a:ext uri="{FF2B5EF4-FFF2-40B4-BE49-F238E27FC236}">
                <a16:creationId xmlns:a16="http://schemas.microsoft.com/office/drawing/2014/main" id="{44CB9D52-C1C6-7B53-B798-5E237DE343D8}"/>
              </a:ext>
            </a:extLst>
          </p:cNvPr>
          <p:cNvGrpSpPr/>
          <p:nvPr/>
        </p:nvGrpSpPr>
        <p:grpSpPr>
          <a:xfrm rot="5400000">
            <a:off x="6986689" y="2194577"/>
            <a:ext cx="238526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9" name="이등변 삼각형 198">
              <a:extLst>
                <a:ext uri="{FF2B5EF4-FFF2-40B4-BE49-F238E27FC236}">
                  <a16:creationId xmlns:a16="http://schemas.microsoft.com/office/drawing/2014/main" id="{DFE8C89D-FC86-E0B2-D74E-C04327396C7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0" name="Oval 593">
              <a:extLst>
                <a:ext uri="{FF2B5EF4-FFF2-40B4-BE49-F238E27FC236}">
                  <a16:creationId xmlns:a16="http://schemas.microsoft.com/office/drawing/2014/main" id="{F7479CDB-7A85-9BF7-7D94-29BE25228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grpSp>
        <p:nvGrpSpPr>
          <p:cNvPr id="201" name="그룹 200">
            <a:extLst>
              <a:ext uri="{FF2B5EF4-FFF2-40B4-BE49-F238E27FC236}">
                <a16:creationId xmlns:a16="http://schemas.microsoft.com/office/drawing/2014/main" id="{A43535BA-9FE2-F6D0-88E4-79C21B44BC5F}"/>
              </a:ext>
            </a:extLst>
          </p:cNvPr>
          <p:cNvGrpSpPr/>
          <p:nvPr/>
        </p:nvGrpSpPr>
        <p:grpSpPr>
          <a:xfrm>
            <a:off x="3101510" y="3606196"/>
            <a:ext cx="278496" cy="200053"/>
            <a:chOff x="1014019" y="2643309"/>
            <a:chExt cx="278496" cy="200053"/>
          </a:xfrm>
        </p:grpSpPr>
        <p:sp>
          <p:nvSpPr>
            <p:cNvPr id="202" name="이등변 삼각형 201">
              <a:extLst>
                <a:ext uri="{FF2B5EF4-FFF2-40B4-BE49-F238E27FC236}">
                  <a16:creationId xmlns:a16="http://schemas.microsoft.com/office/drawing/2014/main" id="{E3A74F4E-8BC8-8F35-5E3B-3C65AC442CF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03" name="그룹 202">
              <a:extLst>
                <a:ext uri="{FF2B5EF4-FFF2-40B4-BE49-F238E27FC236}">
                  <a16:creationId xmlns:a16="http://schemas.microsoft.com/office/drawing/2014/main" id="{7A9BA9E9-FDF0-2861-A5CC-7201AA349FA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04" name="Oval 593">
                <a:extLst>
                  <a:ext uri="{FF2B5EF4-FFF2-40B4-BE49-F238E27FC236}">
                    <a16:creationId xmlns:a16="http://schemas.microsoft.com/office/drawing/2014/main" id="{95D0BFBD-D3DD-2FC3-05FD-074E4F27E3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05" name="TextBox 14">
                <a:extLst>
                  <a:ext uri="{FF2B5EF4-FFF2-40B4-BE49-F238E27FC236}">
                    <a16:creationId xmlns:a16="http://schemas.microsoft.com/office/drawing/2014/main" id="{435AE75E-2CD8-A693-46BD-B5F35602517A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EA5597A4-78A8-49FA-E3FD-AA443D7E909A}"/>
              </a:ext>
            </a:extLst>
          </p:cNvPr>
          <p:cNvSpPr/>
          <p:nvPr/>
        </p:nvSpPr>
        <p:spPr>
          <a:xfrm>
            <a:off x="12331816" y="0"/>
            <a:ext cx="2682447" cy="1903056"/>
          </a:xfrm>
          <a:prstGeom prst="rect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11053C5-2E73-A389-C0FC-B8E09015F91C}"/>
              </a:ext>
            </a:extLst>
          </p:cNvPr>
          <p:cNvSpPr txBox="1"/>
          <p:nvPr/>
        </p:nvSpPr>
        <p:spPr>
          <a:xfrm>
            <a:off x="12389244" y="70806"/>
            <a:ext cx="25135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/>
              <a:t>[</a:t>
            </a:r>
            <a:r>
              <a:rPr lang="ko-KR" altLang="en-US" sz="1200" b="1"/>
              <a:t>권한</a:t>
            </a:r>
            <a:r>
              <a:rPr lang="en-US" altLang="ko-KR" sz="1200" b="1"/>
              <a:t>] </a:t>
            </a:r>
            <a:r>
              <a:rPr lang="ko-KR" altLang="en-US" sz="1200" b="1"/>
              <a:t>인근 시설 등록</a:t>
            </a:r>
            <a:endParaRPr lang="en-US" altLang="ko-KR" sz="1200" b="1"/>
          </a:p>
          <a:p>
            <a:endParaRPr lang="en-US" altLang="ko-KR" sz="900"/>
          </a:p>
          <a:p>
            <a:pPr marL="228600" indent="-228600">
              <a:buAutoNum type="arabicParenBoth"/>
            </a:pPr>
            <a:r>
              <a:rPr lang="ko-KR" altLang="en-US" sz="900"/>
              <a:t>시스템 관리자</a:t>
            </a:r>
            <a:r>
              <a:rPr lang="en-US" altLang="ko-KR" sz="900"/>
              <a:t>, </a:t>
            </a:r>
            <a:r>
              <a:rPr lang="ko-KR" altLang="en-US" sz="900"/>
              <a:t>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</a:t>
            </a:r>
            <a:r>
              <a:rPr lang="en-US" altLang="ko-KR" sz="900"/>
              <a:t>, </a:t>
            </a:r>
            <a:r>
              <a:rPr lang="ko-KR" altLang="en-US" sz="900"/>
              <a:t>수정</a:t>
            </a:r>
            <a:r>
              <a:rPr lang="en-US" altLang="ko-KR" sz="900"/>
              <a:t>, </a:t>
            </a:r>
            <a:r>
              <a:rPr lang="ko-KR" altLang="en-US" sz="900"/>
              <a:t>삭제</a:t>
            </a:r>
            <a:r>
              <a:rPr lang="en-US" altLang="ko-KR" sz="900"/>
              <a:t>, </a:t>
            </a:r>
            <a:r>
              <a:rPr lang="ko-KR" altLang="en-US" sz="900"/>
              <a:t>다운로드 가능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(2) </a:t>
            </a:r>
            <a:r>
              <a:rPr lang="ko-KR" altLang="en-US" sz="900"/>
              <a:t>스마트 오더 관리자</a:t>
            </a:r>
            <a:r>
              <a:rPr lang="en-US" altLang="ko-KR" sz="900"/>
              <a:t>, </a:t>
            </a:r>
            <a:r>
              <a:rPr lang="ko-KR" altLang="en-US" sz="900"/>
              <a:t>편의점 관리자</a:t>
            </a:r>
            <a:r>
              <a:rPr lang="en-US" altLang="ko-KR" sz="900"/>
              <a:t>, </a:t>
            </a:r>
            <a:r>
              <a:rPr lang="ko-KR" altLang="en-US" sz="900"/>
              <a:t>온라인몰 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 </a:t>
            </a:r>
            <a:r>
              <a:rPr lang="en-US" altLang="ko-KR" sz="900"/>
              <a:t>(</a:t>
            </a:r>
            <a:r>
              <a:rPr lang="ko-KR" altLang="en-US" sz="900"/>
              <a:t>포함 전체</a:t>
            </a:r>
            <a:r>
              <a:rPr lang="en-US" altLang="ko-KR" sz="900"/>
              <a:t>) </a:t>
            </a:r>
            <a:r>
              <a:rPr lang="ko-KR" altLang="en-US" sz="900"/>
              <a:t>불가능</a:t>
            </a:r>
            <a:endParaRPr lang="en-US" altLang="ko-KR" sz="900"/>
          </a:p>
        </p:txBody>
      </p:sp>
      <p:sp>
        <p:nvSpPr>
          <p:cNvPr id="71" name="TextBox 70"/>
          <p:cNvSpPr txBox="1"/>
          <p:nvPr/>
        </p:nvSpPr>
        <p:spPr>
          <a:xfrm>
            <a:off x="7837314" y="1023342"/>
            <a:ext cx="3633537" cy="535531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ko-KR" altLang="en-US" sz="900" dirty="0" smtClean="0"/>
              <a:t>  스마트 오더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인근 시설 관리 </a:t>
            </a:r>
            <a:r>
              <a:rPr lang="en-US" altLang="ko-KR" sz="900" dirty="0" smtClean="0"/>
              <a:t>(facility management)</a:t>
            </a:r>
            <a:br>
              <a:rPr lang="en-US" altLang="ko-KR" sz="900" dirty="0" smtClean="0"/>
            </a:br>
            <a:r>
              <a:rPr lang="en-US" altLang="ko-KR" sz="900" dirty="0" smtClean="0"/>
              <a:t>  </a:t>
            </a:r>
            <a:r>
              <a:rPr lang="en-US" altLang="ko-KR" sz="900" b="1" dirty="0" smtClean="0"/>
              <a:t>1) URL: /facility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2.Search 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역사명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 : {</a:t>
            </a:r>
            <a:r>
              <a:rPr lang="en-US" altLang="ko-KR" sz="900" dirty="0" err="1" smtClean="0"/>
              <a:t>st_station.station_name</a:t>
            </a:r>
            <a:r>
              <a:rPr lang="en-US" altLang="ko-KR" sz="900" dirty="0" smtClean="0"/>
              <a:t>} LIKE</a:t>
            </a:r>
            <a:br>
              <a:rPr lang="en-US" altLang="ko-KR" sz="900" dirty="0" smtClean="0"/>
            </a:br>
            <a:r>
              <a:rPr lang="en-US" altLang="ko-KR" sz="900" dirty="0" smtClean="0"/>
              <a:t>       - placeholder: “</a:t>
            </a:r>
            <a:r>
              <a:rPr lang="ko-KR" altLang="en-US" sz="900" dirty="0" smtClean="0"/>
              <a:t>이름 입력</a:t>
            </a:r>
            <a:r>
              <a:rPr lang="en-US" altLang="ko-KR" sz="900" dirty="0" smtClean="0"/>
              <a:t>＂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b)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st_station.station_code</a:t>
            </a:r>
            <a:r>
              <a:rPr lang="en-US" altLang="ko-KR" sz="900" dirty="0" smtClean="0"/>
              <a:t>} LIKE</a:t>
            </a:r>
          </a:p>
          <a:p>
            <a:r>
              <a:rPr lang="en-US" altLang="ko-KR" sz="900" dirty="0" smtClean="0"/>
              <a:t>       </a:t>
            </a:r>
            <a:r>
              <a:rPr lang="en-US" altLang="ko-KR" sz="900" dirty="0"/>
              <a:t>- placeholder: </a:t>
            </a:r>
            <a:r>
              <a:rPr lang="en-US" altLang="ko-KR" sz="900" dirty="0" smtClean="0"/>
              <a:t>“</a:t>
            </a:r>
            <a:r>
              <a:rPr lang="ko-KR" altLang="en-US" sz="900" dirty="0" smtClean="0"/>
              <a:t>코드 입력</a:t>
            </a:r>
            <a:r>
              <a:rPr lang="en-US" altLang="ko-KR" sz="900" dirty="0"/>
              <a:t>＂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3.Grid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logic</a:t>
            </a:r>
          </a:p>
          <a:p>
            <a:r>
              <a:rPr lang="en-US" altLang="ko-KR" sz="900" dirty="0">
                <a:latin typeface="+mn-ea"/>
              </a:rPr>
              <a:t>     DB: </a:t>
            </a:r>
            <a:r>
              <a:rPr lang="en-US" altLang="ko-KR" sz="900" b="1" dirty="0" err="1" smtClean="0">
                <a:latin typeface="+mn-ea"/>
              </a:rPr>
              <a:t>st_station_facility</a:t>
            </a:r>
            <a:r>
              <a:rPr lang="en-US" altLang="ko-KR" sz="900" b="1" dirty="0" smtClean="0">
                <a:latin typeface="+mn-ea"/>
              </a:rPr>
              <a:t> (NEW)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conditions: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- set by search options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sort: </a:t>
            </a:r>
            <a:r>
              <a:rPr lang="en-US" altLang="ko-KR" sz="900" dirty="0" err="1" smtClean="0">
                <a:latin typeface="+mn-ea"/>
              </a:rPr>
              <a:t>reg_date</a:t>
            </a:r>
            <a:r>
              <a:rPr lang="en-US" altLang="ko-KR" sz="900" dirty="0" smtClean="0">
                <a:latin typeface="+mn-ea"/>
              </a:rPr>
              <a:t> DESC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columns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시설 이름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 smtClean="0">
                <a:latin typeface="+mn-ea"/>
              </a:rPr>
              <a:t>facility_name</a:t>
            </a:r>
            <a:r>
              <a:rPr lang="en-US" altLang="ko-KR" sz="900" dirty="0" smtClean="0">
                <a:latin typeface="+mn-ea"/>
              </a:rPr>
              <a:t>}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if link clicks, move to </a:t>
            </a:r>
            <a:r>
              <a:rPr lang="ko-KR" altLang="en-US" sz="900" dirty="0" smtClean="0">
                <a:latin typeface="+mn-ea"/>
              </a:rPr>
              <a:t>상세</a:t>
            </a:r>
            <a:r>
              <a:rPr lang="en-US" altLang="ko-KR" sz="900" dirty="0" smtClean="0">
                <a:latin typeface="+mn-ea"/>
              </a:rPr>
              <a:t>(Modify) page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분류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facility_type</a:t>
            </a:r>
            <a:r>
              <a:rPr lang="en-US" altLang="ko-KR" sz="900" dirty="0" smtClean="0">
                <a:latin typeface="+mn-ea"/>
              </a:rPr>
              <a:t>} (show code name)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c) </a:t>
            </a:r>
            <a:r>
              <a:rPr lang="ko-KR" altLang="en-US" sz="900" dirty="0" smtClean="0">
                <a:latin typeface="+mn-ea"/>
              </a:rPr>
              <a:t>설명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facility_desc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d) </a:t>
            </a:r>
            <a:r>
              <a:rPr lang="ko-KR" altLang="en-US" sz="900" dirty="0" smtClean="0">
                <a:latin typeface="+mn-ea"/>
              </a:rPr>
              <a:t>역사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st_station.station_name</a:t>
            </a:r>
            <a:r>
              <a:rPr lang="en-US" altLang="ko-KR" sz="900" dirty="0" smtClean="0">
                <a:latin typeface="+mn-ea"/>
              </a:rPr>
              <a:t>} (with </a:t>
            </a:r>
            <a:r>
              <a:rPr lang="en-US" altLang="ko-KR" sz="900" dirty="0" err="1" smtClean="0">
                <a:latin typeface="+mn-ea"/>
              </a:rPr>
              <a:t>station_code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4.</a:t>
            </a:r>
            <a:r>
              <a:rPr lang="ko-KR" altLang="en-US" sz="900" dirty="0">
                <a:latin typeface="+mn-ea"/>
              </a:rPr>
              <a:t>엑셀 다운 </a:t>
            </a:r>
            <a:r>
              <a:rPr lang="en-US" altLang="ko-KR" sz="900" dirty="0">
                <a:latin typeface="+mn-ea"/>
              </a:rPr>
              <a:t>(download excel)</a:t>
            </a:r>
          </a:p>
          <a:p>
            <a:r>
              <a:rPr lang="en-US" altLang="ko-KR" sz="900" dirty="0">
                <a:latin typeface="+mn-ea"/>
              </a:rPr>
              <a:t>  - file name : </a:t>
            </a:r>
            <a:r>
              <a:rPr lang="en-US" altLang="ko-KR" sz="900" dirty="0" smtClean="0">
                <a:latin typeface="+mn-ea"/>
              </a:rPr>
              <a:t>‘</a:t>
            </a:r>
            <a:r>
              <a:rPr lang="ko-KR" altLang="en-US" sz="900" dirty="0" smtClean="0">
                <a:latin typeface="+mn-ea"/>
              </a:rPr>
              <a:t>인근시설</a:t>
            </a:r>
            <a:r>
              <a:rPr lang="en-US" altLang="ko-KR" sz="900" dirty="0" smtClean="0">
                <a:latin typeface="+mn-ea"/>
              </a:rPr>
              <a:t>.</a:t>
            </a:r>
            <a:r>
              <a:rPr lang="en-US" altLang="ko-KR" sz="900" dirty="0" err="1">
                <a:latin typeface="+mn-ea"/>
              </a:rPr>
              <a:t>xlsx</a:t>
            </a:r>
            <a:r>
              <a:rPr lang="en-US" altLang="ko-KR" sz="900" dirty="0">
                <a:latin typeface="+mn-ea"/>
              </a:rPr>
              <a:t>’</a:t>
            </a:r>
          </a:p>
          <a:p>
            <a:r>
              <a:rPr lang="en-US" altLang="ko-KR" sz="900" dirty="0">
                <a:latin typeface="+mn-ea"/>
              </a:rPr>
              <a:t>  - columns: all Grid </a:t>
            </a:r>
            <a:r>
              <a:rPr lang="en-US" altLang="ko-KR" sz="900" dirty="0" smtClean="0">
                <a:latin typeface="+mn-ea"/>
              </a:rPr>
              <a:t>columns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5.Buttons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추가 </a:t>
            </a:r>
            <a:r>
              <a:rPr lang="en-US" altLang="ko-KR" sz="900" dirty="0" smtClean="0">
                <a:latin typeface="+mn-ea"/>
              </a:rPr>
              <a:t>(Add)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- if clicks, move to the Add page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삭제 </a:t>
            </a:r>
            <a:r>
              <a:rPr lang="en-US" altLang="ko-KR" sz="900" dirty="0" smtClean="0">
                <a:latin typeface="+mn-ea"/>
              </a:rPr>
              <a:t>(Delete)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if no row selection, alert no selection error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if clicks, show common delete confirm </a:t>
            </a:r>
            <a:r>
              <a:rPr lang="en-US" altLang="ko-KR" sz="900" dirty="0" err="1" smtClean="0">
                <a:latin typeface="+mn-ea"/>
              </a:rPr>
              <a:t>msg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if YES, do the process and reload the 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[PROCESS]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DELETE </a:t>
            </a:r>
            <a:r>
              <a:rPr lang="en-US" altLang="ko-KR" sz="900" dirty="0" err="1" smtClean="0">
                <a:latin typeface="+mn-ea"/>
              </a:rPr>
              <a:t>st_station_facility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75934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인근 시설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9924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72614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인근 시설 등록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2891F1-F8A3-C109-C50C-FBD3DA2949BB}"/>
              </a:ext>
            </a:extLst>
          </p:cNvPr>
          <p:cNvSpPr txBox="1"/>
          <p:nvPr/>
        </p:nvSpPr>
        <p:spPr>
          <a:xfrm>
            <a:off x="336149" y="617555"/>
            <a:ext cx="26832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인근 시설 등록 </a:t>
            </a:r>
            <a:r>
              <a:rPr lang="en-US" altLang="ko-KR" sz="900"/>
              <a:t>&gt; </a:t>
            </a:r>
            <a:r>
              <a:rPr lang="ko-KR" altLang="en-US" sz="900"/>
              <a:t>상세</a:t>
            </a:r>
            <a:endParaRPr lang="en-US" altLang="ko-KR" sz="900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CAF44714-1E16-2511-3C06-F0CA1078AB69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723EB519-9400-B3B8-6F01-6A7386771CF8}"/>
              </a:ext>
            </a:extLst>
          </p:cNvPr>
          <p:cNvGrpSpPr/>
          <p:nvPr/>
        </p:nvGrpSpPr>
        <p:grpSpPr>
          <a:xfrm rot="5400000">
            <a:off x="2789856" y="613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BF8D4712-DB7A-F88F-0C3C-83717336DA1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" name="Oval 593">
              <a:extLst>
                <a:ext uri="{FF2B5EF4-FFF2-40B4-BE49-F238E27FC236}">
                  <a16:creationId xmlns:a16="http://schemas.microsoft.com/office/drawing/2014/main" id="{A8241289-6CDA-5AB7-0E99-DE448FAC2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C010B0F2-CBD3-B37B-15F6-4EBDB3D5A982}"/>
              </a:ext>
            </a:extLst>
          </p:cNvPr>
          <p:cNvSpPr txBox="1"/>
          <p:nvPr/>
        </p:nvSpPr>
        <p:spPr>
          <a:xfrm>
            <a:off x="418814" y="1401860"/>
            <a:ext cx="1087705" cy="2350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역사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시설 이름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분류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설명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위치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이미지</a:t>
            </a:r>
            <a:endParaRPr lang="en-US" altLang="ko-KR" sz="900"/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CBB335BC-CB7C-EFE6-1F38-63F27EB4F8AF}"/>
              </a:ext>
            </a:extLst>
          </p:cNvPr>
          <p:cNvSpPr/>
          <p:nvPr/>
        </p:nvSpPr>
        <p:spPr>
          <a:xfrm>
            <a:off x="1426424" y="1831556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06089121-BBDC-7797-2BED-F6AD537A30C0}"/>
              </a:ext>
            </a:extLst>
          </p:cNvPr>
          <p:cNvSpPr/>
          <p:nvPr/>
        </p:nvSpPr>
        <p:spPr>
          <a:xfrm>
            <a:off x="1426424" y="3051347"/>
            <a:ext cx="227008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예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서울역 맞이방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층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E7AB2D9-93C4-1AF2-88C2-007759A8869B}"/>
              </a:ext>
            </a:extLst>
          </p:cNvPr>
          <p:cNvSpPr txBox="1"/>
          <p:nvPr/>
        </p:nvSpPr>
        <p:spPr>
          <a:xfrm>
            <a:off x="389299" y="178709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EEEE842-6C55-B9E1-2D05-541DCE7FC113}"/>
              </a:ext>
            </a:extLst>
          </p:cNvPr>
          <p:cNvSpPr txBox="1"/>
          <p:nvPr/>
        </p:nvSpPr>
        <p:spPr>
          <a:xfrm>
            <a:off x="394313" y="218075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6BF9367-770A-9F87-DFDF-2A62C2C681EA}"/>
              </a:ext>
            </a:extLst>
          </p:cNvPr>
          <p:cNvSpPr txBox="1"/>
          <p:nvPr/>
        </p:nvSpPr>
        <p:spPr>
          <a:xfrm>
            <a:off x="400775" y="259583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66" name="사각형: 둥근 모서리 65">
            <a:extLst>
              <a:ext uri="{FF2B5EF4-FFF2-40B4-BE49-F238E27FC236}">
                <a16:creationId xmlns:a16="http://schemas.microsoft.com/office/drawing/2014/main" id="{46A58939-84F1-7FA7-DE81-088EA63CEF2D}"/>
              </a:ext>
            </a:extLst>
          </p:cNvPr>
          <p:cNvSpPr/>
          <p:nvPr/>
        </p:nvSpPr>
        <p:spPr>
          <a:xfrm>
            <a:off x="1429265" y="3462514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67" name="사각형: 둥근 모서리 66">
            <a:extLst>
              <a:ext uri="{FF2B5EF4-FFF2-40B4-BE49-F238E27FC236}">
                <a16:creationId xmlns:a16="http://schemas.microsoft.com/office/drawing/2014/main" id="{ABA86337-E9B6-8004-75A3-4534F6942458}"/>
              </a:ext>
            </a:extLst>
          </p:cNvPr>
          <p:cNvSpPr/>
          <p:nvPr/>
        </p:nvSpPr>
        <p:spPr>
          <a:xfrm>
            <a:off x="3226823" y="34625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4D457208-1D8B-A68D-52F5-AD1CC987FA65}"/>
              </a:ext>
            </a:extLst>
          </p:cNvPr>
          <p:cNvSpPr/>
          <p:nvPr/>
        </p:nvSpPr>
        <p:spPr>
          <a:xfrm>
            <a:off x="1429265" y="3793117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51DC6AF-4D29-2181-3B8C-547F7141F9BB}"/>
              </a:ext>
            </a:extLst>
          </p:cNvPr>
          <p:cNvSpPr txBox="1"/>
          <p:nvPr/>
        </p:nvSpPr>
        <p:spPr>
          <a:xfrm>
            <a:off x="1988178" y="3872117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사각형: 둥근 모서리 72">
            <a:extLst>
              <a:ext uri="{FF2B5EF4-FFF2-40B4-BE49-F238E27FC236}">
                <a16:creationId xmlns:a16="http://schemas.microsoft.com/office/drawing/2014/main" id="{EC8DABCF-4FA1-0C15-69E5-DE4712CB4290}"/>
              </a:ext>
            </a:extLst>
          </p:cNvPr>
          <p:cNvSpPr/>
          <p:nvPr/>
        </p:nvSpPr>
        <p:spPr>
          <a:xfrm>
            <a:off x="1429899" y="2635221"/>
            <a:ext cx="226660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예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공연장</a:t>
            </a: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256377D8-E30B-8D88-D856-EB1122981CBE}"/>
              </a:ext>
            </a:extLst>
          </p:cNvPr>
          <p:cNvSpPr/>
          <p:nvPr/>
        </p:nvSpPr>
        <p:spPr>
          <a:xfrm>
            <a:off x="1426424" y="2237215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629321E-586E-416A-ED42-AEBB8B435161}"/>
              </a:ext>
            </a:extLst>
          </p:cNvPr>
          <p:cNvSpPr txBox="1"/>
          <p:nvPr/>
        </p:nvSpPr>
        <p:spPr>
          <a:xfrm>
            <a:off x="393715" y="301488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8B1472-8D86-8DB5-A9D0-0DAF11F4557D}"/>
              </a:ext>
            </a:extLst>
          </p:cNvPr>
          <p:cNvSpPr txBox="1"/>
          <p:nvPr/>
        </p:nvSpPr>
        <p:spPr>
          <a:xfrm>
            <a:off x="400775" y="139568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DF83CCC7-DB7E-C3CF-A952-390EFEE42645}"/>
              </a:ext>
            </a:extLst>
          </p:cNvPr>
          <p:cNvSpPr/>
          <p:nvPr/>
        </p:nvSpPr>
        <p:spPr>
          <a:xfrm>
            <a:off x="3674944" y="488592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E749AAAB-FFA9-8CC3-EF83-8F803A65EF84}"/>
              </a:ext>
            </a:extLst>
          </p:cNvPr>
          <p:cNvSpPr/>
          <p:nvPr/>
        </p:nvSpPr>
        <p:spPr>
          <a:xfrm>
            <a:off x="3079379" y="488592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BBC01639-CF1F-CDE2-0854-A798BE0022C3}"/>
              </a:ext>
            </a:extLst>
          </p:cNvPr>
          <p:cNvGrpSpPr/>
          <p:nvPr/>
        </p:nvGrpSpPr>
        <p:grpSpPr>
          <a:xfrm>
            <a:off x="3356336" y="4655057"/>
            <a:ext cx="244417" cy="258694"/>
            <a:chOff x="1098607" y="3056422"/>
            <a:chExt cx="244417" cy="258694"/>
          </a:xfrm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95499A77-40C0-DF08-5C2C-DADCB1B62D6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DFA51B72-0F29-5F73-D950-186CB335A3C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8" name="Oval 593">
                <a:extLst>
                  <a:ext uri="{FF2B5EF4-FFF2-40B4-BE49-F238E27FC236}">
                    <a16:creationId xmlns:a16="http://schemas.microsoft.com/office/drawing/2014/main" id="{C747AA82-4BB7-C49E-4A17-C1C93BA847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9" name="TextBox 14">
                <a:extLst>
                  <a:ext uri="{FF2B5EF4-FFF2-40B4-BE49-F238E27FC236}">
                    <a16:creationId xmlns:a16="http://schemas.microsoft.com/office/drawing/2014/main" id="{5D90B997-0DFE-B4C4-DC4C-5B47B3A07EA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EA5A1D14-316D-F130-9239-B1267FEBCA95}"/>
              </a:ext>
            </a:extLst>
          </p:cNvPr>
          <p:cNvGrpSpPr/>
          <p:nvPr/>
        </p:nvGrpSpPr>
        <p:grpSpPr>
          <a:xfrm>
            <a:off x="3972622" y="4640138"/>
            <a:ext cx="244417" cy="258694"/>
            <a:chOff x="1098607" y="3056422"/>
            <a:chExt cx="244417" cy="258694"/>
          </a:xfrm>
        </p:grpSpPr>
        <p:sp>
          <p:nvSpPr>
            <p:cNvPr id="41" name="이등변 삼각형 40">
              <a:extLst>
                <a:ext uri="{FF2B5EF4-FFF2-40B4-BE49-F238E27FC236}">
                  <a16:creationId xmlns:a16="http://schemas.microsoft.com/office/drawing/2014/main" id="{B9921096-F890-26A5-ED0A-91669AD6D03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2" name="그룹 41">
              <a:extLst>
                <a:ext uri="{FF2B5EF4-FFF2-40B4-BE49-F238E27FC236}">
                  <a16:creationId xmlns:a16="http://schemas.microsoft.com/office/drawing/2014/main" id="{FBCE4DA7-52F3-7288-B7F2-E7C74F3280F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3" name="Oval 593">
                <a:extLst>
                  <a:ext uri="{FF2B5EF4-FFF2-40B4-BE49-F238E27FC236}">
                    <a16:creationId xmlns:a16="http://schemas.microsoft.com/office/drawing/2014/main" id="{90CDC443-336D-426B-68BA-B0371BBDD3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4" name="TextBox 14">
                <a:extLst>
                  <a:ext uri="{FF2B5EF4-FFF2-40B4-BE49-F238E27FC236}">
                    <a16:creationId xmlns:a16="http://schemas.microsoft.com/office/drawing/2014/main" id="{A195D1C2-5EC6-E87E-5E42-AF237FEC5EC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46" name="그림 45" descr="텍스트, 스크린샷, 소프트웨어, 웹 페이지이(가) 표시된 사진&#10;&#10;자동 생성된 설명">
            <a:extLst>
              <a:ext uri="{FF2B5EF4-FFF2-40B4-BE49-F238E27FC236}">
                <a16:creationId xmlns:a16="http://schemas.microsoft.com/office/drawing/2014/main" id="{B2EA28B7-080C-1229-13D7-84E1D85361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239" y="1787090"/>
            <a:ext cx="2298820" cy="4855109"/>
          </a:xfrm>
          <a:prstGeom prst="rect">
            <a:avLst/>
          </a:prstGeom>
          <a:ln>
            <a:solidFill>
              <a:srgbClr val="00CCA5"/>
            </a:solidFill>
          </a:ln>
        </p:spPr>
      </p:pic>
      <p:sp>
        <p:nvSpPr>
          <p:cNvPr id="47" name="직사각형 46">
            <a:extLst>
              <a:ext uri="{FF2B5EF4-FFF2-40B4-BE49-F238E27FC236}">
                <a16:creationId xmlns:a16="http://schemas.microsoft.com/office/drawing/2014/main" id="{8EC9050D-88F9-4509-BC2C-2283D91895C3}"/>
              </a:ext>
            </a:extLst>
          </p:cNvPr>
          <p:cNvSpPr/>
          <p:nvPr/>
        </p:nvSpPr>
        <p:spPr>
          <a:xfrm>
            <a:off x="8563073" y="3245782"/>
            <a:ext cx="737616" cy="121623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DF1135B-C5F7-EDCC-4992-4CB679D391A3}"/>
              </a:ext>
            </a:extLst>
          </p:cNvPr>
          <p:cNvSpPr txBox="1"/>
          <p:nvPr/>
        </p:nvSpPr>
        <p:spPr>
          <a:xfrm>
            <a:off x="9264870" y="3206417"/>
            <a:ext cx="737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solidFill>
                  <a:srgbClr val="C00000"/>
                </a:solidFill>
              </a:rPr>
              <a:t>시설 이름</a:t>
            </a:r>
            <a:endParaRPr lang="en-US" altLang="ko-KR" sz="900" b="1">
              <a:solidFill>
                <a:srgbClr val="C00000"/>
              </a:solidFill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B66E0973-C797-7978-DEEE-40DF7654A89C}"/>
              </a:ext>
            </a:extLst>
          </p:cNvPr>
          <p:cNvSpPr/>
          <p:nvPr/>
        </p:nvSpPr>
        <p:spPr>
          <a:xfrm>
            <a:off x="8550482" y="3411360"/>
            <a:ext cx="660193" cy="121623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04D330A-968E-BE0F-B9FF-030F972B6AAB}"/>
              </a:ext>
            </a:extLst>
          </p:cNvPr>
          <p:cNvSpPr txBox="1"/>
          <p:nvPr/>
        </p:nvSpPr>
        <p:spPr>
          <a:xfrm>
            <a:off x="9160303" y="3361798"/>
            <a:ext cx="737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solidFill>
                  <a:srgbClr val="C00000"/>
                </a:solidFill>
              </a:rPr>
              <a:t>위치</a:t>
            </a:r>
            <a:endParaRPr lang="en-US" altLang="ko-KR" sz="900" b="1">
              <a:solidFill>
                <a:srgbClr val="C00000"/>
              </a:solidFill>
            </a:endParaRPr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AC7DAB6A-E182-32F7-FB92-3D551F21779B}"/>
              </a:ext>
            </a:extLst>
          </p:cNvPr>
          <p:cNvSpPr/>
          <p:nvPr/>
        </p:nvSpPr>
        <p:spPr>
          <a:xfrm>
            <a:off x="8536986" y="3115797"/>
            <a:ext cx="273846" cy="121623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D8D382F-5E3D-E7D3-9DCF-94857BB77BA0}"/>
              </a:ext>
            </a:extLst>
          </p:cNvPr>
          <p:cNvSpPr txBox="1"/>
          <p:nvPr/>
        </p:nvSpPr>
        <p:spPr>
          <a:xfrm>
            <a:off x="8777958" y="3056429"/>
            <a:ext cx="737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solidFill>
                  <a:srgbClr val="C00000"/>
                </a:solidFill>
              </a:rPr>
              <a:t>설명</a:t>
            </a:r>
            <a:endParaRPr lang="en-US" altLang="ko-KR" sz="900" b="1">
              <a:solidFill>
                <a:srgbClr val="C00000"/>
              </a:solidFill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E306C736-6049-F1EE-E12E-168E2A19C7C6}"/>
              </a:ext>
            </a:extLst>
          </p:cNvPr>
          <p:cNvSpPr/>
          <p:nvPr/>
        </p:nvSpPr>
        <p:spPr>
          <a:xfrm>
            <a:off x="7969176" y="2535025"/>
            <a:ext cx="1235934" cy="276256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8A0EBA4-E63E-0675-3360-35CD2626E920}"/>
              </a:ext>
            </a:extLst>
          </p:cNvPr>
          <p:cNvSpPr txBox="1"/>
          <p:nvPr/>
        </p:nvSpPr>
        <p:spPr>
          <a:xfrm>
            <a:off x="9197491" y="2557737"/>
            <a:ext cx="737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solidFill>
                  <a:srgbClr val="C00000"/>
                </a:solidFill>
              </a:rPr>
              <a:t>분류</a:t>
            </a:r>
            <a:endParaRPr lang="en-US" altLang="ko-KR" sz="900" b="1">
              <a:solidFill>
                <a:srgbClr val="C00000"/>
              </a:solidFill>
            </a:endParaRP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EF4759B5-9900-10E2-16D6-70B471CEFF0D}"/>
              </a:ext>
            </a:extLst>
          </p:cNvPr>
          <p:cNvSpPr/>
          <p:nvPr/>
        </p:nvSpPr>
        <p:spPr>
          <a:xfrm>
            <a:off x="8068709" y="3792617"/>
            <a:ext cx="429114" cy="360399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6D211D1-E3CA-5EFB-A07C-4690F35E2BDF}"/>
              </a:ext>
            </a:extLst>
          </p:cNvPr>
          <p:cNvSpPr txBox="1"/>
          <p:nvPr/>
        </p:nvSpPr>
        <p:spPr>
          <a:xfrm>
            <a:off x="8014278" y="4145397"/>
            <a:ext cx="2096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solidFill>
                  <a:srgbClr val="C00000"/>
                </a:solidFill>
              </a:rPr>
              <a:t>이미지 </a:t>
            </a:r>
            <a:r>
              <a:rPr lang="en-US" altLang="ko-KR" sz="600" b="1">
                <a:solidFill>
                  <a:srgbClr val="C00000"/>
                </a:solidFill>
              </a:rPr>
              <a:t>*</a:t>
            </a:r>
            <a:r>
              <a:rPr lang="ko-KR" altLang="en-US" sz="600" b="1">
                <a:solidFill>
                  <a:srgbClr val="C00000"/>
                </a:solidFill>
              </a:rPr>
              <a:t>없는 경우</a:t>
            </a:r>
            <a:r>
              <a:rPr lang="en-US" altLang="ko-KR" sz="600" b="1">
                <a:solidFill>
                  <a:srgbClr val="C00000"/>
                </a:solidFill>
              </a:rPr>
              <a:t>, </a:t>
            </a:r>
            <a:r>
              <a:rPr lang="ko-KR" altLang="en-US" sz="600" b="1">
                <a:solidFill>
                  <a:srgbClr val="C00000"/>
                </a:solidFill>
              </a:rPr>
              <a:t>해당 이미지로 표시</a:t>
            </a:r>
            <a:endParaRPr lang="en-US" altLang="ko-KR" sz="900" b="1">
              <a:solidFill>
                <a:srgbClr val="C00000"/>
              </a:solidFill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FBD0CB22-8573-464A-025C-469649FE3452}"/>
              </a:ext>
            </a:extLst>
          </p:cNvPr>
          <p:cNvSpPr/>
          <p:nvPr/>
        </p:nvSpPr>
        <p:spPr>
          <a:xfrm>
            <a:off x="1433763" y="1428834"/>
            <a:ext cx="121934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 후 자동 입력</a:t>
            </a:r>
          </a:p>
        </p:txBody>
      </p:sp>
      <p:pic>
        <p:nvPicPr>
          <p:cNvPr id="9" name="그래픽 8" descr="돋보기 단색으로 채워진">
            <a:extLst>
              <a:ext uri="{FF2B5EF4-FFF2-40B4-BE49-F238E27FC236}">
                <a16:creationId xmlns:a16="http://schemas.microsoft.com/office/drawing/2014/main" id="{0D2C0974-C6E5-2A0A-1B94-24A57E51726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755899" y="1470408"/>
            <a:ext cx="145373" cy="147683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8053E05F-E9AB-6668-6BEE-4432DE42E61C}"/>
              </a:ext>
            </a:extLst>
          </p:cNvPr>
          <p:cNvSpPr/>
          <p:nvPr/>
        </p:nvSpPr>
        <p:spPr>
          <a:xfrm>
            <a:off x="4673587" y="3535838"/>
            <a:ext cx="2851716" cy="26310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DA49E3-1E21-2138-74EE-75941F0C48EF}"/>
              </a:ext>
            </a:extLst>
          </p:cNvPr>
          <p:cNvSpPr txBox="1"/>
          <p:nvPr/>
        </p:nvSpPr>
        <p:spPr>
          <a:xfrm>
            <a:off x="4783710" y="3642184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역 검색</a:t>
            </a:r>
          </a:p>
        </p:txBody>
      </p:sp>
      <p:sp>
        <p:nvSpPr>
          <p:cNvPr id="12" name="곱하기 기호 11">
            <a:extLst>
              <a:ext uri="{FF2B5EF4-FFF2-40B4-BE49-F238E27FC236}">
                <a16:creationId xmlns:a16="http://schemas.microsoft.com/office/drawing/2014/main" id="{A119088C-55B7-2581-425B-EAB4D88CEF0C}"/>
              </a:ext>
            </a:extLst>
          </p:cNvPr>
          <p:cNvSpPr/>
          <p:nvPr/>
        </p:nvSpPr>
        <p:spPr>
          <a:xfrm>
            <a:off x="7230760" y="3618093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6EBC90E9-E311-B78E-0D22-DA7C4B93BB04}"/>
              </a:ext>
            </a:extLst>
          </p:cNvPr>
          <p:cNvSpPr/>
          <p:nvPr/>
        </p:nvSpPr>
        <p:spPr>
          <a:xfrm>
            <a:off x="5465458" y="4069937"/>
            <a:ext cx="190583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186F36-6B28-8077-9085-ECB55013E717}"/>
              </a:ext>
            </a:extLst>
          </p:cNvPr>
          <p:cNvSpPr txBox="1"/>
          <p:nvPr/>
        </p:nvSpPr>
        <p:spPr>
          <a:xfrm>
            <a:off x="4750223" y="4023148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역 이름</a:t>
            </a:r>
            <a:endParaRPr lang="en-US" altLang="ko-KR" sz="900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19BB3462-A0B1-AF5F-58E0-C74BCFFD318F}"/>
              </a:ext>
            </a:extLst>
          </p:cNvPr>
          <p:cNvSpPr/>
          <p:nvPr/>
        </p:nvSpPr>
        <p:spPr>
          <a:xfrm>
            <a:off x="6837331" y="4395592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A092127E-8325-D279-7112-B88F4D31962D}"/>
              </a:ext>
            </a:extLst>
          </p:cNvPr>
          <p:cNvCxnSpPr>
            <a:cxnSpLocks/>
          </p:cNvCxnSpPr>
          <p:nvPr/>
        </p:nvCxnSpPr>
        <p:spPr>
          <a:xfrm>
            <a:off x="4808023" y="4749305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70298AD-B07E-92B6-E203-136AA6EAA27E}"/>
              </a:ext>
            </a:extLst>
          </p:cNvPr>
          <p:cNvSpPr txBox="1"/>
          <p:nvPr/>
        </p:nvSpPr>
        <p:spPr>
          <a:xfrm>
            <a:off x="4783346" y="4754200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역 이름         주소</a:t>
            </a:r>
            <a:endParaRPr lang="en-US" altLang="ko-KR" sz="900"/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B52E92DC-07AC-3815-D116-47B72F16EF79}"/>
              </a:ext>
            </a:extLst>
          </p:cNvPr>
          <p:cNvCxnSpPr>
            <a:cxnSpLocks/>
          </p:cNvCxnSpPr>
          <p:nvPr/>
        </p:nvCxnSpPr>
        <p:spPr>
          <a:xfrm>
            <a:off x="4808023" y="5055221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1A8FE11-4032-D8AC-2202-27EAB323146A}"/>
              </a:ext>
            </a:extLst>
          </p:cNvPr>
          <p:cNvSpPr txBox="1"/>
          <p:nvPr/>
        </p:nvSpPr>
        <p:spPr>
          <a:xfrm>
            <a:off x="4774109" y="5058331"/>
            <a:ext cx="2569363" cy="481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석계             서울특별시 노원구 화랑로</a:t>
            </a:r>
            <a:r>
              <a:rPr lang="en-US" altLang="ko-KR" sz="900"/>
              <a:t>341</a:t>
            </a:r>
          </a:p>
          <a:p>
            <a:pPr>
              <a:lnSpc>
                <a:spcPct val="150000"/>
              </a:lnSpc>
            </a:pPr>
            <a:r>
              <a:rPr lang="ko-KR" altLang="en-US" sz="900"/>
              <a:t>청량리          서울특별시 동대문구 왕산로</a:t>
            </a:r>
            <a:r>
              <a:rPr lang="en-US" altLang="ko-KR" sz="900"/>
              <a:t>205</a:t>
            </a:r>
          </a:p>
        </p:txBody>
      </p:sp>
      <p:cxnSp>
        <p:nvCxnSpPr>
          <p:cNvPr id="45" name="직선 화살표 연결선 44">
            <a:extLst>
              <a:ext uri="{FF2B5EF4-FFF2-40B4-BE49-F238E27FC236}">
                <a16:creationId xmlns:a16="http://schemas.microsoft.com/office/drawing/2014/main" id="{FBC68DAF-C8F4-7D03-BEEF-BA61D959717E}"/>
              </a:ext>
            </a:extLst>
          </p:cNvPr>
          <p:cNvCxnSpPr>
            <a:cxnSpLocks/>
          </p:cNvCxnSpPr>
          <p:nvPr/>
        </p:nvCxnSpPr>
        <p:spPr>
          <a:xfrm>
            <a:off x="2901272" y="1555338"/>
            <a:ext cx="1836391" cy="2014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895047" y="1235111"/>
            <a:ext cx="3633537" cy="493981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ko-KR" altLang="en-US" sz="900" dirty="0" smtClean="0"/>
              <a:t>  스마트 오더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인근 시설 등록 </a:t>
            </a:r>
            <a:r>
              <a:rPr lang="en-US" altLang="ko-KR" sz="900" dirty="0" smtClean="0"/>
              <a:t>(facility management)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if Add, append “&gt; </a:t>
            </a:r>
            <a:r>
              <a:rPr lang="ko-KR" altLang="en-US" sz="900" dirty="0" smtClean="0"/>
              <a:t>추가 </a:t>
            </a:r>
            <a:r>
              <a:rPr lang="en-US" altLang="ko-KR" sz="900" dirty="0"/>
              <a:t>(Add</a:t>
            </a:r>
            <a:r>
              <a:rPr lang="en-US" altLang="ko-KR" sz="900" dirty="0" smtClean="0"/>
              <a:t>)”</a:t>
            </a:r>
            <a:br>
              <a:rPr lang="en-US" altLang="ko-KR" sz="900" dirty="0" smtClean="0"/>
            </a:br>
            <a:r>
              <a:rPr lang="en-US" altLang="ko-KR" sz="900" dirty="0" smtClean="0"/>
              <a:t>  - if Modify</a:t>
            </a:r>
            <a:r>
              <a:rPr lang="en-US" altLang="ko-KR" sz="900" dirty="0"/>
              <a:t>, append </a:t>
            </a:r>
            <a:r>
              <a:rPr lang="en-US" altLang="ko-KR" sz="900" dirty="0" smtClean="0"/>
              <a:t>“&gt;</a:t>
            </a:r>
            <a:r>
              <a:rPr lang="ko-KR" altLang="en-US" sz="900" dirty="0" smtClean="0"/>
              <a:t> 상세 </a:t>
            </a:r>
            <a:r>
              <a:rPr lang="en-US" altLang="ko-KR" sz="900" dirty="0" smtClean="0"/>
              <a:t>(Modify)”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역사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station_code</a:t>
            </a:r>
            <a:r>
              <a:rPr lang="en-US" altLang="ko-KR" sz="900" dirty="0">
                <a:latin typeface="+mn-ea"/>
              </a:rPr>
              <a:t>}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a) search icon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- if clicks, open common station search modal for smart order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b) validation: required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시설 이름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facility_name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en-US" altLang="ko-KR" sz="900" dirty="0" err="1" smtClean="0">
                <a:latin typeface="+mn-ea"/>
              </a:rPr>
              <a:t>inputbox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validation: required, max length (256 bytes)</a:t>
            </a:r>
          </a:p>
          <a:p>
            <a:r>
              <a:rPr lang="en-US" altLang="ko-KR" sz="900" dirty="0" smtClean="0">
                <a:latin typeface="+mn-ea"/>
              </a:rPr>
              <a:t>  3) </a:t>
            </a:r>
            <a:r>
              <a:rPr lang="ko-KR" altLang="en-US" sz="900" dirty="0" smtClean="0">
                <a:latin typeface="+mn-ea"/>
              </a:rPr>
              <a:t>분류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facility_type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en-US" altLang="ko-KR" sz="900" dirty="0" err="1" smtClean="0">
                <a:latin typeface="+mn-ea"/>
              </a:rPr>
              <a:t>selectbox</a:t>
            </a:r>
            <a:r>
              <a:rPr lang="en-US" altLang="ko-KR" sz="900" dirty="0" smtClean="0">
                <a:latin typeface="+mn-ea"/>
              </a:rPr>
              <a:t> options: </a:t>
            </a:r>
            <a:r>
              <a:rPr lang="ko-KR" altLang="en-US" sz="900" dirty="0" smtClean="0">
                <a:latin typeface="+mn-ea"/>
              </a:rPr>
              <a:t>선택</a:t>
            </a:r>
            <a:r>
              <a:rPr lang="en-US" altLang="ko-KR" sz="900" dirty="0" smtClean="0">
                <a:latin typeface="+mn-ea"/>
              </a:rPr>
              <a:t>(select), show codes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validation: required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4) </a:t>
            </a:r>
            <a:r>
              <a:rPr lang="ko-KR" altLang="en-US" sz="900" dirty="0" smtClean="0">
                <a:latin typeface="+mn-ea"/>
              </a:rPr>
              <a:t>설명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facility_desc</a:t>
            </a:r>
            <a:r>
              <a:rPr lang="en-US" altLang="ko-KR" sz="900" dirty="0" smtClean="0">
                <a:latin typeface="+mn-ea"/>
              </a:rPr>
              <a:t>}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a</a:t>
            </a:r>
            <a:r>
              <a:rPr lang="en-US" altLang="ko-KR" sz="900" dirty="0">
                <a:latin typeface="+mn-ea"/>
              </a:rPr>
              <a:t>) </a:t>
            </a:r>
            <a:r>
              <a:rPr lang="en-US" altLang="ko-KR" sz="900" dirty="0" err="1">
                <a:latin typeface="+mn-ea"/>
              </a:rPr>
              <a:t>inputbox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    - validation: required, max </a:t>
            </a:r>
            <a:r>
              <a:rPr lang="en-US" altLang="ko-KR" sz="900" dirty="0" smtClean="0">
                <a:latin typeface="+mn-ea"/>
              </a:rPr>
              <a:t>length (512 </a:t>
            </a:r>
            <a:r>
              <a:rPr lang="en-US" altLang="ko-KR" sz="900" dirty="0">
                <a:latin typeface="+mn-ea"/>
              </a:rPr>
              <a:t>bytes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placeholder: “</a:t>
            </a:r>
            <a:r>
              <a:rPr lang="ko-KR" altLang="en-US" sz="900" dirty="0" smtClean="0">
                <a:latin typeface="+mn-ea"/>
              </a:rPr>
              <a:t>예</a:t>
            </a:r>
            <a:r>
              <a:rPr lang="en-US" altLang="ko-KR" sz="900" dirty="0" smtClean="0">
                <a:latin typeface="+mn-ea"/>
              </a:rPr>
              <a:t>) </a:t>
            </a:r>
            <a:r>
              <a:rPr lang="ko-KR" altLang="en-US" sz="900" dirty="0" smtClean="0">
                <a:latin typeface="+mn-ea"/>
              </a:rPr>
              <a:t>공연장</a:t>
            </a:r>
            <a:r>
              <a:rPr lang="en-US" altLang="ko-KR" sz="900" dirty="0" smtClean="0">
                <a:latin typeface="+mn-ea"/>
              </a:rPr>
              <a:t>＂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5) </a:t>
            </a:r>
            <a:r>
              <a:rPr lang="ko-KR" altLang="en-US" sz="900" dirty="0" smtClean="0">
                <a:latin typeface="+mn-ea"/>
              </a:rPr>
              <a:t>위치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smtClean="0">
                <a:latin typeface="+mn-ea"/>
              </a:rPr>
              <a:t>location}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en-US" altLang="ko-KR" sz="900" dirty="0" err="1" smtClean="0">
                <a:latin typeface="+mn-ea"/>
              </a:rPr>
              <a:t>inputbox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</a:t>
            </a:r>
            <a:r>
              <a:rPr lang="en-US" altLang="ko-KR" sz="900" dirty="0">
                <a:latin typeface="+mn-ea"/>
              </a:rPr>
              <a:t>validation: required, max length (512 bytes</a:t>
            </a:r>
            <a:r>
              <a:rPr lang="en-US" altLang="ko-KR" sz="900" dirty="0" smtClean="0">
                <a:latin typeface="+mn-ea"/>
              </a:rPr>
              <a:t>)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    - placeholder: “</a:t>
            </a:r>
            <a:r>
              <a:rPr lang="ko-KR" altLang="en-US" sz="900" dirty="0">
                <a:latin typeface="+mn-ea"/>
              </a:rPr>
              <a:t>예</a:t>
            </a:r>
            <a:r>
              <a:rPr lang="en-US" altLang="ko-KR" sz="900" dirty="0">
                <a:latin typeface="+mn-ea"/>
              </a:rPr>
              <a:t>) </a:t>
            </a:r>
            <a:r>
              <a:rPr lang="ko-KR" altLang="en-US" sz="900" dirty="0" smtClean="0">
                <a:latin typeface="+mn-ea"/>
              </a:rPr>
              <a:t>서울역 맞이방 </a:t>
            </a:r>
            <a:r>
              <a:rPr lang="en-US" altLang="ko-KR" sz="900" dirty="0" smtClean="0">
                <a:latin typeface="+mn-ea"/>
              </a:rPr>
              <a:t>3</a:t>
            </a:r>
            <a:r>
              <a:rPr lang="ko-KR" altLang="en-US" sz="900" dirty="0" smtClean="0">
                <a:latin typeface="+mn-ea"/>
              </a:rPr>
              <a:t>층</a:t>
            </a:r>
            <a:r>
              <a:rPr lang="en-US" altLang="ko-KR" sz="900" dirty="0" smtClean="0">
                <a:latin typeface="+mn-ea"/>
              </a:rPr>
              <a:t>＂</a:t>
            </a:r>
          </a:p>
          <a:p>
            <a:r>
              <a:rPr lang="en-US" altLang="ko-KR" sz="900" dirty="0" smtClean="0">
                <a:latin typeface="+mn-ea"/>
              </a:rPr>
              <a:t>  6) </a:t>
            </a:r>
            <a:r>
              <a:rPr lang="ko-KR" altLang="en-US" sz="900" dirty="0" smtClean="0">
                <a:latin typeface="+mn-ea"/>
              </a:rPr>
              <a:t>이미지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image_file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첨부 </a:t>
            </a:r>
            <a:r>
              <a:rPr lang="en-US" altLang="ko-KR" sz="900" dirty="0">
                <a:latin typeface="+mn-ea"/>
              </a:rPr>
              <a:t/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if clicks, open file selection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if image is selected, preview the image</a:t>
            </a:r>
            <a:endParaRPr lang="en-US" altLang="ko-KR" sz="900" dirty="0">
              <a:latin typeface="+mn-ea"/>
            </a:endParaRP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3</a:t>
            </a:r>
            <a:r>
              <a:rPr lang="en-US" altLang="ko-KR" sz="900" dirty="0" smtClean="0">
                <a:latin typeface="+mn-ea"/>
              </a:rPr>
              <a:t>.Buttons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저장 </a:t>
            </a:r>
            <a:r>
              <a:rPr lang="en-US" altLang="ko-KR" sz="900" dirty="0" smtClean="0">
                <a:latin typeface="+mn-ea"/>
              </a:rPr>
              <a:t>(Save)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[PROCESS]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INSERT/UPDATE </a:t>
            </a:r>
            <a:r>
              <a:rPr lang="en-US" altLang="ko-KR" sz="900" b="1" dirty="0" err="1">
                <a:latin typeface="+mn-ea"/>
              </a:rPr>
              <a:t>st_station_facility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취소 </a:t>
            </a:r>
            <a:r>
              <a:rPr lang="en-US" altLang="ko-KR" sz="900" dirty="0" smtClean="0">
                <a:latin typeface="+mn-ea"/>
              </a:rPr>
              <a:t>(Cancel) ; if clicks, move to the list page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252361" y="5778628"/>
            <a:ext cx="3633537" cy="397031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latin typeface="+mn-ea"/>
              </a:rPr>
              <a:t>[Station search modal for smart order]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1.Common station search modal (current)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refer to </a:t>
            </a:r>
            <a:r>
              <a:rPr lang="ko-KR" altLang="en-US" sz="900" dirty="0" smtClean="0">
                <a:latin typeface="+mn-ea"/>
              </a:rPr>
              <a:t>매장 관리 </a:t>
            </a:r>
            <a:r>
              <a:rPr lang="en-US" altLang="ko-KR" sz="900" dirty="0" smtClean="0">
                <a:latin typeface="+mn-ea"/>
              </a:rPr>
              <a:t>&gt; Add </a:t>
            </a:r>
            <a:r>
              <a:rPr lang="ko-KR" altLang="en-US" sz="900" dirty="0" smtClean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(/</a:t>
            </a:r>
            <a:r>
              <a:rPr lang="en-US" altLang="ko-KR" sz="900" dirty="0" smtClean="0">
                <a:latin typeface="+mn-ea"/>
              </a:rPr>
              <a:t>store/add) – </a:t>
            </a:r>
            <a:r>
              <a:rPr lang="ko-KR" altLang="en-US" sz="900" dirty="0" smtClean="0">
                <a:latin typeface="+mn-ea"/>
              </a:rPr>
              <a:t>역사 위치  </a:t>
            </a:r>
            <a:r>
              <a:rPr lang="en-US" altLang="ko-KR" sz="900" dirty="0" smtClean="0">
                <a:latin typeface="+mn-ea"/>
              </a:rPr>
              <a:t>field</a:t>
            </a:r>
          </a:p>
          <a:p>
            <a:r>
              <a:rPr lang="en-US" altLang="ko-KR" sz="900" dirty="0" smtClean="0">
                <a:latin typeface="+mn-ea"/>
              </a:rPr>
              <a:t>  -</a:t>
            </a:r>
            <a:r>
              <a:rPr lang="en-US" altLang="ko-KR" sz="900" b="1" dirty="0" smtClean="0">
                <a:latin typeface="+mn-ea"/>
              </a:rPr>
              <a:t> make another common station search modal for smart order</a:t>
            </a:r>
          </a:p>
          <a:p>
            <a:endParaRPr lang="en-US" altLang="ko-KR" sz="900" b="1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2.Modal title : “</a:t>
            </a:r>
            <a:r>
              <a:rPr lang="ko-KR" altLang="en-US" sz="900" smtClean="0">
                <a:latin typeface="+mn-ea"/>
              </a:rPr>
              <a:t>스마트 오더 역 </a:t>
            </a:r>
            <a:r>
              <a:rPr lang="ko-KR" altLang="en-US" sz="900" dirty="0" smtClean="0">
                <a:latin typeface="+mn-ea"/>
              </a:rPr>
              <a:t>검색</a:t>
            </a:r>
            <a:r>
              <a:rPr lang="en-US" altLang="ko-KR" sz="900" dirty="0" smtClean="0">
                <a:latin typeface="+mn-ea"/>
              </a:rPr>
              <a:t>“</a:t>
            </a:r>
          </a:p>
          <a:p>
            <a:r>
              <a:rPr lang="en-US" altLang="ko-KR" sz="900" dirty="0" smtClean="0">
                <a:latin typeface="+mn-ea"/>
              </a:rPr>
              <a:t>3.Search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역 이름 </a:t>
            </a:r>
            <a:r>
              <a:rPr lang="en-US" altLang="ko-KR" sz="900" dirty="0" smtClean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station_name</a:t>
            </a:r>
            <a:r>
              <a:rPr lang="en-US" altLang="ko-KR" sz="900" dirty="0" smtClean="0">
                <a:latin typeface="+mn-ea"/>
              </a:rPr>
              <a:t>} LIKE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en-US" altLang="ko-KR" sz="900" dirty="0" err="1" smtClean="0">
                <a:latin typeface="+mn-ea"/>
              </a:rPr>
              <a:t>inputbox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placeholder: “</a:t>
            </a:r>
            <a:r>
              <a:rPr lang="ko-KR" altLang="en-US" sz="900" dirty="0" smtClean="0">
                <a:latin typeface="+mn-ea"/>
              </a:rPr>
              <a:t>검색어를 입력하세요</a:t>
            </a:r>
            <a:r>
              <a:rPr lang="en-US" altLang="ko-KR" sz="900" dirty="0" smtClean="0">
                <a:latin typeface="+mn-ea"/>
              </a:rPr>
              <a:t>“</a:t>
            </a:r>
          </a:p>
          <a:p>
            <a:r>
              <a:rPr lang="en-US" altLang="ko-KR" sz="900" dirty="0" smtClean="0">
                <a:latin typeface="+mn-ea"/>
              </a:rPr>
              <a:t>4.Grid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logic</a:t>
            </a:r>
          </a:p>
          <a:p>
            <a:r>
              <a:rPr lang="en-US" altLang="ko-KR" sz="900" dirty="0">
                <a:latin typeface="+mn-ea"/>
              </a:rPr>
              <a:t>     - DB: </a:t>
            </a:r>
            <a:r>
              <a:rPr lang="en-US" altLang="ko-KR" sz="900" dirty="0" err="1" smtClean="0">
                <a:latin typeface="+mn-ea"/>
              </a:rPr>
              <a:t>st_station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- </a:t>
            </a:r>
            <a:r>
              <a:rPr lang="en-US" altLang="ko-KR" sz="900" b="1" dirty="0" smtClean="0">
                <a:latin typeface="+mn-ea"/>
              </a:rPr>
              <a:t>condition: </a:t>
            </a:r>
            <a:r>
              <a:rPr lang="en-US" altLang="ko-KR" sz="900" b="1" dirty="0" err="1" smtClean="0">
                <a:latin typeface="+mn-ea"/>
              </a:rPr>
              <a:t>smart_order_yn</a:t>
            </a:r>
            <a:r>
              <a:rPr lang="en-US" altLang="ko-KR" sz="900" b="1" dirty="0" smtClean="0">
                <a:latin typeface="+mn-ea"/>
              </a:rPr>
              <a:t> = ‘Y’ (NEW)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- sort: </a:t>
            </a:r>
            <a:r>
              <a:rPr lang="en-US" altLang="ko-KR" sz="900" dirty="0" err="1" smtClean="0">
                <a:latin typeface="+mn-ea"/>
              </a:rPr>
              <a:t>station_name</a:t>
            </a:r>
            <a:r>
              <a:rPr lang="en-US" altLang="ko-KR" sz="900" dirty="0" smtClean="0">
                <a:latin typeface="+mn-ea"/>
              </a:rPr>
              <a:t> ASC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2)</a:t>
            </a:r>
            <a:r>
              <a:rPr lang="en-US" altLang="ko-KR" sz="900" b="1" dirty="0" smtClean="0">
                <a:latin typeface="+mn-ea"/>
              </a:rPr>
              <a:t> logic change (for common station search modal)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- append default condition: </a:t>
            </a:r>
            <a:r>
              <a:rPr lang="en-US" altLang="ko-KR" sz="900" b="1" dirty="0" err="1">
                <a:latin typeface="+mn-ea"/>
              </a:rPr>
              <a:t>smart_order_yn</a:t>
            </a:r>
            <a:r>
              <a:rPr lang="en-US" altLang="ko-KR" sz="900" b="1" dirty="0">
                <a:latin typeface="+mn-ea"/>
              </a:rPr>
              <a:t> = </a:t>
            </a:r>
            <a:r>
              <a:rPr lang="en-US" altLang="ko-KR" sz="900" b="1" dirty="0" smtClean="0">
                <a:latin typeface="+mn-ea"/>
              </a:rPr>
              <a:t>‘N’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columns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a) checkbox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역 이름 </a:t>
            </a:r>
            <a:r>
              <a:rPr lang="en-US" altLang="ko-KR" sz="900" dirty="0" smtClean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station_name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c) </a:t>
            </a:r>
            <a:r>
              <a:rPr lang="ko-KR" altLang="en-US" sz="900" dirty="0" smtClean="0">
                <a:latin typeface="+mn-ea"/>
              </a:rPr>
              <a:t>주소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smtClean="0">
                <a:latin typeface="+mn-ea"/>
              </a:rPr>
              <a:t>address}</a:t>
            </a:r>
          </a:p>
          <a:p>
            <a:r>
              <a:rPr lang="en-US" altLang="ko-KR" sz="900" dirty="0" smtClean="0">
                <a:latin typeface="+mn-ea"/>
              </a:rPr>
              <a:t>4.buttons</a:t>
            </a:r>
          </a:p>
          <a:p>
            <a:r>
              <a:rPr lang="en-US" altLang="ko-KR" sz="900" dirty="0" smtClean="0">
                <a:latin typeface="+mn-ea"/>
              </a:rPr>
              <a:t>  1) </a:t>
            </a:r>
            <a:r>
              <a:rPr lang="ko-KR" altLang="en-US" sz="900" dirty="0" smtClean="0">
                <a:latin typeface="+mn-ea"/>
              </a:rPr>
              <a:t>선택 </a:t>
            </a:r>
            <a:r>
              <a:rPr lang="en-US" altLang="ko-KR" sz="900" dirty="0" smtClean="0">
                <a:latin typeface="+mn-ea"/>
              </a:rPr>
              <a:t>(select)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if no selection, alert common no selection </a:t>
            </a:r>
            <a:r>
              <a:rPr lang="en-US" altLang="ko-KR" sz="900" dirty="0" err="1" smtClean="0">
                <a:latin typeface="+mn-ea"/>
              </a:rPr>
              <a:t>msg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if else, set selected one and close the modal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취소 </a:t>
            </a:r>
            <a:r>
              <a:rPr lang="en-US" altLang="ko-KR" sz="900" dirty="0" smtClean="0">
                <a:latin typeface="+mn-ea"/>
              </a:rPr>
              <a:t>(cancel) : if clicks, close the modal</a:t>
            </a:r>
          </a:p>
        </p:txBody>
      </p:sp>
    </p:spTree>
    <p:extLst>
      <p:ext uri="{BB962C8B-B14F-4D97-AF65-F5344CB8AC3E}">
        <p14:creationId xmlns:p14="http://schemas.microsoft.com/office/powerpoint/2010/main" val="138905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086A13-571F-ECD7-F811-8911EBB91A2F}"/>
              </a:ext>
            </a:extLst>
          </p:cNvPr>
          <p:cNvSpPr txBox="1"/>
          <p:nvPr/>
        </p:nvSpPr>
        <p:spPr>
          <a:xfrm>
            <a:off x="281707" y="330200"/>
            <a:ext cx="8894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스마트</a:t>
            </a:r>
            <a:r>
              <a:rPr lang="en-US" altLang="ko-KR" b="1"/>
              <a:t> </a:t>
            </a:r>
            <a:r>
              <a:rPr lang="ko-KR" altLang="en-US" b="1"/>
              <a:t>오더를 위한 역 등록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499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D7882F0-82CF-8828-5F10-740D7F48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pPr/>
              <a:t>15</a:t>
            </a:fld>
            <a:endParaRPr lang="ko-KR" altLang="en-US"/>
          </a:p>
        </p:txBody>
      </p:sp>
      <p:graphicFrame>
        <p:nvGraphicFramePr>
          <p:cNvPr id="5" name="표 6">
            <a:extLst>
              <a:ext uri="{FF2B5EF4-FFF2-40B4-BE49-F238E27FC236}">
                <a16:creationId xmlns:a16="http://schemas.microsoft.com/office/drawing/2014/main" id="{C078F23E-3A43-02AD-70F0-422B89A253B8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6" name="표 37">
            <a:extLst>
              <a:ext uri="{FF2B5EF4-FFF2-40B4-BE49-F238E27FC236}">
                <a16:creationId xmlns:a16="http://schemas.microsoft.com/office/drawing/2014/main" id="{395912F2-2418-49B2-5FB5-3DEEB92BCAE2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스마트오더용 역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역 이름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7261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값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97791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역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92345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역 정보 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0518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역 정보 삭제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*”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2390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역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2306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7945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역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88527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역 이름 영역 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정보 상세 페이지로 이동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3693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페이징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064634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C0C20AF4-9BC9-C84D-8ACC-5AADA05D4499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역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철도역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8" name="슬라이드 번호 개체 틀 1">
            <a:extLst>
              <a:ext uri="{FF2B5EF4-FFF2-40B4-BE49-F238E27FC236}">
                <a16:creationId xmlns:a16="http://schemas.microsoft.com/office/drawing/2014/main" id="{3E51E3AF-361C-9C4A-3435-489A322B91DD}"/>
              </a:ext>
            </a:extLst>
          </p:cNvPr>
          <p:cNvSpPr txBox="1">
            <a:spLocks/>
          </p:cNvSpPr>
          <p:nvPr/>
        </p:nvSpPr>
        <p:spPr>
          <a:xfrm>
            <a:off x="9448800" y="-730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9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1CE73B-84C7-4AAC-9FE3-B393E1970512}" type="slidenum">
              <a:rPr lang="ko-KR" altLang="en-US" smtClean="0"/>
              <a:pPr/>
              <a:t>15</a:t>
            </a:fld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28264-6D96-B034-A94C-D61305E2EBF1}"/>
              </a:ext>
            </a:extLst>
          </p:cNvPr>
          <p:cNvSpPr txBox="1"/>
          <p:nvPr/>
        </p:nvSpPr>
        <p:spPr>
          <a:xfrm>
            <a:off x="336150" y="617555"/>
            <a:ext cx="23643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철도역 관리  </a:t>
            </a:r>
            <a:r>
              <a:rPr lang="en-US" altLang="ko-KR" sz="900"/>
              <a:t>&gt; </a:t>
            </a:r>
            <a:r>
              <a:rPr lang="ko-KR" altLang="en-US" sz="900"/>
              <a:t>스마트 오더 역 관리</a:t>
            </a:r>
            <a:endParaRPr lang="en-US" altLang="ko-KR" sz="9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F4C9BA1C-CB3C-87ED-DC5A-6FE8649D1C30}"/>
              </a:ext>
            </a:extLst>
          </p:cNvPr>
          <p:cNvSpPr/>
          <p:nvPr/>
        </p:nvSpPr>
        <p:spPr>
          <a:xfrm>
            <a:off x="5209761" y="185335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ECEB15E1-37C9-6F16-665F-E3F68515CE24}"/>
              </a:ext>
            </a:extLst>
          </p:cNvPr>
          <p:cNvSpPr/>
          <p:nvPr/>
        </p:nvSpPr>
        <p:spPr>
          <a:xfrm>
            <a:off x="5764164" y="1853352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aphicFrame>
        <p:nvGraphicFramePr>
          <p:cNvPr id="12" name="표 15">
            <a:extLst>
              <a:ext uri="{FF2B5EF4-FFF2-40B4-BE49-F238E27FC236}">
                <a16:creationId xmlns:a16="http://schemas.microsoft.com/office/drawing/2014/main" id="{072F1611-F7F1-D7CD-69AE-76FDECEFB1BF}"/>
              </a:ext>
            </a:extLst>
          </p:cNvPr>
          <p:cNvGraphicFramePr>
            <a:graphicFrameLocks noGrp="1"/>
          </p:cNvGraphicFramePr>
          <p:nvPr/>
        </p:nvGraphicFramePr>
        <p:xfrm>
          <a:off x="342711" y="2203320"/>
          <a:ext cx="5589034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3575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1431777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3803682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역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역 주소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서울시 용산구 한강대로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405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서울시 용산구 한강대로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405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수원역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경기 수원시 팔달구 덕영대로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924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76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수원역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경기 수원시 팔달구 덕영대로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924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673080"/>
                  </a:ext>
                </a:extLst>
              </a:tr>
            </a:tbl>
          </a:graphicData>
        </a:graphic>
      </p:graphicFrame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BF75282D-AB49-512A-EE19-EA1CF82C0669}"/>
              </a:ext>
            </a:extLst>
          </p:cNvPr>
          <p:cNvSpPr/>
          <p:nvPr/>
        </p:nvSpPr>
        <p:spPr>
          <a:xfrm>
            <a:off x="456697" y="22749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39D05976-525F-75D9-8453-84CADA1054E7}"/>
              </a:ext>
            </a:extLst>
          </p:cNvPr>
          <p:cNvSpPr/>
          <p:nvPr/>
        </p:nvSpPr>
        <p:spPr>
          <a:xfrm>
            <a:off x="456697" y="255646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8699BF8C-9F0F-BC1A-A6B4-0813F13ED682}"/>
              </a:ext>
            </a:extLst>
          </p:cNvPr>
          <p:cNvSpPr/>
          <p:nvPr/>
        </p:nvSpPr>
        <p:spPr>
          <a:xfrm>
            <a:off x="456697" y="282821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FF23E7-D267-5A52-64C6-39323168E684}"/>
              </a:ext>
            </a:extLst>
          </p:cNvPr>
          <p:cNvSpPr txBox="1"/>
          <p:nvPr/>
        </p:nvSpPr>
        <p:spPr>
          <a:xfrm>
            <a:off x="313827" y="1929875"/>
            <a:ext cx="17208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역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1,192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54F111B0-E57D-FA3B-98A2-507260F1D3A7}"/>
              </a:ext>
            </a:extLst>
          </p:cNvPr>
          <p:cNvGrpSpPr/>
          <p:nvPr/>
        </p:nvGrpSpPr>
        <p:grpSpPr>
          <a:xfrm>
            <a:off x="189767" y="2245895"/>
            <a:ext cx="278496" cy="200053"/>
            <a:chOff x="1014019" y="2643309"/>
            <a:chExt cx="278496" cy="200053"/>
          </a:xfrm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0C1B4455-A3FE-0E39-B03B-34BC55AAD98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" name="그룹 18">
              <a:extLst>
                <a:ext uri="{FF2B5EF4-FFF2-40B4-BE49-F238E27FC236}">
                  <a16:creationId xmlns:a16="http://schemas.microsoft.com/office/drawing/2014/main" id="{EE1B942E-220A-DEDB-84A5-CE634A9E807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0" name="Oval 593">
                <a:extLst>
                  <a:ext uri="{FF2B5EF4-FFF2-40B4-BE49-F238E27FC236}">
                    <a16:creationId xmlns:a16="http://schemas.microsoft.com/office/drawing/2014/main" id="{2EA2F9E7-AEDE-0214-5320-2CC51E3189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" name="TextBox 14">
                <a:extLst>
                  <a:ext uri="{FF2B5EF4-FFF2-40B4-BE49-F238E27FC236}">
                    <a16:creationId xmlns:a16="http://schemas.microsoft.com/office/drawing/2014/main" id="{74B3B282-7734-BAE9-73DD-001BDB50A69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64EFBA57-365B-BA63-7C22-268FA5E3924C}"/>
              </a:ext>
            </a:extLst>
          </p:cNvPr>
          <p:cNvGrpSpPr/>
          <p:nvPr/>
        </p:nvGrpSpPr>
        <p:grpSpPr>
          <a:xfrm>
            <a:off x="189767" y="2516659"/>
            <a:ext cx="278496" cy="200053"/>
            <a:chOff x="1014019" y="2643309"/>
            <a:chExt cx="278496" cy="200053"/>
          </a:xfrm>
        </p:grpSpPr>
        <p:sp>
          <p:nvSpPr>
            <p:cNvPr id="23" name="이등변 삼각형 22">
              <a:extLst>
                <a:ext uri="{FF2B5EF4-FFF2-40B4-BE49-F238E27FC236}">
                  <a16:creationId xmlns:a16="http://schemas.microsoft.com/office/drawing/2014/main" id="{6F42C08B-90FB-896F-913E-4BEA72225E5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8A4B31B7-110A-E8D2-D21A-6ABB39AF868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5" name="Oval 593">
                <a:extLst>
                  <a:ext uri="{FF2B5EF4-FFF2-40B4-BE49-F238E27FC236}">
                    <a16:creationId xmlns:a16="http://schemas.microsoft.com/office/drawing/2014/main" id="{8C843093-8097-98FD-7464-B0EDC11A80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" name="TextBox 14">
                <a:extLst>
                  <a:ext uri="{FF2B5EF4-FFF2-40B4-BE49-F238E27FC236}">
                    <a16:creationId xmlns:a16="http://schemas.microsoft.com/office/drawing/2014/main" id="{CF0C1256-CF00-03AB-7B8E-2F282BCCBF7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27" name="그림 26">
            <a:extLst>
              <a:ext uri="{FF2B5EF4-FFF2-40B4-BE49-F238E27FC236}">
                <a16:creationId xmlns:a16="http://schemas.microsoft.com/office/drawing/2014/main" id="{12EE6571-58D9-FA5A-682A-14D6786F0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704" y="3728597"/>
            <a:ext cx="765615" cy="288135"/>
          </a:xfrm>
          <a:prstGeom prst="rect">
            <a:avLst/>
          </a:prstGeom>
        </p:spPr>
      </p:pic>
      <p:grpSp>
        <p:nvGrpSpPr>
          <p:cNvPr id="28" name="그룹 27">
            <a:extLst>
              <a:ext uri="{FF2B5EF4-FFF2-40B4-BE49-F238E27FC236}">
                <a16:creationId xmlns:a16="http://schemas.microsoft.com/office/drawing/2014/main" id="{D667155D-2DC6-D625-C897-8EB414635490}"/>
              </a:ext>
            </a:extLst>
          </p:cNvPr>
          <p:cNvGrpSpPr/>
          <p:nvPr/>
        </p:nvGrpSpPr>
        <p:grpSpPr>
          <a:xfrm rot="5400000">
            <a:off x="1700003" y="191869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9" name="이등변 삼각형 28">
              <a:extLst>
                <a:ext uri="{FF2B5EF4-FFF2-40B4-BE49-F238E27FC236}">
                  <a16:creationId xmlns:a16="http://schemas.microsoft.com/office/drawing/2014/main" id="{812B0DD9-FBD5-09C4-EF54-A07EFE51391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0" name="Oval 593">
              <a:extLst>
                <a:ext uri="{FF2B5EF4-FFF2-40B4-BE49-F238E27FC236}">
                  <a16:creationId xmlns:a16="http://schemas.microsoft.com/office/drawing/2014/main" id="{EAF57D6E-47B0-06A3-B0CD-D994F55AB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49740A22-0784-E35B-4FBB-BF4541736C50}"/>
              </a:ext>
            </a:extLst>
          </p:cNvPr>
          <p:cNvSpPr/>
          <p:nvPr/>
        </p:nvSpPr>
        <p:spPr>
          <a:xfrm>
            <a:off x="721353" y="2485232"/>
            <a:ext cx="1401654" cy="1139415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7A89B7F5-829A-A413-1CF9-7AEBE1BBC9E2}"/>
              </a:ext>
            </a:extLst>
          </p:cNvPr>
          <p:cNvGrpSpPr/>
          <p:nvPr/>
        </p:nvGrpSpPr>
        <p:grpSpPr>
          <a:xfrm>
            <a:off x="4956961" y="1853351"/>
            <a:ext cx="278496" cy="200053"/>
            <a:chOff x="1014019" y="2643309"/>
            <a:chExt cx="278496" cy="200053"/>
          </a:xfrm>
        </p:grpSpPr>
        <p:sp>
          <p:nvSpPr>
            <p:cNvPr id="33" name="이등변 삼각형 32">
              <a:extLst>
                <a:ext uri="{FF2B5EF4-FFF2-40B4-BE49-F238E27FC236}">
                  <a16:creationId xmlns:a16="http://schemas.microsoft.com/office/drawing/2014/main" id="{AD4AAC36-101D-4E4D-7877-175A27E88843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C57660BF-1CF6-F4D7-02A5-B47158AF75E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5" name="Oval 593">
                <a:extLst>
                  <a:ext uri="{FF2B5EF4-FFF2-40B4-BE49-F238E27FC236}">
                    <a16:creationId xmlns:a16="http://schemas.microsoft.com/office/drawing/2014/main" id="{91917049-033C-F4F6-D754-41D9F325AF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6" name="TextBox 14">
                <a:extLst>
                  <a:ext uri="{FF2B5EF4-FFF2-40B4-BE49-F238E27FC236}">
                    <a16:creationId xmlns:a16="http://schemas.microsoft.com/office/drawing/2014/main" id="{4C538D53-990A-FF18-594A-EDE30EAAD94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F91E30B8-9194-D5B5-88B2-AF75373DC9CE}"/>
              </a:ext>
            </a:extLst>
          </p:cNvPr>
          <p:cNvGrpSpPr/>
          <p:nvPr/>
        </p:nvGrpSpPr>
        <p:grpSpPr>
          <a:xfrm>
            <a:off x="1768112" y="2300016"/>
            <a:ext cx="244417" cy="258694"/>
            <a:chOff x="1098607" y="3056422"/>
            <a:chExt cx="244417" cy="258694"/>
          </a:xfrm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54616CFB-BE21-9B20-0356-4B785BBD7A0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BC3FBF62-F9D8-CC55-86C9-88A324C1696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7" name="Oval 593">
                <a:extLst>
                  <a:ext uri="{FF2B5EF4-FFF2-40B4-BE49-F238E27FC236}">
                    <a16:creationId xmlns:a16="http://schemas.microsoft.com/office/drawing/2014/main" id="{131FA43D-E972-1094-9D59-2D19BD4A0A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8" name="TextBox 14">
                <a:extLst>
                  <a:ext uri="{FF2B5EF4-FFF2-40B4-BE49-F238E27FC236}">
                    <a16:creationId xmlns:a16="http://schemas.microsoft.com/office/drawing/2014/main" id="{A1E02565-325F-D8E0-BF85-36A7DA82B11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B53E53D3-3A88-ADB9-7CDE-1D4058534D01}"/>
              </a:ext>
            </a:extLst>
          </p:cNvPr>
          <p:cNvGrpSpPr/>
          <p:nvPr/>
        </p:nvGrpSpPr>
        <p:grpSpPr>
          <a:xfrm>
            <a:off x="2936422" y="3777862"/>
            <a:ext cx="278496" cy="200053"/>
            <a:chOff x="1014019" y="2643309"/>
            <a:chExt cx="278496" cy="200053"/>
          </a:xfrm>
        </p:grpSpPr>
        <p:sp>
          <p:nvSpPr>
            <p:cNvPr id="53" name="이등변 삼각형 52">
              <a:extLst>
                <a:ext uri="{FF2B5EF4-FFF2-40B4-BE49-F238E27FC236}">
                  <a16:creationId xmlns:a16="http://schemas.microsoft.com/office/drawing/2014/main" id="{9A8E0C46-BCC1-075F-5C3D-B2B716E97DB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4" name="그룹 53">
              <a:extLst>
                <a:ext uri="{FF2B5EF4-FFF2-40B4-BE49-F238E27FC236}">
                  <a16:creationId xmlns:a16="http://schemas.microsoft.com/office/drawing/2014/main" id="{B3E56820-BA35-2D1E-299E-4A3A8A6682D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5" name="Oval 593">
                <a:extLst>
                  <a:ext uri="{FF2B5EF4-FFF2-40B4-BE49-F238E27FC236}">
                    <a16:creationId xmlns:a16="http://schemas.microsoft.com/office/drawing/2014/main" id="{DAA2CCAA-D09C-3C87-334A-E98E2031A4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6" name="TextBox 14">
                <a:extLst>
                  <a:ext uri="{FF2B5EF4-FFF2-40B4-BE49-F238E27FC236}">
                    <a16:creationId xmlns:a16="http://schemas.microsoft.com/office/drawing/2014/main" id="{B4F63AD4-A5C3-37D5-8DF4-997CE000DF0F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D856506B-FBEE-D872-6F20-AC79A1BF0064}"/>
              </a:ext>
            </a:extLst>
          </p:cNvPr>
          <p:cNvSpPr txBox="1"/>
          <p:nvPr/>
        </p:nvSpPr>
        <p:spPr>
          <a:xfrm>
            <a:off x="352424" y="98631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역 이름</a:t>
            </a:r>
            <a:endParaRPr lang="en-US" altLang="ko-KR" sz="900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69150A20-05DF-7C10-E5B5-A56525296804}"/>
              </a:ext>
            </a:extLst>
          </p:cNvPr>
          <p:cNvSpPr/>
          <p:nvPr/>
        </p:nvSpPr>
        <p:spPr>
          <a:xfrm>
            <a:off x="6504429" y="135840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grpSp>
        <p:nvGrpSpPr>
          <p:cNvPr id="79" name="그룹 78">
            <a:extLst>
              <a:ext uri="{FF2B5EF4-FFF2-40B4-BE49-F238E27FC236}">
                <a16:creationId xmlns:a16="http://schemas.microsoft.com/office/drawing/2014/main" id="{4BA04732-34D9-C931-C228-11B0AAB27ACC}"/>
              </a:ext>
            </a:extLst>
          </p:cNvPr>
          <p:cNvGrpSpPr/>
          <p:nvPr/>
        </p:nvGrpSpPr>
        <p:grpSpPr>
          <a:xfrm rot="5400000">
            <a:off x="2159192" y="102674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80" name="이등변 삼각형 79">
              <a:extLst>
                <a:ext uri="{FF2B5EF4-FFF2-40B4-BE49-F238E27FC236}">
                  <a16:creationId xmlns:a16="http://schemas.microsoft.com/office/drawing/2014/main" id="{8F852A87-D316-DE12-BB9D-3F6C97E7708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81" name="Oval 593">
              <a:extLst>
                <a:ext uri="{FF2B5EF4-FFF2-40B4-BE49-F238E27FC236}">
                  <a16:creationId xmlns:a16="http://schemas.microsoft.com/office/drawing/2014/main" id="{57150F00-BD42-74B9-AD81-4A1380575F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82" name="그룹 81">
            <a:extLst>
              <a:ext uri="{FF2B5EF4-FFF2-40B4-BE49-F238E27FC236}">
                <a16:creationId xmlns:a16="http://schemas.microsoft.com/office/drawing/2014/main" id="{6C45AD62-EFFD-4011-45A0-7E230E731238}"/>
              </a:ext>
            </a:extLst>
          </p:cNvPr>
          <p:cNvGrpSpPr/>
          <p:nvPr/>
        </p:nvGrpSpPr>
        <p:grpSpPr>
          <a:xfrm rot="5400000">
            <a:off x="7068173" y="138045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83" name="이등변 삼각형 82">
              <a:extLst>
                <a:ext uri="{FF2B5EF4-FFF2-40B4-BE49-F238E27FC236}">
                  <a16:creationId xmlns:a16="http://schemas.microsoft.com/office/drawing/2014/main" id="{20D87859-99C4-78D7-870D-1316386F999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84" name="Oval 593">
              <a:extLst>
                <a:ext uri="{FF2B5EF4-FFF2-40B4-BE49-F238E27FC236}">
                  <a16:creationId xmlns:a16="http://schemas.microsoft.com/office/drawing/2014/main" id="{7EF5ADE5-EB2C-F237-24B7-232C817E5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88" name="사각형: 둥근 모서리 87">
            <a:extLst>
              <a:ext uri="{FF2B5EF4-FFF2-40B4-BE49-F238E27FC236}">
                <a16:creationId xmlns:a16="http://schemas.microsoft.com/office/drawing/2014/main" id="{F48B6ACC-C347-9622-0277-B038D09BADAA}"/>
              </a:ext>
            </a:extLst>
          </p:cNvPr>
          <p:cNvSpPr/>
          <p:nvPr/>
        </p:nvSpPr>
        <p:spPr>
          <a:xfrm>
            <a:off x="1129690" y="102442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cxnSp>
        <p:nvCxnSpPr>
          <p:cNvPr id="108" name="직선 연결선 107">
            <a:extLst>
              <a:ext uri="{FF2B5EF4-FFF2-40B4-BE49-F238E27FC236}">
                <a16:creationId xmlns:a16="http://schemas.microsoft.com/office/drawing/2014/main" id="{7ABFA103-13D1-2CBB-CC28-534011D76BA8}"/>
              </a:ext>
            </a:extLst>
          </p:cNvPr>
          <p:cNvCxnSpPr>
            <a:cxnSpLocks/>
          </p:cNvCxnSpPr>
          <p:nvPr/>
        </p:nvCxnSpPr>
        <p:spPr>
          <a:xfrm>
            <a:off x="370564" y="871247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81B54DBF-8833-2F18-42FB-75CDEAFC68EA}"/>
              </a:ext>
            </a:extLst>
          </p:cNvPr>
          <p:cNvGrpSpPr/>
          <p:nvPr/>
        </p:nvGrpSpPr>
        <p:grpSpPr>
          <a:xfrm rot="5400000">
            <a:off x="2380199" y="60103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0" name="이등변 삼각형 109">
              <a:extLst>
                <a:ext uri="{FF2B5EF4-FFF2-40B4-BE49-F238E27FC236}">
                  <a16:creationId xmlns:a16="http://schemas.microsoft.com/office/drawing/2014/main" id="{646E0692-7AC8-F378-2D13-34BE0222DDE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1" name="Oval 593">
              <a:extLst>
                <a:ext uri="{FF2B5EF4-FFF2-40B4-BE49-F238E27FC236}">
                  <a16:creationId xmlns:a16="http://schemas.microsoft.com/office/drawing/2014/main" id="{D98056FF-996E-C941-3D09-ECBEDAD88A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28A77B6A-8BF6-5BDD-5FA7-D439DD591D92}"/>
              </a:ext>
            </a:extLst>
          </p:cNvPr>
          <p:cNvSpPr/>
          <p:nvPr/>
        </p:nvSpPr>
        <p:spPr>
          <a:xfrm>
            <a:off x="456697" y="31150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4226C220-9916-974A-6437-354F137B571D}"/>
              </a:ext>
            </a:extLst>
          </p:cNvPr>
          <p:cNvSpPr/>
          <p:nvPr/>
        </p:nvSpPr>
        <p:spPr>
          <a:xfrm>
            <a:off x="456697" y="339312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6" name="직선 연결선 115">
            <a:extLst>
              <a:ext uri="{FF2B5EF4-FFF2-40B4-BE49-F238E27FC236}">
                <a16:creationId xmlns:a16="http://schemas.microsoft.com/office/drawing/2014/main" id="{DD3BF33F-95D7-177C-1B81-0CF99349C644}"/>
              </a:ext>
            </a:extLst>
          </p:cNvPr>
          <p:cNvCxnSpPr>
            <a:cxnSpLocks/>
          </p:cNvCxnSpPr>
          <p:nvPr/>
        </p:nvCxnSpPr>
        <p:spPr>
          <a:xfrm>
            <a:off x="370564" y="1751687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7" name="사각형: 둥근 모서리 116">
            <a:extLst>
              <a:ext uri="{FF2B5EF4-FFF2-40B4-BE49-F238E27FC236}">
                <a16:creationId xmlns:a16="http://schemas.microsoft.com/office/drawing/2014/main" id="{BEF2DC8C-8D88-559D-BE1B-3E4BBFBE4724}"/>
              </a:ext>
            </a:extLst>
          </p:cNvPr>
          <p:cNvSpPr/>
          <p:nvPr/>
        </p:nvSpPr>
        <p:spPr>
          <a:xfrm>
            <a:off x="6329369" y="1845552"/>
            <a:ext cx="831056" cy="20785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18" name="그래픽 117" descr="다운로드 윤곽선">
            <a:extLst>
              <a:ext uri="{FF2B5EF4-FFF2-40B4-BE49-F238E27FC236}">
                <a16:creationId xmlns:a16="http://schemas.microsoft.com/office/drawing/2014/main" id="{B4144590-2F3B-4811-947B-F6DF0C32D4B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64861" y="1841737"/>
            <a:ext cx="204905" cy="204905"/>
          </a:xfrm>
          <a:prstGeom prst="rect">
            <a:avLst/>
          </a:prstGeom>
        </p:spPr>
      </p:pic>
      <p:grpSp>
        <p:nvGrpSpPr>
          <p:cNvPr id="124" name="그룹 123">
            <a:extLst>
              <a:ext uri="{FF2B5EF4-FFF2-40B4-BE49-F238E27FC236}">
                <a16:creationId xmlns:a16="http://schemas.microsoft.com/office/drawing/2014/main" id="{076BFA8D-3C47-DC7B-885F-8A05F419F45D}"/>
              </a:ext>
            </a:extLst>
          </p:cNvPr>
          <p:cNvGrpSpPr/>
          <p:nvPr/>
        </p:nvGrpSpPr>
        <p:grpSpPr>
          <a:xfrm>
            <a:off x="5774202" y="1647745"/>
            <a:ext cx="244417" cy="258694"/>
            <a:chOff x="1098607" y="3056422"/>
            <a:chExt cx="244417" cy="258694"/>
          </a:xfrm>
        </p:grpSpPr>
        <p:sp>
          <p:nvSpPr>
            <p:cNvPr id="125" name="이등변 삼각형 124">
              <a:extLst>
                <a:ext uri="{FF2B5EF4-FFF2-40B4-BE49-F238E27FC236}">
                  <a16:creationId xmlns:a16="http://schemas.microsoft.com/office/drawing/2014/main" id="{76DBA7A5-56A4-5A8C-7B30-9880AF4AFB3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6" name="그룹 125">
              <a:extLst>
                <a:ext uri="{FF2B5EF4-FFF2-40B4-BE49-F238E27FC236}">
                  <a16:creationId xmlns:a16="http://schemas.microsoft.com/office/drawing/2014/main" id="{1EEAA6F8-89AC-5995-1E99-D7C19F74B66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27" name="Oval 593">
                <a:extLst>
                  <a:ext uri="{FF2B5EF4-FFF2-40B4-BE49-F238E27FC236}">
                    <a16:creationId xmlns:a16="http://schemas.microsoft.com/office/drawing/2014/main" id="{CB8F0B54-D344-2CAB-F000-E00F539B87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8" name="TextBox 14">
                <a:extLst>
                  <a:ext uri="{FF2B5EF4-FFF2-40B4-BE49-F238E27FC236}">
                    <a16:creationId xmlns:a16="http://schemas.microsoft.com/office/drawing/2014/main" id="{78F3EC54-AB04-9985-3BC3-BA7FEE13710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29" name="그룹 128">
            <a:extLst>
              <a:ext uri="{FF2B5EF4-FFF2-40B4-BE49-F238E27FC236}">
                <a16:creationId xmlns:a16="http://schemas.microsoft.com/office/drawing/2014/main" id="{18BFA64F-4CE0-E3F5-3086-D1AA02744A47}"/>
              </a:ext>
            </a:extLst>
          </p:cNvPr>
          <p:cNvGrpSpPr/>
          <p:nvPr/>
        </p:nvGrpSpPr>
        <p:grpSpPr>
          <a:xfrm>
            <a:off x="6279009" y="1641278"/>
            <a:ext cx="244417" cy="258694"/>
            <a:chOff x="1098607" y="3056422"/>
            <a:chExt cx="244417" cy="258694"/>
          </a:xfrm>
        </p:grpSpPr>
        <p:sp>
          <p:nvSpPr>
            <p:cNvPr id="130" name="이등변 삼각형 129">
              <a:extLst>
                <a:ext uri="{FF2B5EF4-FFF2-40B4-BE49-F238E27FC236}">
                  <a16:creationId xmlns:a16="http://schemas.microsoft.com/office/drawing/2014/main" id="{F8FF04D4-F95F-BB2F-30D3-F5173A10676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1" name="그룹 130">
              <a:extLst>
                <a:ext uri="{FF2B5EF4-FFF2-40B4-BE49-F238E27FC236}">
                  <a16:creationId xmlns:a16="http://schemas.microsoft.com/office/drawing/2014/main" id="{F2BABB8F-8058-AA00-C2F3-8918F3B4F2D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2" name="Oval 593">
                <a:extLst>
                  <a:ext uri="{FF2B5EF4-FFF2-40B4-BE49-F238E27FC236}">
                    <a16:creationId xmlns:a16="http://schemas.microsoft.com/office/drawing/2014/main" id="{D24466E6-1E64-D8CD-C41E-3C3A3CE1DF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3" name="TextBox 14">
                <a:extLst>
                  <a:ext uri="{FF2B5EF4-FFF2-40B4-BE49-F238E27FC236}">
                    <a16:creationId xmlns:a16="http://schemas.microsoft.com/office/drawing/2014/main" id="{ACEAE11B-BB23-5E26-C878-1DF29CF4F64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4" name="TextBox 73"/>
          <p:cNvSpPr txBox="1"/>
          <p:nvPr/>
        </p:nvSpPr>
        <p:spPr>
          <a:xfrm>
            <a:off x="7837314" y="1023342"/>
            <a:ext cx="3633537" cy="493981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ko-KR" altLang="en-US" sz="900" dirty="0" smtClean="0"/>
              <a:t>  철도역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스마트 오더 역 관리 </a:t>
            </a:r>
            <a:r>
              <a:rPr lang="en-US" altLang="ko-KR" sz="900" dirty="0" smtClean="0"/>
              <a:t>(smart order station management)</a:t>
            </a:r>
            <a:br>
              <a:rPr lang="en-US" altLang="ko-KR" sz="900" dirty="0" smtClean="0"/>
            </a:br>
            <a:r>
              <a:rPr lang="en-US" altLang="ko-KR" sz="900" dirty="0" smtClean="0"/>
              <a:t>  </a:t>
            </a:r>
            <a:r>
              <a:rPr lang="en-US" altLang="ko-KR" sz="900" b="1" dirty="0" smtClean="0"/>
              <a:t>1) URL: /</a:t>
            </a:r>
            <a:r>
              <a:rPr lang="en-US" altLang="ko-KR" sz="900" b="1" dirty="0" err="1" smtClean="0"/>
              <a:t>smartStation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2.Search 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역사명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 smtClean="0"/>
              <a:t>station_name</a:t>
            </a:r>
            <a:r>
              <a:rPr lang="en-US" altLang="ko-KR" sz="900" dirty="0" smtClean="0"/>
              <a:t>} LIKE</a:t>
            </a:r>
            <a:br>
              <a:rPr lang="en-US" altLang="ko-KR" sz="900" dirty="0" smtClean="0"/>
            </a:br>
            <a:r>
              <a:rPr lang="en-US" altLang="ko-KR" sz="900" dirty="0" smtClean="0"/>
              <a:t>       - placeholder: “</a:t>
            </a:r>
            <a:r>
              <a:rPr lang="ko-KR" altLang="en-US" sz="900" dirty="0" smtClean="0"/>
              <a:t>이름 입력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/>
              <a:t> </a:t>
            </a:r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3.Grid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logic</a:t>
            </a:r>
          </a:p>
          <a:p>
            <a:r>
              <a:rPr lang="en-US" altLang="ko-KR" sz="900" dirty="0">
                <a:latin typeface="+mn-ea"/>
              </a:rPr>
              <a:t>     DB: </a:t>
            </a:r>
            <a:r>
              <a:rPr lang="en-US" altLang="ko-KR" sz="900" b="1" dirty="0" err="1" smtClean="0">
                <a:latin typeface="+mn-ea"/>
              </a:rPr>
              <a:t>st_station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conditions:</a:t>
            </a:r>
          </a:p>
          <a:p>
            <a:r>
              <a:rPr lang="en-US" altLang="ko-KR" sz="900" dirty="0">
                <a:latin typeface="+mn-ea"/>
              </a:rPr>
              <a:t>       - </a:t>
            </a:r>
            <a:r>
              <a:rPr lang="en-US" altLang="ko-KR" sz="900" b="1" dirty="0" err="1" smtClean="0">
                <a:latin typeface="+mn-ea"/>
              </a:rPr>
              <a:t>smart_order_yn</a:t>
            </a:r>
            <a:r>
              <a:rPr lang="en-US" altLang="ko-KR" sz="900" b="1" dirty="0" smtClean="0">
                <a:latin typeface="+mn-ea"/>
              </a:rPr>
              <a:t> = ‘Y’ (default)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- set by search options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sort: </a:t>
            </a:r>
            <a:r>
              <a:rPr lang="en-US" altLang="ko-KR" sz="900" dirty="0" err="1" smtClean="0">
                <a:latin typeface="+mn-ea"/>
              </a:rPr>
              <a:t>station_name</a:t>
            </a:r>
            <a:r>
              <a:rPr lang="en-US" altLang="ko-KR" sz="900" dirty="0" smtClean="0">
                <a:latin typeface="+mn-ea"/>
              </a:rPr>
              <a:t> ASC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columns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역 이름 </a:t>
            </a:r>
            <a:r>
              <a:rPr lang="en-US" altLang="ko-KR" sz="900" dirty="0" smtClean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station_name</a:t>
            </a:r>
            <a:r>
              <a:rPr lang="en-US" altLang="ko-KR" sz="900" dirty="0" smtClean="0">
                <a:latin typeface="+mn-ea"/>
              </a:rPr>
              <a:t>}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if link clicks, move to </a:t>
            </a:r>
            <a:r>
              <a:rPr lang="ko-KR" altLang="en-US" sz="900" dirty="0" smtClean="0">
                <a:latin typeface="+mn-ea"/>
              </a:rPr>
              <a:t>상세</a:t>
            </a:r>
            <a:r>
              <a:rPr lang="en-US" altLang="ko-KR" sz="900" dirty="0" smtClean="0">
                <a:latin typeface="+mn-ea"/>
              </a:rPr>
              <a:t>(Modify) page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역 주소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{address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4.</a:t>
            </a:r>
            <a:r>
              <a:rPr lang="ko-KR" altLang="en-US" sz="900" dirty="0">
                <a:latin typeface="+mn-ea"/>
              </a:rPr>
              <a:t>엑셀 다운 </a:t>
            </a:r>
            <a:r>
              <a:rPr lang="en-US" altLang="ko-KR" sz="900" dirty="0">
                <a:latin typeface="+mn-ea"/>
              </a:rPr>
              <a:t>(download excel)</a:t>
            </a:r>
          </a:p>
          <a:p>
            <a:r>
              <a:rPr lang="en-US" altLang="ko-KR" sz="900" dirty="0">
                <a:latin typeface="+mn-ea"/>
              </a:rPr>
              <a:t>  - file name : </a:t>
            </a:r>
            <a:r>
              <a:rPr lang="en-US" altLang="ko-KR" sz="900" dirty="0" smtClean="0">
                <a:latin typeface="+mn-ea"/>
              </a:rPr>
              <a:t>‘</a:t>
            </a:r>
            <a:r>
              <a:rPr lang="ko-KR" altLang="en-US" sz="900" dirty="0" smtClean="0">
                <a:latin typeface="+mn-ea"/>
              </a:rPr>
              <a:t>스마트오더역</a:t>
            </a:r>
            <a:r>
              <a:rPr lang="en-US" altLang="ko-KR" sz="900" dirty="0" smtClean="0">
                <a:latin typeface="+mn-ea"/>
              </a:rPr>
              <a:t>.</a:t>
            </a:r>
            <a:r>
              <a:rPr lang="en-US" altLang="ko-KR" sz="900" dirty="0" err="1">
                <a:latin typeface="+mn-ea"/>
              </a:rPr>
              <a:t>xlsx</a:t>
            </a:r>
            <a:r>
              <a:rPr lang="en-US" altLang="ko-KR" sz="900" dirty="0">
                <a:latin typeface="+mn-ea"/>
              </a:rPr>
              <a:t>’</a:t>
            </a:r>
          </a:p>
          <a:p>
            <a:r>
              <a:rPr lang="en-US" altLang="ko-KR" sz="900" dirty="0">
                <a:latin typeface="+mn-ea"/>
              </a:rPr>
              <a:t>  - columns: all Grid </a:t>
            </a:r>
            <a:r>
              <a:rPr lang="en-US" altLang="ko-KR" sz="900" dirty="0" smtClean="0">
                <a:latin typeface="+mn-ea"/>
              </a:rPr>
              <a:t>columns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5.Buttons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추가 </a:t>
            </a:r>
            <a:r>
              <a:rPr lang="en-US" altLang="ko-KR" sz="900" dirty="0" smtClean="0">
                <a:latin typeface="+mn-ea"/>
              </a:rPr>
              <a:t>(Add)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- if clicks, move to the Add page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삭제 </a:t>
            </a:r>
            <a:r>
              <a:rPr lang="en-US" altLang="ko-KR" sz="900" dirty="0" smtClean="0">
                <a:latin typeface="+mn-ea"/>
              </a:rPr>
              <a:t>(Delete)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if no row selection, alert no selection error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if clicks, show common delete confirm </a:t>
            </a:r>
            <a:r>
              <a:rPr lang="en-US" altLang="ko-KR" sz="900" dirty="0" err="1" smtClean="0">
                <a:latin typeface="+mn-ea"/>
              </a:rPr>
              <a:t>msg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if YES, do the process and reload the 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[PROCESS]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DELETE </a:t>
            </a:r>
            <a:r>
              <a:rPr lang="en-US" altLang="ko-KR" sz="900" dirty="0" err="1" smtClean="0">
                <a:latin typeface="+mn-ea"/>
              </a:rPr>
              <a:t>st_station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21978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4AC8546-BC1E-9CD3-9016-DCB4FB0D9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pPr/>
              <a:t>16</a:t>
            </a:fld>
            <a:endParaRPr lang="ko-KR" altLang="en-US"/>
          </a:p>
        </p:txBody>
      </p:sp>
      <p:graphicFrame>
        <p:nvGraphicFramePr>
          <p:cNvPr id="5" name="표 6">
            <a:extLst>
              <a:ext uri="{FF2B5EF4-FFF2-40B4-BE49-F238E27FC236}">
                <a16:creationId xmlns:a16="http://schemas.microsoft.com/office/drawing/2014/main" id="{B3484924-A7C0-0C34-975E-8C1F32AFC6C0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6" name="표 37">
            <a:extLst>
              <a:ext uri="{FF2B5EF4-FFF2-40B4-BE49-F238E27FC236}">
                <a16:creationId xmlns:a16="http://schemas.microsoft.com/office/drawing/2014/main" id="{D317E0FE-CF04-E9DE-05DD-98607293C7CD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스마트오더용 역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8383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변경된 내용이 있을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755651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E066E38A-B6E6-BE48-EDB4-51623C10D793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역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철도역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8" name="슬라이드 번호 개체 틀 1">
            <a:extLst>
              <a:ext uri="{FF2B5EF4-FFF2-40B4-BE49-F238E27FC236}">
                <a16:creationId xmlns:a16="http://schemas.microsoft.com/office/drawing/2014/main" id="{4B224833-C74D-7EC4-4462-EA3BF16038F7}"/>
              </a:ext>
            </a:extLst>
          </p:cNvPr>
          <p:cNvSpPr txBox="1">
            <a:spLocks/>
          </p:cNvSpPr>
          <p:nvPr/>
        </p:nvSpPr>
        <p:spPr>
          <a:xfrm>
            <a:off x="9448800" y="-730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9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1CE73B-84C7-4AAC-9FE3-B393E1970512}" type="slidenum">
              <a:rPr lang="ko-KR" altLang="en-US" smtClean="0"/>
              <a:pPr/>
              <a:t>16</a:t>
            </a:fld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F63AB6-BAD9-DFB8-EEC1-35C188F9E71F}"/>
              </a:ext>
            </a:extLst>
          </p:cNvPr>
          <p:cNvSpPr txBox="1"/>
          <p:nvPr/>
        </p:nvSpPr>
        <p:spPr>
          <a:xfrm>
            <a:off x="336150" y="750905"/>
            <a:ext cx="30833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철도역 관리  </a:t>
            </a:r>
            <a:r>
              <a:rPr lang="en-US" altLang="ko-KR" sz="900"/>
              <a:t>&gt; </a:t>
            </a:r>
            <a:r>
              <a:rPr lang="ko-KR" altLang="en-US" sz="900"/>
              <a:t>스마트 오더 역 관리 </a:t>
            </a:r>
            <a:r>
              <a:rPr lang="en-US" altLang="ko-KR" sz="900"/>
              <a:t> &gt;  </a:t>
            </a:r>
            <a:r>
              <a:rPr lang="ko-KR" altLang="en-US" sz="900"/>
              <a:t>상세</a:t>
            </a:r>
            <a:endParaRPr lang="en-US" altLang="ko-KR" sz="900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6F1D8BD-F8E6-A98F-AD42-132107C389BC}"/>
              </a:ext>
            </a:extLst>
          </p:cNvPr>
          <p:cNvCxnSpPr>
            <a:cxnSpLocks/>
          </p:cNvCxnSpPr>
          <p:nvPr/>
        </p:nvCxnSpPr>
        <p:spPr>
          <a:xfrm>
            <a:off x="361660" y="105588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BF379334-1904-AF0B-57A4-BA514A1AB736}"/>
              </a:ext>
            </a:extLst>
          </p:cNvPr>
          <p:cNvGrpSpPr/>
          <p:nvPr/>
        </p:nvGrpSpPr>
        <p:grpSpPr>
          <a:xfrm rot="5400000">
            <a:off x="2836862" y="74383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2" name="이등변 삼각형 11">
              <a:extLst>
                <a:ext uri="{FF2B5EF4-FFF2-40B4-BE49-F238E27FC236}">
                  <a16:creationId xmlns:a16="http://schemas.microsoft.com/office/drawing/2014/main" id="{92630D0A-B36B-A97D-D421-B95723CE1EA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3" name="Oval 593">
              <a:extLst>
                <a:ext uri="{FF2B5EF4-FFF2-40B4-BE49-F238E27FC236}">
                  <a16:creationId xmlns:a16="http://schemas.microsoft.com/office/drawing/2014/main" id="{7F989E41-C0B2-D971-4BF1-2D6C5BEAB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21A3302-2969-A974-F4A8-28087692AEC7}"/>
              </a:ext>
            </a:extLst>
          </p:cNvPr>
          <p:cNvSpPr txBox="1"/>
          <p:nvPr/>
        </p:nvSpPr>
        <p:spPr>
          <a:xfrm>
            <a:off x="514580" y="183281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6BD639C6-938C-B7EF-99AB-FCA19B375790}"/>
              </a:ext>
            </a:extLst>
          </p:cNvPr>
          <p:cNvSpPr/>
          <p:nvPr/>
        </p:nvSpPr>
        <p:spPr>
          <a:xfrm>
            <a:off x="6368968" y="260922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722A9239-6F9E-4759-60E7-2B607A56660C}"/>
              </a:ext>
            </a:extLst>
          </p:cNvPr>
          <p:cNvSpPr/>
          <p:nvPr/>
        </p:nvSpPr>
        <p:spPr>
          <a:xfrm>
            <a:off x="5773403" y="260922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D019BB42-3D3D-EF34-4E7E-7E32A4298C62}"/>
              </a:ext>
            </a:extLst>
          </p:cNvPr>
          <p:cNvGrpSpPr/>
          <p:nvPr/>
        </p:nvGrpSpPr>
        <p:grpSpPr>
          <a:xfrm>
            <a:off x="6050360" y="2378365"/>
            <a:ext cx="244417" cy="258694"/>
            <a:chOff x="1098607" y="3056422"/>
            <a:chExt cx="244417" cy="258694"/>
          </a:xfrm>
        </p:grpSpPr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14BA28CB-741F-AB55-92EB-AB4089BA1B6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CE6ACFB4-1641-07F4-130D-F447677DDE7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3" name="Oval 593">
                <a:extLst>
                  <a:ext uri="{FF2B5EF4-FFF2-40B4-BE49-F238E27FC236}">
                    <a16:creationId xmlns:a16="http://schemas.microsoft.com/office/drawing/2014/main" id="{625A5E02-31F5-B5D2-19AE-A999A6080A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4" name="TextBox 14">
                <a:extLst>
                  <a:ext uri="{FF2B5EF4-FFF2-40B4-BE49-F238E27FC236}">
                    <a16:creationId xmlns:a16="http://schemas.microsoft.com/office/drawing/2014/main" id="{E09F8762-E1D8-175F-29AB-2551DBEAF11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B58E7BBC-B333-A71D-A09A-E65EEDAF11C9}"/>
              </a:ext>
            </a:extLst>
          </p:cNvPr>
          <p:cNvGrpSpPr/>
          <p:nvPr/>
        </p:nvGrpSpPr>
        <p:grpSpPr>
          <a:xfrm>
            <a:off x="6666646" y="2372971"/>
            <a:ext cx="244417" cy="258694"/>
            <a:chOff x="1098607" y="3056422"/>
            <a:chExt cx="244417" cy="258694"/>
          </a:xfrm>
        </p:grpSpPr>
        <p:sp>
          <p:nvSpPr>
            <p:cNvPr id="26" name="이등변 삼각형 25">
              <a:extLst>
                <a:ext uri="{FF2B5EF4-FFF2-40B4-BE49-F238E27FC236}">
                  <a16:creationId xmlns:a16="http://schemas.microsoft.com/office/drawing/2014/main" id="{037FAEAC-A2E7-F749-FD3E-1014A28EAAA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E009BF37-B012-0637-8341-8C283C11F73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8" name="Oval 593">
                <a:extLst>
                  <a:ext uri="{FF2B5EF4-FFF2-40B4-BE49-F238E27FC236}">
                    <a16:creationId xmlns:a16="http://schemas.microsoft.com/office/drawing/2014/main" id="{0C0760CA-DB94-AFF7-B34C-A0574CCD05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9" name="TextBox 14">
                <a:extLst>
                  <a:ext uri="{FF2B5EF4-FFF2-40B4-BE49-F238E27FC236}">
                    <a16:creationId xmlns:a16="http://schemas.microsoft.com/office/drawing/2014/main" id="{68053210-97AC-C296-A552-07266491A77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6B771055-FCE9-3555-F312-DE92D3931BDF}"/>
              </a:ext>
            </a:extLst>
          </p:cNvPr>
          <p:cNvSpPr txBox="1"/>
          <p:nvPr/>
        </p:nvSpPr>
        <p:spPr>
          <a:xfrm>
            <a:off x="559052" y="1410120"/>
            <a:ext cx="835353" cy="896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역 이름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역 주소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678D49A7-208C-F338-DBA9-EED53FD149F4}"/>
              </a:ext>
            </a:extLst>
          </p:cNvPr>
          <p:cNvSpPr/>
          <p:nvPr/>
        </p:nvSpPr>
        <p:spPr>
          <a:xfrm>
            <a:off x="1577466" y="1443212"/>
            <a:ext cx="1002388" cy="23083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C8E4787-A9F6-4E02-9EAD-5807BFB03A93}"/>
              </a:ext>
            </a:extLst>
          </p:cNvPr>
          <p:cNvSpPr txBox="1"/>
          <p:nvPr/>
        </p:nvSpPr>
        <p:spPr>
          <a:xfrm>
            <a:off x="523901" y="139964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2C505F9-E3F7-4FDE-A587-649DDA25D137}"/>
              </a:ext>
            </a:extLst>
          </p:cNvPr>
          <p:cNvSpPr txBox="1"/>
          <p:nvPr/>
        </p:nvSpPr>
        <p:spPr>
          <a:xfrm>
            <a:off x="7833822" y="2030796"/>
            <a:ext cx="320093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상세 정보 중 </a:t>
            </a:r>
            <a:r>
              <a:rPr lang="en-US" altLang="ko-KR" sz="900">
                <a:solidFill>
                  <a:srgbClr val="C00000"/>
                </a:solidFill>
              </a:rPr>
              <a:t>*</a:t>
            </a:r>
            <a:r>
              <a:rPr lang="ko-KR" altLang="en-US" sz="900"/>
              <a:t>은 필수 정보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B94672D6-BE7F-96D5-06DD-E55E806B076C}"/>
              </a:ext>
            </a:extLst>
          </p:cNvPr>
          <p:cNvSpPr/>
          <p:nvPr/>
        </p:nvSpPr>
        <p:spPr>
          <a:xfrm>
            <a:off x="8104146" y="2826415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F9121B26-81D8-F261-8B14-565EC82964F3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168946" y="3129534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37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315D3F22-B3FD-38D4-751C-49F1A2035A5D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9654439" y="3783888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38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5C7369BC-00C3-43CB-A203-D76D420C1860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8783619" y="3783889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39" name="Close Button">
            <a:extLst>
              <a:ext uri="{FF2B5EF4-FFF2-40B4-BE49-F238E27FC236}">
                <a16:creationId xmlns:a16="http://schemas.microsoft.com/office/drawing/2014/main" id="{E418EACD-BD67-06B4-C6B4-79F64C940E07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11133860" y="2905719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40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657AA88A-4EF9-02B9-4684-F676C69D7814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8204495" y="3278491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41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BEBADD3E-1D12-BF94-2590-5CA816EBB720}"/>
              </a:ext>
            </a:extLst>
          </p:cNvPr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8104146" y="2844851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710817C1-6338-61BD-4772-9F08BE90D930}"/>
              </a:ext>
            </a:extLst>
          </p:cNvPr>
          <p:cNvGrpSpPr/>
          <p:nvPr/>
        </p:nvGrpSpPr>
        <p:grpSpPr>
          <a:xfrm>
            <a:off x="10930167" y="2640008"/>
            <a:ext cx="244417" cy="258694"/>
            <a:chOff x="1098607" y="3056422"/>
            <a:chExt cx="244417" cy="258694"/>
          </a:xfrm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041135BA-00B6-4B20-4EB6-DE6235B2025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4" name="그룹 43">
              <a:extLst>
                <a:ext uri="{FF2B5EF4-FFF2-40B4-BE49-F238E27FC236}">
                  <a16:creationId xmlns:a16="http://schemas.microsoft.com/office/drawing/2014/main" id="{46F7E4E0-620B-F35A-8704-919B33748CC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5" name="Oval 593">
                <a:extLst>
                  <a:ext uri="{FF2B5EF4-FFF2-40B4-BE49-F238E27FC236}">
                    <a16:creationId xmlns:a16="http://schemas.microsoft.com/office/drawing/2014/main" id="{BD76605E-1A9E-DF05-B760-0E7B93C7CB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6" name="TextBox 14">
                <a:extLst>
                  <a:ext uri="{FF2B5EF4-FFF2-40B4-BE49-F238E27FC236}">
                    <a16:creationId xmlns:a16="http://schemas.microsoft.com/office/drawing/2014/main" id="{A70BE1D4-CF45-2111-FA3D-B5DAC57E542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48DFA881-11A7-280C-4972-0177B6676F0D}"/>
              </a:ext>
            </a:extLst>
          </p:cNvPr>
          <p:cNvSpPr/>
          <p:nvPr/>
        </p:nvSpPr>
        <p:spPr>
          <a:xfrm>
            <a:off x="8101461" y="4708510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072DCC2F-6096-CD0C-B4FF-457523E2BA9D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166261" y="5011629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49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3640214-003C-7851-626E-7E619F418EDD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9651754" y="5665983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50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015BD12-E47D-5446-4895-8EF28DCDB515}"/>
              </a:ext>
            </a:extLst>
          </p:cNvPr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8780934" y="5665984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51" name="Close Button">
            <a:extLst>
              <a:ext uri="{FF2B5EF4-FFF2-40B4-BE49-F238E27FC236}">
                <a16:creationId xmlns:a16="http://schemas.microsoft.com/office/drawing/2014/main" id="{549CEF9A-890D-A1E7-8681-74D1B0C32CA2}"/>
              </a:ext>
            </a:extLst>
          </p:cNvPr>
          <p:cNvSpPr>
            <a:spLocks noChangeAspect="1"/>
          </p:cNvSpPr>
          <p:nvPr>
            <p:custDataLst>
              <p:tags r:id="rId10"/>
            </p:custDataLst>
          </p:nvPr>
        </p:nvSpPr>
        <p:spPr bwMode="auto">
          <a:xfrm>
            <a:off x="11131175" y="4787814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52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22173D73-9663-3442-CA3C-9AE5496D9AED}"/>
              </a:ext>
            </a:extLst>
          </p:cNvPr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8201810" y="5160586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변경된 내용이 있습니다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.</a:t>
            </a:r>
          </a:p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53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FF895D51-9A27-55EB-27F7-1772B91E22EB}"/>
              </a:ext>
            </a:extLst>
          </p:cNvPr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8101461" y="4726946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50D0F525-D738-FB47-24CB-E372656E580F}"/>
              </a:ext>
            </a:extLst>
          </p:cNvPr>
          <p:cNvGrpSpPr/>
          <p:nvPr/>
        </p:nvGrpSpPr>
        <p:grpSpPr>
          <a:xfrm>
            <a:off x="8346307" y="4474506"/>
            <a:ext cx="244417" cy="258694"/>
            <a:chOff x="1098607" y="3056422"/>
            <a:chExt cx="244417" cy="258694"/>
          </a:xfrm>
        </p:grpSpPr>
        <p:sp>
          <p:nvSpPr>
            <p:cNvPr id="55" name="이등변 삼각형 54">
              <a:extLst>
                <a:ext uri="{FF2B5EF4-FFF2-40B4-BE49-F238E27FC236}">
                  <a16:creationId xmlns:a16="http://schemas.microsoft.com/office/drawing/2014/main" id="{2395F7D2-2A6D-7980-DBC7-3AB275427C4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6" name="그룹 55">
              <a:extLst>
                <a:ext uri="{FF2B5EF4-FFF2-40B4-BE49-F238E27FC236}">
                  <a16:creationId xmlns:a16="http://schemas.microsoft.com/office/drawing/2014/main" id="{876B1520-C8F8-6F72-43EF-4C668897360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7" name="Oval 593">
                <a:extLst>
                  <a:ext uri="{FF2B5EF4-FFF2-40B4-BE49-F238E27FC236}">
                    <a16:creationId xmlns:a16="http://schemas.microsoft.com/office/drawing/2014/main" id="{8B8C51BF-3E4D-0299-E505-6FD4F7374B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8" name="TextBox 14">
                <a:extLst>
                  <a:ext uri="{FF2B5EF4-FFF2-40B4-BE49-F238E27FC236}">
                    <a16:creationId xmlns:a16="http://schemas.microsoft.com/office/drawing/2014/main" id="{836AECBB-BA4D-AE61-6133-8CF244BF9F2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A86BB2C8-F0F7-CC38-6491-52EE13513B37}"/>
              </a:ext>
            </a:extLst>
          </p:cNvPr>
          <p:cNvSpPr/>
          <p:nvPr/>
        </p:nvSpPr>
        <p:spPr>
          <a:xfrm>
            <a:off x="1577466" y="1849909"/>
            <a:ext cx="2994534" cy="23083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895047" y="1235111"/>
            <a:ext cx="3633537" cy="397031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ko-KR" altLang="en-US" sz="900" dirty="0" smtClean="0"/>
              <a:t>  철도역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스마트 오더 역 </a:t>
            </a:r>
            <a:r>
              <a:rPr lang="ko-KR" altLang="en-US" sz="900" dirty="0" smtClean="0"/>
              <a:t>관리</a:t>
            </a:r>
            <a:r>
              <a:rPr lang="en-US" altLang="ko-KR" sz="900" dirty="0"/>
              <a:t> (smart order station management)</a:t>
            </a:r>
            <a:r>
              <a:rPr lang="ko-KR" altLang="en-US" sz="900" dirty="0" smtClean="0"/>
              <a:t> 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if Add, append “&gt; </a:t>
            </a:r>
            <a:r>
              <a:rPr lang="ko-KR" altLang="en-US" sz="900" dirty="0" smtClean="0"/>
              <a:t>추가 </a:t>
            </a:r>
            <a:r>
              <a:rPr lang="en-US" altLang="ko-KR" sz="900" dirty="0"/>
              <a:t>(Add</a:t>
            </a:r>
            <a:r>
              <a:rPr lang="en-US" altLang="ko-KR" sz="900" dirty="0" smtClean="0"/>
              <a:t>)”</a:t>
            </a:r>
            <a:br>
              <a:rPr lang="en-US" altLang="ko-KR" sz="900" dirty="0" smtClean="0"/>
            </a:br>
            <a:r>
              <a:rPr lang="en-US" altLang="ko-KR" sz="900" dirty="0" smtClean="0"/>
              <a:t>  - if Modify</a:t>
            </a:r>
            <a:r>
              <a:rPr lang="en-US" altLang="ko-KR" sz="900" dirty="0"/>
              <a:t>, append </a:t>
            </a:r>
            <a:r>
              <a:rPr lang="en-US" altLang="ko-KR" sz="900" dirty="0" smtClean="0"/>
              <a:t>“&gt;</a:t>
            </a:r>
            <a:r>
              <a:rPr lang="ko-KR" altLang="en-US" sz="900" dirty="0" smtClean="0"/>
              <a:t> 상세 </a:t>
            </a:r>
            <a:r>
              <a:rPr lang="en-US" altLang="ko-KR" sz="900" dirty="0" smtClean="0"/>
              <a:t>(Modify)”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역 이름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smtClean="0">
                <a:latin typeface="+mn-ea"/>
              </a:rPr>
              <a:t>{</a:t>
            </a:r>
            <a:r>
              <a:rPr lang="en-US" altLang="ko-KR" sz="900" dirty="0" err="1" smtClean="0">
                <a:latin typeface="+mn-ea"/>
              </a:rPr>
              <a:t>station_name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1</a:t>
            </a:r>
            <a:r>
              <a:rPr lang="en-US" altLang="ko-KR" sz="900" baseline="30000" dirty="0" smtClean="0">
                <a:latin typeface="+mn-ea"/>
              </a:rPr>
              <a:t>st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placeholder: “</a:t>
            </a:r>
            <a:r>
              <a:rPr lang="ko-KR" altLang="en-US" sz="900" dirty="0" smtClean="0">
                <a:latin typeface="+mn-ea"/>
              </a:rPr>
              <a:t>이름 입력</a:t>
            </a:r>
            <a:r>
              <a:rPr lang="en-US" altLang="ko-KR" sz="900" dirty="0" smtClean="0">
                <a:latin typeface="+mn-ea"/>
              </a:rPr>
              <a:t>＂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validation: required, max length (100 bytes)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2</a:t>
            </a:r>
            <a:r>
              <a:rPr lang="en-US" altLang="ko-KR" sz="900" baseline="30000" dirty="0" smtClean="0">
                <a:latin typeface="+mn-ea"/>
              </a:rPr>
              <a:t>nd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(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Modify page, show {</a:t>
            </a:r>
            <a:r>
              <a:rPr lang="en-US" altLang="ko-KR" sz="900" dirty="0" err="1" smtClean="0">
                <a:latin typeface="+mn-ea"/>
              </a:rPr>
              <a:t>station_code</a:t>
            </a:r>
            <a:r>
              <a:rPr lang="en-US" altLang="ko-KR" sz="900" dirty="0" smtClean="0">
                <a:latin typeface="+mn-ea"/>
              </a:rPr>
              <a:t>} (if not, hide it)</a:t>
            </a:r>
          </a:p>
          <a:p>
            <a:r>
              <a:rPr lang="en-US" altLang="ko-KR" sz="900" dirty="0" smtClean="0">
                <a:latin typeface="+mn-ea"/>
              </a:rPr>
              <a:t>  2) </a:t>
            </a:r>
            <a:r>
              <a:rPr lang="ko-KR" altLang="en-US" sz="900" dirty="0" smtClean="0">
                <a:latin typeface="+mn-ea"/>
              </a:rPr>
              <a:t>역 주소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{address}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</a:t>
            </a:r>
            <a:r>
              <a:rPr lang="en-US" altLang="ko-KR" sz="900" dirty="0">
                <a:latin typeface="+mn-ea"/>
              </a:rPr>
              <a:t>) </a:t>
            </a:r>
            <a:r>
              <a:rPr lang="en-US" altLang="ko-KR" sz="900" dirty="0" err="1">
                <a:latin typeface="+mn-ea"/>
              </a:rPr>
              <a:t>inputbox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    - validation: required, max length (256 bytes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</a:t>
            </a:r>
            <a:r>
              <a:rPr lang="ko-KR" altLang="en-US" sz="900" dirty="0" smtClean="0">
                <a:latin typeface="+mn-ea"/>
              </a:rPr>
              <a:t>역 위도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smtClean="0">
                <a:latin typeface="+mn-ea"/>
              </a:rPr>
              <a:t>latitude}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4) </a:t>
            </a:r>
            <a:r>
              <a:rPr lang="ko-KR" altLang="en-US" sz="900" dirty="0" smtClean="0">
                <a:latin typeface="+mn-ea"/>
              </a:rPr>
              <a:t>역 경도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smtClean="0">
                <a:latin typeface="+mn-ea"/>
              </a:rPr>
              <a:t>longitude}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- refer to </a:t>
            </a:r>
            <a:r>
              <a:rPr lang="ko-KR" altLang="en-US" sz="900" dirty="0" smtClean="0">
                <a:latin typeface="+mn-ea"/>
              </a:rPr>
              <a:t>철도역 관리</a:t>
            </a:r>
            <a:r>
              <a:rPr lang="en-US" altLang="ko-KR" sz="900" dirty="0" smtClean="0">
                <a:latin typeface="+mn-ea"/>
              </a:rPr>
              <a:t>(/station) menu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3</a:t>
            </a:r>
            <a:r>
              <a:rPr lang="en-US" altLang="ko-KR" sz="900" dirty="0" smtClean="0">
                <a:latin typeface="+mn-ea"/>
              </a:rPr>
              <a:t>.Buttons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저장 </a:t>
            </a:r>
            <a:r>
              <a:rPr lang="en-US" altLang="ko-KR" sz="900" dirty="0" smtClean="0">
                <a:latin typeface="+mn-ea"/>
              </a:rPr>
              <a:t>(Save)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[PROCESS]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INSERT/UPDATE </a:t>
            </a:r>
            <a:r>
              <a:rPr lang="en-US" altLang="ko-KR" sz="900" b="1" dirty="0" err="1" smtClean="0">
                <a:latin typeface="+mn-ea"/>
              </a:rPr>
              <a:t>st_station</a:t>
            </a:r>
            <a:r>
              <a:rPr lang="en-US" altLang="ko-KR" sz="900" b="1" dirty="0">
                <a:latin typeface="+mn-ea"/>
              </a:rPr>
              <a:t/>
            </a:r>
            <a:br>
              <a:rPr lang="en-US" altLang="ko-KR" sz="900" b="1" dirty="0">
                <a:latin typeface="+mn-ea"/>
              </a:rPr>
            </a:br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     </a:t>
            </a:r>
            <a:r>
              <a:rPr lang="en-US" altLang="ko-KR" sz="900" b="1" dirty="0" err="1" smtClean="0">
                <a:latin typeface="+mn-ea"/>
              </a:rPr>
              <a:t>station_code</a:t>
            </a:r>
            <a:r>
              <a:rPr lang="en-US" altLang="ko-KR" sz="900" b="1" dirty="0" smtClean="0">
                <a:latin typeface="+mn-ea"/>
              </a:rPr>
              <a:t> = ‘SO’ + </a:t>
            </a:r>
            <a:r>
              <a:rPr lang="en-US" altLang="ko-KR" sz="900" b="1" dirty="0" err="1" smtClean="0">
                <a:latin typeface="+mn-ea"/>
              </a:rPr>
              <a:t>seq_no</a:t>
            </a:r>
            <a:r>
              <a:rPr lang="en-US" altLang="ko-KR" sz="900" b="1" dirty="0" smtClean="0">
                <a:latin typeface="+mn-ea"/>
              </a:rPr>
              <a:t> (001,002,1000,1001,..)</a:t>
            </a:r>
            <a:r>
              <a:rPr lang="en-US" altLang="ko-KR" sz="900" b="1" dirty="0">
                <a:latin typeface="+mn-ea"/>
              </a:rPr>
              <a:t/>
            </a:r>
            <a:br>
              <a:rPr lang="en-US" altLang="ko-KR" sz="900" b="1" dirty="0">
                <a:latin typeface="+mn-ea"/>
              </a:rPr>
            </a:br>
            <a:r>
              <a:rPr lang="en-US" altLang="ko-KR" sz="900" b="1" dirty="0">
                <a:latin typeface="+mn-ea"/>
              </a:rPr>
              <a:t>       </a:t>
            </a:r>
            <a:r>
              <a:rPr lang="en-US" altLang="ko-KR" sz="900" b="1" dirty="0" err="1" smtClean="0">
                <a:latin typeface="+mn-ea"/>
              </a:rPr>
              <a:t>smart_order_yn</a:t>
            </a:r>
            <a:r>
              <a:rPr lang="en-US" altLang="ko-KR" sz="900" b="1" dirty="0" smtClean="0">
                <a:latin typeface="+mn-ea"/>
              </a:rPr>
              <a:t> = ‘Y’</a:t>
            </a:r>
            <a:br>
              <a:rPr lang="en-US" altLang="ko-KR" sz="900" b="1" dirty="0" smtClean="0">
                <a:latin typeface="+mn-ea"/>
              </a:rPr>
            </a:br>
            <a:r>
              <a:rPr lang="en-US" altLang="ko-KR" sz="900" b="1" dirty="0" smtClean="0">
                <a:latin typeface="+mn-ea"/>
              </a:rPr>
              <a:t>       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취소 </a:t>
            </a:r>
            <a:r>
              <a:rPr lang="en-US" altLang="ko-KR" sz="900" dirty="0" smtClean="0">
                <a:latin typeface="+mn-ea"/>
              </a:rPr>
              <a:t>(Cancel) ; if clicks, move to the list page</a:t>
            </a:r>
          </a:p>
        </p:txBody>
      </p:sp>
    </p:spTree>
    <p:extLst>
      <p:ext uri="{BB962C8B-B14F-4D97-AF65-F5344CB8AC3E}">
        <p14:creationId xmlns:p14="http://schemas.microsoft.com/office/powerpoint/2010/main" val="3591372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90F8AC-74D7-9E10-A8F2-3EAF67C4A48A}"/>
              </a:ext>
            </a:extLst>
          </p:cNvPr>
          <p:cNvSpPr txBox="1"/>
          <p:nvPr/>
        </p:nvSpPr>
        <p:spPr>
          <a:xfrm>
            <a:off x="281707" y="330200"/>
            <a:ext cx="88946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역이</a:t>
            </a:r>
            <a:endParaRPr lang="en-US" altLang="ko-KR" b="1"/>
          </a:p>
          <a:p>
            <a:pPr marL="342900" indent="-342900">
              <a:buAutoNum type="arabicParenBoth"/>
            </a:pPr>
            <a:r>
              <a:rPr lang="ko-KR" altLang="en-US" b="1"/>
              <a:t>철도역 관리 </a:t>
            </a:r>
            <a:r>
              <a:rPr lang="en-US" altLang="ko-KR" b="1"/>
              <a:t>– </a:t>
            </a:r>
            <a:r>
              <a:rPr lang="ko-KR" altLang="en-US" b="1"/>
              <a:t>철도역 관리</a:t>
            </a:r>
            <a:endParaRPr lang="en-US" altLang="ko-KR" b="1"/>
          </a:p>
          <a:p>
            <a:pPr marL="342900" indent="-342900">
              <a:buAutoNum type="arabicParenBoth"/>
            </a:pPr>
            <a:r>
              <a:rPr lang="ko-KR" altLang="en-US" b="1"/>
              <a:t>철도역 관리 </a:t>
            </a:r>
            <a:r>
              <a:rPr lang="en-US" altLang="ko-KR" b="1"/>
              <a:t>– </a:t>
            </a:r>
            <a:r>
              <a:rPr lang="ko-KR" altLang="en-US" b="1"/>
              <a:t>스마트 오더 역 관리</a:t>
            </a:r>
            <a:endParaRPr lang="en-US" altLang="ko-KR" b="1"/>
          </a:p>
          <a:p>
            <a:pPr marL="342900" indent="-342900">
              <a:buAutoNum type="arabicParenBoth"/>
            </a:pPr>
            <a:endParaRPr lang="en-US" altLang="ko-KR" b="1"/>
          </a:p>
          <a:p>
            <a:r>
              <a:rPr lang="ko-KR" altLang="en-US" b="1"/>
              <a:t>두 가지 경로로 등록이 되는데</a:t>
            </a:r>
            <a:r>
              <a:rPr lang="en-US" altLang="ko-KR" b="1"/>
              <a:t>, </a:t>
            </a:r>
            <a:r>
              <a:rPr lang="ko-KR" altLang="en-US" b="1"/>
              <a:t>전자는 출발</a:t>
            </a:r>
            <a:r>
              <a:rPr lang="en-US" altLang="ko-KR" b="1"/>
              <a:t>-</a:t>
            </a:r>
            <a:r>
              <a:rPr lang="ko-KR" altLang="en-US" b="1"/>
              <a:t>도착 후 포인트 적립을 위한 역입니다</a:t>
            </a:r>
            <a:r>
              <a:rPr lang="en-US" altLang="ko-KR" b="1"/>
              <a:t>.</a:t>
            </a:r>
          </a:p>
          <a:p>
            <a:r>
              <a:rPr lang="en-US" altLang="ko-KR" b="1"/>
              <a:t>*</a:t>
            </a:r>
            <a:r>
              <a:rPr lang="ko-KR" altLang="en-US" b="1"/>
              <a:t>서울역 </a:t>
            </a:r>
            <a:r>
              <a:rPr lang="en-US" altLang="ko-KR" b="1"/>
              <a:t>1</a:t>
            </a:r>
            <a:r>
              <a:rPr lang="ko-KR" altLang="en-US" b="1"/>
              <a:t>호선인 경우와 서울역 </a:t>
            </a:r>
            <a:r>
              <a:rPr lang="en-US" altLang="ko-KR" b="1"/>
              <a:t>4</a:t>
            </a:r>
            <a:r>
              <a:rPr lang="ko-KR" altLang="en-US" b="1"/>
              <a:t>호선인 경우 다름</a:t>
            </a:r>
            <a:endParaRPr lang="en-US" altLang="ko-KR" b="1"/>
          </a:p>
          <a:p>
            <a:endParaRPr lang="en-US" altLang="ko-KR" b="1"/>
          </a:p>
          <a:p>
            <a:r>
              <a:rPr lang="ko-KR" altLang="en-US" b="1"/>
              <a:t>후자는 스마트 오더 역 선택을 위한 역입니다</a:t>
            </a:r>
            <a:r>
              <a:rPr lang="en-US" altLang="ko-KR" b="1"/>
              <a:t>.</a:t>
            </a:r>
          </a:p>
          <a:p>
            <a:r>
              <a:rPr lang="en-US" altLang="ko-KR" b="1"/>
              <a:t>*</a:t>
            </a:r>
            <a:r>
              <a:rPr lang="ko-KR" altLang="en-US" b="1"/>
              <a:t>서울역 </a:t>
            </a:r>
            <a:r>
              <a:rPr lang="en-US" altLang="ko-KR" b="1"/>
              <a:t>1</a:t>
            </a:r>
            <a:r>
              <a:rPr lang="ko-KR" altLang="en-US" b="1"/>
              <a:t>호선</a:t>
            </a:r>
            <a:r>
              <a:rPr lang="en-US" altLang="ko-KR" b="1"/>
              <a:t>, </a:t>
            </a:r>
            <a:r>
              <a:rPr lang="ko-KR" altLang="en-US" b="1"/>
              <a:t>서울역 </a:t>
            </a:r>
            <a:r>
              <a:rPr lang="en-US" altLang="ko-KR" b="1"/>
              <a:t>4</a:t>
            </a:r>
            <a:r>
              <a:rPr lang="ko-KR" altLang="en-US" b="1"/>
              <a:t>호선 모두 </a:t>
            </a:r>
            <a:r>
              <a:rPr lang="en-US" altLang="ko-KR" b="1"/>
              <a:t>‘</a:t>
            </a:r>
            <a:r>
              <a:rPr lang="ko-KR" altLang="en-US" b="1"/>
              <a:t>서울역</a:t>
            </a:r>
            <a:r>
              <a:rPr lang="en-US" altLang="ko-KR" b="1"/>
              <a:t>’</a:t>
            </a:r>
            <a:r>
              <a:rPr lang="ko-KR" altLang="en-US" b="1"/>
              <a:t>으로 동일함</a:t>
            </a:r>
            <a:endParaRPr lang="en-US" altLang="ko-KR" b="1"/>
          </a:p>
          <a:p>
            <a:endParaRPr lang="en-US" altLang="ko-KR" b="1"/>
          </a:p>
          <a:p>
            <a:r>
              <a:rPr lang="ko-KR" altLang="en-US" b="1"/>
              <a:t>관리자 페이지에서 역을 검색해서 등록하는 경우는 대부분 후자의 역을 사용해야 할 것 같습니다</a:t>
            </a:r>
            <a:r>
              <a:rPr lang="en-US" altLang="ko-KR" b="1"/>
              <a:t>. </a:t>
            </a:r>
            <a:r>
              <a:rPr lang="ko-KR" altLang="en-US" b="1"/>
              <a:t>역이 사용되는 페이지를 검토한 후 분류해서 전달드립니다 </a:t>
            </a:r>
            <a:r>
              <a:rPr lang="en-US" altLang="ko-KR" b="1"/>
              <a:t>!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AEDCDF60-FC82-8111-D860-8CB40562E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906" y="3858491"/>
            <a:ext cx="5053336" cy="2874818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6D67B919-680A-B9B2-41E3-ED264FC9E537}"/>
              </a:ext>
            </a:extLst>
          </p:cNvPr>
          <p:cNvSpPr/>
          <p:nvPr/>
        </p:nvSpPr>
        <p:spPr>
          <a:xfrm>
            <a:off x="281706" y="2189021"/>
            <a:ext cx="4899893" cy="452580"/>
          </a:xfrm>
          <a:prstGeom prst="rect">
            <a:avLst/>
          </a:prstGeom>
          <a:solidFill>
            <a:srgbClr val="FFFF0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00000"/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7A74221-28A6-5DEA-68B2-A35D031BE823}"/>
              </a:ext>
            </a:extLst>
          </p:cNvPr>
          <p:cNvSpPr/>
          <p:nvPr/>
        </p:nvSpPr>
        <p:spPr>
          <a:xfrm>
            <a:off x="6834682" y="3755756"/>
            <a:ext cx="5227784" cy="3008744"/>
          </a:xfrm>
          <a:prstGeom prst="rect">
            <a:avLst/>
          </a:prstGeom>
          <a:solidFill>
            <a:srgbClr val="FFFF0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24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6EADAC59-66A9-B967-537F-656AB878E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146" y="212437"/>
            <a:ext cx="10067636" cy="5715552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2FCC6EA3-B61D-5D9E-AC47-74A4DF9E6515}"/>
              </a:ext>
            </a:extLst>
          </p:cNvPr>
          <p:cNvSpPr/>
          <p:nvPr/>
        </p:nvSpPr>
        <p:spPr>
          <a:xfrm>
            <a:off x="692726" y="2364509"/>
            <a:ext cx="3648461" cy="672649"/>
          </a:xfrm>
          <a:prstGeom prst="rect">
            <a:avLst/>
          </a:prstGeom>
          <a:solidFill>
            <a:srgbClr val="FFFF0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rgbClr val="C00000"/>
                </a:solidFill>
              </a:rPr>
              <a:t>스마트오더 역</a:t>
            </a:r>
            <a:r>
              <a:rPr lang="en-US" altLang="ko-KR">
                <a:solidFill>
                  <a:srgbClr val="C00000"/>
                </a:solidFill>
              </a:rPr>
              <a:t>(</a:t>
            </a:r>
            <a:r>
              <a:rPr lang="ko-KR" altLang="en-US">
                <a:solidFill>
                  <a:srgbClr val="C00000"/>
                </a:solidFill>
              </a:rPr>
              <a:t>후자</a:t>
            </a:r>
            <a:r>
              <a:rPr lang="en-US" altLang="ko-KR">
                <a:solidFill>
                  <a:srgbClr val="C00000"/>
                </a:solidFill>
              </a:rPr>
              <a:t>)</a:t>
            </a:r>
            <a:endParaRPr lang="ko-KR" alt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769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8E0FA5CF-4732-EEF3-A4BA-7F0B566CD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92" y="0"/>
            <a:ext cx="8858018" cy="5024582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09809570-8067-0F56-49BE-D1A25ADD000E}"/>
              </a:ext>
            </a:extLst>
          </p:cNvPr>
          <p:cNvSpPr/>
          <p:nvPr/>
        </p:nvSpPr>
        <p:spPr>
          <a:xfrm>
            <a:off x="535709" y="2604656"/>
            <a:ext cx="2419928" cy="672649"/>
          </a:xfrm>
          <a:prstGeom prst="rect">
            <a:avLst/>
          </a:prstGeom>
          <a:solidFill>
            <a:srgbClr val="FFFF0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rgbClr val="C00000"/>
                </a:solidFill>
              </a:rPr>
              <a:t>철도역</a:t>
            </a:r>
            <a:r>
              <a:rPr lang="en-US" altLang="ko-KR">
                <a:solidFill>
                  <a:srgbClr val="C00000"/>
                </a:solidFill>
              </a:rPr>
              <a:t>(</a:t>
            </a:r>
            <a:r>
              <a:rPr lang="ko-KR" altLang="en-US">
                <a:solidFill>
                  <a:srgbClr val="C00000"/>
                </a:solidFill>
              </a:rPr>
              <a:t>전자</a:t>
            </a:r>
            <a:r>
              <a:rPr lang="en-US" altLang="ko-KR">
                <a:solidFill>
                  <a:srgbClr val="C00000"/>
                </a:solidFill>
              </a:rPr>
              <a:t>)</a:t>
            </a:r>
            <a:endParaRPr lang="ko-KR" alt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77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사용자 정보 상세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일 최대 적립을 넘는지 관리자가 확인하기 위한 영역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사용자의 적립 현황을 안내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동의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비동의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탈퇴한 경우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탈퇴 사유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저장하기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닫기인 경우에도 변경된 내용이 있으면 저장 팝업 띄우기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31017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회원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AD-02-0003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209" name="직사각형 208">
            <a:extLst>
              <a:ext uri="{FF2B5EF4-FFF2-40B4-BE49-F238E27FC236}">
                <a16:creationId xmlns:a16="http://schemas.microsoft.com/office/drawing/2014/main" id="{878ED535-8B57-5BBE-D0DD-1A542F74B7F4}"/>
              </a:ext>
            </a:extLst>
          </p:cNvPr>
          <p:cNvSpPr/>
          <p:nvPr/>
        </p:nvSpPr>
        <p:spPr>
          <a:xfrm>
            <a:off x="0" y="474961"/>
            <a:ext cx="7794168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DFEAC8FB-E521-4A1F-2460-503BF1DBB56E}"/>
              </a:ext>
            </a:extLst>
          </p:cNvPr>
          <p:cNvSpPr/>
          <p:nvPr/>
        </p:nvSpPr>
        <p:spPr>
          <a:xfrm>
            <a:off x="1517920" y="1912131"/>
            <a:ext cx="3182033" cy="220184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>
                <a:solidFill>
                  <a:schemeClr val="tx1"/>
                </a:solidFill>
              </a:rPr>
              <a:t>3,000</a:t>
            </a:r>
            <a:r>
              <a:rPr lang="ko-KR" altLang="en-US" sz="800">
                <a:solidFill>
                  <a:schemeClr val="tx1"/>
                </a:solidFill>
              </a:rPr>
              <a:t>원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2556CCF-AC8E-E7D9-039C-363E878B5E8E}"/>
              </a:ext>
            </a:extLst>
          </p:cNvPr>
          <p:cNvSpPr txBox="1"/>
          <p:nvPr/>
        </p:nvSpPr>
        <p:spPr>
          <a:xfrm>
            <a:off x="531019" y="1343612"/>
            <a:ext cx="941843" cy="4315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"/>
              <a:t>포인트 적립</a:t>
            </a:r>
            <a:endParaRPr lang="en-US" altLang="ko-KR" sz="800"/>
          </a:p>
          <a:p>
            <a:pPr>
              <a:lnSpc>
                <a:spcPct val="150000"/>
              </a:lnSpc>
            </a:pPr>
            <a:r>
              <a:rPr lang="ko-KR" altLang="en-US" sz="800"/>
              <a:t>현황</a:t>
            </a:r>
            <a:r>
              <a:rPr lang="en-US" altLang="ko-KR" sz="800"/>
              <a:t>(</a:t>
            </a:r>
            <a:r>
              <a:rPr lang="ko-KR" altLang="en-US" sz="800"/>
              <a:t>일</a:t>
            </a:r>
            <a:r>
              <a:rPr lang="en-US" altLang="ko-KR" sz="800"/>
              <a:t>)</a:t>
            </a:r>
          </a:p>
          <a:p>
            <a:pPr>
              <a:lnSpc>
                <a:spcPct val="150000"/>
              </a:lnSpc>
            </a:pPr>
            <a:endParaRPr lang="en-US" altLang="ko-KR" sz="800"/>
          </a:p>
          <a:p>
            <a:pPr>
              <a:lnSpc>
                <a:spcPct val="150000"/>
              </a:lnSpc>
            </a:pPr>
            <a:r>
              <a:rPr lang="ko-KR" altLang="en-US" sz="800"/>
              <a:t>보유 포인트</a:t>
            </a:r>
            <a:endParaRPr lang="en-US" altLang="ko-KR" sz="800"/>
          </a:p>
          <a:p>
            <a:pPr>
              <a:lnSpc>
                <a:spcPct val="150000"/>
              </a:lnSpc>
            </a:pPr>
            <a:endParaRPr lang="en-US" altLang="ko-KR" sz="800"/>
          </a:p>
          <a:p>
            <a:pPr>
              <a:lnSpc>
                <a:spcPct val="150000"/>
              </a:lnSpc>
            </a:pPr>
            <a:r>
              <a:rPr lang="ko-KR" altLang="en-US" sz="800"/>
              <a:t>보유 적립금</a:t>
            </a:r>
            <a:endParaRPr lang="en-US" altLang="ko-KR" sz="800"/>
          </a:p>
          <a:p>
            <a:pPr>
              <a:lnSpc>
                <a:spcPct val="150000"/>
              </a:lnSpc>
            </a:pPr>
            <a:endParaRPr lang="en-US" altLang="ko-KR" sz="800"/>
          </a:p>
          <a:p>
            <a:pPr>
              <a:lnSpc>
                <a:spcPct val="150000"/>
              </a:lnSpc>
            </a:pPr>
            <a:r>
              <a:rPr lang="ko-KR" altLang="en-US" sz="800"/>
              <a:t>관심역</a:t>
            </a:r>
            <a:endParaRPr lang="en-US" altLang="ko-KR" sz="800"/>
          </a:p>
          <a:p>
            <a:pPr>
              <a:lnSpc>
                <a:spcPct val="150000"/>
              </a:lnSpc>
            </a:pPr>
            <a:endParaRPr lang="en-US" altLang="ko-KR" sz="800"/>
          </a:p>
          <a:p>
            <a:pPr>
              <a:lnSpc>
                <a:spcPct val="150000"/>
              </a:lnSpc>
            </a:pPr>
            <a:r>
              <a:rPr lang="ko-KR" altLang="en-US" sz="800"/>
              <a:t>관심역</a:t>
            </a:r>
            <a:endParaRPr lang="en-US" altLang="ko-KR" sz="800"/>
          </a:p>
          <a:p>
            <a:pPr>
              <a:lnSpc>
                <a:spcPct val="150000"/>
              </a:lnSpc>
            </a:pPr>
            <a:r>
              <a:rPr lang="ko-KR" altLang="en-US" sz="800"/>
              <a:t>알림 수신</a:t>
            </a:r>
            <a:endParaRPr lang="en-US" altLang="ko-KR" sz="800"/>
          </a:p>
          <a:p>
            <a:pPr>
              <a:lnSpc>
                <a:spcPct val="150000"/>
              </a:lnSpc>
            </a:pPr>
            <a:endParaRPr lang="en-US" altLang="ko-KR" sz="800"/>
          </a:p>
          <a:p>
            <a:pPr>
              <a:lnSpc>
                <a:spcPct val="150000"/>
              </a:lnSpc>
            </a:pPr>
            <a:r>
              <a:rPr lang="ko-KR" altLang="en-US" sz="800"/>
              <a:t>탈퇴 사유</a:t>
            </a:r>
            <a:endParaRPr lang="en-US" altLang="ko-KR" sz="800"/>
          </a:p>
          <a:p>
            <a:pPr>
              <a:lnSpc>
                <a:spcPct val="150000"/>
              </a:lnSpc>
            </a:pPr>
            <a:endParaRPr lang="en-US" altLang="ko-KR" sz="800"/>
          </a:p>
          <a:p>
            <a:pPr>
              <a:lnSpc>
                <a:spcPct val="150000"/>
              </a:lnSpc>
            </a:pPr>
            <a:endParaRPr lang="en-US" altLang="ko-KR" sz="800"/>
          </a:p>
          <a:p>
            <a:pPr>
              <a:lnSpc>
                <a:spcPct val="150000"/>
              </a:lnSpc>
            </a:pPr>
            <a:endParaRPr lang="en-US" altLang="ko-KR" sz="800"/>
          </a:p>
          <a:p>
            <a:pPr>
              <a:lnSpc>
                <a:spcPct val="150000"/>
              </a:lnSpc>
            </a:pPr>
            <a:endParaRPr lang="en-US" altLang="ko-KR" sz="800"/>
          </a:p>
          <a:p>
            <a:pPr>
              <a:lnSpc>
                <a:spcPct val="150000"/>
              </a:lnSpc>
            </a:pPr>
            <a:endParaRPr lang="en-US" altLang="ko-KR" sz="800"/>
          </a:p>
          <a:p>
            <a:pPr>
              <a:lnSpc>
                <a:spcPct val="150000"/>
              </a:lnSpc>
            </a:pPr>
            <a:r>
              <a:rPr lang="ko-KR" altLang="en-US" sz="800"/>
              <a:t>이메일 수신</a:t>
            </a:r>
            <a:endParaRPr lang="en-US" altLang="ko-KR" sz="800"/>
          </a:p>
          <a:p>
            <a:pPr>
              <a:lnSpc>
                <a:spcPct val="150000"/>
              </a:lnSpc>
            </a:pPr>
            <a:endParaRPr lang="en-US" altLang="ko-KR" sz="800"/>
          </a:p>
          <a:p>
            <a:pPr>
              <a:lnSpc>
                <a:spcPct val="150000"/>
              </a:lnSpc>
            </a:pPr>
            <a:r>
              <a:rPr lang="en-US" altLang="ko-KR" sz="800"/>
              <a:t>SMS </a:t>
            </a:r>
            <a:r>
              <a:rPr lang="ko-KR" altLang="en-US" sz="800"/>
              <a:t>수신</a:t>
            </a:r>
            <a:endParaRPr lang="en-US" altLang="ko-KR" sz="800"/>
          </a:p>
          <a:p>
            <a:pPr>
              <a:lnSpc>
                <a:spcPct val="150000"/>
              </a:lnSpc>
            </a:pPr>
            <a:endParaRPr lang="en-US" altLang="ko-KR" sz="800"/>
          </a:p>
          <a:p>
            <a:pPr>
              <a:lnSpc>
                <a:spcPct val="150000"/>
              </a:lnSpc>
            </a:pPr>
            <a:r>
              <a:rPr lang="ko-KR" altLang="en-US" sz="800"/>
              <a:t>기념일</a:t>
            </a: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202E7D5D-0789-9C95-CBB0-D69AF5A66894}"/>
              </a:ext>
            </a:extLst>
          </p:cNvPr>
          <p:cNvSpPr/>
          <p:nvPr/>
        </p:nvSpPr>
        <p:spPr>
          <a:xfrm>
            <a:off x="1517920" y="1444472"/>
            <a:ext cx="3182033" cy="22018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>
                <a:solidFill>
                  <a:schemeClr val="tx1"/>
                </a:solidFill>
              </a:rPr>
              <a:t>30</a:t>
            </a:r>
            <a:r>
              <a:rPr lang="ko-KR" altLang="en-US" sz="800">
                <a:solidFill>
                  <a:schemeClr val="tx1"/>
                </a:solidFill>
              </a:rPr>
              <a:t>원</a:t>
            </a:r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817122D1-C8C9-3E9E-B7CE-66DEF06F1AD8}"/>
              </a:ext>
            </a:extLst>
          </p:cNvPr>
          <p:cNvGrpSpPr/>
          <p:nvPr/>
        </p:nvGrpSpPr>
        <p:grpSpPr>
          <a:xfrm>
            <a:off x="1266736" y="1427094"/>
            <a:ext cx="278496" cy="200053"/>
            <a:chOff x="1014019" y="2643309"/>
            <a:chExt cx="278496" cy="200053"/>
          </a:xfrm>
        </p:grpSpPr>
        <p:sp>
          <p:nvSpPr>
            <p:cNvPr id="33" name="이등변 삼각형 32">
              <a:extLst>
                <a:ext uri="{FF2B5EF4-FFF2-40B4-BE49-F238E27FC236}">
                  <a16:creationId xmlns:a16="http://schemas.microsoft.com/office/drawing/2014/main" id="{4EA4DBA5-7199-A3DE-7C59-2581EDD239E3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A1E289CE-1351-C14D-5669-6A2AC6C94B9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9" name="Oval 593">
                <a:extLst>
                  <a:ext uri="{FF2B5EF4-FFF2-40B4-BE49-F238E27FC236}">
                    <a16:creationId xmlns:a16="http://schemas.microsoft.com/office/drawing/2014/main" id="{006EEBEA-000A-2D3B-86E9-E1A6D64145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0" name="TextBox 14">
                <a:extLst>
                  <a:ext uri="{FF2B5EF4-FFF2-40B4-BE49-F238E27FC236}">
                    <a16:creationId xmlns:a16="http://schemas.microsoft.com/office/drawing/2014/main" id="{615D9322-6420-0BAF-A6E2-369DD7E638A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672D609C-BC55-F030-1A6C-DDBAE4C27C13}"/>
              </a:ext>
            </a:extLst>
          </p:cNvPr>
          <p:cNvSpPr/>
          <p:nvPr/>
        </p:nvSpPr>
        <p:spPr>
          <a:xfrm>
            <a:off x="1517920" y="2660765"/>
            <a:ext cx="3182033" cy="22018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서울역</a:t>
            </a:r>
            <a:r>
              <a:rPr lang="en-US" altLang="ko-KR" sz="800">
                <a:solidFill>
                  <a:schemeClr val="tx1"/>
                </a:solidFill>
              </a:rPr>
              <a:t>, </a:t>
            </a:r>
            <a:r>
              <a:rPr lang="ko-KR" altLang="en-US" sz="800">
                <a:solidFill>
                  <a:schemeClr val="tx1"/>
                </a:solidFill>
              </a:rPr>
              <a:t>수원역</a:t>
            </a:r>
            <a:r>
              <a:rPr lang="en-US" altLang="ko-KR" sz="800">
                <a:solidFill>
                  <a:schemeClr val="tx1"/>
                </a:solidFill>
              </a:rPr>
              <a:t>, </a:t>
            </a:r>
            <a:r>
              <a:rPr lang="ko-KR" altLang="en-US" sz="800">
                <a:solidFill>
                  <a:schemeClr val="tx1"/>
                </a:solidFill>
              </a:rPr>
              <a:t>강남역</a:t>
            </a: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6245DD69-12EF-12B2-ACF7-0FBA15047B4E}"/>
              </a:ext>
            </a:extLst>
          </p:cNvPr>
          <p:cNvSpPr/>
          <p:nvPr/>
        </p:nvSpPr>
        <p:spPr>
          <a:xfrm>
            <a:off x="1509047" y="3099971"/>
            <a:ext cx="3182033" cy="22018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동의</a:t>
            </a:r>
          </a:p>
        </p:txBody>
      </p: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0A80E120-91DB-D74C-62B4-94BCD7237840}"/>
              </a:ext>
            </a:extLst>
          </p:cNvPr>
          <p:cNvGrpSpPr/>
          <p:nvPr/>
        </p:nvGrpSpPr>
        <p:grpSpPr>
          <a:xfrm>
            <a:off x="1266736" y="3115537"/>
            <a:ext cx="278496" cy="200053"/>
            <a:chOff x="1014019" y="2643309"/>
            <a:chExt cx="278496" cy="200053"/>
          </a:xfrm>
        </p:grpSpPr>
        <p:sp>
          <p:nvSpPr>
            <p:cNvPr id="51" name="이등변 삼각형 50">
              <a:extLst>
                <a:ext uri="{FF2B5EF4-FFF2-40B4-BE49-F238E27FC236}">
                  <a16:creationId xmlns:a16="http://schemas.microsoft.com/office/drawing/2014/main" id="{EA4E5F31-3324-770C-D36E-8BCE219FF9F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2" name="그룹 51">
              <a:extLst>
                <a:ext uri="{FF2B5EF4-FFF2-40B4-BE49-F238E27FC236}">
                  <a16:creationId xmlns:a16="http://schemas.microsoft.com/office/drawing/2014/main" id="{7C2B5036-7566-D0C5-52A0-EA179CA3CB5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3" name="Oval 593">
                <a:extLst>
                  <a:ext uri="{FF2B5EF4-FFF2-40B4-BE49-F238E27FC236}">
                    <a16:creationId xmlns:a16="http://schemas.microsoft.com/office/drawing/2014/main" id="{382D30B1-8940-CCFF-A95D-EB669D56B4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4" name="TextBox 14">
                <a:extLst>
                  <a:ext uri="{FF2B5EF4-FFF2-40B4-BE49-F238E27FC236}">
                    <a16:creationId xmlns:a16="http://schemas.microsoft.com/office/drawing/2014/main" id="{229E87BA-08B6-E6F1-4C2C-42669281AEA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16F251E3-AFE6-EECF-DB7C-5AB37088CAE5}"/>
              </a:ext>
            </a:extLst>
          </p:cNvPr>
          <p:cNvSpPr/>
          <p:nvPr/>
        </p:nvSpPr>
        <p:spPr>
          <a:xfrm>
            <a:off x="1499522" y="3586321"/>
            <a:ext cx="3182033" cy="22018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선택 사유</a:t>
            </a: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930A04A1-E8F9-54E1-C6AE-133427FBB244}"/>
              </a:ext>
            </a:extLst>
          </p:cNvPr>
          <p:cNvSpPr/>
          <p:nvPr/>
        </p:nvSpPr>
        <p:spPr>
          <a:xfrm>
            <a:off x="1499522" y="3862382"/>
            <a:ext cx="3182033" cy="629472"/>
          </a:xfrm>
          <a:prstGeom prst="roundRect">
            <a:avLst>
              <a:gd name="adj" fmla="val 9858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입력 사유</a:t>
            </a: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2B0567BC-6946-E14D-D15B-992D3B3EFF1E}"/>
              </a:ext>
            </a:extLst>
          </p:cNvPr>
          <p:cNvSpPr/>
          <p:nvPr/>
        </p:nvSpPr>
        <p:spPr>
          <a:xfrm>
            <a:off x="5391955" y="2570120"/>
            <a:ext cx="1710216" cy="81546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사용법이 어려움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서비스 불만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앱 사용빈도 낮음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개인정보 유출 우려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기타</a:t>
            </a:r>
          </a:p>
        </p:txBody>
      </p:sp>
      <p:cxnSp>
        <p:nvCxnSpPr>
          <p:cNvPr id="58" name="직선 화살표 연결선 57">
            <a:extLst>
              <a:ext uri="{FF2B5EF4-FFF2-40B4-BE49-F238E27FC236}">
                <a16:creationId xmlns:a16="http://schemas.microsoft.com/office/drawing/2014/main" id="{2491B791-540E-38B9-FD4E-AC00DA51851F}"/>
              </a:ext>
            </a:extLst>
          </p:cNvPr>
          <p:cNvCxnSpPr>
            <a:cxnSpLocks/>
            <a:stCxn id="55" idx="3"/>
          </p:cNvCxnSpPr>
          <p:nvPr/>
        </p:nvCxnSpPr>
        <p:spPr>
          <a:xfrm flipV="1">
            <a:off x="4681555" y="3312106"/>
            <a:ext cx="710397" cy="384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9AFCAC47-8EA4-031A-5869-9D48BC8C4DEA}"/>
              </a:ext>
            </a:extLst>
          </p:cNvPr>
          <p:cNvGrpSpPr/>
          <p:nvPr/>
        </p:nvGrpSpPr>
        <p:grpSpPr>
          <a:xfrm>
            <a:off x="1266736" y="3601535"/>
            <a:ext cx="278496" cy="200053"/>
            <a:chOff x="1014019" y="2643309"/>
            <a:chExt cx="278496" cy="200053"/>
          </a:xfrm>
        </p:grpSpPr>
        <p:sp>
          <p:nvSpPr>
            <p:cNvPr id="128" name="이등변 삼각형 127">
              <a:extLst>
                <a:ext uri="{FF2B5EF4-FFF2-40B4-BE49-F238E27FC236}">
                  <a16:creationId xmlns:a16="http://schemas.microsoft.com/office/drawing/2014/main" id="{1B71EB97-C901-EC2A-18AA-DA3EDB92AEC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9" name="그룹 128">
              <a:extLst>
                <a:ext uri="{FF2B5EF4-FFF2-40B4-BE49-F238E27FC236}">
                  <a16:creationId xmlns:a16="http://schemas.microsoft.com/office/drawing/2014/main" id="{6F9772D9-E27B-95DE-6CAF-9E8E583675A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0" name="Oval 593">
                <a:extLst>
                  <a:ext uri="{FF2B5EF4-FFF2-40B4-BE49-F238E27FC236}">
                    <a16:creationId xmlns:a16="http://schemas.microsoft.com/office/drawing/2014/main" id="{6C4CA816-922E-26C6-D7D5-6008953B7F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1" name="TextBox 14">
                <a:extLst>
                  <a:ext uri="{FF2B5EF4-FFF2-40B4-BE49-F238E27FC236}">
                    <a16:creationId xmlns:a16="http://schemas.microsoft.com/office/drawing/2014/main" id="{F852A71E-A2B7-FFBD-0A95-669395B4B5A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6CBD7ACD-A652-4E01-CE5C-5DFAF9E8DBFE}"/>
              </a:ext>
            </a:extLst>
          </p:cNvPr>
          <p:cNvSpPr/>
          <p:nvPr/>
        </p:nvSpPr>
        <p:spPr>
          <a:xfrm>
            <a:off x="1498870" y="4691221"/>
            <a:ext cx="3182033" cy="22018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수신 </a:t>
            </a:r>
            <a:r>
              <a:rPr lang="en-US" altLang="ko-KR" sz="800">
                <a:solidFill>
                  <a:schemeClr val="tx1"/>
                </a:solidFill>
              </a:rPr>
              <a:t>(</a:t>
            </a:r>
            <a:r>
              <a:rPr lang="ko-KR" altLang="en-US" sz="800">
                <a:solidFill>
                  <a:schemeClr val="tx1"/>
                </a:solidFill>
              </a:rPr>
              <a:t>최종 수정일 </a:t>
            </a:r>
            <a:r>
              <a:rPr lang="en-US" altLang="ko-KR" sz="800">
                <a:solidFill>
                  <a:schemeClr val="tx1"/>
                </a:solidFill>
              </a:rPr>
              <a:t>: 2023-04-24)</a:t>
            </a:r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133" name="사각형: 둥근 모서리 132">
            <a:extLst>
              <a:ext uri="{FF2B5EF4-FFF2-40B4-BE49-F238E27FC236}">
                <a16:creationId xmlns:a16="http://schemas.microsoft.com/office/drawing/2014/main" id="{67FB5D87-BBA3-E09D-60B6-7835E5CC042A}"/>
              </a:ext>
            </a:extLst>
          </p:cNvPr>
          <p:cNvSpPr/>
          <p:nvPr/>
        </p:nvSpPr>
        <p:spPr>
          <a:xfrm>
            <a:off x="1498870" y="5033601"/>
            <a:ext cx="3182033" cy="22018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미수신 </a:t>
            </a:r>
            <a:r>
              <a:rPr lang="en-US" altLang="ko-KR" sz="800">
                <a:solidFill>
                  <a:schemeClr val="tx1"/>
                </a:solidFill>
              </a:rPr>
              <a:t>(</a:t>
            </a:r>
            <a:r>
              <a:rPr lang="ko-KR" altLang="en-US" sz="800">
                <a:solidFill>
                  <a:schemeClr val="tx1"/>
                </a:solidFill>
              </a:rPr>
              <a:t>최종 수정일 </a:t>
            </a:r>
            <a:r>
              <a:rPr lang="en-US" altLang="ko-KR" sz="800">
                <a:solidFill>
                  <a:schemeClr val="tx1"/>
                </a:solidFill>
              </a:rPr>
              <a:t>: 2023-04-24)</a:t>
            </a:r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134" name="사각형: 둥근 모서리 133">
            <a:extLst>
              <a:ext uri="{FF2B5EF4-FFF2-40B4-BE49-F238E27FC236}">
                <a16:creationId xmlns:a16="http://schemas.microsoft.com/office/drawing/2014/main" id="{538696DD-2EF3-ADA0-8D6E-BA6850FBB646}"/>
              </a:ext>
            </a:extLst>
          </p:cNvPr>
          <p:cNvSpPr/>
          <p:nvPr/>
        </p:nvSpPr>
        <p:spPr>
          <a:xfrm>
            <a:off x="4793468" y="6054799"/>
            <a:ext cx="516504" cy="22018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</a:rPr>
              <a:t> 저장</a:t>
            </a:r>
            <a:endParaRPr lang="ko-KR" altLang="en-US" sz="800" b="1">
              <a:solidFill>
                <a:schemeClr val="tx1"/>
              </a:solidFill>
            </a:endParaRPr>
          </a:p>
        </p:txBody>
      </p:sp>
      <p:sp>
        <p:nvSpPr>
          <p:cNvPr id="141" name="사각형: 둥근 모서리 140">
            <a:extLst>
              <a:ext uri="{FF2B5EF4-FFF2-40B4-BE49-F238E27FC236}">
                <a16:creationId xmlns:a16="http://schemas.microsoft.com/office/drawing/2014/main" id="{2656FD67-8740-6C2A-F930-A03BA3FD0922}"/>
              </a:ext>
            </a:extLst>
          </p:cNvPr>
          <p:cNvSpPr/>
          <p:nvPr/>
        </p:nvSpPr>
        <p:spPr>
          <a:xfrm>
            <a:off x="5400701" y="6054799"/>
            <a:ext cx="516504" cy="22018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</a:rPr>
              <a:t>닫기</a:t>
            </a:r>
          </a:p>
        </p:txBody>
      </p:sp>
      <p:grpSp>
        <p:nvGrpSpPr>
          <p:cNvPr id="142" name="그룹 141">
            <a:extLst>
              <a:ext uri="{FF2B5EF4-FFF2-40B4-BE49-F238E27FC236}">
                <a16:creationId xmlns:a16="http://schemas.microsoft.com/office/drawing/2014/main" id="{CB78F1E1-1153-DC1D-50AF-C46EDEEAC0F5}"/>
              </a:ext>
            </a:extLst>
          </p:cNvPr>
          <p:cNvGrpSpPr/>
          <p:nvPr/>
        </p:nvGrpSpPr>
        <p:grpSpPr>
          <a:xfrm>
            <a:off x="4933382" y="5817012"/>
            <a:ext cx="236675" cy="246760"/>
            <a:chOff x="1098607" y="3056422"/>
            <a:chExt cx="244417" cy="258694"/>
          </a:xfrm>
        </p:grpSpPr>
        <p:sp>
          <p:nvSpPr>
            <p:cNvPr id="143" name="이등변 삼각형 142">
              <a:extLst>
                <a:ext uri="{FF2B5EF4-FFF2-40B4-BE49-F238E27FC236}">
                  <a16:creationId xmlns:a16="http://schemas.microsoft.com/office/drawing/2014/main" id="{40A79F9B-B11C-7AFE-B29B-8299540E765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800">
                <a:solidFill>
                  <a:prstClr val="white"/>
                </a:solidFill>
              </a:endParaRPr>
            </a:p>
          </p:txBody>
        </p:sp>
        <p:grpSp>
          <p:nvGrpSpPr>
            <p:cNvPr id="144" name="그룹 143">
              <a:extLst>
                <a:ext uri="{FF2B5EF4-FFF2-40B4-BE49-F238E27FC236}">
                  <a16:creationId xmlns:a16="http://schemas.microsoft.com/office/drawing/2014/main" id="{71AE8F1D-EAE9-A3B9-B894-17D295C6703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5" name="Oval 593">
                <a:extLst>
                  <a:ext uri="{FF2B5EF4-FFF2-40B4-BE49-F238E27FC236}">
                    <a16:creationId xmlns:a16="http://schemas.microsoft.com/office/drawing/2014/main" id="{AEB9EA20-1173-E489-8592-A31A6AC25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7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6" name="TextBox 14">
                <a:extLst>
                  <a:ext uri="{FF2B5EF4-FFF2-40B4-BE49-F238E27FC236}">
                    <a16:creationId xmlns:a16="http://schemas.microsoft.com/office/drawing/2014/main" id="{370F50A9-21BE-2B15-A4DE-28B5F2E3391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6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55" name="그룹 154">
            <a:extLst>
              <a:ext uri="{FF2B5EF4-FFF2-40B4-BE49-F238E27FC236}">
                <a16:creationId xmlns:a16="http://schemas.microsoft.com/office/drawing/2014/main" id="{B99B8BA6-65FB-2B4E-6628-F2C1948365A6}"/>
              </a:ext>
            </a:extLst>
          </p:cNvPr>
          <p:cNvGrpSpPr/>
          <p:nvPr/>
        </p:nvGrpSpPr>
        <p:grpSpPr>
          <a:xfrm>
            <a:off x="5545364" y="5817013"/>
            <a:ext cx="236675" cy="246760"/>
            <a:chOff x="1098607" y="3056422"/>
            <a:chExt cx="244417" cy="258694"/>
          </a:xfrm>
        </p:grpSpPr>
        <p:sp>
          <p:nvSpPr>
            <p:cNvPr id="156" name="이등변 삼각형 155">
              <a:extLst>
                <a:ext uri="{FF2B5EF4-FFF2-40B4-BE49-F238E27FC236}">
                  <a16:creationId xmlns:a16="http://schemas.microsoft.com/office/drawing/2014/main" id="{9EDF21F7-1CA1-C46D-A691-1BF24713C89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800">
                <a:solidFill>
                  <a:prstClr val="white"/>
                </a:solidFill>
              </a:endParaRPr>
            </a:p>
          </p:txBody>
        </p:sp>
        <p:grpSp>
          <p:nvGrpSpPr>
            <p:cNvPr id="157" name="그룹 156">
              <a:extLst>
                <a:ext uri="{FF2B5EF4-FFF2-40B4-BE49-F238E27FC236}">
                  <a16:creationId xmlns:a16="http://schemas.microsoft.com/office/drawing/2014/main" id="{D6BEB569-0442-D2C6-EE24-702D25A0FD7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58" name="Oval 593">
                <a:extLst>
                  <a:ext uri="{FF2B5EF4-FFF2-40B4-BE49-F238E27FC236}">
                    <a16:creationId xmlns:a16="http://schemas.microsoft.com/office/drawing/2014/main" id="{A3533FB1-078A-7807-A815-1FFE05C3EB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7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9" name="TextBox 14">
                <a:extLst>
                  <a:ext uri="{FF2B5EF4-FFF2-40B4-BE49-F238E27FC236}">
                    <a16:creationId xmlns:a16="http://schemas.microsoft.com/office/drawing/2014/main" id="{69F27B9F-BA85-CA41-B279-8C7CE3B1C96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6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CB093BD0-6C44-5DC4-1E38-51587DA2F171}"/>
              </a:ext>
            </a:extLst>
          </p:cNvPr>
          <p:cNvSpPr/>
          <p:nvPr/>
        </p:nvSpPr>
        <p:spPr>
          <a:xfrm>
            <a:off x="1509047" y="2291390"/>
            <a:ext cx="3182033" cy="22018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>
                <a:solidFill>
                  <a:schemeClr val="tx1"/>
                </a:solidFill>
              </a:rPr>
              <a:t>0</a:t>
            </a:r>
            <a:r>
              <a:rPr lang="ko-KR" altLang="en-US" sz="800">
                <a:solidFill>
                  <a:schemeClr val="tx1"/>
                </a:solidFill>
              </a:rPr>
              <a:t>원</a:t>
            </a: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BDD873D8-F50E-43E1-FE42-FCE47E89E5A4}"/>
              </a:ext>
            </a:extLst>
          </p:cNvPr>
          <p:cNvSpPr/>
          <p:nvPr/>
        </p:nvSpPr>
        <p:spPr>
          <a:xfrm>
            <a:off x="1509047" y="5400765"/>
            <a:ext cx="1056353" cy="22018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생일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D7270F1C-0823-A619-ECE8-D7B7531D664D}"/>
              </a:ext>
            </a:extLst>
          </p:cNvPr>
          <p:cNvSpPr/>
          <p:nvPr/>
        </p:nvSpPr>
        <p:spPr>
          <a:xfrm>
            <a:off x="2639347" y="5400765"/>
            <a:ext cx="2041556" cy="22018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>
                <a:solidFill>
                  <a:schemeClr val="tx1"/>
                </a:solidFill>
              </a:rPr>
              <a:t>2005-04-01</a:t>
            </a:r>
            <a:endParaRPr lang="ko-KR" altLang="en-US" sz="800">
              <a:solidFill>
                <a:schemeClr val="tx1"/>
              </a:solidFill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F402BD6A-20B2-329E-BE02-EDA457836D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714" y="2442228"/>
            <a:ext cx="2017399" cy="1068839"/>
          </a:xfrm>
          <a:prstGeom prst="rect">
            <a:avLst/>
          </a:prstGeom>
          <a:ln>
            <a:solidFill>
              <a:srgbClr val="00CCA5"/>
            </a:solidFill>
          </a:ln>
        </p:spPr>
      </p:pic>
      <p:pic>
        <p:nvPicPr>
          <p:cNvPr id="11" name="그림 10" descr="텍스트, 스크린샷, 폰트, 번호이(가) 표시된 사진&#10;&#10;자동 생성된 설명">
            <a:extLst>
              <a:ext uri="{FF2B5EF4-FFF2-40B4-BE49-F238E27FC236}">
                <a16:creationId xmlns:a16="http://schemas.microsoft.com/office/drawing/2014/main" id="{3C015E93-A76F-A46A-F16D-854F8D9FD53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2002" y="2440096"/>
            <a:ext cx="1961936" cy="4143609"/>
          </a:xfrm>
          <a:prstGeom prst="rect">
            <a:avLst/>
          </a:prstGeom>
          <a:ln>
            <a:solidFill>
              <a:srgbClr val="00CCA5"/>
            </a:solidFill>
          </a:ln>
        </p:spPr>
      </p:pic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F84C3242-3184-D1E4-6549-D5558543A067}"/>
              </a:ext>
            </a:extLst>
          </p:cNvPr>
          <p:cNvSpPr/>
          <p:nvPr/>
        </p:nvSpPr>
        <p:spPr>
          <a:xfrm>
            <a:off x="7954986" y="4213655"/>
            <a:ext cx="1710216" cy="41706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라디오 버튼 삭제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텍스트 인풋 박스만 유지</a:t>
            </a: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2EA62503-B343-09B3-D4BF-F226E5713CB3}"/>
              </a:ext>
            </a:extLst>
          </p:cNvPr>
          <p:cNvCxnSpPr>
            <a:cxnSpLocks/>
          </p:cNvCxnSpPr>
          <p:nvPr/>
        </p:nvCxnSpPr>
        <p:spPr>
          <a:xfrm flipH="1">
            <a:off x="8230759" y="2770857"/>
            <a:ext cx="103988" cy="1442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826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04335357-307A-EA4B-4319-DAF4A68358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33" y="0"/>
            <a:ext cx="9576185" cy="5412917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AFE166A1-0246-551D-08DE-BFDA729608A7}"/>
              </a:ext>
            </a:extLst>
          </p:cNvPr>
          <p:cNvSpPr/>
          <p:nvPr/>
        </p:nvSpPr>
        <p:spPr>
          <a:xfrm>
            <a:off x="166255" y="1819564"/>
            <a:ext cx="2216728" cy="406400"/>
          </a:xfrm>
          <a:prstGeom prst="rect">
            <a:avLst/>
          </a:prstGeom>
          <a:solidFill>
            <a:srgbClr val="FFFF0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rgbClr val="C00000"/>
                </a:solidFill>
              </a:rPr>
              <a:t>스마트오더 역</a:t>
            </a:r>
            <a:r>
              <a:rPr lang="en-US" altLang="ko-KR">
                <a:solidFill>
                  <a:srgbClr val="C00000"/>
                </a:solidFill>
              </a:rPr>
              <a:t>(</a:t>
            </a:r>
            <a:r>
              <a:rPr lang="ko-KR" altLang="en-US">
                <a:solidFill>
                  <a:srgbClr val="C00000"/>
                </a:solidFill>
              </a:rPr>
              <a:t>후자</a:t>
            </a:r>
            <a:r>
              <a:rPr lang="en-US" altLang="ko-KR">
                <a:solidFill>
                  <a:srgbClr val="C00000"/>
                </a:solidFill>
              </a:rPr>
              <a:t>)</a:t>
            </a:r>
            <a:endParaRPr lang="ko-KR" alt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282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9E73481D-D499-11ED-1812-62DBF2BBA0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83" y="0"/>
            <a:ext cx="8631349" cy="4876800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939AA9DE-00C0-5875-FB18-65D1BD203C39}"/>
              </a:ext>
            </a:extLst>
          </p:cNvPr>
          <p:cNvSpPr/>
          <p:nvPr/>
        </p:nvSpPr>
        <p:spPr>
          <a:xfrm>
            <a:off x="304800" y="895928"/>
            <a:ext cx="2216728" cy="406400"/>
          </a:xfrm>
          <a:prstGeom prst="rect">
            <a:avLst/>
          </a:prstGeom>
          <a:solidFill>
            <a:srgbClr val="FFFF0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rgbClr val="C00000"/>
                </a:solidFill>
              </a:rPr>
              <a:t>스마트오더 역</a:t>
            </a:r>
            <a:r>
              <a:rPr lang="en-US" altLang="ko-KR">
                <a:solidFill>
                  <a:srgbClr val="C00000"/>
                </a:solidFill>
              </a:rPr>
              <a:t>(</a:t>
            </a:r>
            <a:r>
              <a:rPr lang="ko-KR" altLang="en-US">
                <a:solidFill>
                  <a:srgbClr val="C00000"/>
                </a:solidFill>
              </a:rPr>
              <a:t>후자</a:t>
            </a:r>
            <a:r>
              <a:rPr lang="en-US" altLang="ko-KR">
                <a:solidFill>
                  <a:srgbClr val="C00000"/>
                </a:solidFill>
              </a:rPr>
              <a:t>)</a:t>
            </a:r>
            <a:endParaRPr lang="ko-KR" alt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11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8E54C3F-689B-CF14-31C5-2126FFBEFBD8}"/>
              </a:ext>
            </a:extLst>
          </p:cNvPr>
          <p:cNvSpPr txBox="1"/>
          <p:nvPr/>
        </p:nvSpPr>
        <p:spPr>
          <a:xfrm>
            <a:off x="318655" y="330200"/>
            <a:ext cx="88946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배너</a:t>
            </a:r>
            <a:endParaRPr lang="en-US" altLang="ko-KR" b="1"/>
          </a:p>
          <a:p>
            <a:endParaRPr lang="en-US" altLang="ko-KR"/>
          </a:p>
          <a:p>
            <a:pPr marL="342900" indent="-342900">
              <a:buAutoNum type="arabicParenBoth"/>
            </a:pPr>
            <a:r>
              <a:rPr lang="ko-KR" altLang="en-US" u="sng"/>
              <a:t>배너 위치</a:t>
            </a:r>
            <a:r>
              <a:rPr lang="ko-KR" altLang="en-US"/>
              <a:t> </a:t>
            </a:r>
            <a:r>
              <a:rPr lang="en-US" altLang="ko-KR"/>
              <a:t>: </a:t>
            </a:r>
            <a:r>
              <a:rPr lang="ko-KR" altLang="en-US"/>
              <a:t>상단 </a:t>
            </a:r>
            <a:r>
              <a:rPr lang="en-US" altLang="ko-KR"/>
              <a:t>/ </a:t>
            </a:r>
            <a:r>
              <a:rPr lang="ko-KR" altLang="en-US"/>
              <a:t>하단 중 선택</a:t>
            </a:r>
            <a:endParaRPr lang="en-US" altLang="ko-KR"/>
          </a:p>
          <a:p>
            <a:pPr marL="342900" indent="-342900">
              <a:buAutoNum type="arabicParenBoth"/>
            </a:pPr>
            <a:endParaRPr lang="en-US" altLang="ko-KR"/>
          </a:p>
          <a:p>
            <a:pPr marL="342900" indent="-342900">
              <a:buAutoNum type="arabicParenBoth"/>
            </a:pPr>
            <a:r>
              <a:rPr lang="ko-KR" altLang="en-US" u="sng"/>
              <a:t>게시 여부</a:t>
            </a:r>
            <a:r>
              <a:rPr lang="ko-KR" altLang="en-US"/>
              <a:t> </a:t>
            </a:r>
            <a:r>
              <a:rPr lang="en-US" altLang="ko-KR"/>
              <a:t>: </a:t>
            </a:r>
            <a:r>
              <a:rPr lang="ko-KR" altLang="en-US"/>
              <a:t>게시 </a:t>
            </a:r>
            <a:r>
              <a:rPr lang="en-US" altLang="ko-KR"/>
              <a:t>/ </a:t>
            </a:r>
            <a:r>
              <a:rPr lang="ko-KR" altLang="en-US"/>
              <a:t>미게시 중 선택</a:t>
            </a:r>
            <a:endParaRPr lang="en-US" altLang="ko-KR"/>
          </a:p>
          <a:p>
            <a:pPr marL="342900" indent="-342900">
              <a:buAutoNum type="arabicParenBoth"/>
            </a:pPr>
            <a:endParaRPr lang="en-US" altLang="ko-KR"/>
          </a:p>
          <a:p>
            <a:pPr marL="342900" indent="-342900">
              <a:buAutoNum type="arabicParenBoth"/>
            </a:pPr>
            <a:r>
              <a:rPr lang="en-US" altLang="ko-KR"/>
              <a:t>(1),(2) </a:t>
            </a:r>
            <a:r>
              <a:rPr lang="ko-KR" altLang="en-US"/>
              <a:t>변동에 따른 </a:t>
            </a:r>
            <a:r>
              <a:rPr lang="ko-KR" altLang="en-US" u="sng"/>
              <a:t>표 내용 변동</a:t>
            </a:r>
            <a:endParaRPr lang="en-US" altLang="ko-KR" u="sng"/>
          </a:p>
        </p:txBody>
      </p:sp>
    </p:spTree>
    <p:extLst>
      <p:ext uri="{BB962C8B-B14F-4D97-AF65-F5344CB8AC3E}">
        <p14:creationId xmlns:p14="http://schemas.microsoft.com/office/powerpoint/2010/main" val="2905516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배너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1063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메인 노출 여부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1108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214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628284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56492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배너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8808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22395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제목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배너에 대한 편집 페이지로 이동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67951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8189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4265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239480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AD-05-0001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A80462D-2225-DD88-1156-889A8ABE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EDF682CF-B3CB-3A65-8E84-6B18713648D0}"/>
              </a:ext>
            </a:extLst>
          </p:cNvPr>
          <p:cNvSpPr/>
          <p:nvPr/>
        </p:nvSpPr>
        <p:spPr>
          <a:xfrm>
            <a:off x="135340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2EA4B0-020C-1720-DFA0-924C63BCA6F4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219831-75BB-DEF6-219C-BBE93AF6A394}"/>
              </a:ext>
            </a:extLst>
          </p:cNvPr>
          <p:cNvSpPr txBox="1"/>
          <p:nvPr/>
        </p:nvSpPr>
        <p:spPr>
          <a:xfrm>
            <a:off x="352424" y="1360221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메인 노출 여부</a:t>
            </a:r>
            <a:endParaRPr lang="en-US" altLang="ko-KR" sz="900"/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B5442BD6-1166-C72B-8EC8-DC51BF2321E0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7D72BA62-F6B8-5946-38BC-FA6F51AB17D9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D174D6B-4A2F-78E9-3A3D-3774E0C04AB6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 관리  </a:t>
            </a:r>
            <a:r>
              <a:rPr lang="en-US" altLang="ko-KR" sz="900"/>
              <a:t>&gt; </a:t>
            </a:r>
            <a:r>
              <a:rPr lang="ko-KR" altLang="en-US" sz="900"/>
              <a:t>배너 관리</a:t>
            </a:r>
            <a:endParaRPr lang="en-US" altLang="ko-KR" sz="900"/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80AD0308-5F64-62B8-5EBB-9C03AA656431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465CBAD8-80F9-85D2-FE83-13E73CF77A6C}"/>
              </a:ext>
            </a:extLst>
          </p:cNvPr>
          <p:cNvGrpSpPr/>
          <p:nvPr/>
        </p:nvGrpSpPr>
        <p:grpSpPr>
          <a:xfrm rot="5400000">
            <a:off x="1739513" y="6040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CA185E48-A2DC-77AC-30F7-54365B0BFB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4" name="Oval 593">
              <a:extLst>
                <a:ext uri="{FF2B5EF4-FFF2-40B4-BE49-F238E27FC236}">
                  <a16:creationId xmlns:a16="http://schemas.microsoft.com/office/drawing/2014/main" id="{2B3EC228-A91E-3165-F308-EB0D805EF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0A588A3A-C87C-6294-2792-F2D5C9698125}"/>
              </a:ext>
            </a:extLst>
          </p:cNvPr>
          <p:cNvGrpSpPr/>
          <p:nvPr/>
        </p:nvGrpSpPr>
        <p:grpSpPr>
          <a:xfrm rot="5400000">
            <a:off x="346604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6" name="이등변 삼각형 45">
              <a:extLst>
                <a:ext uri="{FF2B5EF4-FFF2-40B4-BE49-F238E27FC236}">
                  <a16:creationId xmlns:a16="http://schemas.microsoft.com/office/drawing/2014/main" id="{3C5F3739-61A2-6DEF-23FD-29E8F69C303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7" name="Oval 593">
              <a:extLst>
                <a:ext uri="{FF2B5EF4-FFF2-40B4-BE49-F238E27FC236}">
                  <a16:creationId xmlns:a16="http://schemas.microsoft.com/office/drawing/2014/main" id="{F5BFF686-F286-57C2-8798-0637EE386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6C0DFA57-596C-2D15-485F-3EF5FCF670F0}"/>
              </a:ext>
            </a:extLst>
          </p:cNvPr>
          <p:cNvGrpSpPr/>
          <p:nvPr/>
        </p:nvGrpSpPr>
        <p:grpSpPr>
          <a:xfrm rot="5400000">
            <a:off x="7068173" y="147183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2" name="이등변 삼각형 51">
              <a:extLst>
                <a:ext uri="{FF2B5EF4-FFF2-40B4-BE49-F238E27FC236}">
                  <a16:creationId xmlns:a16="http://schemas.microsoft.com/office/drawing/2014/main" id="{7BB2B94C-B3F3-3C75-CD15-B8A62D6B90A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3" name="Oval 593">
              <a:extLst>
                <a:ext uri="{FF2B5EF4-FFF2-40B4-BE49-F238E27FC236}">
                  <a16:creationId xmlns:a16="http://schemas.microsoft.com/office/drawing/2014/main" id="{48B35DBB-2D81-FB48-CD89-DEB117762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aphicFrame>
        <p:nvGraphicFramePr>
          <p:cNvPr id="54" name="표 15">
            <a:extLst>
              <a:ext uri="{FF2B5EF4-FFF2-40B4-BE49-F238E27FC236}">
                <a16:creationId xmlns:a16="http://schemas.microsoft.com/office/drawing/2014/main" id="{47132C62-B2D3-5954-4733-A084F442F73B}"/>
              </a:ext>
            </a:extLst>
          </p:cNvPr>
          <p:cNvGraphicFramePr>
            <a:graphicFrameLocks noGrp="1"/>
          </p:cNvGraphicFramePr>
          <p:nvPr/>
        </p:nvGraphicFramePr>
        <p:xfrm>
          <a:off x="428508" y="2284908"/>
          <a:ext cx="5027619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4296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613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7108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2204364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위치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게시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게시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게시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2023-04-01~2023-05-20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하단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미게시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2023-04-01~2024-04-30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129EF5D-ECA1-3B00-8628-C53FB169DCD1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AE730351-FBCD-FA9A-8E03-15E46749C274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804DE2B3-6B86-1207-4571-5F441C455D2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5CC3419-3744-4BB1-014D-91C7954ED263}"/>
              </a:ext>
            </a:extLst>
          </p:cNvPr>
          <p:cNvSpPr txBox="1"/>
          <p:nvPr/>
        </p:nvSpPr>
        <p:spPr>
          <a:xfrm>
            <a:off x="399989" y="198981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5D545600-74AC-248D-964E-445E8140B7D2}"/>
              </a:ext>
            </a:extLst>
          </p:cNvPr>
          <p:cNvGrpSpPr/>
          <p:nvPr/>
        </p:nvGrpSpPr>
        <p:grpSpPr>
          <a:xfrm>
            <a:off x="275929" y="2329865"/>
            <a:ext cx="278496" cy="200053"/>
            <a:chOff x="1014019" y="2643309"/>
            <a:chExt cx="278496" cy="200053"/>
          </a:xfrm>
        </p:grpSpPr>
        <p:sp>
          <p:nvSpPr>
            <p:cNvPr id="60" name="이등변 삼각형 59">
              <a:extLst>
                <a:ext uri="{FF2B5EF4-FFF2-40B4-BE49-F238E27FC236}">
                  <a16:creationId xmlns:a16="http://schemas.microsoft.com/office/drawing/2014/main" id="{7EF01D58-D2DB-0847-EFC8-51D4C893EDA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F7C7D1BC-2CFE-9554-4E5B-DAA3B461FD5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2" name="Oval 593">
                <a:extLst>
                  <a:ext uri="{FF2B5EF4-FFF2-40B4-BE49-F238E27FC236}">
                    <a16:creationId xmlns:a16="http://schemas.microsoft.com/office/drawing/2014/main" id="{A77BB338-7E3F-18C1-E214-944388E8D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3" name="TextBox 14">
                <a:extLst>
                  <a:ext uri="{FF2B5EF4-FFF2-40B4-BE49-F238E27FC236}">
                    <a16:creationId xmlns:a16="http://schemas.microsoft.com/office/drawing/2014/main" id="{456479EA-8035-DF26-18B0-268FEEABD8E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F29D1FAB-34C0-2079-320E-42CFC3B017ED}"/>
              </a:ext>
            </a:extLst>
          </p:cNvPr>
          <p:cNvGrpSpPr/>
          <p:nvPr/>
        </p:nvGrpSpPr>
        <p:grpSpPr>
          <a:xfrm>
            <a:off x="275929" y="2591104"/>
            <a:ext cx="278496" cy="200053"/>
            <a:chOff x="1014019" y="2643309"/>
            <a:chExt cx="278496" cy="200053"/>
          </a:xfrm>
        </p:grpSpPr>
        <p:sp>
          <p:nvSpPr>
            <p:cNvPr id="65" name="이등변 삼각형 64">
              <a:extLst>
                <a:ext uri="{FF2B5EF4-FFF2-40B4-BE49-F238E27FC236}">
                  <a16:creationId xmlns:a16="http://schemas.microsoft.com/office/drawing/2014/main" id="{C16C1ABD-754F-053D-6C4C-33D1C051200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6" name="그룹 65">
              <a:extLst>
                <a:ext uri="{FF2B5EF4-FFF2-40B4-BE49-F238E27FC236}">
                  <a16:creationId xmlns:a16="http://schemas.microsoft.com/office/drawing/2014/main" id="{A00558F1-8EA0-CC06-6800-20144C923F7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7" name="Oval 593">
                <a:extLst>
                  <a:ext uri="{FF2B5EF4-FFF2-40B4-BE49-F238E27FC236}">
                    <a16:creationId xmlns:a16="http://schemas.microsoft.com/office/drawing/2014/main" id="{FB912B8D-E602-DAE5-451A-468F6D07B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8" name="TextBox 14">
                <a:extLst>
                  <a:ext uri="{FF2B5EF4-FFF2-40B4-BE49-F238E27FC236}">
                    <a16:creationId xmlns:a16="http://schemas.microsoft.com/office/drawing/2014/main" id="{3ED988BF-5230-0080-2B6D-3232A8BF003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9" name="그룹 68">
            <a:extLst>
              <a:ext uri="{FF2B5EF4-FFF2-40B4-BE49-F238E27FC236}">
                <a16:creationId xmlns:a16="http://schemas.microsoft.com/office/drawing/2014/main" id="{BFB02D91-01EB-0612-4B7F-D30B97204048}"/>
              </a:ext>
            </a:extLst>
          </p:cNvPr>
          <p:cNvGrpSpPr/>
          <p:nvPr/>
        </p:nvGrpSpPr>
        <p:grpSpPr>
          <a:xfrm>
            <a:off x="3190605" y="2099278"/>
            <a:ext cx="244417" cy="258694"/>
            <a:chOff x="1098607" y="3056422"/>
            <a:chExt cx="244417" cy="258694"/>
          </a:xfrm>
        </p:grpSpPr>
        <p:sp>
          <p:nvSpPr>
            <p:cNvPr id="70" name="이등변 삼각형 69">
              <a:extLst>
                <a:ext uri="{FF2B5EF4-FFF2-40B4-BE49-F238E27FC236}">
                  <a16:creationId xmlns:a16="http://schemas.microsoft.com/office/drawing/2014/main" id="{F4800C46-7497-36B2-EC0C-A6EECAAE0C1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1" name="그룹 70">
              <a:extLst>
                <a:ext uri="{FF2B5EF4-FFF2-40B4-BE49-F238E27FC236}">
                  <a16:creationId xmlns:a16="http://schemas.microsoft.com/office/drawing/2014/main" id="{6B8EDECB-5718-FF7A-923E-6CCFBDDB925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2" name="Oval 593">
                <a:extLst>
                  <a:ext uri="{FF2B5EF4-FFF2-40B4-BE49-F238E27FC236}">
                    <a16:creationId xmlns:a16="http://schemas.microsoft.com/office/drawing/2014/main" id="{EC2DA92E-2B32-A0F1-8FF3-098E45324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3" name="TextBox 14">
                <a:extLst>
                  <a:ext uri="{FF2B5EF4-FFF2-40B4-BE49-F238E27FC236}">
                    <a16:creationId xmlns:a16="http://schemas.microsoft.com/office/drawing/2014/main" id="{EF555473-430D-7ACA-9D53-5D497DD3209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F4A15FB-DDEE-6B7C-9A8E-ED0896C974DD}"/>
              </a:ext>
            </a:extLst>
          </p:cNvPr>
          <p:cNvSpPr/>
          <p:nvPr/>
        </p:nvSpPr>
        <p:spPr>
          <a:xfrm>
            <a:off x="5980113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71616C65-07D1-4E13-1AFF-E24913BAE45B}"/>
              </a:ext>
            </a:extLst>
          </p:cNvPr>
          <p:cNvSpPr/>
          <p:nvPr/>
        </p:nvSpPr>
        <p:spPr>
          <a:xfrm>
            <a:off x="6576665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76" name="그룹 75">
            <a:extLst>
              <a:ext uri="{FF2B5EF4-FFF2-40B4-BE49-F238E27FC236}">
                <a16:creationId xmlns:a16="http://schemas.microsoft.com/office/drawing/2014/main" id="{66F273D8-A3BA-F1A9-1B89-3D5484427729}"/>
              </a:ext>
            </a:extLst>
          </p:cNvPr>
          <p:cNvGrpSpPr/>
          <p:nvPr/>
        </p:nvGrpSpPr>
        <p:grpSpPr>
          <a:xfrm>
            <a:off x="5994371" y="1812271"/>
            <a:ext cx="244417" cy="258694"/>
            <a:chOff x="1098607" y="3056422"/>
            <a:chExt cx="244417" cy="258694"/>
          </a:xfrm>
        </p:grpSpPr>
        <p:sp>
          <p:nvSpPr>
            <p:cNvPr id="77" name="이등변 삼각형 76">
              <a:extLst>
                <a:ext uri="{FF2B5EF4-FFF2-40B4-BE49-F238E27FC236}">
                  <a16:creationId xmlns:a16="http://schemas.microsoft.com/office/drawing/2014/main" id="{359D69C9-835F-0FD3-6C06-99E239E5A43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8" name="그룹 77">
              <a:extLst>
                <a:ext uri="{FF2B5EF4-FFF2-40B4-BE49-F238E27FC236}">
                  <a16:creationId xmlns:a16="http://schemas.microsoft.com/office/drawing/2014/main" id="{4A38BAE0-1ED7-8D57-B9D3-1F97A3978AE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9" name="Oval 593">
                <a:extLst>
                  <a:ext uri="{FF2B5EF4-FFF2-40B4-BE49-F238E27FC236}">
                    <a16:creationId xmlns:a16="http://schemas.microsoft.com/office/drawing/2014/main" id="{17507559-6C5D-C9D2-0010-E16530F358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0" name="TextBox 14">
                <a:extLst>
                  <a:ext uri="{FF2B5EF4-FFF2-40B4-BE49-F238E27FC236}">
                    <a16:creationId xmlns:a16="http://schemas.microsoft.com/office/drawing/2014/main" id="{C17B45A3-5F7B-1A57-9452-CA73F5D2173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1" name="그룹 80">
            <a:extLst>
              <a:ext uri="{FF2B5EF4-FFF2-40B4-BE49-F238E27FC236}">
                <a16:creationId xmlns:a16="http://schemas.microsoft.com/office/drawing/2014/main" id="{0E451BCA-FFDD-C82C-DA18-F7B471E2D23C}"/>
              </a:ext>
            </a:extLst>
          </p:cNvPr>
          <p:cNvGrpSpPr/>
          <p:nvPr/>
        </p:nvGrpSpPr>
        <p:grpSpPr>
          <a:xfrm>
            <a:off x="6605624" y="1812271"/>
            <a:ext cx="244417" cy="258694"/>
            <a:chOff x="1098607" y="3056422"/>
            <a:chExt cx="244417" cy="258694"/>
          </a:xfrm>
        </p:grpSpPr>
        <p:sp>
          <p:nvSpPr>
            <p:cNvPr id="82" name="이등변 삼각형 81">
              <a:extLst>
                <a:ext uri="{FF2B5EF4-FFF2-40B4-BE49-F238E27FC236}">
                  <a16:creationId xmlns:a16="http://schemas.microsoft.com/office/drawing/2014/main" id="{2239C55F-301C-D81E-AA01-DD6B9FB1ED0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id="{722DBA01-41B3-528A-E2AA-7B28F50B9DD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4" name="Oval 593">
                <a:extLst>
                  <a:ext uri="{FF2B5EF4-FFF2-40B4-BE49-F238E27FC236}">
                    <a16:creationId xmlns:a16="http://schemas.microsoft.com/office/drawing/2014/main" id="{1DF3C7AE-4AF8-8CBC-D5E6-78387EE137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5" name="TextBox 14">
                <a:extLst>
                  <a:ext uri="{FF2B5EF4-FFF2-40B4-BE49-F238E27FC236}">
                    <a16:creationId xmlns:a16="http://schemas.microsoft.com/office/drawing/2014/main" id="{DE0FCDE3-54D4-6D49-EB59-76ADA769122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86" name="그림 85">
            <a:extLst>
              <a:ext uri="{FF2B5EF4-FFF2-40B4-BE49-F238E27FC236}">
                <a16:creationId xmlns:a16="http://schemas.microsoft.com/office/drawing/2014/main" id="{BFCC1E14-9952-EC5F-7621-F46AB5AF90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40411" y="3235920"/>
            <a:ext cx="765615" cy="288135"/>
          </a:xfrm>
          <a:prstGeom prst="rect">
            <a:avLst/>
          </a:prstGeom>
        </p:spPr>
      </p:pic>
      <p:grpSp>
        <p:nvGrpSpPr>
          <p:cNvPr id="87" name="그룹 86">
            <a:extLst>
              <a:ext uri="{FF2B5EF4-FFF2-40B4-BE49-F238E27FC236}">
                <a16:creationId xmlns:a16="http://schemas.microsoft.com/office/drawing/2014/main" id="{8F14B460-C3B5-96EC-A10B-28690AC57373}"/>
              </a:ext>
            </a:extLst>
          </p:cNvPr>
          <p:cNvGrpSpPr/>
          <p:nvPr/>
        </p:nvGrpSpPr>
        <p:grpSpPr>
          <a:xfrm>
            <a:off x="1364805" y="2743912"/>
            <a:ext cx="278496" cy="200053"/>
            <a:chOff x="1014019" y="2643309"/>
            <a:chExt cx="278496" cy="200053"/>
          </a:xfrm>
        </p:grpSpPr>
        <p:sp>
          <p:nvSpPr>
            <p:cNvPr id="88" name="이등변 삼각형 87">
              <a:extLst>
                <a:ext uri="{FF2B5EF4-FFF2-40B4-BE49-F238E27FC236}">
                  <a16:creationId xmlns:a16="http://schemas.microsoft.com/office/drawing/2014/main" id="{38018269-9833-E1B1-0323-BE0A6F44E2AC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9" name="그룹 88">
              <a:extLst>
                <a:ext uri="{FF2B5EF4-FFF2-40B4-BE49-F238E27FC236}">
                  <a16:creationId xmlns:a16="http://schemas.microsoft.com/office/drawing/2014/main" id="{42D51B14-22AF-F494-C836-BE3CAF3AD66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0" name="Oval 593">
                <a:extLst>
                  <a:ext uri="{FF2B5EF4-FFF2-40B4-BE49-F238E27FC236}">
                    <a16:creationId xmlns:a16="http://schemas.microsoft.com/office/drawing/2014/main" id="{4C87E14D-E687-37B3-E219-53BB08D3EB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1" name="TextBox 14">
                <a:extLst>
                  <a:ext uri="{FF2B5EF4-FFF2-40B4-BE49-F238E27FC236}">
                    <a16:creationId xmlns:a16="http://schemas.microsoft.com/office/drawing/2014/main" id="{F52A02D2-DD5E-96D2-D598-FDDE71ABC1F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2" name="그룹 91">
            <a:extLst>
              <a:ext uri="{FF2B5EF4-FFF2-40B4-BE49-F238E27FC236}">
                <a16:creationId xmlns:a16="http://schemas.microsoft.com/office/drawing/2014/main" id="{C891D2D1-3BB2-DA04-2CAC-3B2AFA1F4F60}"/>
              </a:ext>
            </a:extLst>
          </p:cNvPr>
          <p:cNvGrpSpPr/>
          <p:nvPr/>
        </p:nvGrpSpPr>
        <p:grpSpPr>
          <a:xfrm rot="5400000">
            <a:off x="1718392" y="198672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3" name="이등변 삼각형 92">
              <a:extLst>
                <a:ext uri="{FF2B5EF4-FFF2-40B4-BE49-F238E27FC236}">
                  <a16:creationId xmlns:a16="http://schemas.microsoft.com/office/drawing/2014/main" id="{100CFCB3-6758-3D2D-50F9-8D5A1566ECE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4" name="Oval 593">
              <a:extLst>
                <a:ext uri="{FF2B5EF4-FFF2-40B4-BE49-F238E27FC236}">
                  <a16:creationId xmlns:a16="http://schemas.microsoft.com/office/drawing/2014/main" id="{6E46E510-764A-DF20-00DF-EC15CB727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CFB3E009-28A4-9C68-6AD1-1183B192914F}"/>
              </a:ext>
            </a:extLst>
          </p:cNvPr>
          <p:cNvSpPr/>
          <p:nvPr/>
        </p:nvSpPr>
        <p:spPr>
          <a:xfrm>
            <a:off x="1582208" y="2562861"/>
            <a:ext cx="780851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6" name="그룹 95">
            <a:extLst>
              <a:ext uri="{FF2B5EF4-FFF2-40B4-BE49-F238E27FC236}">
                <a16:creationId xmlns:a16="http://schemas.microsoft.com/office/drawing/2014/main" id="{DAB4FEC8-1814-1EAC-6199-06261C28A519}"/>
              </a:ext>
            </a:extLst>
          </p:cNvPr>
          <p:cNvGrpSpPr/>
          <p:nvPr/>
        </p:nvGrpSpPr>
        <p:grpSpPr>
          <a:xfrm>
            <a:off x="3067742" y="3289196"/>
            <a:ext cx="278496" cy="200053"/>
            <a:chOff x="1014019" y="2643309"/>
            <a:chExt cx="278496" cy="200053"/>
          </a:xfrm>
        </p:grpSpPr>
        <p:sp>
          <p:nvSpPr>
            <p:cNvPr id="97" name="이등변 삼각형 96">
              <a:extLst>
                <a:ext uri="{FF2B5EF4-FFF2-40B4-BE49-F238E27FC236}">
                  <a16:creationId xmlns:a16="http://schemas.microsoft.com/office/drawing/2014/main" id="{672B6448-08A9-6B7F-A065-CF3D0E4A8C3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8" name="그룹 97">
              <a:extLst>
                <a:ext uri="{FF2B5EF4-FFF2-40B4-BE49-F238E27FC236}">
                  <a16:creationId xmlns:a16="http://schemas.microsoft.com/office/drawing/2014/main" id="{637C0D8F-839E-DFA0-881E-2B594E7CEAF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9" name="Oval 593">
                <a:extLst>
                  <a:ext uri="{FF2B5EF4-FFF2-40B4-BE49-F238E27FC236}">
                    <a16:creationId xmlns:a16="http://schemas.microsoft.com/office/drawing/2014/main" id="{71E9C462-59D8-C996-F610-622D8C4A9D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0" name="TextBox 14">
                <a:extLst>
                  <a:ext uri="{FF2B5EF4-FFF2-40B4-BE49-F238E27FC236}">
                    <a16:creationId xmlns:a16="http://schemas.microsoft.com/office/drawing/2014/main" id="{5B073D25-4ADC-E75B-6C17-0A9971CFA95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CDE25C89-FD26-316C-9181-4E8A93AE0F0D}"/>
              </a:ext>
            </a:extLst>
          </p:cNvPr>
          <p:cNvSpPr/>
          <p:nvPr/>
        </p:nvSpPr>
        <p:spPr>
          <a:xfrm>
            <a:off x="1353409" y="140449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2" name="그룹 101">
            <a:extLst>
              <a:ext uri="{FF2B5EF4-FFF2-40B4-BE49-F238E27FC236}">
                <a16:creationId xmlns:a16="http://schemas.microsoft.com/office/drawing/2014/main" id="{330A3908-AEBA-89AF-B376-E8DED0368F82}"/>
              </a:ext>
            </a:extLst>
          </p:cNvPr>
          <p:cNvGrpSpPr/>
          <p:nvPr/>
        </p:nvGrpSpPr>
        <p:grpSpPr>
          <a:xfrm rot="5400000">
            <a:off x="2373893" y="13978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3" name="이등변 삼각형 102">
              <a:extLst>
                <a:ext uri="{FF2B5EF4-FFF2-40B4-BE49-F238E27FC236}">
                  <a16:creationId xmlns:a16="http://schemas.microsoft.com/office/drawing/2014/main" id="{1EC0AF7A-6704-9679-E58E-AA623AD92A6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4" name="Oval 593">
              <a:extLst>
                <a:ext uri="{FF2B5EF4-FFF2-40B4-BE49-F238E27FC236}">
                  <a16:creationId xmlns:a16="http://schemas.microsoft.com/office/drawing/2014/main" id="{B060CB34-F797-AB54-B891-721DCB3A0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CD359E2D-EE46-A0D7-0E45-DCBD6777616E}"/>
              </a:ext>
            </a:extLst>
          </p:cNvPr>
          <p:cNvSpPr/>
          <p:nvPr/>
        </p:nvSpPr>
        <p:spPr>
          <a:xfrm>
            <a:off x="4112130" y="581887"/>
            <a:ext cx="684907" cy="62599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전체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노출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 err="1">
                <a:solidFill>
                  <a:schemeClr val="tx1"/>
                </a:solidFill>
              </a:rPr>
              <a:t>미노출</a:t>
            </a:r>
            <a:endParaRPr lang="ko-KR" altLang="en-US" sz="900">
              <a:solidFill>
                <a:schemeClr val="tx1"/>
              </a:solidFill>
            </a:endParaRPr>
          </a:p>
        </p:txBody>
      </p:sp>
      <p:cxnSp>
        <p:nvCxnSpPr>
          <p:cNvPr id="106" name="직선 화살표 연결선 105">
            <a:extLst>
              <a:ext uri="{FF2B5EF4-FFF2-40B4-BE49-F238E27FC236}">
                <a16:creationId xmlns:a16="http://schemas.microsoft.com/office/drawing/2014/main" id="{B254E0FB-2DFA-1F02-83B7-22EFF4BE836C}"/>
              </a:ext>
            </a:extLst>
          </p:cNvPr>
          <p:cNvCxnSpPr>
            <a:cxnSpLocks/>
            <a:endCxn id="105" idx="1"/>
          </p:cNvCxnSpPr>
          <p:nvPr/>
        </p:nvCxnSpPr>
        <p:spPr>
          <a:xfrm flipV="1">
            <a:off x="2258158" y="894887"/>
            <a:ext cx="1853972" cy="510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D6BD2FBF-00DB-7BE6-DC0B-3A6A3CFD90FB}"/>
              </a:ext>
            </a:extLst>
          </p:cNvPr>
          <p:cNvSpPr txBox="1"/>
          <p:nvPr/>
        </p:nvSpPr>
        <p:spPr>
          <a:xfrm>
            <a:off x="7812641" y="4097153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- </a:t>
            </a:r>
            <a:r>
              <a:rPr lang="ko-KR" altLang="en-US" sz="900">
                <a:latin typeface="+mn-ea"/>
              </a:rPr>
              <a:t>등록자</a:t>
            </a:r>
            <a:r>
              <a:rPr lang="en-US" altLang="ko-KR" sz="900">
                <a:latin typeface="+mn-ea"/>
              </a:rPr>
              <a:t> : </a:t>
            </a:r>
            <a:r>
              <a:rPr lang="ko-KR" altLang="en-US" sz="900">
                <a:latin typeface="+mn-ea"/>
              </a:rPr>
              <a:t>권한그룹</a:t>
            </a:r>
            <a:r>
              <a:rPr lang="en-US" altLang="ko-KR" sz="900">
                <a:latin typeface="+mn-ea"/>
              </a:rPr>
              <a:t>(</a:t>
            </a:r>
            <a:r>
              <a:rPr lang="ko-KR" altLang="en-US" sz="900">
                <a:latin typeface="+mn-ea"/>
              </a:rPr>
              <a:t>코드</a:t>
            </a:r>
            <a:r>
              <a:rPr lang="en-US" altLang="ko-KR" sz="900">
                <a:latin typeface="+mn-ea"/>
              </a:rPr>
              <a:t>) </a:t>
            </a:r>
            <a:r>
              <a:rPr lang="ko-KR" altLang="en-US" sz="900">
                <a:latin typeface="+mn-ea"/>
              </a:rPr>
              <a:t>중 시스템 관리자</a:t>
            </a:r>
            <a:r>
              <a:rPr lang="en-US" altLang="ko-KR" sz="900">
                <a:latin typeface="+mn-ea"/>
              </a:rPr>
              <a:t>, </a:t>
            </a:r>
            <a:r>
              <a:rPr lang="ko-KR" altLang="en-US" sz="900">
                <a:latin typeface="+mn-ea"/>
              </a:rPr>
              <a:t>관리자</a:t>
            </a:r>
            <a:endParaRPr lang="en-US" altLang="ko-KR" sz="900">
              <a:latin typeface="+mn-ea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329507C-96F8-4299-8E93-A2F76924EDFB}"/>
              </a:ext>
            </a:extLst>
          </p:cNvPr>
          <p:cNvSpPr/>
          <p:nvPr/>
        </p:nvSpPr>
        <p:spPr>
          <a:xfrm>
            <a:off x="453533" y="4097153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BEED4FEB-762D-8A21-C8D7-034427E0517B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18333" y="4400272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8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D78C3F1A-A572-D2F8-643E-376D1634969F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2003826" y="5054626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9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E71633EA-2FE4-8DF1-1C0A-E3E20CE20A00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1133006" y="5054627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0" name="Close Button">
            <a:extLst>
              <a:ext uri="{FF2B5EF4-FFF2-40B4-BE49-F238E27FC236}">
                <a16:creationId xmlns:a16="http://schemas.microsoft.com/office/drawing/2014/main" id="{47ADB35B-DFE1-A4B9-6E14-7C04AFD18F39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3483247" y="4176457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1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2B356E0-F076-ED83-2034-A40E2B628D3B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553882" y="4549229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삭제하시겠습니까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2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DDB80860-4488-A93D-4D7A-3442D9A223EA}"/>
              </a:ext>
            </a:extLst>
          </p:cNvPr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453533" y="4115589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98CD8F2A-B71C-FF5F-1BA4-EF66512B948F}"/>
              </a:ext>
            </a:extLst>
          </p:cNvPr>
          <p:cNvGrpSpPr/>
          <p:nvPr/>
        </p:nvGrpSpPr>
        <p:grpSpPr>
          <a:xfrm>
            <a:off x="506425" y="3855975"/>
            <a:ext cx="426724" cy="307775"/>
            <a:chOff x="1098607" y="3056422"/>
            <a:chExt cx="244417" cy="307775"/>
          </a:xfrm>
        </p:grpSpPr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EEA66670-9FF7-F9C8-0459-B3F35206397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ED98F52B-D17C-5F98-0FC6-08428324E68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307775"/>
              <a:chOff x="5640299" y="5239717"/>
              <a:chExt cx="244417" cy="307775"/>
            </a:xfrm>
          </p:grpSpPr>
          <p:sp>
            <p:nvSpPr>
              <p:cNvPr id="16" name="Oval 593">
                <a:extLst>
                  <a:ext uri="{FF2B5EF4-FFF2-40B4-BE49-F238E27FC236}">
                    <a16:creationId xmlns:a16="http://schemas.microsoft.com/office/drawing/2014/main" id="{EB1F0877-1D26-760B-2D68-6CE341B48E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" name="TextBox 14">
                <a:extLst>
                  <a:ext uri="{FF2B5EF4-FFF2-40B4-BE49-F238E27FC236}">
                    <a16:creationId xmlns:a16="http://schemas.microsoft.com/office/drawing/2014/main" id="{0F83227C-A121-A221-0454-D20AD89F6DF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3077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861D053F-F5E0-BD42-4795-D1DE0CA9F27E}"/>
              </a:ext>
            </a:extLst>
          </p:cNvPr>
          <p:cNvSpPr/>
          <p:nvPr/>
        </p:nvSpPr>
        <p:spPr>
          <a:xfrm>
            <a:off x="12331816" y="0"/>
            <a:ext cx="2682447" cy="4151114"/>
          </a:xfrm>
          <a:prstGeom prst="rect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68053C-01E3-BC87-9276-0792CC374E7B}"/>
              </a:ext>
            </a:extLst>
          </p:cNvPr>
          <p:cNvSpPr txBox="1"/>
          <p:nvPr/>
        </p:nvSpPr>
        <p:spPr>
          <a:xfrm>
            <a:off x="12389244" y="70806"/>
            <a:ext cx="25135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/>
              <a:t>[</a:t>
            </a:r>
            <a:r>
              <a:rPr lang="ko-KR" altLang="en-US" sz="1200" b="1"/>
              <a:t>권한</a:t>
            </a:r>
            <a:r>
              <a:rPr lang="en-US" altLang="ko-KR" sz="1200" b="1"/>
              <a:t>] </a:t>
            </a:r>
            <a:r>
              <a:rPr lang="ko-KR" altLang="en-US" sz="1200" b="1"/>
              <a:t>배너 관리</a:t>
            </a:r>
            <a:endParaRPr lang="en-US" altLang="ko-KR" sz="1200" b="1"/>
          </a:p>
          <a:p>
            <a:endParaRPr lang="en-US" altLang="ko-KR" sz="900"/>
          </a:p>
          <a:p>
            <a:pPr marL="228600" indent="-228600">
              <a:buAutoNum type="arabicParenBoth"/>
            </a:pPr>
            <a:r>
              <a:rPr lang="ko-KR" altLang="en-US" sz="900"/>
              <a:t>시스템 관리자</a:t>
            </a:r>
            <a:r>
              <a:rPr lang="en-US" altLang="ko-KR" sz="900"/>
              <a:t>, </a:t>
            </a:r>
            <a:r>
              <a:rPr lang="ko-KR" altLang="en-US" sz="900"/>
              <a:t>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</a:t>
            </a:r>
            <a:r>
              <a:rPr lang="en-US" altLang="ko-KR" sz="900"/>
              <a:t>, </a:t>
            </a:r>
            <a:r>
              <a:rPr lang="ko-KR" altLang="en-US" sz="900"/>
              <a:t>수정</a:t>
            </a:r>
            <a:r>
              <a:rPr lang="en-US" altLang="ko-KR" sz="900"/>
              <a:t>, </a:t>
            </a:r>
            <a:r>
              <a:rPr lang="ko-KR" altLang="en-US" sz="900"/>
              <a:t>삭제</a:t>
            </a:r>
            <a:r>
              <a:rPr lang="en-US" altLang="ko-KR" sz="900"/>
              <a:t>, </a:t>
            </a:r>
            <a:r>
              <a:rPr lang="ko-KR" altLang="en-US" sz="900"/>
              <a:t>다운로드 가능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(2) </a:t>
            </a:r>
            <a:r>
              <a:rPr lang="ko-KR" altLang="en-US" sz="900"/>
              <a:t>스마트 오더 관리자</a:t>
            </a:r>
            <a:r>
              <a:rPr lang="en-US" altLang="ko-KR" sz="900"/>
              <a:t>, </a:t>
            </a:r>
            <a:r>
              <a:rPr lang="ko-KR" altLang="en-US" sz="900"/>
              <a:t>편의점 관리자</a:t>
            </a:r>
            <a:r>
              <a:rPr lang="en-US" altLang="ko-KR" sz="900"/>
              <a:t>, </a:t>
            </a:r>
            <a:r>
              <a:rPr lang="ko-KR" altLang="en-US" sz="900"/>
              <a:t>온라인몰 관리자</a:t>
            </a:r>
            <a:endParaRPr lang="en-US" altLang="ko-KR" sz="900"/>
          </a:p>
          <a:p>
            <a:r>
              <a:rPr lang="en-US" altLang="ko-KR" sz="900"/>
              <a:t>: </a:t>
            </a:r>
            <a:r>
              <a:rPr lang="ko-KR" altLang="en-US" sz="900"/>
              <a:t>조회 </a:t>
            </a:r>
            <a:r>
              <a:rPr lang="en-US" altLang="ko-KR" sz="900"/>
              <a:t>(</a:t>
            </a:r>
            <a:r>
              <a:rPr lang="ko-KR" altLang="en-US" sz="900"/>
              <a:t>포함 전체</a:t>
            </a:r>
            <a:r>
              <a:rPr lang="en-US" altLang="ko-KR" sz="900"/>
              <a:t>) </a:t>
            </a:r>
            <a:r>
              <a:rPr lang="ko-KR" altLang="en-US" sz="900"/>
              <a:t>불가능</a:t>
            </a:r>
            <a:endParaRPr lang="en-US" altLang="ko-KR" sz="900"/>
          </a:p>
        </p:txBody>
      </p:sp>
    </p:spTree>
    <p:extLst>
      <p:ext uri="{BB962C8B-B14F-4D97-AF65-F5344CB8AC3E}">
        <p14:creationId xmlns:p14="http://schemas.microsoft.com/office/powerpoint/2010/main" val="453843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배너 상세 관리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확인 및 수정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정보가 관리자에 의해 작성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저장된 경우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관리자가 추가할 때 로그인 정보와 시간에 따라 자동으로 부여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체크박스 모두 비활성화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1063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1108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변경된 내용이 있는 경우 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2144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AD-05-0002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A80462D-2225-DD88-1156-889A8ABE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D174D6B-4A2F-78E9-3A3D-3774E0C04AB6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 관리  </a:t>
            </a:r>
            <a:r>
              <a:rPr lang="en-US" altLang="ko-KR" sz="900"/>
              <a:t>&gt; </a:t>
            </a:r>
            <a:r>
              <a:rPr lang="ko-KR" altLang="en-US" sz="900"/>
              <a:t>배너 관리 </a:t>
            </a:r>
            <a:r>
              <a:rPr lang="en-US" altLang="ko-KR" sz="900"/>
              <a:t>&gt; </a:t>
            </a:r>
            <a:r>
              <a:rPr lang="ko-KR" altLang="en-US" sz="900"/>
              <a:t>상세</a:t>
            </a:r>
            <a:endParaRPr lang="en-US" altLang="ko-KR" sz="900"/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80AD0308-5F64-62B8-5EBB-9C03AA656431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465CBAD8-80F9-85D2-FE83-13E73CF77A6C}"/>
              </a:ext>
            </a:extLst>
          </p:cNvPr>
          <p:cNvGrpSpPr/>
          <p:nvPr/>
        </p:nvGrpSpPr>
        <p:grpSpPr>
          <a:xfrm rot="5400000">
            <a:off x="2163002" y="60339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CA185E48-A2DC-77AC-30F7-54365B0BFB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4" name="Oval 593">
              <a:extLst>
                <a:ext uri="{FF2B5EF4-FFF2-40B4-BE49-F238E27FC236}">
                  <a16:creationId xmlns:a16="http://schemas.microsoft.com/office/drawing/2014/main" id="{2B3EC228-A91E-3165-F308-EB0D805EF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B07F01-965D-6B24-D568-D6A8925D1601}"/>
              </a:ext>
            </a:extLst>
          </p:cNvPr>
          <p:cNvSpPr txBox="1"/>
          <p:nvPr/>
        </p:nvSpPr>
        <p:spPr>
          <a:xfrm>
            <a:off x="690887" y="1171028"/>
            <a:ext cx="1055230" cy="5051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배너 위치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게시 기간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게시 여부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정렬 순번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(1920*620)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등록자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등록일시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06B2CF04-793B-B5BA-1031-51B2EC87800A}"/>
              </a:ext>
            </a:extLst>
          </p:cNvPr>
          <p:cNvSpPr/>
          <p:nvPr/>
        </p:nvSpPr>
        <p:spPr>
          <a:xfrm>
            <a:off x="4858379" y="631484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5A02371C-93D8-A86B-926B-6BBF0EB23ED7}"/>
              </a:ext>
            </a:extLst>
          </p:cNvPr>
          <p:cNvSpPr/>
          <p:nvPr/>
        </p:nvSpPr>
        <p:spPr>
          <a:xfrm>
            <a:off x="4262814" y="631484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34DAD6B1-6025-AB5B-CD1F-315C27B708D6}"/>
              </a:ext>
            </a:extLst>
          </p:cNvPr>
          <p:cNvSpPr/>
          <p:nvPr/>
        </p:nvSpPr>
        <p:spPr>
          <a:xfrm>
            <a:off x="1603067" y="1611828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9FE2B4C0-94EA-7FDD-4768-30EE5C6B221D}"/>
              </a:ext>
            </a:extLst>
          </p:cNvPr>
          <p:cNvSpPr/>
          <p:nvPr/>
        </p:nvSpPr>
        <p:spPr>
          <a:xfrm>
            <a:off x="1603067" y="2843137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06F3B1F1-4C31-53E1-02E0-1D6D97ECE02D}"/>
              </a:ext>
            </a:extLst>
          </p:cNvPr>
          <p:cNvSpPr/>
          <p:nvPr/>
        </p:nvSpPr>
        <p:spPr>
          <a:xfrm>
            <a:off x="1606242" y="3277753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00A1EF51-7601-4828-7778-6D94634C8D4C}"/>
              </a:ext>
            </a:extLst>
          </p:cNvPr>
          <p:cNvSpPr/>
          <p:nvPr/>
        </p:nvSpPr>
        <p:spPr>
          <a:xfrm>
            <a:off x="3388453" y="3277753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8B36C997-8741-0856-99E9-87EF72B6A5A3}"/>
              </a:ext>
            </a:extLst>
          </p:cNvPr>
          <p:cNvSpPr/>
          <p:nvPr/>
        </p:nvSpPr>
        <p:spPr>
          <a:xfrm>
            <a:off x="1603067" y="3608356"/>
            <a:ext cx="2309052" cy="6376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FF9DC613-A59F-6A54-4A46-99E6401DD8AF}"/>
              </a:ext>
            </a:extLst>
          </p:cNvPr>
          <p:cNvGrpSpPr/>
          <p:nvPr/>
        </p:nvGrpSpPr>
        <p:grpSpPr>
          <a:xfrm>
            <a:off x="4539771" y="6083981"/>
            <a:ext cx="244417" cy="258694"/>
            <a:chOff x="1098607" y="3056422"/>
            <a:chExt cx="244417" cy="258694"/>
          </a:xfrm>
        </p:grpSpPr>
        <p:sp>
          <p:nvSpPr>
            <p:cNvPr id="23" name="이등변 삼각형 22">
              <a:extLst>
                <a:ext uri="{FF2B5EF4-FFF2-40B4-BE49-F238E27FC236}">
                  <a16:creationId xmlns:a16="http://schemas.microsoft.com/office/drawing/2014/main" id="{6709675F-732B-AEFB-C9D2-692E195CEBB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2E31D22E-E735-3985-6607-AC091CEEEA8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5" name="Oval 593">
                <a:extLst>
                  <a:ext uri="{FF2B5EF4-FFF2-40B4-BE49-F238E27FC236}">
                    <a16:creationId xmlns:a16="http://schemas.microsoft.com/office/drawing/2014/main" id="{9B7057FE-4025-4FC0-67B3-6C7C968F6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" name="TextBox 14">
                <a:extLst>
                  <a:ext uri="{FF2B5EF4-FFF2-40B4-BE49-F238E27FC236}">
                    <a16:creationId xmlns:a16="http://schemas.microsoft.com/office/drawing/2014/main" id="{F65BA647-9BA1-3332-1BDD-09F6147F02F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51AAA933-500B-52E0-06B8-570C5CA0BC5E}"/>
              </a:ext>
            </a:extLst>
          </p:cNvPr>
          <p:cNvGrpSpPr/>
          <p:nvPr/>
        </p:nvGrpSpPr>
        <p:grpSpPr>
          <a:xfrm>
            <a:off x="5156057" y="6078587"/>
            <a:ext cx="244417" cy="258694"/>
            <a:chOff x="1098607" y="3056422"/>
            <a:chExt cx="244417" cy="258694"/>
          </a:xfrm>
        </p:grpSpPr>
        <p:sp>
          <p:nvSpPr>
            <p:cNvPr id="28" name="이등변 삼각형 27">
              <a:extLst>
                <a:ext uri="{FF2B5EF4-FFF2-40B4-BE49-F238E27FC236}">
                  <a16:creationId xmlns:a16="http://schemas.microsoft.com/office/drawing/2014/main" id="{FE60ABCE-A207-FA7F-090C-5EFFE5F20C6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BD31E5EB-83C0-A547-52AE-A598843F06A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0" name="Oval 593">
                <a:extLst>
                  <a:ext uri="{FF2B5EF4-FFF2-40B4-BE49-F238E27FC236}">
                    <a16:creationId xmlns:a16="http://schemas.microsoft.com/office/drawing/2014/main" id="{8BF57609-5B70-E094-EAAF-855BEF3139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" name="TextBox 14">
                <a:extLst>
                  <a:ext uri="{FF2B5EF4-FFF2-40B4-BE49-F238E27FC236}">
                    <a16:creationId xmlns:a16="http://schemas.microsoft.com/office/drawing/2014/main" id="{15090519-4A71-D625-A654-7BCAA04947F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0922C3BA-6660-767C-0173-903AD20CCED7}"/>
              </a:ext>
            </a:extLst>
          </p:cNvPr>
          <p:cNvSpPr txBox="1"/>
          <p:nvPr/>
        </p:nvSpPr>
        <p:spPr>
          <a:xfrm>
            <a:off x="2102183" y="3782606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2A14104C-BBF1-9E41-A54E-4F30DEE919E9}"/>
              </a:ext>
            </a:extLst>
          </p:cNvPr>
          <p:cNvSpPr/>
          <p:nvPr/>
        </p:nvSpPr>
        <p:spPr>
          <a:xfrm>
            <a:off x="1617403" y="2012930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6" name="그림 35" descr="렌치, 도구이(가) 표시된 사진&#10;&#10;자동 생성된 설명">
            <a:extLst>
              <a:ext uri="{FF2B5EF4-FFF2-40B4-BE49-F238E27FC236}">
                <a16:creationId xmlns:a16="http://schemas.microsoft.com/office/drawing/2014/main" id="{06AE7047-1933-08C5-06A6-BBD76446440A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341" y="2036463"/>
            <a:ext cx="195806" cy="193744"/>
          </a:xfrm>
          <a:prstGeom prst="rect">
            <a:avLst/>
          </a:prstGeom>
        </p:spPr>
      </p:pic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D9C27B65-020E-59DB-89F0-6B4A57E4532E}"/>
              </a:ext>
            </a:extLst>
          </p:cNvPr>
          <p:cNvSpPr/>
          <p:nvPr/>
        </p:nvSpPr>
        <p:spPr>
          <a:xfrm>
            <a:off x="2843585" y="2008626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9" name="그림 48" descr="렌치, 도구이(가) 표시된 사진&#10;&#10;자동 생성된 설명">
            <a:extLst>
              <a:ext uri="{FF2B5EF4-FFF2-40B4-BE49-F238E27FC236}">
                <a16:creationId xmlns:a16="http://schemas.microsoft.com/office/drawing/2014/main" id="{4D35EEA4-A713-E725-F02A-071F80AE2680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523" y="2032159"/>
            <a:ext cx="195806" cy="193744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ACEAED48-69BE-2F12-3352-74C1DD3E7944}"/>
              </a:ext>
            </a:extLst>
          </p:cNvPr>
          <p:cNvSpPr txBox="1"/>
          <p:nvPr/>
        </p:nvSpPr>
        <p:spPr>
          <a:xfrm>
            <a:off x="2612317" y="2010175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107" name="사각형: 둥근 모서리 106">
            <a:extLst>
              <a:ext uri="{FF2B5EF4-FFF2-40B4-BE49-F238E27FC236}">
                <a16:creationId xmlns:a16="http://schemas.microsoft.com/office/drawing/2014/main" id="{35CBD88F-4741-BD95-9195-67707453C90B}"/>
              </a:ext>
            </a:extLst>
          </p:cNvPr>
          <p:cNvSpPr/>
          <p:nvPr/>
        </p:nvSpPr>
        <p:spPr>
          <a:xfrm>
            <a:off x="1603455" y="4912612"/>
            <a:ext cx="1001892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36B6171C-33B7-9A21-B67D-8A025715FE39}"/>
              </a:ext>
            </a:extLst>
          </p:cNvPr>
          <p:cNvSpPr/>
          <p:nvPr/>
        </p:nvSpPr>
        <p:spPr>
          <a:xfrm>
            <a:off x="1603067" y="5308105"/>
            <a:ext cx="2087969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yyyy-mm-dd hh:mm:ss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F3023599-AE4D-6B77-BE84-95B751644069}"/>
              </a:ext>
            </a:extLst>
          </p:cNvPr>
          <p:cNvSpPr/>
          <p:nvPr/>
        </p:nvSpPr>
        <p:spPr>
          <a:xfrm>
            <a:off x="2689144" y="4912612"/>
            <a:ext cx="1001892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F4D5132D-4033-31B7-75FC-7155780EA143}"/>
              </a:ext>
            </a:extLst>
          </p:cNvPr>
          <p:cNvSpPr/>
          <p:nvPr/>
        </p:nvSpPr>
        <p:spPr>
          <a:xfrm>
            <a:off x="488004" y="4804024"/>
            <a:ext cx="3258922" cy="841490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900">
              <a:solidFill>
                <a:srgbClr val="C00000"/>
              </a:solidFill>
            </a:endParaRPr>
          </a:p>
          <a:p>
            <a:pPr algn="ctr"/>
            <a:endParaRPr lang="en-US" altLang="ko-KR" sz="900">
              <a:solidFill>
                <a:srgbClr val="C00000"/>
              </a:solidFill>
            </a:endParaRPr>
          </a:p>
          <a:p>
            <a:pPr algn="ctr"/>
            <a:endParaRPr lang="en-US" altLang="ko-KR" sz="900">
              <a:solidFill>
                <a:srgbClr val="C00000"/>
              </a:solidFill>
            </a:endParaRPr>
          </a:p>
          <a:p>
            <a:pPr algn="ctr"/>
            <a:r>
              <a:rPr lang="ko-KR" altLang="en-US" sz="900">
                <a:solidFill>
                  <a:srgbClr val="C00000"/>
                </a:solidFill>
              </a:rPr>
              <a:t>로그인 관리자 정보 및 해당 시간으로 자동 부여</a:t>
            </a:r>
            <a:endParaRPr lang="en-US" altLang="ko-KR" sz="900">
              <a:solidFill>
                <a:srgbClr val="C00000"/>
              </a:solidFill>
            </a:endParaRPr>
          </a:p>
          <a:p>
            <a:pPr algn="ctr"/>
            <a:endParaRPr lang="en-US" altLang="ko-KR" sz="900">
              <a:solidFill>
                <a:srgbClr val="C00000"/>
              </a:solidFill>
            </a:endParaRPr>
          </a:p>
          <a:p>
            <a:pPr algn="ctr"/>
            <a:endParaRPr lang="en-US" altLang="ko-KR" sz="900">
              <a:solidFill>
                <a:srgbClr val="C00000"/>
              </a:solidFill>
            </a:endParaRPr>
          </a:p>
          <a:p>
            <a:pPr algn="ctr"/>
            <a:endParaRPr lang="ko-KR" altLang="en-US" sz="900">
              <a:solidFill>
                <a:srgbClr val="C00000"/>
              </a:solidFill>
            </a:endParaRPr>
          </a:p>
        </p:txBody>
      </p:sp>
      <p:grpSp>
        <p:nvGrpSpPr>
          <p:cNvPr id="115" name="그룹 114">
            <a:extLst>
              <a:ext uri="{FF2B5EF4-FFF2-40B4-BE49-F238E27FC236}">
                <a16:creationId xmlns:a16="http://schemas.microsoft.com/office/drawing/2014/main" id="{5EA30880-8E66-5C56-8B6D-D8C7866CFB3A}"/>
              </a:ext>
            </a:extLst>
          </p:cNvPr>
          <p:cNvGrpSpPr/>
          <p:nvPr/>
        </p:nvGrpSpPr>
        <p:grpSpPr>
          <a:xfrm rot="5400000">
            <a:off x="3703340" y="511544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6" name="이등변 삼각형 115">
              <a:extLst>
                <a:ext uri="{FF2B5EF4-FFF2-40B4-BE49-F238E27FC236}">
                  <a16:creationId xmlns:a16="http://schemas.microsoft.com/office/drawing/2014/main" id="{B56386ED-6352-2BB7-A5DD-C9992C552AB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7" name="Oval 593">
              <a:extLst>
                <a:ext uri="{FF2B5EF4-FFF2-40B4-BE49-F238E27FC236}">
                  <a16:creationId xmlns:a16="http://schemas.microsoft.com/office/drawing/2014/main" id="{B17E1610-76DE-C932-4D86-F8481C45F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115544AA-6D61-9ED2-56BA-1985D76AD96B}"/>
              </a:ext>
            </a:extLst>
          </p:cNvPr>
          <p:cNvSpPr txBox="1"/>
          <p:nvPr/>
        </p:nvSpPr>
        <p:spPr>
          <a:xfrm>
            <a:off x="7848332" y="2232848"/>
            <a:ext cx="320093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상세 정보 중 </a:t>
            </a:r>
            <a:r>
              <a:rPr lang="en-US" altLang="ko-KR" sz="900">
                <a:solidFill>
                  <a:srgbClr val="C00000"/>
                </a:solidFill>
              </a:rPr>
              <a:t>*</a:t>
            </a:r>
            <a:r>
              <a:rPr lang="ko-KR" altLang="en-US" sz="900"/>
              <a:t>은 필수 정보</a:t>
            </a:r>
            <a:r>
              <a:rPr lang="en-US" altLang="ko-KR" sz="900"/>
              <a:t>, </a:t>
            </a:r>
            <a:r>
              <a:rPr lang="ko-KR" altLang="en-US" sz="900">
                <a:highlight>
                  <a:srgbClr val="C0C0C0"/>
                </a:highlight>
              </a:rPr>
              <a:t>회색 영역</a:t>
            </a:r>
            <a:r>
              <a:rPr lang="ko-KR" altLang="en-US" sz="900"/>
              <a:t>은 변경 불가 영역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9818378-3DBA-3EFC-FC54-F7FAEAFEC612}"/>
              </a:ext>
            </a:extLst>
          </p:cNvPr>
          <p:cNvSpPr/>
          <p:nvPr/>
        </p:nvSpPr>
        <p:spPr>
          <a:xfrm>
            <a:off x="8102593" y="3169322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2640689-FC46-E5F3-2404-2E4BE2EA848B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167393" y="3472441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37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90B58B7F-9824-493D-DF0C-83ED99A4D58E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9652886" y="4126795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38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3B589440-B0E2-7389-1186-9AA438A0CD7F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8782066" y="4126796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39" name="Close Button">
            <a:extLst>
              <a:ext uri="{FF2B5EF4-FFF2-40B4-BE49-F238E27FC236}">
                <a16:creationId xmlns:a16="http://schemas.microsoft.com/office/drawing/2014/main" id="{C8778F14-4D07-D450-1CC1-A60DF8313712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11132307" y="3248626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45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5091B245-7AAE-15A3-F59C-62F44765E72B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8202942" y="3621398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46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BDDDC923-63EA-9CBB-33FB-042B535C11DF}"/>
              </a:ext>
            </a:extLst>
          </p:cNvPr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8102593" y="3187758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D03C4142-5CB6-2A7F-5D06-BC87AE129594}"/>
              </a:ext>
            </a:extLst>
          </p:cNvPr>
          <p:cNvGrpSpPr/>
          <p:nvPr/>
        </p:nvGrpSpPr>
        <p:grpSpPr>
          <a:xfrm>
            <a:off x="10883418" y="3011735"/>
            <a:ext cx="244417" cy="258694"/>
            <a:chOff x="1098607" y="3056422"/>
            <a:chExt cx="244417" cy="258694"/>
          </a:xfrm>
        </p:grpSpPr>
        <p:sp>
          <p:nvSpPr>
            <p:cNvPr id="51" name="이등변 삼각형 50">
              <a:extLst>
                <a:ext uri="{FF2B5EF4-FFF2-40B4-BE49-F238E27FC236}">
                  <a16:creationId xmlns:a16="http://schemas.microsoft.com/office/drawing/2014/main" id="{F01E4AF0-B6E5-E68A-06EA-B82E2D5F4F58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2" name="그룹 51">
              <a:extLst>
                <a:ext uri="{FF2B5EF4-FFF2-40B4-BE49-F238E27FC236}">
                  <a16:creationId xmlns:a16="http://schemas.microsoft.com/office/drawing/2014/main" id="{7703C4AF-1500-15A0-0F94-AB4A8412374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3" name="Oval 593">
                <a:extLst>
                  <a:ext uri="{FF2B5EF4-FFF2-40B4-BE49-F238E27FC236}">
                    <a16:creationId xmlns:a16="http://schemas.microsoft.com/office/drawing/2014/main" id="{9D074485-39F9-852A-F1C0-99B9CEEE49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4" name="TextBox 14">
                <a:extLst>
                  <a:ext uri="{FF2B5EF4-FFF2-40B4-BE49-F238E27FC236}">
                    <a16:creationId xmlns:a16="http://schemas.microsoft.com/office/drawing/2014/main" id="{EA4F1A4E-0707-71D8-1256-17CB446625F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1053E48B-A6D1-B5F5-975E-1DC0AC4F9F4F}"/>
              </a:ext>
            </a:extLst>
          </p:cNvPr>
          <p:cNvSpPr/>
          <p:nvPr/>
        </p:nvSpPr>
        <p:spPr>
          <a:xfrm>
            <a:off x="8092507" y="4830089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40AB597A-F7FF-0279-7C36-352CC9D0759A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157307" y="5133208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57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9E2F462A-FBD1-8539-A260-AF5A6782947C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9642800" y="5787562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58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1769CFED-D9F8-112C-73B2-19F722F94F2F}"/>
              </a:ext>
            </a:extLst>
          </p:cNvPr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8771980" y="5787563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59" name="Close Button">
            <a:extLst>
              <a:ext uri="{FF2B5EF4-FFF2-40B4-BE49-F238E27FC236}">
                <a16:creationId xmlns:a16="http://schemas.microsoft.com/office/drawing/2014/main" id="{E9901859-D803-0F05-0FE8-58D7443454D7}"/>
              </a:ext>
            </a:extLst>
          </p:cNvPr>
          <p:cNvSpPr>
            <a:spLocks noChangeAspect="1"/>
          </p:cNvSpPr>
          <p:nvPr>
            <p:custDataLst>
              <p:tags r:id="rId10"/>
            </p:custDataLst>
          </p:nvPr>
        </p:nvSpPr>
        <p:spPr bwMode="auto">
          <a:xfrm>
            <a:off x="11122221" y="4909393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60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385F449E-8BF3-6F77-C805-2558F47AEB67}"/>
              </a:ext>
            </a:extLst>
          </p:cNvPr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8192856" y="5282165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변경된 내용이 있습니다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.</a:t>
            </a:r>
          </a:p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61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52D27DE-C230-2D06-6058-AFCF6FDDC924}"/>
              </a:ext>
            </a:extLst>
          </p:cNvPr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8092507" y="4848525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62" name="그룹 61">
            <a:extLst>
              <a:ext uri="{FF2B5EF4-FFF2-40B4-BE49-F238E27FC236}">
                <a16:creationId xmlns:a16="http://schemas.microsoft.com/office/drawing/2014/main" id="{7D77E439-8194-06F2-D889-1B3085AA7404}"/>
              </a:ext>
            </a:extLst>
          </p:cNvPr>
          <p:cNvGrpSpPr/>
          <p:nvPr/>
        </p:nvGrpSpPr>
        <p:grpSpPr>
          <a:xfrm>
            <a:off x="10910255" y="4659247"/>
            <a:ext cx="244417" cy="258694"/>
            <a:chOff x="1098607" y="3056422"/>
            <a:chExt cx="244417" cy="258694"/>
          </a:xfrm>
        </p:grpSpPr>
        <p:sp>
          <p:nvSpPr>
            <p:cNvPr id="63" name="이등변 삼각형 62">
              <a:extLst>
                <a:ext uri="{FF2B5EF4-FFF2-40B4-BE49-F238E27FC236}">
                  <a16:creationId xmlns:a16="http://schemas.microsoft.com/office/drawing/2014/main" id="{938ADA3A-8DE7-3D79-B1D9-514769F6FC1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4" name="그룹 63">
              <a:extLst>
                <a:ext uri="{FF2B5EF4-FFF2-40B4-BE49-F238E27FC236}">
                  <a16:creationId xmlns:a16="http://schemas.microsoft.com/office/drawing/2014/main" id="{56C45AE6-4F40-4B18-69BB-48A41E9DB95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5" name="Oval 593">
                <a:extLst>
                  <a:ext uri="{FF2B5EF4-FFF2-40B4-BE49-F238E27FC236}">
                    <a16:creationId xmlns:a16="http://schemas.microsoft.com/office/drawing/2014/main" id="{3C093774-C3C0-BF61-B019-418FB87B47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6" name="TextBox 14">
                <a:extLst>
                  <a:ext uri="{FF2B5EF4-FFF2-40B4-BE49-F238E27FC236}">
                    <a16:creationId xmlns:a16="http://schemas.microsoft.com/office/drawing/2014/main" id="{428F666D-8CDD-B8CC-FEDF-2558E7D6A15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41F3C90F-1D02-3994-FDAA-80024E9F13E2}"/>
              </a:ext>
            </a:extLst>
          </p:cNvPr>
          <p:cNvSpPr txBox="1"/>
          <p:nvPr/>
        </p:nvSpPr>
        <p:spPr>
          <a:xfrm>
            <a:off x="647001" y="114709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4904BB1-6EFC-AB38-6581-396CA45DC42E}"/>
              </a:ext>
            </a:extLst>
          </p:cNvPr>
          <p:cNvSpPr txBox="1"/>
          <p:nvPr/>
        </p:nvSpPr>
        <p:spPr>
          <a:xfrm>
            <a:off x="647852" y="154803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A6C447E-2A4D-A971-BC60-32F7F5EAAB83}"/>
              </a:ext>
            </a:extLst>
          </p:cNvPr>
          <p:cNvSpPr txBox="1"/>
          <p:nvPr/>
        </p:nvSpPr>
        <p:spPr>
          <a:xfrm>
            <a:off x="634820" y="199651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7D13325-9738-A0B8-7845-C5DF216B4E4A}"/>
              </a:ext>
            </a:extLst>
          </p:cNvPr>
          <p:cNvSpPr txBox="1"/>
          <p:nvPr/>
        </p:nvSpPr>
        <p:spPr>
          <a:xfrm>
            <a:off x="636885" y="239663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AE6E12C-E55C-2719-EE89-F9E6D54C22DC}"/>
              </a:ext>
            </a:extLst>
          </p:cNvPr>
          <p:cNvSpPr txBox="1"/>
          <p:nvPr/>
        </p:nvSpPr>
        <p:spPr>
          <a:xfrm>
            <a:off x="647177" y="323431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C49AD204-496F-E428-B5CA-B33BFEF5A261}"/>
              </a:ext>
            </a:extLst>
          </p:cNvPr>
          <p:cNvSpPr/>
          <p:nvPr/>
        </p:nvSpPr>
        <p:spPr>
          <a:xfrm>
            <a:off x="1603067" y="4505181"/>
            <a:ext cx="231878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DEBE0EA-AC17-1934-1F8F-EC971660052D}"/>
              </a:ext>
            </a:extLst>
          </p:cNvPr>
          <p:cNvSpPr txBox="1"/>
          <p:nvPr/>
        </p:nvSpPr>
        <p:spPr>
          <a:xfrm>
            <a:off x="1683099" y="2446094"/>
            <a:ext cx="720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게시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750BA5-1B06-09DC-ADA7-99DF09A2E92C}"/>
              </a:ext>
            </a:extLst>
          </p:cNvPr>
          <p:cNvSpPr txBox="1"/>
          <p:nvPr/>
        </p:nvSpPr>
        <p:spPr>
          <a:xfrm>
            <a:off x="2473105" y="2446094"/>
            <a:ext cx="7525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미게시</a:t>
            </a:r>
          </a:p>
        </p:txBody>
      </p:sp>
      <p:sp>
        <p:nvSpPr>
          <p:cNvPr id="67" name="타원 66">
            <a:extLst>
              <a:ext uri="{FF2B5EF4-FFF2-40B4-BE49-F238E27FC236}">
                <a16:creationId xmlns:a16="http://schemas.microsoft.com/office/drawing/2014/main" id="{D7276789-663D-8FAA-4E95-6B5B6E603E66}"/>
              </a:ext>
            </a:extLst>
          </p:cNvPr>
          <p:cNvSpPr/>
          <p:nvPr/>
        </p:nvSpPr>
        <p:spPr>
          <a:xfrm>
            <a:off x="1616123" y="2508488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타원 67">
            <a:extLst>
              <a:ext uri="{FF2B5EF4-FFF2-40B4-BE49-F238E27FC236}">
                <a16:creationId xmlns:a16="http://schemas.microsoft.com/office/drawing/2014/main" id="{37DE5AD4-8EA5-3C15-A65E-B46461E4930C}"/>
              </a:ext>
            </a:extLst>
          </p:cNvPr>
          <p:cNvSpPr/>
          <p:nvPr/>
        </p:nvSpPr>
        <p:spPr>
          <a:xfrm>
            <a:off x="1646722" y="2540600"/>
            <a:ext cx="45719" cy="45719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타원 68">
            <a:extLst>
              <a:ext uri="{FF2B5EF4-FFF2-40B4-BE49-F238E27FC236}">
                <a16:creationId xmlns:a16="http://schemas.microsoft.com/office/drawing/2014/main" id="{937DA240-6947-94D7-2286-D9D3C5A68294}"/>
              </a:ext>
            </a:extLst>
          </p:cNvPr>
          <p:cNvSpPr/>
          <p:nvPr/>
        </p:nvSpPr>
        <p:spPr>
          <a:xfrm>
            <a:off x="2412587" y="2502073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CE005FA-0806-11BB-7774-C081C553FC4A}"/>
              </a:ext>
            </a:extLst>
          </p:cNvPr>
          <p:cNvSpPr txBox="1"/>
          <p:nvPr/>
        </p:nvSpPr>
        <p:spPr>
          <a:xfrm>
            <a:off x="1642293" y="1206259"/>
            <a:ext cx="720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상단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9967B7B-89CB-1EDA-E7C3-49CA0B7F57B5}"/>
              </a:ext>
            </a:extLst>
          </p:cNvPr>
          <p:cNvSpPr txBox="1"/>
          <p:nvPr/>
        </p:nvSpPr>
        <p:spPr>
          <a:xfrm>
            <a:off x="2432299" y="1206259"/>
            <a:ext cx="7525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하단</a:t>
            </a:r>
          </a:p>
        </p:txBody>
      </p:sp>
      <p:sp>
        <p:nvSpPr>
          <p:cNvPr id="72" name="타원 71">
            <a:extLst>
              <a:ext uri="{FF2B5EF4-FFF2-40B4-BE49-F238E27FC236}">
                <a16:creationId xmlns:a16="http://schemas.microsoft.com/office/drawing/2014/main" id="{31969B21-4CEA-6C7C-D148-77A75AC762A5}"/>
              </a:ext>
            </a:extLst>
          </p:cNvPr>
          <p:cNvSpPr/>
          <p:nvPr/>
        </p:nvSpPr>
        <p:spPr>
          <a:xfrm>
            <a:off x="1575317" y="1268653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타원 78">
            <a:extLst>
              <a:ext uri="{FF2B5EF4-FFF2-40B4-BE49-F238E27FC236}">
                <a16:creationId xmlns:a16="http://schemas.microsoft.com/office/drawing/2014/main" id="{23D74325-9BE6-DD16-415D-F761F6C462B5}"/>
              </a:ext>
            </a:extLst>
          </p:cNvPr>
          <p:cNvSpPr/>
          <p:nvPr/>
        </p:nvSpPr>
        <p:spPr>
          <a:xfrm>
            <a:off x="1605916" y="1300765"/>
            <a:ext cx="45719" cy="45719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타원 79">
            <a:extLst>
              <a:ext uri="{FF2B5EF4-FFF2-40B4-BE49-F238E27FC236}">
                <a16:creationId xmlns:a16="http://schemas.microsoft.com/office/drawing/2014/main" id="{71F80FBC-FE1E-D735-48EB-B323C42ABCA0}"/>
              </a:ext>
            </a:extLst>
          </p:cNvPr>
          <p:cNvSpPr/>
          <p:nvPr/>
        </p:nvSpPr>
        <p:spPr>
          <a:xfrm>
            <a:off x="2371781" y="1262238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2303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배너 추가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편집을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1063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안 된 경우 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11081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추가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AD-05-0003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A80462D-2225-DD88-1156-889A8ABE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D174D6B-4A2F-78E9-3A3D-3774E0C04AB6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 관리  </a:t>
            </a:r>
            <a:r>
              <a:rPr lang="en-US" altLang="ko-KR" sz="900"/>
              <a:t>&gt; </a:t>
            </a:r>
            <a:r>
              <a:rPr lang="ko-KR" altLang="en-US" sz="900"/>
              <a:t>배너 관리 </a:t>
            </a:r>
            <a:r>
              <a:rPr lang="en-US" altLang="ko-KR" sz="900"/>
              <a:t>&gt; </a:t>
            </a:r>
            <a:r>
              <a:rPr lang="ko-KR" altLang="en-US" sz="900"/>
              <a:t>추가</a:t>
            </a:r>
            <a:endParaRPr lang="en-US" altLang="ko-KR" sz="900"/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80AD0308-5F64-62B8-5EBB-9C03AA656431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465CBAD8-80F9-85D2-FE83-13E73CF77A6C}"/>
              </a:ext>
            </a:extLst>
          </p:cNvPr>
          <p:cNvGrpSpPr/>
          <p:nvPr/>
        </p:nvGrpSpPr>
        <p:grpSpPr>
          <a:xfrm rot="5400000">
            <a:off x="2087711" y="61233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CA185E48-A2DC-77AC-30F7-54365B0BFB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4" name="Oval 593">
              <a:extLst>
                <a:ext uri="{FF2B5EF4-FFF2-40B4-BE49-F238E27FC236}">
                  <a16:creationId xmlns:a16="http://schemas.microsoft.com/office/drawing/2014/main" id="{2B3EC228-A91E-3165-F308-EB0D805EF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06B2CF04-793B-B5BA-1031-51B2EC87800A}"/>
              </a:ext>
            </a:extLst>
          </p:cNvPr>
          <p:cNvSpPr/>
          <p:nvPr/>
        </p:nvSpPr>
        <p:spPr>
          <a:xfrm>
            <a:off x="4182104" y="519552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5A02371C-93D8-A86B-926B-6BBF0EB23ED7}"/>
              </a:ext>
            </a:extLst>
          </p:cNvPr>
          <p:cNvSpPr/>
          <p:nvPr/>
        </p:nvSpPr>
        <p:spPr>
          <a:xfrm>
            <a:off x="3586539" y="519552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FF9DC613-A59F-6A54-4A46-99E6401DD8AF}"/>
              </a:ext>
            </a:extLst>
          </p:cNvPr>
          <p:cNvGrpSpPr/>
          <p:nvPr/>
        </p:nvGrpSpPr>
        <p:grpSpPr>
          <a:xfrm>
            <a:off x="3863496" y="4964658"/>
            <a:ext cx="244417" cy="258694"/>
            <a:chOff x="1098607" y="3056422"/>
            <a:chExt cx="244417" cy="258694"/>
          </a:xfrm>
        </p:grpSpPr>
        <p:sp>
          <p:nvSpPr>
            <p:cNvPr id="23" name="이등변 삼각형 22">
              <a:extLst>
                <a:ext uri="{FF2B5EF4-FFF2-40B4-BE49-F238E27FC236}">
                  <a16:creationId xmlns:a16="http://schemas.microsoft.com/office/drawing/2014/main" id="{6709675F-732B-AEFB-C9D2-692E195CEBB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2E31D22E-E735-3985-6607-AC091CEEEA8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5" name="Oval 593">
                <a:extLst>
                  <a:ext uri="{FF2B5EF4-FFF2-40B4-BE49-F238E27FC236}">
                    <a16:creationId xmlns:a16="http://schemas.microsoft.com/office/drawing/2014/main" id="{9B7057FE-4025-4FC0-67B3-6C7C968F6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" name="TextBox 14">
                <a:extLst>
                  <a:ext uri="{FF2B5EF4-FFF2-40B4-BE49-F238E27FC236}">
                    <a16:creationId xmlns:a16="http://schemas.microsoft.com/office/drawing/2014/main" id="{F65BA647-9BA1-3332-1BDD-09F6147F02F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51AAA933-500B-52E0-06B8-570C5CA0BC5E}"/>
              </a:ext>
            </a:extLst>
          </p:cNvPr>
          <p:cNvGrpSpPr/>
          <p:nvPr/>
        </p:nvGrpSpPr>
        <p:grpSpPr>
          <a:xfrm>
            <a:off x="4479782" y="4959264"/>
            <a:ext cx="244417" cy="258694"/>
            <a:chOff x="1098607" y="3056422"/>
            <a:chExt cx="244417" cy="258694"/>
          </a:xfrm>
        </p:grpSpPr>
        <p:sp>
          <p:nvSpPr>
            <p:cNvPr id="28" name="이등변 삼각형 27">
              <a:extLst>
                <a:ext uri="{FF2B5EF4-FFF2-40B4-BE49-F238E27FC236}">
                  <a16:creationId xmlns:a16="http://schemas.microsoft.com/office/drawing/2014/main" id="{FE60ABCE-A207-FA7F-090C-5EFFE5F20C6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BD31E5EB-83C0-A547-52AE-A598843F06A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0" name="Oval 593">
                <a:extLst>
                  <a:ext uri="{FF2B5EF4-FFF2-40B4-BE49-F238E27FC236}">
                    <a16:creationId xmlns:a16="http://schemas.microsoft.com/office/drawing/2014/main" id="{8BF57609-5B70-E094-EAAF-855BEF3139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" name="TextBox 14">
                <a:extLst>
                  <a:ext uri="{FF2B5EF4-FFF2-40B4-BE49-F238E27FC236}">
                    <a16:creationId xmlns:a16="http://schemas.microsoft.com/office/drawing/2014/main" id="{15090519-4A71-D625-A654-7BCAA04947F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543ACFF-ECC7-1438-9B78-51D0F8D151FB}"/>
              </a:ext>
            </a:extLst>
          </p:cNvPr>
          <p:cNvSpPr txBox="1"/>
          <p:nvPr/>
        </p:nvSpPr>
        <p:spPr>
          <a:xfrm>
            <a:off x="7816905" y="1718712"/>
            <a:ext cx="4218077" cy="688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B867D650-22D3-5024-6E68-94DEF9653C78}"/>
              </a:ext>
            </a:extLst>
          </p:cNvPr>
          <p:cNvSpPr/>
          <p:nvPr/>
        </p:nvSpPr>
        <p:spPr>
          <a:xfrm>
            <a:off x="8050300" y="2747276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98A79E6E-BB0D-8B87-6CC1-516C178E0EB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115100" y="3050395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67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925453D1-9CE3-B8DE-5C91-EBB481612F91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9600593" y="3704749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68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DB055ED5-C218-D000-954F-F11971ADAB11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8729773" y="3704750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69" name="Close Button">
            <a:extLst>
              <a:ext uri="{FF2B5EF4-FFF2-40B4-BE49-F238E27FC236}">
                <a16:creationId xmlns:a16="http://schemas.microsoft.com/office/drawing/2014/main" id="{92B86B31-D01F-27DF-6023-7368528C99AC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11080014" y="2826580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70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4910D95F-191E-5E7A-0D22-8FAE86DA7581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8150649" y="3199352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71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A532F266-7137-70F1-5D41-8E882AB17992}"/>
              </a:ext>
            </a:extLst>
          </p:cNvPr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8050300" y="2765712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72" name="그룹 71">
            <a:extLst>
              <a:ext uri="{FF2B5EF4-FFF2-40B4-BE49-F238E27FC236}">
                <a16:creationId xmlns:a16="http://schemas.microsoft.com/office/drawing/2014/main" id="{E3AE36BE-C0C5-280A-F568-4A8993597A52}"/>
              </a:ext>
            </a:extLst>
          </p:cNvPr>
          <p:cNvGrpSpPr/>
          <p:nvPr/>
        </p:nvGrpSpPr>
        <p:grpSpPr>
          <a:xfrm>
            <a:off x="10831125" y="2589689"/>
            <a:ext cx="244417" cy="258694"/>
            <a:chOff x="1098607" y="3056422"/>
            <a:chExt cx="244417" cy="258694"/>
          </a:xfrm>
        </p:grpSpPr>
        <p:sp>
          <p:nvSpPr>
            <p:cNvPr id="73" name="이등변 삼각형 72">
              <a:extLst>
                <a:ext uri="{FF2B5EF4-FFF2-40B4-BE49-F238E27FC236}">
                  <a16:creationId xmlns:a16="http://schemas.microsoft.com/office/drawing/2014/main" id="{B50BE81A-1D71-13A0-8A17-FB53D40B688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4" name="그룹 73">
              <a:extLst>
                <a:ext uri="{FF2B5EF4-FFF2-40B4-BE49-F238E27FC236}">
                  <a16:creationId xmlns:a16="http://schemas.microsoft.com/office/drawing/2014/main" id="{F6872741-10AC-4C94-D971-D25FE2D3818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5" name="Oval 593">
                <a:extLst>
                  <a:ext uri="{FF2B5EF4-FFF2-40B4-BE49-F238E27FC236}">
                    <a16:creationId xmlns:a16="http://schemas.microsoft.com/office/drawing/2014/main" id="{991EC0C8-7464-9EEE-FAB3-26A4B17718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6" name="TextBox 14">
                <a:extLst>
                  <a:ext uri="{FF2B5EF4-FFF2-40B4-BE49-F238E27FC236}">
                    <a16:creationId xmlns:a16="http://schemas.microsoft.com/office/drawing/2014/main" id="{1270B7B0-5149-2421-54C6-1950150BF45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4635B55D-8253-2494-8849-8D0E6927F01D}"/>
              </a:ext>
            </a:extLst>
          </p:cNvPr>
          <p:cNvSpPr/>
          <p:nvPr/>
        </p:nvSpPr>
        <p:spPr>
          <a:xfrm>
            <a:off x="8046435" y="4396023"/>
            <a:ext cx="3221290" cy="14757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7ED90861-AB3F-1326-383F-7AD3BF41ADB1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111235" y="4699142"/>
            <a:ext cx="3099421" cy="11141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79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0A95B876-0F03-8F57-7660-8ADCC85D0FA8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9596728" y="5353496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아니오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80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56EC4EEF-9366-8484-482F-1D3198460790}"/>
              </a:ext>
            </a:extLst>
          </p:cNvPr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8725908" y="5353497"/>
            <a:ext cx="796143" cy="251190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7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예</a:t>
            </a:r>
            <a:endParaRPr lang="en-US" sz="7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81" name="Close Button">
            <a:extLst>
              <a:ext uri="{FF2B5EF4-FFF2-40B4-BE49-F238E27FC236}">
                <a16:creationId xmlns:a16="http://schemas.microsoft.com/office/drawing/2014/main" id="{4F852DFD-5476-E21E-0183-E3ADA26262C1}"/>
              </a:ext>
            </a:extLst>
          </p:cNvPr>
          <p:cNvSpPr>
            <a:spLocks noChangeAspect="1"/>
          </p:cNvSpPr>
          <p:nvPr>
            <p:custDataLst>
              <p:tags r:id="rId10"/>
            </p:custDataLst>
          </p:nvPr>
        </p:nvSpPr>
        <p:spPr bwMode="auto">
          <a:xfrm>
            <a:off x="11076149" y="4475327"/>
            <a:ext cx="134508" cy="127734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37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82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A5882D7B-A608-CAF0-A193-D814540C88E3}"/>
              </a:ext>
            </a:extLst>
          </p:cNvPr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8146784" y="4848099"/>
            <a:ext cx="2882004" cy="5044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저장되지 않은 내용이 있습니다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.</a:t>
            </a:r>
          </a:p>
          <a:p>
            <a:pPr algn="ctr"/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저장하시겠습니까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?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83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DF850A61-95CF-D8AC-EEC3-B91A53206E09}"/>
              </a:ext>
            </a:extLst>
          </p:cNvPr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8046435" y="4414459"/>
            <a:ext cx="426724" cy="1886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알림</a:t>
            </a:r>
            <a:endParaRPr lang="de-DE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8772CAEA-7AAB-B6E4-0447-A8FD6ECAD439}"/>
              </a:ext>
            </a:extLst>
          </p:cNvPr>
          <p:cNvGrpSpPr/>
          <p:nvPr/>
        </p:nvGrpSpPr>
        <p:grpSpPr>
          <a:xfrm>
            <a:off x="8393858" y="4189031"/>
            <a:ext cx="244417" cy="258694"/>
            <a:chOff x="1098607" y="3056422"/>
            <a:chExt cx="244417" cy="258694"/>
          </a:xfrm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8D3FB14D-0DAF-956B-9C6B-DAB5B20F6DE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17A1DA7D-B0A4-46C5-8FD0-1388A310E68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7" name="Oval 593">
                <a:extLst>
                  <a:ext uri="{FF2B5EF4-FFF2-40B4-BE49-F238E27FC236}">
                    <a16:creationId xmlns:a16="http://schemas.microsoft.com/office/drawing/2014/main" id="{8F52FB3E-E2EA-3990-D9B4-9FDA2E0E24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C307FD92-CC4C-2B2D-9C1C-CD4BF8D9DEA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A12E4123-A91E-80EE-4612-8CC274DEBC0A}"/>
              </a:ext>
            </a:extLst>
          </p:cNvPr>
          <p:cNvSpPr/>
          <p:nvPr/>
        </p:nvSpPr>
        <p:spPr>
          <a:xfrm>
            <a:off x="1603067" y="1645303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A6FBD2B7-6466-2E6B-508C-57AA24DD1E52}"/>
              </a:ext>
            </a:extLst>
          </p:cNvPr>
          <p:cNvSpPr/>
          <p:nvPr/>
        </p:nvSpPr>
        <p:spPr>
          <a:xfrm>
            <a:off x="1603067" y="2876612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4181219F-B47F-5E69-3640-B31E07CEF408}"/>
              </a:ext>
            </a:extLst>
          </p:cNvPr>
          <p:cNvSpPr/>
          <p:nvPr/>
        </p:nvSpPr>
        <p:spPr>
          <a:xfrm>
            <a:off x="1606242" y="3311228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C6B646A9-E813-DC8E-0F42-60885419C8D5}"/>
              </a:ext>
            </a:extLst>
          </p:cNvPr>
          <p:cNvSpPr/>
          <p:nvPr/>
        </p:nvSpPr>
        <p:spPr>
          <a:xfrm>
            <a:off x="3388453" y="331122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6CBB626A-3770-4678-E75C-9CC6C666293E}"/>
              </a:ext>
            </a:extLst>
          </p:cNvPr>
          <p:cNvSpPr/>
          <p:nvPr/>
        </p:nvSpPr>
        <p:spPr>
          <a:xfrm>
            <a:off x="1603067" y="3641831"/>
            <a:ext cx="2309052" cy="6376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274437E-1490-5C5C-9BB3-8BE133541934}"/>
              </a:ext>
            </a:extLst>
          </p:cNvPr>
          <p:cNvSpPr txBox="1"/>
          <p:nvPr/>
        </p:nvSpPr>
        <p:spPr>
          <a:xfrm>
            <a:off x="2102183" y="3816081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95EB12D2-C77C-67AB-80B9-0E16A4F8D9F3}"/>
              </a:ext>
            </a:extLst>
          </p:cNvPr>
          <p:cNvSpPr/>
          <p:nvPr/>
        </p:nvSpPr>
        <p:spPr>
          <a:xfrm>
            <a:off x="1617403" y="204640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7" name="그림 46" descr="렌치, 도구이(가) 표시된 사진&#10;&#10;자동 생성된 설명">
            <a:extLst>
              <a:ext uri="{FF2B5EF4-FFF2-40B4-BE49-F238E27FC236}">
                <a16:creationId xmlns:a16="http://schemas.microsoft.com/office/drawing/2014/main" id="{31A6B0B1-6236-8575-1A29-B26B37A0A861}"/>
              </a:ext>
            </a:extLst>
          </p:cNvPr>
          <p:cNvPicPr>
            <a:picLocks noChangeAspect="1"/>
          </p:cNvPicPr>
          <p:nvPr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341" y="2069938"/>
            <a:ext cx="195806" cy="193744"/>
          </a:xfrm>
          <a:prstGeom prst="rect">
            <a:avLst/>
          </a:prstGeom>
        </p:spPr>
      </p:pic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E4F366D1-CF28-8CB3-8971-4801A540E4DA}"/>
              </a:ext>
            </a:extLst>
          </p:cNvPr>
          <p:cNvSpPr/>
          <p:nvPr/>
        </p:nvSpPr>
        <p:spPr>
          <a:xfrm>
            <a:off x="2843585" y="204210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2" name="그림 51" descr="렌치, 도구이(가) 표시된 사진&#10;&#10;자동 생성된 설명">
            <a:extLst>
              <a:ext uri="{FF2B5EF4-FFF2-40B4-BE49-F238E27FC236}">
                <a16:creationId xmlns:a16="http://schemas.microsoft.com/office/drawing/2014/main" id="{436A85F4-2F7A-F350-D75A-CC3D032CA8C3}"/>
              </a:ext>
            </a:extLst>
          </p:cNvPr>
          <p:cNvPicPr>
            <a:picLocks noChangeAspect="1"/>
          </p:cNvPicPr>
          <p:nvPr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523" y="2065634"/>
            <a:ext cx="195806" cy="193744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D58165E1-B4F1-F427-DAF8-AC8DD35124C5}"/>
              </a:ext>
            </a:extLst>
          </p:cNvPr>
          <p:cNvSpPr txBox="1"/>
          <p:nvPr/>
        </p:nvSpPr>
        <p:spPr>
          <a:xfrm>
            <a:off x="2612317" y="20436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ADAA114-90B3-5807-1883-B5CF16DD3B7B}"/>
              </a:ext>
            </a:extLst>
          </p:cNvPr>
          <p:cNvSpPr txBox="1"/>
          <p:nvPr/>
        </p:nvSpPr>
        <p:spPr>
          <a:xfrm>
            <a:off x="647001" y="118056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6434214-1496-0AD3-432F-2D1BB55EE4F5}"/>
              </a:ext>
            </a:extLst>
          </p:cNvPr>
          <p:cNvSpPr txBox="1"/>
          <p:nvPr/>
        </p:nvSpPr>
        <p:spPr>
          <a:xfrm>
            <a:off x="647852" y="158150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922082F-7DA9-1BD3-10EB-522C64797A72}"/>
              </a:ext>
            </a:extLst>
          </p:cNvPr>
          <p:cNvSpPr txBox="1"/>
          <p:nvPr/>
        </p:nvSpPr>
        <p:spPr>
          <a:xfrm>
            <a:off x="634820" y="202999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A7E3229-32E6-DC18-35FA-A1D170C2D33A}"/>
              </a:ext>
            </a:extLst>
          </p:cNvPr>
          <p:cNvSpPr txBox="1"/>
          <p:nvPr/>
        </p:nvSpPr>
        <p:spPr>
          <a:xfrm>
            <a:off x="636885" y="243011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1AFAEAB-37CC-C3AA-B2BC-91A6691BF6E0}"/>
              </a:ext>
            </a:extLst>
          </p:cNvPr>
          <p:cNvSpPr txBox="1"/>
          <p:nvPr/>
        </p:nvSpPr>
        <p:spPr>
          <a:xfrm>
            <a:off x="647177" y="326779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96026F3B-1F04-8642-92B2-6DEB0D239494}"/>
              </a:ext>
            </a:extLst>
          </p:cNvPr>
          <p:cNvSpPr/>
          <p:nvPr/>
        </p:nvSpPr>
        <p:spPr>
          <a:xfrm>
            <a:off x="1603067" y="4538656"/>
            <a:ext cx="231878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A9D9155-E7AF-0E38-E42A-D648DA219CC3}"/>
              </a:ext>
            </a:extLst>
          </p:cNvPr>
          <p:cNvSpPr txBox="1"/>
          <p:nvPr/>
        </p:nvSpPr>
        <p:spPr>
          <a:xfrm>
            <a:off x="1683099" y="2479569"/>
            <a:ext cx="720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게시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1CB03E6-DE3C-0E17-4CA7-92F452B5A497}"/>
              </a:ext>
            </a:extLst>
          </p:cNvPr>
          <p:cNvSpPr txBox="1"/>
          <p:nvPr/>
        </p:nvSpPr>
        <p:spPr>
          <a:xfrm>
            <a:off x="2473105" y="2479569"/>
            <a:ext cx="7525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미게시</a:t>
            </a:r>
          </a:p>
        </p:txBody>
      </p:sp>
      <p:sp>
        <p:nvSpPr>
          <p:cNvPr id="62" name="타원 61">
            <a:extLst>
              <a:ext uri="{FF2B5EF4-FFF2-40B4-BE49-F238E27FC236}">
                <a16:creationId xmlns:a16="http://schemas.microsoft.com/office/drawing/2014/main" id="{91AC9858-463A-BA0D-6A4E-6AE9D7C4342F}"/>
              </a:ext>
            </a:extLst>
          </p:cNvPr>
          <p:cNvSpPr/>
          <p:nvPr/>
        </p:nvSpPr>
        <p:spPr>
          <a:xfrm>
            <a:off x="1616123" y="2541963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타원 62">
            <a:extLst>
              <a:ext uri="{FF2B5EF4-FFF2-40B4-BE49-F238E27FC236}">
                <a16:creationId xmlns:a16="http://schemas.microsoft.com/office/drawing/2014/main" id="{2F013525-1356-19FF-337A-7DF1672CF67A}"/>
              </a:ext>
            </a:extLst>
          </p:cNvPr>
          <p:cNvSpPr/>
          <p:nvPr/>
        </p:nvSpPr>
        <p:spPr>
          <a:xfrm>
            <a:off x="1646722" y="2574075"/>
            <a:ext cx="45719" cy="45719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타원 63">
            <a:extLst>
              <a:ext uri="{FF2B5EF4-FFF2-40B4-BE49-F238E27FC236}">
                <a16:creationId xmlns:a16="http://schemas.microsoft.com/office/drawing/2014/main" id="{13D71AEC-64C1-1A26-2502-2616FFA8EAEA}"/>
              </a:ext>
            </a:extLst>
          </p:cNvPr>
          <p:cNvSpPr/>
          <p:nvPr/>
        </p:nvSpPr>
        <p:spPr>
          <a:xfrm>
            <a:off x="2412587" y="2535548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B8ACEC5-1BA8-21C8-432A-0600EF18ED9A}"/>
              </a:ext>
            </a:extLst>
          </p:cNvPr>
          <p:cNvSpPr txBox="1"/>
          <p:nvPr/>
        </p:nvSpPr>
        <p:spPr>
          <a:xfrm>
            <a:off x="1642293" y="1239734"/>
            <a:ext cx="720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상단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9527C0C-2876-01C7-3869-2B9340874E6D}"/>
              </a:ext>
            </a:extLst>
          </p:cNvPr>
          <p:cNvSpPr txBox="1"/>
          <p:nvPr/>
        </p:nvSpPr>
        <p:spPr>
          <a:xfrm>
            <a:off x="2432299" y="1239734"/>
            <a:ext cx="7525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하단</a:t>
            </a:r>
          </a:p>
        </p:txBody>
      </p:sp>
      <p:sp>
        <p:nvSpPr>
          <p:cNvPr id="95" name="타원 94">
            <a:extLst>
              <a:ext uri="{FF2B5EF4-FFF2-40B4-BE49-F238E27FC236}">
                <a16:creationId xmlns:a16="http://schemas.microsoft.com/office/drawing/2014/main" id="{9FBCD426-A4EE-AA11-DF32-B72CD2584B24}"/>
              </a:ext>
            </a:extLst>
          </p:cNvPr>
          <p:cNvSpPr/>
          <p:nvPr/>
        </p:nvSpPr>
        <p:spPr>
          <a:xfrm>
            <a:off x="1575317" y="1302128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타원 95">
            <a:extLst>
              <a:ext uri="{FF2B5EF4-FFF2-40B4-BE49-F238E27FC236}">
                <a16:creationId xmlns:a16="http://schemas.microsoft.com/office/drawing/2014/main" id="{2368292D-1D96-F7BC-4F5C-7EABCE74F865}"/>
              </a:ext>
            </a:extLst>
          </p:cNvPr>
          <p:cNvSpPr/>
          <p:nvPr/>
        </p:nvSpPr>
        <p:spPr>
          <a:xfrm>
            <a:off x="1605916" y="1334240"/>
            <a:ext cx="45719" cy="45719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타원 96">
            <a:extLst>
              <a:ext uri="{FF2B5EF4-FFF2-40B4-BE49-F238E27FC236}">
                <a16:creationId xmlns:a16="http://schemas.microsoft.com/office/drawing/2014/main" id="{6E305F4F-0E93-4D79-C6C9-9AB74439A22C}"/>
              </a:ext>
            </a:extLst>
          </p:cNvPr>
          <p:cNvSpPr/>
          <p:nvPr/>
        </p:nvSpPr>
        <p:spPr>
          <a:xfrm>
            <a:off x="2371781" y="1295713"/>
            <a:ext cx="107536" cy="107536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D4E830E-C7D5-B901-170C-97ED8DD81582}"/>
              </a:ext>
            </a:extLst>
          </p:cNvPr>
          <p:cNvSpPr txBox="1"/>
          <p:nvPr/>
        </p:nvSpPr>
        <p:spPr>
          <a:xfrm>
            <a:off x="690887" y="1212892"/>
            <a:ext cx="1055230" cy="3597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배너 위치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게시 기간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게시 여부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정렬 순번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(1920*620)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</p:txBody>
      </p:sp>
    </p:spTree>
    <p:extLst>
      <p:ext uri="{BB962C8B-B14F-4D97-AF65-F5344CB8AC3E}">
        <p14:creationId xmlns:p14="http://schemas.microsoft.com/office/powerpoint/2010/main" val="2826213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086A13-571F-ECD7-F811-8911EBB91A2F}"/>
              </a:ext>
            </a:extLst>
          </p:cNvPr>
          <p:cNvSpPr txBox="1"/>
          <p:nvPr/>
        </p:nvSpPr>
        <p:spPr>
          <a:xfrm>
            <a:off x="318655" y="330200"/>
            <a:ext cx="8894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자주하는 질문 관리</a:t>
            </a:r>
            <a:endParaRPr lang="en-US" altLang="ko-KR" b="1"/>
          </a:p>
          <a:p>
            <a:endParaRPr lang="en-US" altLang="ko-KR" b="1"/>
          </a:p>
          <a:p>
            <a:r>
              <a:rPr lang="ko-KR" altLang="en-US"/>
              <a:t>관리자 기준 </a:t>
            </a:r>
            <a:r>
              <a:rPr lang="en-US" altLang="ko-KR"/>
              <a:t>: </a:t>
            </a:r>
            <a:r>
              <a:rPr lang="ko-KR" altLang="en-US" u="sng"/>
              <a:t>공지 관리 </a:t>
            </a:r>
            <a:r>
              <a:rPr lang="en-US" altLang="ko-KR" u="sng"/>
              <a:t>&gt; </a:t>
            </a:r>
            <a:r>
              <a:rPr lang="ko-KR" altLang="en-US" u="sng"/>
              <a:t>자주하는 질문 관리</a:t>
            </a:r>
            <a:endParaRPr lang="en-US" altLang="ko-KR" u="sng"/>
          </a:p>
          <a:p>
            <a:r>
              <a:rPr lang="ko-KR" altLang="en-US"/>
              <a:t>앱 기준 </a:t>
            </a:r>
            <a:r>
              <a:rPr lang="en-US" altLang="ko-KR"/>
              <a:t>: </a:t>
            </a:r>
            <a:r>
              <a:rPr lang="ko-KR" altLang="en-US"/>
              <a:t>이용 안내 </a:t>
            </a:r>
            <a:r>
              <a:rPr lang="en-US" altLang="ko-KR"/>
              <a:t>&gt; </a:t>
            </a:r>
            <a:r>
              <a:rPr lang="ko-KR" altLang="en-US"/>
              <a:t>자주하는 질문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1307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6">
            <a:extLst>
              <a:ext uri="{FF2B5EF4-FFF2-40B4-BE49-F238E27FC236}">
                <a16:creationId xmlns:a16="http://schemas.microsoft.com/office/drawing/2014/main" id="{64EC365A-BF82-43F6-7A34-B837C542474A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6" name="표 37">
            <a:extLst>
              <a:ext uri="{FF2B5EF4-FFF2-40B4-BE49-F238E27FC236}">
                <a16:creationId xmlns:a16="http://schemas.microsoft.com/office/drawing/2014/main" id="{DA9F93E0-24D7-E928-25C2-B0C080CCAF35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FAQ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새로운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‘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자주하는 질문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n’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생성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7556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질문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3428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*”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78803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 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내용 있는 경우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저장되지 않은 내용이 있습니다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0688522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2E7C76DB-EFE9-9545-E23B-0F670EFC6A78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자주하는 질문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공지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AD-08-0025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FC061968-E3FB-2B8B-988C-B7210301F77D}"/>
              </a:ext>
            </a:extLst>
          </p:cNvPr>
          <p:cNvSpPr txBox="1"/>
          <p:nvPr/>
        </p:nvSpPr>
        <p:spPr>
          <a:xfrm>
            <a:off x="336150" y="750905"/>
            <a:ext cx="29309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공지 관리  </a:t>
            </a:r>
            <a:r>
              <a:rPr lang="en-US" altLang="ko-KR" sz="900"/>
              <a:t>&gt; </a:t>
            </a:r>
            <a:r>
              <a:rPr lang="ko-KR" altLang="en-US" sz="900"/>
              <a:t>자주하는 질문 관리</a:t>
            </a:r>
            <a:endParaRPr lang="en-US" altLang="ko-KR" sz="900"/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FC6DD1CE-DB7A-AA51-F7D8-29FF9C3D254B}"/>
              </a:ext>
            </a:extLst>
          </p:cNvPr>
          <p:cNvCxnSpPr>
            <a:cxnSpLocks/>
          </p:cNvCxnSpPr>
          <p:nvPr/>
        </p:nvCxnSpPr>
        <p:spPr>
          <a:xfrm>
            <a:off x="361660" y="105588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EAF65A1C-0CF4-41FA-3A39-4BFA32CA2E79}"/>
              </a:ext>
            </a:extLst>
          </p:cNvPr>
          <p:cNvGrpSpPr/>
          <p:nvPr/>
        </p:nvGrpSpPr>
        <p:grpSpPr>
          <a:xfrm rot="5400000">
            <a:off x="2252952" y="73545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DE0C3996-EAF7-BB9B-E735-19CD1B5492A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7" name="Oval 593">
              <a:extLst>
                <a:ext uri="{FF2B5EF4-FFF2-40B4-BE49-F238E27FC236}">
                  <a16:creationId xmlns:a16="http://schemas.microsoft.com/office/drawing/2014/main" id="{C39255B8-B883-24E0-522D-897AA2628C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aphicFrame>
        <p:nvGraphicFramePr>
          <p:cNvPr id="71" name="표 71">
            <a:extLst>
              <a:ext uri="{FF2B5EF4-FFF2-40B4-BE49-F238E27FC236}">
                <a16:creationId xmlns:a16="http://schemas.microsoft.com/office/drawing/2014/main" id="{56AFB715-2446-11B2-42AB-0754125CDE97}"/>
              </a:ext>
            </a:extLst>
          </p:cNvPr>
          <p:cNvGraphicFramePr>
            <a:graphicFrameLocks noGrp="1"/>
          </p:cNvGraphicFramePr>
          <p:nvPr/>
        </p:nvGraphicFramePr>
        <p:xfrm>
          <a:off x="408007" y="1729707"/>
          <a:ext cx="6581668" cy="461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835">
                  <a:extLst>
                    <a:ext uri="{9D8B030D-6E8A-4147-A177-3AD203B41FA5}">
                      <a16:colId xmlns:a16="http://schemas.microsoft.com/office/drawing/2014/main" val="2746198785"/>
                    </a:ext>
                  </a:extLst>
                </a:gridCol>
                <a:gridCol w="6259833">
                  <a:extLst>
                    <a:ext uri="{9D8B030D-6E8A-4147-A177-3AD203B41FA5}">
                      <a16:colId xmlns:a16="http://schemas.microsoft.com/office/drawing/2014/main" val="3261622419"/>
                    </a:ext>
                  </a:extLst>
                </a:gridCol>
              </a:tblGrid>
              <a:tr h="23094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>
                          <a:solidFill>
                            <a:sysClr val="windowText" lastClr="000000"/>
                          </a:solidFill>
                        </a:rPr>
                        <a:t>Q</a:t>
                      </a:r>
                      <a:endParaRPr lang="ko-KR" altLang="en-US" sz="8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내용을 입력해주세요</a:t>
                      </a:r>
                      <a:r>
                        <a:rPr lang="en-US" altLang="ko-KR" sz="8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037954"/>
                  </a:ext>
                </a:extLst>
              </a:tr>
              <a:tr h="23094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ko-KR" altLang="en-US" sz="8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내용을 입력해주세요</a:t>
                      </a:r>
                      <a:r>
                        <a:rPr lang="en-US" altLang="ko-KR" sz="8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734848"/>
                  </a:ext>
                </a:extLst>
              </a:tr>
            </a:tbl>
          </a:graphicData>
        </a:graphic>
      </p:graphicFrame>
      <p:sp>
        <p:nvSpPr>
          <p:cNvPr id="72" name="TextBox 71">
            <a:extLst>
              <a:ext uri="{FF2B5EF4-FFF2-40B4-BE49-F238E27FC236}">
                <a16:creationId xmlns:a16="http://schemas.microsoft.com/office/drawing/2014/main" id="{F2FAC45B-E1EC-4B5B-7F75-7552822725C1}"/>
              </a:ext>
            </a:extLst>
          </p:cNvPr>
          <p:cNvSpPr txBox="1"/>
          <p:nvPr/>
        </p:nvSpPr>
        <p:spPr>
          <a:xfrm>
            <a:off x="344539" y="1402794"/>
            <a:ext cx="1087705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b="1"/>
              <a:t>자주하는 질문 </a:t>
            </a:r>
            <a:r>
              <a:rPr lang="en-US" altLang="ko-KR" sz="900" b="1"/>
              <a:t>1</a:t>
            </a:r>
          </a:p>
        </p:txBody>
      </p:sp>
      <p:graphicFrame>
        <p:nvGraphicFramePr>
          <p:cNvPr id="73" name="표 71">
            <a:extLst>
              <a:ext uri="{FF2B5EF4-FFF2-40B4-BE49-F238E27FC236}">
                <a16:creationId xmlns:a16="http://schemas.microsoft.com/office/drawing/2014/main" id="{8829C312-A7D3-CDD6-81F4-1A67A546629B}"/>
              </a:ext>
            </a:extLst>
          </p:cNvPr>
          <p:cNvGraphicFramePr>
            <a:graphicFrameLocks noGrp="1"/>
          </p:cNvGraphicFramePr>
          <p:nvPr/>
        </p:nvGraphicFramePr>
        <p:xfrm>
          <a:off x="415171" y="2751913"/>
          <a:ext cx="6581668" cy="461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835">
                  <a:extLst>
                    <a:ext uri="{9D8B030D-6E8A-4147-A177-3AD203B41FA5}">
                      <a16:colId xmlns:a16="http://schemas.microsoft.com/office/drawing/2014/main" val="2746198785"/>
                    </a:ext>
                  </a:extLst>
                </a:gridCol>
                <a:gridCol w="6259833">
                  <a:extLst>
                    <a:ext uri="{9D8B030D-6E8A-4147-A177-3AD203B41FA5}">
                      <a16:colId xmlns:a16="http://schemas.microsoft.com/office/drawing/2014/main" val="3261622419"/>
                    </a:ext>
                  </a:extLst>
                </a:gridCol>
              </a:tblGrid>
              <a:tr h="23094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>
                          <a:solidFill>
                            <a:sysClr val="windowText" lastClr="000000"/>
                          </a:solidFill>
                        </a:rPr>
                        <a:t>Q</a:t>
                      </a:r>
                      <a:endParaRPr lang="ko-KR" altLang="en-US" sz="8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내용을 입력해주세요</a:t>
                      </a:r>
                      <a:r>
                        <a:rPr lang="en-US" altLang="ko-KR" sz="8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037954"/>
                  </a:ext>
                </a:extLst>
              </a:tr>
              <a:tr h="23094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ko-KR" altLang="en-US" sz="8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내용을 입력해주세요</a:t>
                      </a:r>
                      <a:r>
                        <a:rPr lang="en-US" altLang="ko-KR" sz="8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73484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96A91FB7-2E45-4F5A-C02C-421117472834}"/>
              </a:ext>
            </a:extLst>
          </p:cNvPr>
          <p:cNvSpPr txBox="1"/>
          <p:nvPr/>
        </p:nvSpPr>
        <p:spPr>
          <a:xfrm>
            <a:off x="351703" y="2425000"/>
            <a:ext cx="1087705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b="1"/>
              <a:t>자주하는 질문 </a:t>
            </a:r>
            <a:r>
              <a:rPr lang="en-US" altLang="ko-KR" sz="900" b="1"/>
              <a:t>2</a:t>
            </a:r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AE372E0D-18BF-2CCD-B436-965A7F5113E9}"/>
              </a:ext>
            </a:extLst>
          </p:cNvPr>
          <p:cNvSpPr/>
          <p:nvPr/>
        </p:nvSpPr>
        <p:spPr>
          <a:xfrm>
            <a:off x="1369402" y="144396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삭제</a:t>
            </a:r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283F12E0-94BA-F66B-5645-6E14A356BCA0}"/>
              </a:ext>
            </a:extLst>
          </p:cNvPr>
          <p:cNvSpPr/>
          <p:nvPr/>
        </p:nvSpPr>
        <p:spPr>
          <a:xfrm>
            <a:off x="1369402" y="246287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삭제</a:t>
            </a:r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63B9AA86-6CD6-8B4E-23DC-7E1A259AED12}"/>
              </a:ext>
            </a:extLst>
          </p:cNvPr>
          <p:cNvSpPr/>
          <p:nvPr/>
        </p:nvSpPr>
        <p:spPr>
          <a:xfrm>
            <a:off x="6463439" y="121390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CAD08F37-4E1B-7157-119A-7E8BA2957C46}"/>
              </a:ext>
            </a:extLst>
          </p:cNvPr>
          <p:cNvSpPr/>
          <p:nvPr/>
        </p:nvSpPr>
        <p:spPr>
          <a:xfrm>
            <a:off x="332557" y="2378405"/>
            <a:ext cx="6764631" cy="942908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0" name="직선 화살표 연결선 79">
            <a:extLst>
              <a:ext uri="{FF2B5EF4-FFF2-40B4-BE49-F238E27FC236}">
                <a16:creationId xmlns:a16="http://schemas.microsoft.com/office/drawing/2014/main" id="{3BB0ABFE-79C5-7140-EB89-ADDEFFF31CE3}"/>
              </a:ext>
            </a:extLst>
          </p:cNvPr>
          <p:cNvCxnSpPr>
            <a:cxnSpLocks/>
          </p:cNvCxnSpPr>
          <p:nvPr/>
        </p:nvCxnSpPr>
        <p:spPr>
          <a:xfrm flipH="1">
            <a:off x="6096000" y="1443964"/>
            <a:ext cx="501275" cy="93444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그림 83" descr="텍스트, 스크린샷, 폰트, 번호이(가) 표시된 사진&#10;&#10;자동 생성된 설명">
            <a:extLst>
              <a:ext uri="{FF2B5EF4-FFF2-40B4-BE49-F238E27FC236}">
                <a16:creationId xmlns:a16="http://schemas.microsoft.com/office/drawing/2014/main" id="{79CB31EC-1F71-B654-9583-3805B1A4A17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146" y="2619436"/>
            <a:ext cx="1840252" cy="3886611"/>
          </a:xfrm>
          <a:prstGeom prst="rect">
            <a:avLst/>
          </a:prstGeom>
          <a:ln>
            <a:solidFill>
              <a:srgbClr val="00CCA5"/>
            </a:solidFill>
          </a:ln>
        </p:spPr>
      </p:pic>
      <p:grpSp>
        <p:nvGrpSpPr>
          <p:cNvPr id="87" name="그룹 86">
            <a:extLst>
              <a:ext uri="{FF2B5EF4-FFF2-40B4-BE49-F238E27FC236}">
                <a16:creationId xmlns:a16="http://schemas.microsoft.com/office/drawing/2014/main" id="{B2E3EE3B-124E-26D0-BF3D-98483650186A}"/>
              </a:ext>
            </a:extLst>
          </p:cNvPr>
          <p:cNvGrpSpPr/>
          <p:nvPr/>
        </p:nvGrpSpPr>
        <p:grpSpPr>
          <a:xfrm>
            <a:off x="6463438" y="1005361"/>
            <a:ext cx="244417" cy="258694"/>
            <a:chOff x="1098607" y="3056422"/>
            <a:chExt cx="244417" cy="258694"/>
          </a:xfrm>
        </p:grpSpPr>
        <p:sp>
          <p:nvSpPr>
            <p:cNvPr id="88" name="이등변 삼각형 87">
              <a:extLst>
                <a:ext uri="{FF2B5EF4-FFF2-40B4-BE49-F238E27FC236}">
                  <a16:creationId xmlns:a16="http://schemas.microsoft.com/office/drawing/2014/main" id="{10D83441-3849-468F-C035-5067EBB9108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9" name="그룹 88">
              <a:extLst>
                <a:ext uri="{FF2B5EF4-FFF2-40B4-BE49-F238E27FC236}">
                  <a16:creationId xmlns:a16="http://schemas.microsoft.com/office/drawing/2014/main" id="{9D64A6BC-A009-7202-4528-115878A6CDE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0" name="Oval 593">
                <a:extLst>
                  <a:ext uri="{FF2B5EF4-FFF2-40B4-BE49-F238E27FC236}">
                    <a16:creationId xmlns:a16="http://schemas.microsoft.com/office/drawing/2014/main" id="{67842A2C-A163-C2E7-3596-2C0FF3FC32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1" name="TextBox 14">
                <a:extLst>
                  <a:ext uri="{FF2B5EF4-FFF2-40B4-BE49-F238E27FC236}">
                    <a16:creationId xmlns:a16="http://schemas.microsoft.com/office/drawing/2014/main" id="{2196FE39-93F3-860A-DDB5-A467B4082A5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2" name="그룹 91">
            <a:extLst>
              <a:ext uri="{FF2B5EF4-FFF2-40B4-BE49-F238E27FC236}">
                <a16:creationId xmlns:a16="http://schemas.microsoft.com/office/drawing/2014/main" id="{A776AD1F-2FC1-8B4C-C3DF-985EAFBF44B0}"/>
              </a:ext>
            </a:extLst>
          </p:cNvPr>
          <p:cNvGrpSpPr/>
          <p:nvPr/>
        </p:nvGrpSpPr>
        <p:grpSpPr>
          <a:xfrm>
            <a:off x="1384026" y="1254396"/>
            <a:ext cx="244417" cy="258694"/>
            <a:chOff x="1098607" y="3056422"/>
            <a:chExt cx="244417" cy="258694"/>
          </a:xfrm>
        </p:grpSpPr>
        <p:sp>
          <p:nvSpPr>
            <p:cNvPr id="93" name="이등변 삼각형 92">
              <a:extLst>
                <a:ext uri="{FF2B5EF4-FFF2-40B4-BE49-F238E27FC236}">
                  <a16:creationId xmlns:a16="http://schemas.microsoft.com/office/drawing/2014/main" id="{E76D50AC-1CB0-C6D4-E0A9-A787B35B88E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4" name="그룹 93">
              <a:extLst>
                <a:ext uri="{FF2B5EF4-FFF2-40B4-BE49-F238E27FC236}">
                  <a16:creationId xmlns:a16="http://schemas.microsoft.com/office/drawing/2014/main" id="{E3531B09-00B5-D34C-EA75-6EF02D9DCFC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5" name="Oval 593">
                <a:extLst>
                  <a:ext uri="{FF2B5EF4-FFF2-40B4-BE49-F238E27FC236}">
                    <a16:creationId xmlns:a16="http://schemas.microsoft.com/office/drawing/2014/main" id="{6121CAC5-5648-62BC-9266-BCD6280774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6" name="TextBox 14">
                <a:extLst>
                  <a:ext uri="{FF2B5EF4-FFF2-40B4-BE49-F238E27FC236}">
                    <a16:creationId xmlns:a16="http://schemas.microsoft.com/office/drawing/2014/main" id="{AEC80945-7C51-45A7-6CB1-ED8FFF93285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EE418EAC-7645-BAFE-3CE5-BE60D9678199}"/>
              </a:ext>
            </a:extLst>
          </p:cNvPr>
          <p:cNvSpPr/>
          <p:nvPr/>
        </p:nvSpPr>
        <p:spPr>
          <a:xfrm>
            <a:off x="408008" y="2739444"/>
            <a:ext cx="1808760" cy="482744"/>
          </a:xfrm>
          <a:prstGeom prst="rect">
            <a:avLst/>
          </a:prstGeom>
          <a:noFill/>
          <a:ln w="1905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3439E069-6199-80CE-2651-3AE7812BE148}"/>
              </a:ext>
            </a:extLst>
          </p:cNvPr>
          <p:cNvSpPr/>
          <p:nvPr/>
        </p:nvSpPr>
        <p:spPr>
          <a:xfrm>
            <a:off x="8114830" y="2915420"/>
            <a:ext cx="1742744" cy="876403"/>
          </a:xfrm>
          <a:prstGeom prst="rect">
            <a:avLst/>
          </a:prstGeom>
          <a:noFill/>
          <a:ln w="1905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9" name="직선 화살표 연결선 108">
            <a:extLst>
              <a:ext uri="{FF2B5EF4-FFF2-40B4-BE49-F238E27FC236}">
                <a16:creationId xmlns:a16="http://schemas.microsoft.com/office/drawing/2014/main" id="{F523AEE2-E0F9-1A33-E603-1823590E9698}"/>
              </a:ext>
            </a:extLst>
          </p:cNvPr>
          <p:cNvCxnSpPr>
            <a:cxnSpLocks/>
            <a:stCxn id="107" idx="3"/>
            <a:endCxn id="108" idx="1"/>
          </p:cNvCxnSpPr>
          <p:nvPr/>
        </p:nvCxnSpPr>
        <p:spPr>
          <a:xfrm>
            <a:off x="2216768" y="2980816"/>
            <a:ext cx="5898062" cy="372806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79" y="1105387"/>
            <a:ext cx="7455340" cy="3841541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7909314" y="814248"/>
            <a:ext cx="3633537" cy="300082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1.Menu navigation : </a:t>
            </a:r>
            <a:r>
              <a:rPr lang="ko-KR" altLang="en-US" sz="900" dirty="0" smtClean="0"/>
              <a:t>공지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자주하는 질문 </a:t>
            </a:r>
            <a:r>
              <a:rPr lang="ko-KR" altLang="en-US" sz="900" dirty="0"/>
              <a:t>관리 </a:t>
            </a:r>
            <a:r>
              <a:rPr lang="en-US" altLang="ko-KR" sz="900" dirty="0" smtClean="0"/>
              <a:t>(FAQ management)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b="1" dirty="0" smtClean="0"/>
              <a:t>- </a:t>
            </a:r>
            <a:r>
              <a:rPr lang="en-US" altLang="ko-KR" sz="900" b="1" dirty="0" smtClean="0"/>
              <a:t>URL</a:t>
            </a:r>
            <a:r>
              <a:rPr lang="en-US" altLang="ko-KR" sz="900" b="1" dirty="0"/>
              <a:t>: /</a:t>
            </a:r>
            <a:r>
              <a:rPr lang="en-US" altLang="ko-KR" sz="900" b="1" dirty="0" err="1" smtClean="0"/>
              <a:t>faq</a:t>
            </a:r>
            <a:endParaRPr lang="en-US" altLang="ko-KR" sz="900" dirty="0" smtClean="0">
              <a:latin typeface="+mn-ea"/>
            </a:endParaRP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1.search</a:t>
            </a:r>
          </a:p>
          <a:p>
            <a:r>
              <a:rPr lang="en-US" altLang="ko-KR" sz="900" dirty="0" smtClean="0">
                <a:latin typeface="+mn-ea"/>
              </a:rPr>
              <a:t>  1) </a:t>
            </a:r>
            <a:r>
              <a:rPr lang="ko-KR" altLang="en-US" sz="900" dirty="0" smtClean="0">
                <a:latin typeface="+mn-ea"/>
              </a:rPr>
              <a:t>질문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smtClean="0">
                <a:latin typeface="+mn-ea"/>
              </a:rPr>
              <a:t>{title} LIKE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답변 </a:t>
            </a:r>
            <a:r>
              <a:rPr lang="en-US" altLang="ko-KR" sz="900" dirty="0" smtClean="0">
                <a:latin typeface="+mn-ea"/>
              </a:rPr>
              <a:t>: {content} LIKE</a:t>
            </a:r>
          </a:p>
          <a:p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2.Grid</a:t>
            </a:r>
          </a:p>
          <a:p>
            <a:r>
              <a:rPr lang="en-US" altLang="ko-KR" sz="900" dirty="0" smtClean="0">
                <a:latin typeface="+mn-ea"/>
              </a:rPr>
              <a:t>  1</a:t>
            </a:r>
            <a:r>
              <a:rPr lang="en-US" altLang="ko-KR" sz="900" dirty="0" smtClean="0">
                <a:latin typeface="+mn-ea"/>
              </a:rPr>
              <a:t>) Logic</a:t>
            </a:r>
          </a:p>
          <a:p>
            <a:r>
              <a:rPr lang="en-US" altLang="ko-KR" sz="900" dirty="0">
                <a:latin typeface="+mn-ea"/>
              </a:rPr>
              <a:t>      DB: </a:t>
            </a:r>
            <a:r>
              <a:rPr lang="en-US" altLang="ko-KR" sz="900" dirty="0" err="1" smtClean="0">
                <a:latin typeface="+mn-ea"/>
              </a:rPr>
              <a:t>st_board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>
                <a:latin typeface="+mn-ea"/>
              </a:rPr>
              <a:t>      conditions: </a:t>
            </a:r>
            <a:r>
              <a:rPr lang="en-US" altLang="ko-KR" sz="900" b="1" dirty="0" err="1" smtClean="0">
                <a:latin typeface="+mn-ea"/>
              </a:rPr>
              <a:t>board_type</a:t>
            </a:r>
            <a:r>
              <a:rPr lang="en-US" altLang="ko-KR" sz="900" b="1" dirty="0" smtClean="0">
                <a:latin typeface="+mn-ea"/>
              </a:rPr>
              <a:t> = ‘</a:t>
            </a:r>
            <a:r>
              <a:rPr lang="en-US" altLang="ko-KR" sz="900" b="1" dirty="0" err="1" smtClean="0">
                <a:latin typeface="+mn-ea"/>
              </a:rPr>
              <a:t>faq</a:t>
            </a:r>
            <a:r>
              <a:rPr lang="en-US" altLang="ko-KR" sz="900" b="1" dirty="0" smtClean="0">
                <a:latin typeface="+mn-ea"/>
              </a:rPr>
              <a:t>’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>
                <a:latin typeface="+mn-ea"/>
              </a:rPr>
              <a:t>      sort: </a:t>
            </a:r>
            <a:r>
              <a:rPr lang="en-US" altLang="ko-KR" sz="900" dirty="0" err="1" smtClean="0">
                <a:latin typeface="+mn-ea"/>
              </a:rPr>
              <a:t>notice_seq</a:t>
            </a:r>
            <a:r>
              <a:rPr lang="en-US" altLang="ko-KR" sz="900" dirty="0" smtClean="0">
                <a:latin typeface="+mn-ea"/>
              </a:rPr>
              <a:t> ASC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columns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checkbox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질문 </a:t>
            </a:r>
            <a:r>
              <a:rPr lang="en-US" altLang="ko-KR" sz="900" dirty="0" smtClean="0">
                <a:latin typeface="+mn-ea"/>
              </a:rPr>
              <a:t>: {title}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if clicks, move to </a:t>
            </a:r>
            <a:r>
              <a:rPr lang="ko-KR" altLang="en-US" sz="900" dirty="0" smtClean="0">
                <a:latin typeface="+mn-ea"/>
              </a:rPr>
              <a:t>상세</a:t>
            </a:r>
            <a:r>
              <a:rPr lang="en-US" altLang="ko-KR" sz="900" dirty="0" smtClean="0">
                <a:latin typeface="+mn-ea"/>
              </a:rPr>
              <a:t>(Modify) page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추가 </a:t>
            </a:r>
            <a:r>
              <a:rPr lang="en-US" altLang="ko-KR" sz="900" dirty="0" smtClean="0">
                <a:latin typeface="+mn-ea"/>
              </a:rPr>
              <a:t>(Add) : </a:t>
            </a:r>
            <a:r>
              <a:rPr lang="en-US" altLang="ko-KR" sz="900" dirty="0" smtClean="0">
                <a:latin typeface="+mn-ea"/>
              </a:rPr>
              <a:t>if clicks, move to Add page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삭제 </a:t>
            </a:r>
            <a:r>
              <a:rPr lang="en-US" altLang="ko-KR" sz="900" dirty="0" smtClean="0">
                <a:latin typeface="+mn-ea"/>
              </a:rPr>
              <a:t>(Delete) : </a:t>
            </a:r>
            <a:r>
              <a:rPr lang="en-US" altLang="ko-KR" sz="900" dirty="0" smtClean="0">
                <a:latin typeface="+mn-ea"/>
              </a:rPr>
              <a:t>same with </a:t>
            </a:r>
            <a:r>
              <a:rPr lang="ko-KR" altLang="en-US" sz="900" dirty="0" smtClean="0">
                <a:latin typeface="+mn-ea"/>
              </a:rPr>
              <a:t>게시글 관리 </a:t>
            </a:r>
            <a:r>
              <a:rPr lang="en-US" altLang="ko-KR" sz="900" dirty="0" smtClean="0">
                <a:latin typeface="+mn-ea"/>
              </a:rPr>
              <a:t>menu</a:t>
            </a:r>
            <a:endParaRPr lang="en-US" altLang="ko-KR" sz="900" dirty="0" smtClean="0">
              <a:latin typeface="+mn-ea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909313" y="3913919"/>
            <a:ext cx="3633537" cy="286232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1.Menu navigation : </a:t>
            </a:r>
            <a:r>
              <a:rPr lang="ko-KR" altLang="en-US" sz="900" dirty="0" smtClean="0"/>
              <a:t>공지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자주하는 질문 </a:t>
            </a:r>
            <a:r>
              <a:rPr lang="ko-KR" altLang="en-US" sz="900" dirty="0"/>
              <a:t>관리 </a:t>
            </a:r>
            <a:r>
              <a:rPr lang="en-US" altLang="ko-KR" sz="900" dirty="0" smtClean="0"/>
              <a:t>(FAQ management) </a:t>
            </a:r>
            <a:r>
              <a:rPr lang="en-US" altLang="ko-KR" sz="900" dirty="0" smtClean="0">
                <a:latin typeface="+mn-ea"/>
              </a:rPr>
              <a:t>&gt; </a:t>
            </a:r>
            <a:r>
              <a:rPr lang="ko-KR" altLang="en-US" sz="900" b="1" dirty="0" smtClean="0">
                <a:latin typeface="+mn-ea"/>
              </a:rPr>
              <a:t>추가 </a:t>
            </a:r>
            <a:r>
              <a:rPr lang="en-US" altLang="ko-KR" sz="900" b="1" dirty="0" smtClean="0">
                <a:latin typeface="+mn-ea"/>
              </a:rPr>
              <a:t>(Add) / </a:t>
            </a:r>
            <a:r>
              <a:rPr lang="ko-KR" altLang="en-US" sz="900" b="1" dirty="0" smtClean="0">
                <a:latin typeface="+mn-ea"/>
              </a:rPr>
              <a:t>상세</a:t>
            </a:r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(Modify)</a:t>
            </a:r>
            <a:endParaRPr lang="en-US" altLang="ko-KR" sz="900" b="1" dirty="0" smtClean="0">
              <a:latin typeface="+mn-ea"/>
            </a:endParaRPr>
          </a:p>
          <a:p>
            <a:r>
              <a:rPr lang="en-US" altLang="ko-KR" sz="900" b="1" dirty="0" smtClean="0">
                <a:latin typeface="+mn-ea"/>
              </a:rPr>
              <a:t>  - refer to </a:t>
            </a:r>
            <a:r>
              <a:rPr lang="ko-KR" altLang="en-US" sz="900" b="1" dirty="0">
                <a:latin typeface="+mn-ea"/>
              </a:rPr>
              <a:t>게시글 관리 </a:t>
            </a:r>
            <a:r>
              <a:rPr lang="en-US" altLang="ko-KR" sz="900" b="1" dirty="0" smtClean="0">
                <a:latin typeface="+mn-ea"/>
              </a:rPr>
              <a:t>menu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2.Fields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질문 </a:t>
            </a:r>
            <a:r>
              <a:rPr lang="en-US" altLang="ko-KR" sz="900" dirty="0" smtClean="0">
                <a:latin typeface="+mn-ea"/>
              </a:rPr>
              <a:t>: {title}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en-US" altLang="ko-KR" sz="900" dirty="0" err="1" smtClean="0">
                <a:latin typeface="+mn-ea"/>
              </a:rPr>
              <a:t>inputbox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validation: required, max length (512 bytes)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답변 </a:t>
            </a:r>
            <a:r>
              <a:rPr lang="en-US" altLang="ko-KR" sz="900" dirty="0" smtClean="0">
                <a:latin typeface="+mn-ea"/>
              </a:rPr>
              <a:t>: {content}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a) </a:t>
            </a:r>
            <a:r>
              <a:rPr lang="en-US" altLang="ko-KR" sz="900" dirty="0" err="1" smtClean="0">
                <a:latin typeface="+mn-ea"/>
              </a:rPr>
              <a:t>textarea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- validation: required</a:t>
            </a:r>
          </a:p>
          <a:p>
            <a:r>
              <a:rPr lang="en-US" altLang="ko-KR" sz="900" dirty="0" smtClean="0">
                <a:latin typeface="+mn-ea"/>
              </a:rPr>
              <a:t>  3) </a:t>
            </a:r>
            <a:r>
              <a:rPr lang="ko-KR" altLang="en-US" sz="900" dirty="0" smtClean="0">
                <a:latin typeface="+mn-ea"/>
              </a:rPr>
              <a:t>정렬 순번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notice_seq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a) </a:t>
            </a:r>
            <a:r>
              <a:rPr lang="en-US" altLang="ko-KR" sz="900" dirty="0" err="1" smtClean="0">
                <a:latin typeface="+mn-ea"/>
              </a:rPr>
              <a:t>inputbox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- validation: number, min (&gt;= 0)</a:t>
            </a:r>
          </a:p>
          <a:p>
            <a:r>
              <a:rPr lang="en-US" altLang="ko-KR" sz="900" dirty="0" smtClean="0">
                <a:latin typeface="+mn-ea"/>
              </a:rPr>
              <a:t>3.</a:t>
            </a:r>
            <a:r>
              <a:rPr lang="en-US" altLang="ko-KR" sz="900" dirty="0" smtClean="0">
                <a:latin typeface="+mn-ea"/>
              </a:rPr>
              <a:t>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저장</a:t>
            </a:r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(save)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[PROCESS]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INSERT/UPDATE </a:t>
            </a:r>
            <a:r>
              <a:rPr lang="en-US" altLang="ko-KR" sz="900" dirty="0" err="1" smtClean="0">
                <a:latin typeface="+mn-ea"/>
              </a:rPr>
              <a:t>st_board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</a:t>
            </a:r>
            <a:r>
              <a:rPr lang="en-US" altLang="ko-KR" sz="900" b="1" dirty="0" err="1" smtClean="0">
                <a:latin typeface="+mn-ea"/>
              </a:rPr>
              <a:t>board_type</a:t>
            </a:r>
            <a:r>
              <a:rPr lang="en-US" altLang="ko-KR" sz="900" b="1" dirty="0" smtClean="0">
                <a:latin typeface="+mn-ea"/>
              </a:rPr>
              <a:t> = ‘</a:t>
            </a:r>
            <a:r>
              <a:rPr lang="en-US" altLang="ko-KR" sz="900" b="1" dirty="0" err="1" smtClean="0">
                <a:latin typeface="+mn-ea"/>
              </a:rPr>
              <a:t>faq</a:t>
            </a:r>
            <a:r>
              <a:rPr lang="en-US" altLang="ko-KR" sz="900" b="1" dirty="0" smtClean="0">
                <a:latin typeface="+mn-ea"/>
              </a:rPr>
              <a:t>’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취소 </a:t>
            </a:r>
            <a:r>
              <a:rPr lang="en-US" altLang="ko-KR" sz="900" dirty="0" smtClean="0">
                <a:latin typeface="+mn-ea"/>
              </a:rPr>
              <a:t>(cancel) : if clicks. Move to the list page</a:t>
            </a:r>
          </a:p>
        </p:txBody>
      </p:sp>
    </p:spTree>
    <p:extLst>
      <p:ext uri="{BB962C8B-B14F-4D97-AF65-F5344CB8AC3E}">
        <p14:creationId xmlns:p14="http://schemas.microsoft.com/office/powerpoint/2010/main" val="2581913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086A13-571F-ECD7-F811-8911EBB91A2F}"/>
              </a:ext>
            </a:extLst>
          </p:cNvPr>
          <p:cNvSpPr txBox="1"/>
          <p:nvPr/>
        </p:nvSpPr>
        <p:spPr>
          <a:xfrm>
            <a:off x="318655" y="330200"/>
            <a:ext cx="889461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스마트 오더 관리</a:t>
            </a:r>
            <a:endParaRPr lang="en-US" altLang="ko-KR" b="1"/>
          </a:p>
          <a:p>
            <a:endParaRPr lang="en-US" altLang="ko-KR" b="1"/>
          </a:p>
          <a:p>
            <a:r>
              <a:rPr lang="en-US" altLang="ko-KR"/>
              <a:t>‘</a:t>
            </a:r>
            <a:r>
              <a:rPr lang="ko-KR" altLang="en-US"/>
              <a:t>스마트 오더 매장 여부</a:t>
            </a:r>
            <a:r>
              <a:rPr lang="en-US" altLang="ko-KR"/>
              <a:t>’</a:t>
            </a:r>
            <a:r>
              <a:rPr lang="ko-KR" altLang="en-US"/>
              <a:t> 선택 부분 삭제</a:t>
            </a:r>
            <a:endParaRPr lang="en-US" altLang="ko-KR"/>
          </a:p>
          <a:p>
            <a:r>
              <a:rPr lang="en-US" altLang="ko-KR"/>
              <a:t>(</a:t>
            </a:r>
            <a:r>
              <a:rPr lang="ko-KR" altLang="en-US"/>
              <a:t>스마트 오더 매장이 아닌 </a:t>
            </a:r>
            <a:r>
              <a:rPr lang="en-US" altLang="ko-KR"/>
              <a:t>‘</a:t>
            </a:r>
            <a:r>
              <a:rPr lang="ko-KR" altLang="en-US"/>
              <a:t>인근 시설</a:t>
            </a:r>
            <a:r>
              <a:rPr lang="en-US" altLang="ko-KR"/>
              <a:t>’</a:t>
            </a:r>
            <a:r>
              <a:rPr lang="ko-KR" altLang="en-US"/>
              <a:t>은 따로 등록</a:t>
            </a:r>
            <a:r>
              <a:rPr lang="en-US" altLang="ko-KR"/>
              <a:t>)</a:t>
            </a:r>
          </a:p>
          <a:p>
            <a:endParaRPr lang="en-US" altLang="ko-KR"/>
          </a:p>
          <a:p>
            <a:endParaRPr lang="en-US" altLang="ko-KR"/>
          </a:p>
          <a:p>
            <a:r>
              <a:rPr lang="ko-KR" altLang="en-US"/>
              <a:t>기존의 철도역 관리에 올라가 있는 역은 포인트 적립할 때</a:t>
            </a:r>
            <a:r>
              <a:rPr lang="en-US" altLang="ko-KR"/>
              <a:t>, </a:t>
            </a:r>
          </a:p>
          <a:p>
            <a:r>
              <a:rPr lang="ko-KR" altLang="en-US"/>
              <a:t>출발</a:t>
            </a:r>
            <a:r>
              <a:rPr lang="en-US" altLang="ko-KR"/>
              <a:t>, </a:t>
            </a:r>
            <a:r>
              <a:rPr lang="ko-KR" altLang="en-US"/>
              <a:t>도착</a:t>
            </a:r>
            <a:r>
              <a:rPr lang="en-US" altLang="ko-KR"/>
              <a:t>, </a:t>
            </a:r>
            <a:r>
              <a:rPr lang="ko-KR" altLang="en-US"/>
              <a:t>이동 거리 계산을 위한 정보이고</a:t>
            </a:r>
            <a:r>
              <a:rPr lang="en-US" altLang="ko-KR"/>
              <a:t>,</a:t>
            </a:r>
          </a:p>
          <a:p>
            <a:r>
              <a:rPr lang="ko-KR" altLang="en-US"/>
              <a:t>스마트 오더 기준으로 역을 고를 때에는 역이 달라야 할 것 같습니다</a:t>
            </a:r>
            <a:r>
              <a:rPr lang="en-US" altLang="ko-KR"/>
              <a:t>.</a:t>
            </a:r>
          </a:p>
          <a:p>
            <a:r>
              <a:rPr lang="en-US" altLang="ko-KR"/>
              <a:t>(</a:t>
            </a:r>
            <a:r>
              <a:rPr lang="ko-KR" altLang="en-US"/>
              <a:t>출발</a:t>
            </a:r>
            <a:r>
              <a:rPr lang="en-US" altLang="ko-KR"/>
              <a:t>, </a:t>
            </a:r>
            <a:r>
              <a:rPr lang="ko-KR" altLang="en-US"/>
              <a:t>도착 시에는 서울역 </a:t>
            </a:r>
            <a:r>
              <a:rPr lang="en-US" altLang="ko-KR"/>
              <a:t>1</a:t>
            </a:r>
            <a:r>
              <a:rPr lang="ko-KR" altLang="en-US"/>
              <a:t>호선과 서울역 </a:t>
            </a:r>
            <a:r>
              <a:rPr lang="en-US" altLang="ko-KR"/>
              <a:t>4</a:t>
            </a:r>
            <a:r>
              <a:rPr lang="ko-KR" altLang="en-US"/>
              <a:t>호선이 다름</a:t>
            </a:r>
            <a:r>
              <a:rPr lang="en-US" altLang="ko-KR"/>
              <a:t>)</a:t>
            </a:r>
          </a:p>
          <a:p>
            <a:r>
              <a:rPr lang="en-US" altLang="ko-KR"/>
              <a:t>(</a:t>
            </a:r>
            <a:r>
              <a:rPr lang="ko-KR" altLang="en-US"/>
              <a:t>스마트오더 매장 등록 시에는 역을 위와 같이 구분할 수 없음</a:t>
            </a:r>
            <a:r>
              <a:rPr lang="en-US" altLang="ko-KR"/>
              <a:t>)</a:t>
            </a:r>
          </a:p>
          <a:p>
            <a:endParaRPr lang="en-US" altLang="ko-KR"/>
          </a:p>
          <a:p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0996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3422</Words>
  <Application>Microsoft Office PowerPoint</Application>
  <PresentationFormat>Widescreen</PresentationFormat>
  <Paragraphs>923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나눔고딕</vt:lpstr>
      <vt:lpstr>맑은 고딕</vt:lpstr>
      <vt:lpstr>Arial</vt:lpstr>
      <vt:lpstr>Calibri</vt:lpstr>
      <vt:lpstr>Segoe UI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16</cp:revision>
  <dcterms:created xsi:type="dcterms:W3CDTF">2023-06-21T01:38:20Z</dcterms:created>
  <dcterms:modified xsi:type="dcterms:W3CDTF">2023-06-24T08:31:10Z</dcterms:modified>
</cp:coreProperties>
</file>