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65" r:id="rId3"/>
    <p:sldId id="413" r:id="rId4"/>
    <p:sldId id="335" r:id="rId5"/>
    <p:sldId id="403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C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EFB8AF-729C-A589-C15E-69C7CA236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94C0899-9934-844C-C641-6D0F14408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7090CA-9206-68E5-ABAE-58E690B6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4639068-CBD8-2429-6CD5-F34566D9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263614-3168-E1AE-BEB1-9EE406ED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30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48DB59-627C-5DEB-1236-3D9822DC3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92D0166-8CC9-872C-3B99-F9E5FF925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0B17EA-5A66-2E28-9554-AA775106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4EBB4E-F558-45F2-43AE-8551CE4E9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949370-91E8-35D8-797F-C698F84C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701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37C395A-E635-5F3D-301B-EF41FC4B6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E17C2FC-0880-D2FF-7B15-E63409A9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42B1DA-182C-3EA4-9E3E-7DA7852C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50AB12-0D92-AD78-230A-E19B897B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CCB39E-B8E5-B4B4-DF67-6C04DFD7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9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98AF10-E5F9-CE0D-3F9E-13F553F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118E61-5F70-C071-0F6B-246B7C506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89A57F-10E9-4123-EBF2-7B43299C8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967F07-245A-86B1-4238-AFBDEE64F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DD393F-FB19-D791-CEE7-6D5BF497C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969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F0B97D-7522-362A-EB50-32CF4CFD5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14E50CD-1D4B-32F0-2910-B07A251E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9990C5-6DD8-51C7-7DA0-BF4FE584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AF5A66-CEED-618C-BADC-52EA07DB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4F2D50-FE49-9DF8-8893-FFA56A3B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22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58FE0E-DE47-76C3-418F-352A3668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ADEF89-4B71-A189-F96B-0389290FF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19E0A8D-4438-E53D-6D38-7CE4B1B6B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6DDD517-F846-DFF2-D4C0-94F8E3DA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435011-C956-032E-0367-16FC6CE2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B9A464-4E2C-0C64-37D0-E4784DFD2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22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8A8229-8A67-7F06-FC05-25B26C07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746E8B-ABBC-CF7A-F5BF-A235CF142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B7F86C-09D6-EE2E-52BF-C89AF8D86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4864A39-7F1A-9393-B5FB-1982114BD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79D244D-194F-B873-64A1-831F4C5F3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56662C3-94DF-49AC-3E63-D968EDADF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68A9720-BA51-E6CE-E5F1-89347204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EBE27CE-7CEB-1811-3BFA-A461F1A7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869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E3617B-DB5D-0CF8-14DD-90BAAE3A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BDCC087-AD3E-409C-361C-CB80ABEB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1B44E3-6865-4E94-771D-07E303A28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B69A517-74A8-5D00-2990-36F61B8D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99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136D774-09A4-040A-2A0D-25C1E45CA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A94ED1-677A-287B-D62F-A571E4A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75F62BD-A0BD-5862-1EF0-B2F724DCC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11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AFE69A-3760-7144-A814-D66CDD689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D8D2B2-9F0A-A18B-9E79-743D5BA14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AAD1256-4FF3-3336-442B-377A55DCD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F0203E3-5755-8907-2B9D-276EA962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A3022D1-DAA2-AE08-FE39-D0CB44A2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D2A3704-BA37-8E7B-BFC9-3CB29BEE2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924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B51A2D-6221-3938-6961-64B49A754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626F83E-D2BF-9C45-5FA4-9DCCA6B49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6A455B1-6E32-FE04-C04C-40FA6BB6E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A966C3-7B76-28CE-01EA-E3912B37F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21EB95-E254-C33E-82F1-F4142BBD6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932E0B-34DA-ABC1-D9FA-55022350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599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8EE394F-8395-70B7-B038-5D299DAC4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1068E1-1FF5-41DE-3E7F-8D4D2CA37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F7F79C-7841-E007-560D-DF6DAE968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EEBD-DC79-4CBF-8532-207D1E638E93}" type="datetimeFigureOut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F004F13-2459-9D69-9DD2-D100BC88E2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F8F6B8-DCDB-D9ED-3198-88461932D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E5F3-1C4A-460F-AF94-B4A620C8D9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91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2.pn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5" Type="http://schemas.openxmlformats.org/officeDocument/2006/relationships/tags" Target="../tags/tag29.xml"/><Relationship Id="rId15" Type="http://schemas.openxmlformats.org/officeDocument/2006/relationships/image" Target="../media/image3.svg"/><Relationship Id="rId10" Type="http://schemas.openxmlformats.org/officeDocument/2006/relationships/tags" Target="../tags/tag34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0" Type="http://schemas.openxmlformats.org/officeDocument/2006/relationships/tags" Target="../tags/tag52.xml"/><Relationship Id="rId4" Type="http://schemas.openxmlformats.org/officeDocument/2006/relationships/tags" Target="../tags/tag46.xml"/><Relationship Id="rId9" Type="http://schemas.openxmlformats.org/officeDocument/2006/relationships/tags" Target="../tags/tag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 i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관리자명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관리자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관리자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관리자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111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95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 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상세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회원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798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4190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관리자 정보 추가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회원 관리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추가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80354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관리자 회원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관리자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>
                <a:highlight>
                  <a:srgbClr val="E2CFF1"/>
                </a:highlight>
              </a:rPr>
              <a:t>매장</a:t>
            </a:r>
            <a:endParaRPr lang="en-US" altLang="ko-KR" sz="900">
              <a:highlight>
                <a:srgbClr val="E2CFF1"/>
              </a:highlight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10580" y="2404917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832811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75285"/>
              </p:ext>
            </p:extLst>
          </p:nvPr>
        </p:nvGraphicFramePr>
        <p:xfrm>
          <a:off x="257173" y="3300374"/>
          <a:ext cx="716280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587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1101278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90742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757114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40479">
                  <a:extLst>
                    <a:ext uri="{9D8B030D-6E8A-4147-A177-3AD203B41FA5}">
                      <a16:colId xmlns:a16="http://schemas.microsoft.com/office/drawing/2014/main" val="200938132"/>
                    </a:ext>
                  </a:extLst>
                </a:gridCol>
                <a:gridCol w="940479">
                  <a:extLst>
                    <a:ext uri="{9D8B030D-6E8A-4147-A177-3AD203B41FA5}">
                      <a16:colId xmlns:a16="http://schemas.microsoft.com/office/drawing/2014/main" val="4254331821"/>
                    </a:ext>
                  </a:extLst>
                </a:gridCol>
                <a:gridCol w="94047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366352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권한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  <a:highlight>
                            <a:srgbClr val="E2CFF1"/>
                          </a:highlight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  <a:highlight>
                            <a:srgbClr val="E2CFF1"/>
                          </a:highlight>
                        </a:rPr>
                        <a:t>매장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스마트오더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81590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54914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85758" y="33681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85758" y="36495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85758" y="39305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9967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관리자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198360" y="681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AC07A32-30BB-468E-2009-C46D75834976}"/>
              </a:ext>
            </a:extLst>
          </p:cNvPr>
          <p:cNvGrpSpPr/>
          <p:nvPr/>
        </p:nvGrpSpPr>
        <p:grpSpPr>
          <a:xfrm rot="5400000">
            <a:off x="3262423" y="12652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3DCA4FD1-5FE4-B479-7818-0D88485CEE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E1F49AC4-3D08-1840-099C-F5673F46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0E1A9636-EFFE-3EB6-CAC5-92956A64884E}"/>
              </a:ext>
            </a:extLst>
          </p:cNvPr>
          <p:cNvGrpSpPr/>
          <p:nvPr/>
        </p:nvGrpSpPr>
        <p:grpSpPr>
          <a:xfrm rot="5400000">
            <a:off x="3274685" y="16851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DAAB7E18-7828-D8BC-E385-5194E02FFC5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6" name="Oval 593">
              <a:extLst>
                <a:ext uri="{FF2B5EF4-FFF2-40B4-BE49-F238E27FC236}">
                  <a16:creationId xmlns:a16="http://schemas.microsoft.com/office/drawing/2014/main" id="{353CF1ED-1115-737E-5232-6445D906B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241E70AA-9B07-3825-45E1-40384D327EC4}"/>
              </a:ext>
            </a:extLst>
          </p:cNvPr>
          <p:cNvGrpSpPr/>
          <p:nvPr/>
        </p:nvGrpSpPr>
        <p:grpSpPr>
          <a:xfrm>
            <a:off x="5732863" y="2171170"/>
            <a:ext cx="244417" cy="258694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8747D533-EC67-A817-ACFD-64FBD22B894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42E30FA6-98A9-AEBD-F976-FB9A6CB389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245483FA-0400-BEC7-83EC-2985F65BE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BE93F9D0-AE84-FC40-3F08-E8BF6B3489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A7B08C7-897D-59DB-14EA-BFEDCDB9827A}"/>
              </a:ext>
            </a:extLst>
          </p:cNvPr>
          <p:cNvGrpSpPr/>
          <p:nvPr/>
        </p:nvGrpSpPr>
        <p:grpSpPr>
          <a:xfrm>
            <a:off x="845688" y="2786139"/>
            <a:ext cx="244417" cy="258694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9395A45D-4CD7-6540-71E4-B4D58562748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1AAF6D94-0FD1-A528-7A2C-77AFF258EC9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6F8E01B8-F844-330E-D839-D2D5E438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8C2CE4FC-5282-94A5-4A74-A891CD478A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C2A45C7D-A2A1-B588-4D8E-2EBA5727E3EC}"/>
              </a:ext>
            </a:extLst>
          </p:cNvPr>
          <p:cNvGrpSpPr/>
          <p:nvPr/>
        </p:nvGrpSpPr>
        <p:grpSpPr>
          <a:xfrm>
            <a:off x="90253" y="3346046"/>
            <a:ext cx="278496" cy="200053"/>
            <a:chOff x="1014019" y="2643309"/>
            <a:chExt cx="278496" cy="200053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A3003EDD-A2B2-7974-CEE6-5636D230FD4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5" name="그룹 74">
              <a:extLst>
                <a:ext uri="{FF2B5EF4-FFF2-40B4-BE49-F238E27FC236}">
                  <a16:creationId xmlns:a16="http://schemas.microsoft.com/office/drawing/2014/main" id="{2B8681C3-5E73-3B00-CCE3-90FD9A7181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6" name="Oval 593">
                <a:extLst>
                  <a:ext uri="{FF2B5EF4-FFF2-40B4-BE49-F238E27FC236}">
                    <a16:creationId xmlns:a16="http://schemas.microsoft.com/office/drawing/2014/main" id="{C72C7FC9-94E8-AE3F-5DD7-639DF5766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7" name="TextBox 14">
                <a:extLst>
                  <a:ext uri="{FF2B5EF4-FFF2-40B4-BE49-F238E27FC236}">
                    <a16:creationId xmlns:a16="http://schemas.microsoft.com/office/drawing/2014/main" id="{4E05BC6C-9E34-15AB-6D03-AD8F7504CA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E06F7CA3-2DB0-BB18-2D85-D441F258E1EC}"/>
              </a:ext>
            </a:extLst>
          </p:cNvPr>
          <p:cNvGrpSpPr/>
          <p:nvPr/>
        </p:nvGrpSpPr>
        <p:grpSpPr>
          <a:xfrm>
            <a:off x="90253" y="3625757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356A0C26-8824-9B92-2114-9934F5E5E5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F8430874-E8F4-39A9-61F0-3E53DCC375A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6D3F735A-8354-A256-A4C2-9CC73BAB6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31B2B897-2AA6-2942-AC51-E28DCFE883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C789CC6C-49A6-F881-FFA8-687D3812A567}"/>
              </a:ext>
            </a:extLst>
          </p:cNvPr>
          <p:cNvGrpSpPr/>
          <p:nvPr/>
        </p:nvGrpSpPr>
        <p:grpSpPr>
          <a:xfrm>
            <a:off x="2469153" y="3041680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F05007BF-AC3D-A41C-9A14-3D602C4819F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760ECB8-C759-0810-78F8-CBEBDFCECA1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1057673C-9DB7-B9C2-4FF5-A34C6BA66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7B7B2A7C-D57F-D5F7-EB45-5F91776B83B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FCD3F52D-CC18-B68C-51D0-1EB7C321693F}"/>
              </a:ext>
            </a:extLst>
          </p:cNvPr>
          <p:cNvSpPr/>
          <p:nvPr/>
        </p:nvSpPr>
        <p:spPr>
          <a:xfrm>
            <a:off x="1657818" y="3581504"/>
            <a:ext cx="1568420" cy="28209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9413B8B8-8FE9-69B9-897F-DB5F61809DA6}"/>
              </a:ext>
            </a:extLst>
          </p:cNvPr>
          <p:cNvGrpSpPr/>
          <p:nvPr/>
        </p:nvGrpSpPr>
        <p:grpSpPr>
          <a:xfrm>
            <a:off x="1803676" y="3316725"/>
            <a:ext cx="244417" cy="258694"/>
            <a:chOff x="1098607" y="3056422"/>
            <a:chExt cx="244417" cy="258694"/>
          </a:xfrm>
        </p:grpSpPr>
        <p:sp>
          <p:nvSpPr>
            <p:cNvPr id="95" name="이등변 삼각형 94">
              <a:extLst>
                <a:ext uri="{FF2B5EF4-FFF2-40B4-BE49-F238E27FC236}">
                  <a16:creationId xmlns:a16="http://schemas.microsoft.com/office/drawing/2014/main" id="{6BC410E2-45CE-56BE-A8D3-946E49DBD9D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95211E62-A0CC-FA4B-C085-096B1D0C4B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7" name="Oval 593">
                <a:extLst>
                  <a:ext uri="{FF2B5EF4-FFF2-40B4-BE49-F238E27FC236}">
                    <a16:creationId xmlns:a16="http://schemas.microsoft.com/office/drawing/2014/main" id="{0415B9C5-AE56-9C17-0DCA-B2AB75001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AA5C253C-6B19-58DF-6BCA-AC5095EA1AD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5" name="그림 24">
            <a:extLst>
              <a:ext uri="{FF2B5EF4-FFF2-40B4-BE49-F238E27FC236}">
                <a16:creationId xmlns:a16="http://schemas.microsoft.com/office/drawing/2014/main" id="{0F7FA511-505E-3905-5E51-17CCBC8B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956" y="5586388"/>
            <a:ext cx="990738" cy="352474"/>
          </a:xfrm>
          <a:prstGeom prst="rect">
            <a:avLst/>
          </a:prstGeom>
        </p:spPr>
      </p:pic>
      <p:grpSp>
        <p:nvGrpSpPr>
          <p:cNvPr id="28" name="그룹 27">
            <a:extLst>
              <a:ext uri="{FF2B5EF4-FFF2-40B4-BE49-F238E27FC236}">
                <a16:creationId xmlns:a16="http://schemas.microsoft.com/office/drawing/2014/main" id="{095DE1C2-A049-8138-08EE-EC3391D731F1}"/>
              </a:ext>
            </a:extLst>
          </p:cNvPr>
          <p:cNvGrpSpPr/>
          <p:nvPr/>
        </p:nvGrpSpPr>
        <p:grpSpPr>
          <a:xfrm>
            <a:off x="2872383" y="5380998"/>
            <a:ext cx="244417" cy="258694"/>
            <a:chOff x="1098607" y="3056422"/>
            <a:chExt cx="244417" cy="258694"/>
          </a:xfrm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5FF424D0-EF81-8A22-5D65-A74D03AB952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91DC333A-FAAF-DA30-4327-051412708B4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" name="Oval 593">
                <a:extLst>
                  <a:ext uri="{FF2B5EF4-FFF2-40B4-BE49-F238E27FC236}">
                    <a16:creationId xmlns:a16="http://schemas.microsoft.com/office/drawing/2014/main" id="{2506E807-9D61-D1CC-A818-FDB7AF99A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BFCB7E74-EB53-3D0D-F28F-51D5AFF5FE4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C85E4E46-D712-7589-8A88-26E1E86AEEBC}"/>
              </a:ext>
            </a:extLst>
          </p:cNvPr>
          <p:cNvSpPr/>
          <p:nvPr/>
        </p:nvSpPr>
        <p:spPr>
          <a:xfrm>
            <a:off x="5684862" y="296787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FD54B626-24C1-0E09-FE59-F712263BE96E}"/>
              </a:ext>
            </a:extLst>
          </p:cNvPr>
          <p:cNvGrpSpPr/>
          <p:nvPr/>
        </p:nvGrpSpPr>
        <p:grpSpPr>
          <a:xfrm rot="5400000">
            <a:off x="6223976" y="29724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1270CAE0-68FF-41F0-E792-F924A7D8BA7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" name="Oval 593">
              <a:extLst>
                <a:ext uri="{FF2B5EF4-FFF2-40B4-BE49-F238E27FC236}">
                  <a16:creationId xmlns:a16="http://schemas.microsoft.com/office/drawing/2014/main" id="{DF17574E-1B4B-8D4B-0BC2-D366E2B83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11</a:t>
              </a:r>
            </a:p>
          </p:txBody>
        </p:sp>
      </p:grp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BF38ADC-6588-6908-7DE0-55F7BC70A902}"/>
              </a:ext>
            </a:extLst>
          </p:cNvPr>
          <p:cNvSpPr/>
          <p:nvPr/>
        </p:nvSpPr>
        <p:spPr>
          <a:xfrm>
            <a:off x="12331816" y="0"/>
            <a:ext cx="2682447" cy="4151114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81BBB2-67B9-65B8-1B49-8D5536477A56}"/>
              </a:ext>
            </a:extLst>
          </p:cNvPr>
          <p:cNvSpPr txBox="1"/>
          <p:nvPr/>
        </p:nvSpPr>
        <p:spPr>
          <a:xfrm>
            <a:off x="12389244" y="70806"/>
            <a:ext cx="25135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관리자 회원 관리</a:t>
            </a:r>
            <a:endParaRPr lang="en-US" altLang="ko-KR" sz="1200" b="1"/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r>
              <a:rPr lang="en-US" altLang="ko-KR" sz="900"/>
              <a:t>, </a:t>
            </a:r>
            <a:r>
              <a:rPr lang="ko-KR" altLang="en-US" sz="900"/>
              <a:t>온라인몰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5A25624D-A018-1E42-EC77-4F07E7E833CD}"/>
              </a:ext>
            </a:extLst>
          </p:cNvPr>
          <p:cNvSpPr/>
          <p:nvPr/>
        </p:nvSpPr>
        <p:spPr>
          <a:xfrm>
            <a:off x="1159917" y="2080789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334BF38E-955B-D3B5-A1E2-C3BF775158AB}"/>
              </a:ext>
            </a:extLst>
          </p:cNvPr>
          <p:cNvSpPr/>
          <p:nvPr/>
        </p:nvSpPr>
        <p:spPr>
          <a:xfrm>
            <a:off x="3503682" y="2405016"/>
            <a:ext cx="874161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C7B70D75-137E-EF3C-6D7C-9886C2E5166E}"/>
              </a:ext>
            </a:extLst>
          </p:cNvPr>
          <p:cNvSpPr/>
          <p:nvPr/>
        </p:nvSpPr>
        <p:spPr>
          <a:xfrm>
            <a:off x="2223850" y="208605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D4D16C65-AE48-DB75-5851-AE4C47C2F393}"/>
              </a:ext>
            </a:extLst>
          </p:cNvPr>
          <p:cNvSpPr/>
          <p:nvPr/>
        </p:nvSpPr>
        <p:spPr>
          <a:xfrm>
            <a:off x="3309772" y="208626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EE3FC28F-CED3-C37B-0EB7-8B30EC8E1E44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>
            <a:off x="2160042" y="2196205"/>
            <a:ext cx="1343640" cy="444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4" name="그래픽 33" descr="돋보기 단색으로 채워진">
            <a:extLst>
              <a:ext uri="{FF2B5EF4-FFF2-40B4-BE49-F238E27FC236}">
                <a16:creationId xmlns:a16="http://schemas.microsoft.com/office/drawing/2014/main" id="{1A360605-5644-4E63-E101-3D9B7B3B5DC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377843" y="2127207"/>
            <a:ext cx="145373" cy="14768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F218333-9C49-7EB3-CDFD-6D20ADA98B79}"/>
              </a:ext>
            </a:extLst>
          </p:cNvPr>
          <p:cNvSpPr txBox="1"/>
          <p:nvPr/>
        </p:nvSpPr>
        <p:spPr>
          <a:xfrm>
            <a:off x="7934721" y="3962767"/>
            <a:ext cx="4116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/>
            <a:r>
              <a:rPr lang="ko-KR" altLang="en-US" sz="900" b="0">
                <a:solidFill>
                  <a:schemeClr val="tx1"/>
                </a:solidFill>
                <a:highlight>
                  <a:srgbClr val="E2CFF1"/>
                </a:highlight>
                <a:latin typeface="+mn-ea"/>
              </a:rPr>
              <a:t>매장 유형이 온라인몰인 경우</a:t>
            </a:r>
            <a:r>
              <a:rPr lang="en-US" altLang="ko-KR" sz="900" b="0">
                <a:solidFill>
                  <a:schemeClr val="tx1"/>
                </a:solidFill>
                <a:highlight>
                  <a:srgbClr val="E2CFF1"/>
                </a:highlight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highlight>
                  <a:srgbClr val="E2CFF1"/>
                </a:highlight>
                <a:latin typeface="+mn-ea"/>
              </a:rPr>
              <a:t>검색하기 선택 시에 온라인몰 검색 팝업</a:t>
            </a:r>
            <a:endParaRPr lang="en-US" altLang="ko-KR" sz="900" b="0">
              <a:solidFill>
                <a:schemeClr val="tx1"/>
              </a:solidFill>
              <a:highlight>
                <a:srgbClr val="E2CFF1"/>
              </a:highlight>
              <a:latin typeface="+mn-ea"/>
            </a:endParaRPr>
          </a:p>
          <a:p>
            <a:pPr algn="l" latinLnBrk="1"/>
            <a:r>
              <a:rPr lang="ko-KR" altLang="en-US" sz="900" b="0">
                <a:solidFill>
                  <a:schemeClr val="tx1"/>
                </a:solidFill>
                <a:highlight>
                  <a:srgbClr val="E2CFF1"/>
                </a:highlight>
                <a:latin typeface="+mn-ea"/>
              </a:rPr>
              <a:t>매장 유형이 스마트 오더인 경우</a:t>
            </a:r>
            <a:r>
              <a:rPr lang="en-US" altLang="ko-KR" sz="900" b="0">
                <a:solidFill>
                  <a:schemeClr val="tx1"/>
                </a:solidFill>
                <a:highlight>
                  <a:srgbClr val="E2CFF1"/>
                </a:highlight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highlight>
                  <a:srgbClr val="E2CFF1"/>
                </a:highlight>
                <a:latin typeface="+mn-ea"/>
              </a:rPr>
              <a:t>검색하기 선택 시에 스마트오더 검색 팝업</a:t>
            </a:r>
            <a:endParaRPr lang="en-US" altLang="ko-KR" sz="900" b="0">
              <a:solidFill>
                <a:schemeClr val="tx1"/>
              </a:solidFill>
              <a:highlight>
                <a:srgbClr val="E2CFF1"/>
              </a:highlight>
              <a:latin typeface="+mn-ea"/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5CEC0EA1-8D03-D72B-D4C1-3BD7F5B9341D}"/>
              </a:ext>
            </a:extLst>
          </p:cNvPr>
          <p:cNvSpPr/>
          <p:nvPr/>
        </p:nvSpPr>
        <p:spPr>
          <a:xfrm>
            <a:off x="385758" y="421474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9FB60818-AE23-8534-0C17-D17B48C60612}"/>
              </a:ext>
            </a:extLst>
          </p:cNvPr>
          <p:cNvSpPr/>
          <p:nvPr/>
        </p:nvSpPr>
        <p:spPr>
          <a:xfrm>
            <a:off x="385758" y="449573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7971756" y="1735504"/>
            <a:ext cx="3633537" cy="38318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관리자 회원 관리 </a:t>
            </a:r>
            <a:r>
              <a:rPr lang="en-US" altLang="ko-KR" sz="900" dirty="0" smtClean="0"/>
              <a:t>(admin management)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</a:t>
            </a:r>
            <a:r>
              <a:rPr lang="en-US" altLang="ko-KR" sz="900" dirty="0" smtClean="0"/>
              <a:t>) </a:t>
            </a:r>
            <a:r>
              <a:rPr lang="ko-KR" altLang="en-US" sz="900" dirty="0" smtClean="0"/>
              <a:t>매장 </a:t>
            </a:r>
            <a:r>
              <a:rPr lang="en-US" altLang="ko-KR" sz="900" dirty="0" smtClean="0"/>
              <a:t>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options : </a:t>
            </a:r>
            <a:r>
              <a:rPr lang="ko-KR" altLang="en-US" sz="900" dirty="0" smtClean="0"/>
              <a:t>매장 유형</a:t>
            </a:r>
            <a:r>
              <a:rPr lang="en-US" altLang="ko-KR" sz="900" dirty="0" smtClean="0"/>
              <a:t>(select) / </a:t>
            </a:r>
            <a:r>
              <a:rPr lang="ko-KR" altLang="en-US" sz="900" dirty="0" smtClean="0"/>
              <a:t>온라인몰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스마트오더 </a:t>
            </a:r>
            <a:r>
              <a:rPr lang="en-US" altLang="ko-KR" sz="900" dirty="0" smtClean="0"/>
              <a:t>(online/store)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placeholder: “</a:t>
            </a:r>
            <a:r>
              <a:rPr lang="ko-KR" altLang="en-US" sz="900" dirty="0" smtClean="0"/>
              <a:t>이름 입력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2nd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} LIKE</a:t>
            </a:r>
          </a:p>
          <a:p>
            <a:r>
              <a:rPr lang="en-US" altLang="ko-KR" sz="900" dirty="0" smtClean="0"/>
              <a:t>      </a:t>
            </a:r>
            <a:r>
              <a:rPr lang="en-US" altLang="ko-KR" sz="900" dirty="0"/>
              <a:t>- placeholder: </a:t>
            </a:r>
            <a:r>
              <a:rPr lang="en-US" altLang="ko-KR" sz="900" dirty="0" smtClean="0"/>
              <a:t>“</a:t>
            </a:r>
            <a:r>
              <a:rPr lang="ko-KR" altLang="en-US" sz="900" dirty="0" smtClean="0"/>
              <a:t>코드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search icon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ko-KR" altLang="en-US" sz="900" dirty="0" smtClean="0"/>
              <a:t>온라인몰</a:t>
            </a:r>
            <a:r>
              <a:rPr lang="en-US" altLang="ko-KR" sz="900" dirty="0" smtClean="0"/>
              <a:t>(online) is selected, open common online mall search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ko-KR" altLang="en-US" sz="900" dirty="0" smtClean="0"/>
              <a:t>스마트오더</a:t>
            </a:r>
            <a:r>
              <a:rPr lang="en-US" altLang="ko-KR" sz="900" dirty="0" smtClean="0"/>
              <a:t>(store) is selected, open common store mall search 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3.Grid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</a:t>
            </a:r>
            <a:r>
              <a:rPr lang="en-US" altLang="ko-KR" sz="900" dirty="0">
                <a:latin typeface="+mn-ea"/>
              </a:rPr>
              <a:t>DB: </a:t>
            </a:r>
            <a:r>
              <a:rPr lang="en-US" altLang="ko-KR" sz="900" dirty="0" err="1" smtClean="0">
                <a:latin typeface="+mn-ea"/>
              </a:rPr>
              <a:t>st_user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condition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mall_name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/ {</a:t>
            </a:r>
            <a:r>
              <a:rPr lang="en-US" altLang="ko-KR" sz="900" dirty="0" err="1"/>
              <a:t>mall_code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: check by </a:t>
            </a:r>
            <a:r>
              <a:rPr lang="en-US" altLang="ko-KR" sz="900" dirty="0" err="1" smtClean="0"/>
              <a:t>st_user.mall_code</a:t>
            </a:r>
            <a:r>
              <a:rPr lang="en-US" altLang="ko-KR" sz="900" dirty="0" smtClean="0"/>
              <a:t> (NEW)</a:t>
            </a:r>
            <a:br>
              <a:rPr lang="en-US" altLang="ko-KR" sz="900" dirty="0" smtClean="0"/>
            </a:br>
            <a:r>
              <a:rPr lang="en-US" altLang="ko-KR" sz="900" dirty="0" smtClean="0"/>
              <a:t>  2)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매장 유형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 err="1" smtClean="0">
                <a:latin typeface="+mn-ea"/>
              </a:rPr>
              <a:t>mall_type</a:t>
            </a:r>
            <a:r>
              <a:rPr lang="en-US" altLang="ko-KR" sz="900" dirty="0" smtClean="0">
                <a:latin typeface="+mn-ea"/>
              </a:rPr>
              <a:t> (show code name)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매장 이름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 err="1" smtClean="0">
                <a:latin typeface="+mn-ea"/>
              </a:rPr>
              <a:t>mall_name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- REMOVE previous </a:t>
            </a:r>
            <a:r>
              <a:rPr lang="ko-KR" altLang="en-US" sz="900" dirty="0" smtClean="0">
                <a:latin typeface="+mn-ea"/>
              </a:rPr>
              <a:t>전화번호 </a:t>
            </a:r>
            <a:r>
              <a:rPr lang="en-US" altLang="ko-KR" sz="900" dirty="0" smtClean="0">
                <a:latin typeface="+mn-ea"/>
              </a:rPr>
              <a:t>/ </a:t>
            </a:r>
            <a:r>
              <a:rPr lang="ko-KR" altLang="en-US" sz="900" dirty="0" smtClean="0">
                <a:latin typeface="+mn-ea"/>
              </a:rPr>
              <a:t>이메일 </a:t>
            </a:r>
            <a:r>
              <a:rPr lang="en-US" altLang="ko-KR" sz="900" dirty="0" smtClean="0">
                <a:latin typeface="+mn-ea"/>
              </a:rPr>
              <a:t>column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4727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 정보 상세 확인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삭제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수정을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6672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초기화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(3-1)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생성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변경된 내용이 있는 경우 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관리자 회원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2399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관리자 회원 관리 </a:t>
            </a:r>
            <a:r>
              <a:rPr lang="en-US" altLang="ko-KR" sz="900"/>
              <a:t>&gt; </a:t>
            </a:r>
            <a:r>
              <a:rPr lang="ko-KR" altLang="en-US" sz="900"/>
              <a:t>상세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579360" y="681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F44F3DA-6012-B84C-1E6B-CF4D15F7385B}"/>
              </a:ext>
            </a:extLst>
          </p:cNvPr>
          <p:cNvSpPr txBox="1"/>
          <p:nvPr/>
        </p:nvSpPr>
        <p:spPr>
          <a:xfrm>
            <a:off x="488680" y="1245980"/>
            <a:ext cx="1895475" cy="3597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권한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                            </a:t>
            </a:r>
            <a:r>
              <a:rPr lang="ko-KR" altLang="en-US" sz="900">
                <a:highlight>
                  <a:srgbClr val="E2CFF1"/>
                </a:highlight>
              </a:rPr>
              <a:t>권한 매장</a:t>
            </a:r>
            <a:endParaRPr lang="en-US" altLang="ko-KR" sz="900">
              <a:highlight>
                <a:srgbClr val="E2CFF1"/>
              </a:highlight>
            </a:endParaRP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가입일자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최근 로그인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70F8AFE0-5A89-31E8-7242-74CB583644CD}"/>
              </a:ext>
            </a:extLst>
          </p:cNvPr>
          <p:cNvSpPr/>
          <p:nvPr/>
        </p:nvSpPr>
        <p:spPr>
          <a:xfrm>
            <a:off x="2842626" y="471149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67094B0A-45AD-D60D-CB7F-195555E35E45}"/>
              </a:ext>
            </a:extLst>
          </p:cNvPr>
          <p:cNvSpPr/>
          <p:nvPr/>
        </p:nvSpPr>
        <p:spPr>
          <a:xfrm>
            <a:off x="3483942" y="4711490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초기화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ACF05D04-E5A4-6150-C15C-6A43FA553B4F}"/>
              </a:ext>
            </a:extLst>
          </p:cNvPr>
          <p:cNvSpPr/>
          <p:nvPr/>
        </p:nvSpPr>
        <p:spPr>
          <a:xfrm>
            <a:off x="4649808" y="471149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617CC7B1-90F3-94DB-3402-5E421BB6CF9C}"/>
              </a:ext>
            </a:extLst>
          </p:cNvPr>
          <p:cNvSpPr/>
          <p:nvPr/>
        </p:nvSpPr>
        <p:spPr>
          <a:xfrm>
            <a:off x="1654196" y="1287616"/>
            <a:ext cx="277480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001BBF1A-E253-04C3-AFEA-193957AC3C73}"/>
              </a:ext>
            </a:extLst>
          </p:cNvPr>
          <p:cNvSpPr/>
          <p:nvPr/>
        </p:nvSpPr>
        <p:spPr>
          <a:xfrm>
            <a:off x="1654196" y="1687936"/>
            <a:ext cx="277480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6C1BBC10-B741-C456-9383-E825BAEC432A}"/>
              </a:ext>
            </a:extLst>
          </p:cNvPr>
          <p:cNvSpPr/>
          <p:nvPr/>
        </p:nvSpPr>
        <p:spPr>
          <a:xfrm>
            <a:off x="1654195" y="2107383"/>
            <a:ext cx="10572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관리자        ▼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DFB17785-D770-13DF-FA26-07952699A74F}"/>
              </a:ext>
            </a:extLst>
          </p:cNvPr>
          <p:cNvSpPr/>
          <p:nvPr/>
        </p:nvSpPr>
        <p:spPr>
          <a:xfrm>
            <a:off x="1654195" y="2972928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040F763B-F4C5-BF78-687B-F3BA2899C152}"/>
              </a:ext>
            </a:extLst>
          </p:cNvPr>
          <p:cNvSpPr/>
          <p:nvPr/>
        </p:nvSpPr>
        <p:spPr>
          <a:xfrm>
            <a:off x="2540426" y="2972928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8055D405-27BD-10C9-3DB3-C9F807040294}"/>
              </a:ext>
            </a:extLst>
          </p:cNvPr>
          <p:cNvSpPr/>
          <p:nvPr/>
        </p:nvSpPr>
        <p:spPr>
          <a:xfrm>
            <a:off x="3437953" y="2972928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41F65BBD-7C24-5BD1-8875-BEC7AEC9D723}"/>
              </a:ext>
            </a:extLst>
          </p:cNvPr>
          <p:cNvSpPr/>
          <p:nvPr/>
        </p:nvSpPr>
        <p:spPr>
          <a:xfrm>
            <a:off x="1654767" y="3370720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3D96D625-6438-BD48-3F1C-885119094733}"/>
              </a:ext>
            </a:extLst>
          </p:cNvPr>
          <p:cNvSpPr/>
          <p:nvPr/>
        </p:nvSpPr>
        <p:spPr>
          <a:xfrm>
            <a:off x="2855229" y="3370720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6C8338C-83F8-30E1-BAFD-C4215E0D7ECF}"/>
              </a:ext>
            </a:extLst>
          </p:cNvPr>
          <p:cNvSpPr txBox="1"/>
          <p:nvPr/>
        </p:nvSpPr>
        <p:spPr>
          <a:xfrm>
            <a:off x="2662535" y="338520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A9F38EE-81CB-8D02-80F5-E7F4EA96E46B}"/>
              </a:ext>
            </a:extLst>
          </p:cNvPr>
          <p:cNvSpPr txBox="1"/>
          <p:nvPr/>
        </p:nvSpPr>
        <p:spPr>
          <a:xfrm>
            <a:off x="2379391" y="297105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8086ADE-EDAE-052B-FC3F-FC448CD3581C}"/>
              </a:ext>
            </a:extLst>
          </p:cNvPr>
          <p:cNvSpPr txBox="1"/>
          <p:nvPr/>
        </p:nvSpPr>
        <p:spPr>
          <a:xfrm>
            <a:off x="3269685" y="298058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947EDA4-2FC1-46BA-D8FD-404298A23A81}"/>
              </a:ext>
            </a:extLst>
          </p:cNvPr>
          <p:cNvSpPr txBox="1"/>
          <p:nvPr/>
        </p:nvSpPr>
        <p:spPr>
          <a:xfrm>
            <a:off x="449994" y="127399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C09BC8-71F0-315F-8D2A-C42A1391E49D}"/>
              </a:ext>
            </a:extLst>
          </p:cNvPr>
          <p:cNvSpPr txBox="1"/>
          <p:nvPr/>
        </p:nvSpPr>
        <p:spPr>
          <a:xfrm>
            <a:off x="448096" y="167400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1E3D79F3-9160-4591-F33B-C1485BC7E16F}"/>
              </a:ext>
            </a:extLst>
          </p:cNvPr>
          <p:cNvGrpSpPr/>
          <p:nvPr/>
        </p:nvGrpSpPr>
        <p:grpSpPr>
          <a:xfrm>
            <a:off x="3065520" y="4482624"/>
            <a:ext cx="244417" cy="258694"/>
            <a:chOff x="1098607" y="3056422"/>
            <a:chExt cx="244417" cy="258694"/>
          </a:xfrm>
        </p:grpSpPr>
        <p:sp>
          <p:nvSpPr>
            <p:cNvPr id="57" name="이등변 삼각형 56">
              <a:extLst>
                <a:ext uri="{FF2B5EF4-FFF2-40B4-BE49-F238E27FC236}">
                  <a16:creationId xmlns:a16="http://schemas.microsoft.com/office/drawing/2014/main" id="{AAC34427-8FA4-BC5B-696B-9D22FDBC0C9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9D56BA3B-2DC5-3173-BC68-F2A25B4208A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9" name="Oval 593">
                <a:extLst>
                  <a:ext uri="{FF2B5EF4-FFF2-40B4-BE49-F238E27FC236}">
                    <a16:creationId xmlns:a16="http://schemas.microsoft.com/office/drawing/2014/main" id="{72D71EED-BE49-4654-D156-DA6DF2733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0" name="TextBox 14">
                <a:extLst>
                  <a:ext uri="{FF2B5EF4-FFF2-40B4-BE49-F238E27FC236}">
                    <a16:creationId xmlns:a16="http://schemas.microsoft.com/office/drawing/2014/main" id="{E11564DC-91F6-2D80-7255-0A674EF44BD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40C90A0C-E453-2698-1626-651BDFB22614}"/>
              </a:ext>
            </a:extLst>
          </p:cNvPr>
          <p:cNvGrpSpPr/>
          <p:nvPr/>
        </p:nvGrpSpPr>
        <p:grpSpPr>
          <a:xfrm>
            <a:off x="4184580" y="4474889"/>
            <a:ext cx="244417" cy="258694"/>
            <a:chOff x="1098607" y="3056422"/>
            <a:chExt cx="244417" cy="258694"/>
          </a:xfrm>
        </p:grpSpPr>
        <p:sp>
          <p:nvSpPr>
            <p:cNvPr id="72" name="이등변 삼각형 71">
              <a:extLst>
                <a:ext uri="{FF2B5EF4-FFF2-40B4-BE49-F238E27FC236}">
                  <a16:creationId xmlns:a16="http://schemas.microsoft.com/office/drawing/2014/main" id="{25637C41-8848-02A0-33A8-4B65B084626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F852600C-765F-F614-A40B-1DD390BDECB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38296BBC-B378-728C-3CFD-6283131E2C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4FA3D717-3C95-B13C-0A4D-18ABD66425D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A768733F-28F6-8952-9D73-C723F80FFA49}"/>
              </a:ext>
            </a:extLst>
          </p:cNvPr>
          <p:cNvSpPr/>
          <p:nvPr/>
        </p:nvSpPr>
        <p:spPr>
          <a:xfrm>
            <a:off x="7362405" y="5244453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28320F19-66C5-E205-749C-0D5151906A3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427205" y="5547572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99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7F8A8626-08E8-F286-2106-561BE6BBA6E2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8912698" y="6201926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취소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0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1F7AE8C-869A-EF3D-0447-3272F8A8B3BF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8041878" y="6201927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확인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1" name="Close Button">
            <a:extLst>
              <a:ext uri="{FF2B5EF4-FFF2-40B4-BE49-F238E27FC236}">
                <a16:creationId xmlns:a16="http://schemas.microsoft.com/office/drawing/2014/main" id="{024E9937-504E-0206-D8C7-D8339DAB387A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10392119" y="5323757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2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F52EE9E3-9B5C-CB13-77BA-6F92DBE15D9E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7462754" y="5696529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비밀번호를 초기화하고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, 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임시 비밀번호를 이메일로 발송합니다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3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0A9C631-E066-32B4-F545-4F18C08F8D22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7362405" y="5262889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04" name="그룹 103">
            <a:extLst>
              <a:ext uri="{FF2B5EF4-FFF2-40B4-BE49-F238E27FC236}">
                <a16:creationId xmlns:a16="http://schemas.microsoft.com/office/drawing/2014/main" id="{74C593C0-0A37-EE47-B65D-CDC0B268F0B9}"/>
              </a:ext>
            </a:extLst>
          </p:cNvPr>
          <p:cNvGrpSpPr/>
          <p:nvPr/>
        </p:nvGrpSpPr>
        <p:grpSpPr>
          <a:xfrm>
            <a:off x="7417564" y="4995007"/>
            <a:ext cx="244417" cy="258694"/>
            <a:chOff x="1098607" y="3056422"/>
            <a:chExt cx="244417" cy="258694"/>
          </a:xfrm>
        </p:grpSpPr>
        <p:sp>
          <p:nvSpPr>
            <p:cNvPr id="105" name="이등변 삼각형 104">
              <a:extLst>
                <a:ext uri="{FF2B5EF4-FFF2-40B4-BE49-F238E27FC236}">
                  <a16:creationId xmlns:a16="http://schemas.microsoft.com/office/drawing/2014/main" id="{BD72BBE7-5072-4275-2716-078E067BA52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6" name="그룹 105">
              <a:extLst>
                <a:ext uri="{FF2B5EF4-FFF2-40B4-BE49-F238E27FC236}">
                  <a16:creationId xmlns:a16="http://schemas.microsoft.com/office/drawing/2014/main" id="{9F7AFBAC-5032-8D95-F5BB-102A2C36594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7" name="Oval 593">
                <a:extLst>
                  <a:ext uri="{FF2B5EF4-FFF2-40B4-BE49-F238E27FC236}">
                    <a16:creationId xmlns:a16="http://schemas.microsoft.com/office/drawing/2014/main" id="{A0B0BAD3-F3C1-5975-DAC3-5F4D5B1CE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8" name="TextBox 14">
                <a:extLst>
                  <a:ext uri="{FF2B5EF4-FFF2-40B4-BE49-F238E27FC236}">
                    <a16:creationId xmlns:a16="http://schemas.microsoft.com/office/drawing/2014/main" id="{038E5FFB-2235-41EF-01CB-B0661EEB159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4" name="직사각형 113">
            <a:extLst>
              <a:ext uri="{FF2B5EF4-FFF2-40B4-BE49-F238E27FC236}">
                <a16:creationId xmlns:a16="http://schemas.microsoft.com/office/drawing/2014/main" id="{C4795C6F-13F0-1650-7429-BCB8F5B6EBF5}"/>
              </a:ext>
            </a:extLst>
          </p:cNvPr>
          <p:cNvSpPr/>
          <p:nvPr/>
        </p:nvSpPr>
        <p:spPr>
          <a:xfrm>
            <a:off x="3956736" y="5264255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5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96C0F83-1469-0B71-A3A7-4AC502E17A4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4021536" y="5567374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16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BE792ED-E129-C3CE-2E58-7C4A2B1C381A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5507029" y="6221728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1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7D02B4E-F709-1DE6-AD9E-584518CCC5F5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4636209" y="6221729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18" name="Close Button">
            <a:extLst>
              <a:ext uri="{FF2B5EF4-FFF2-40B4-BE49-F238E27FC236}">
                <a16:creationId xmlns:a16="http://schemas.microsoft.com/office/drawing/2014/main" id="{4FC4DA8E-E5BF-3839-1475-BB922326053C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6986450" y="5343559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19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250EE5BB-5DFF-0680-D6CF-BB8B1D03E904}"/>
              </a:ext>
            </a:extLst>
          </p:cNvPr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4057085" y="5716331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20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91861D0-A1C6-08A5-0307-89F095E8F941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3956736" y="5282691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21" name="그룹 120">
            <a:extLst>
              <a:ext uri="{FF2B5EF4-FFF2-40B4-BE49-F238E27FC236}">
                <a16:creationId xmlns:a16="http://schemas.microsoft.com/office/drawing/2014/main" id="{6FB2D7CB-0406-51D5-EC43-1B72621958D7}"/>
              </a:ext>
            </a:extLst>
          </p:cNvPr>
          <p:cNvGrpSpPr/>
          <p:nvPr/>
        </p:nvGrpSpPr>
        <p:grpSpPr>
          <a:xfrm>
            <a:off x="4009628" y="5023077"/>
            <a:ext cx="244417" cy="258694"/>
            <a:chOff x="1098607" y="3056422"/>
            <a:chExt cx="244417" cy="258694"/>
          </a:xfrm>
        </p:grpSpPr>
        <p:sp>
          <p:nvSpPr>
            <p:cNvPr id="122" name="이등변 삼각형 121">
              <a:extLst>
                <a:ext uri="{FF2B5EF4-FFF2-40B4-BE49-F238E27FC236}">
                  <a16:creationId xmlns:a16="http://schemas.microsoft.com/office/drawing/2014/main" id="{8528A519-95DF-B33D-893D-E6206C009D9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3" name="그룹 122">
              <a:extLst>
                <a:ext uri="{FF2B5EF4-FFF2-40B4-BE49-F238E27FC236}">
                  <a16:creationId xmlns:a16="http://schemas.microsoft.com/office/drawing/2014/main" id="{FE2D2D8B-42CC-DF9B-9871-DF91C556BE2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4" name="Oval 593">
                <a:extLst>
                  <a:ext uri="{FF2B5EF4-FFF2-40B4-BE49-F238E27FC236}">
                    <a16:creationId xmlns:a16="http://schemas.microsoft.com/office/drawing/2014/main" id="{FE721FE0-2132-094B-D7A0-160DD8D0C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5" name="TextBox 14">
                <a:extLst>
                  <a:ext uri="{FF2B5EF4-FFF2-40B4-BE49-F238E27FC236}">
                    <a16:creationId xmlns:a16="http://schemas.microsoft.com/office/drawing/2014/main" id="{2B329194-62C0-ADC1-C672-837A9542388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9F12291B-1DA5-8F9E-DBEA-75350E307C64}"/>
              </a:ext>
            </a:extLst>
          </p:cNvPr>
          <p:cNvSpPr/>
          <p:nvPr/>
        </p:nvSpPr>
        <p:spPr>
          <a:xfrm>
            <a:off x="2201310" y="471149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000386E1-0BC0-9DFC-7B24-BAE15E4018BD}"/>
              </a:ext>
            </a:extLst>
          </p:cNvPr>
          <p:cNvGrpSpPr/>
          <p:nvPr/>
        </p:nvGrpSpPr>
        <p:grpSpPr>
          <a:xfrm>
            <a:off x="2402863" y="4482624"/>
            <a:ext cx="244417" cy="258694"/>
            <a:chOff x="1098607" y="3056422"/>
            <a:chExt cx="244417" cy="258694"/>
          </a:xfrm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A7DF0154-6266-5703-0981-DD37D1CD17D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6A5059D3-73B1-EDAD-C0A0-CBF5F757E99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4" name="Oval 593">
                <a:extLst>
                  <a:ext uri="{FF2B5EF4-FFF2-40B4-BE49-F238E27FC236}">
                    <a16:creationId xmlns:a16="http://schemas.microsoft.com/office/drawing/2014/main" id="{123C93FE-1AF2-2F51-3572-39E77E0D7D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5" name="TextBox 14">
                <a:extLst>
                  <a:ext uri="{FF2B5EF4-FFF2-40B4-BE49-F238E27FC236}">
                    <a16:creationId xmlns:a16="http://schemas.microsoft.com/office/drawing/2014/main" id="{2A1D9525-E2D3-C8F9-E91B-2E53AE92FB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7" name="그룹 126">
            <a:extLst>
              <a:ext uri="{FF2B5EF4-FFF2-40B4-BE49-F238E27FC236}">
                <a16:creationId xmlns:a16="http://schemas.microsoft.com/office/drawing/2014/main" id="{D033BF78-F97B-527D-A240-0F4DA2D9022C}"/>
              </a:ext>
            </a:extLst>
          </p:cNvPr>
          <p:cNvGrpSpPr/>
          <p:nvPr/>
        </p:nvGrpSpPr>
        <p:grpSpPr>
          <a:xfrm>
            <a:off x="4775414" y="4473515"/>
            <a:ext cx="244417" cy="258694"/>
            <a:chOff x="1098607" y="3056422"/>
            <a:chExt cx="244417" cy="258694"/>
          </a:xfrm>
        </p:grpSpPr>
        <p:sp>
          <p:nvSpPr>
            <p:cNvPr id="128" name="이등변 삼각형 127">
              <a:extLst>
                <a:ext uri="{FF2B5EF4-FFF2-40B4-BE49-F238E27FC236}">
                  <a16:creationId xmlns:a16="http://schemas.microsoft.com/office/drawing/2014/main" id="{33003FE4-2A4F-8C1E-6CCE-8A82DE6490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9" name="그룹 128">
              <a:extLst>
                <a:ext uri="{FF2B5EF4-FFF2-40B4-BE49-F238E27FC236}">
                  <a16:creationId xmlns:a16="http://schemas.microsoft.com/office/drawing/2014/main" id="{CC3B37A9-9A60-4582-B987-8697966AE31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0" name="Oval 593">
                <a:extLst>
                  <a:ext uri="{FF2B5EF4-FFF2-40B4-BE49-F238E27FC236}">
                    <a16:creationId xmlns:a16="http://schemas.microsoft.com/office/drawing/2014/main" id="{105554E0-EC41-F05B-550D-E466076C2C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1" name="TextBox 14">
                <a:extLst>
                  <a:ext uri="{FF2B5EF4-FFF2-40B4-BE49-F238E27FC236}">
                    <a16:creationId xmlns:a16="http://schemas.microsoft.com/office/drawing/2014/main" id="{4E94DFCC-89DA-AFA1-F4F8-C345C4E7006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32" name="직사각형 131">
            <a:extLst>
              <a:ext uri="{FF2B5EF4-FFF2-40B4-BE49-F238E27FC236}">
                <a16:creationId xmlns:a16="http://schemas.microsoft.com/office/drawing/2014/main" id="{2DA003E3-D588-2E5B-951A-E25FE96C11BA}"/>
              </a:ext>
            </a:extLst>
          </p:cNvPr>
          <p:cNvSpPr/>
          <p:nvPr/>
        </p:nvSpPr>
        <p:spPr>
          <a:xfrm>
            <a:off x="529079" y="5265226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81274D7-7355-8EAE-B15C-F363E4107F66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93879" y="5568345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34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937C13D-752C-68EA-0A1F-0B42FC28EA00}"/>
              </a:ext>
            </a:extLst>
          </p:cNvPr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2079372" y="6222699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35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D771E1C-37A7-CB05-CFAC-B33D568FDD18}"/>
              </a:ext>
            </a:extLst>
          </p:cNvPr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1208552" y="6222700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36" name="Close Button">
            <a:extLst>
              <a:ext uri="{FF2B5EF4-FFF2-40B4-BE49-F238E27FC236}">
                <a16:creationId xmlns:a16="http://schemas.microsoft.com/office/drawing/2014/main" id="{02A11AE8-3B69-1C18-6DD1-F1B4290CC45A}"/>
              </a:ext>
            </a:extLst>
          </p:cNvPr>
          <p:cNvSpPr>
            <a:spLocks noChangeAspect="1"/>
          </p:cNvSpPr>
          <p:nvPr>
            <p:custDataLst>
              <p:tags r:id="rId16"/>
            </p:custDataLst>
          </p:nvPr>
        </p:nvSpPr>
        <p:spPr bwMode="auto">
          <a:xfrm>
            <a:off x="3558793" y="5344530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37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F14BE02B-6C77-C73D-3CEB-E4BF2EB11AEF}"/>
              </a:ext>
            </a:extLst>
          </p:cNvPr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629428" y="5717302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삭제하시겠습니까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38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29446A2-48AF-F020-63E0-FA9A24A9538E}"/>
              </a:ext>
            </a:extLst>
          </p:cNvPr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529079" y="5283662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39" name="그룹 138">
            <a:extLst>
              <a:ext uri="{FF2B5EF4-FFF2-40B4-BE49-F238E27FC236}">
                <a16:creationId xmlns:a16="http://schemas.microsoft.com/office/drawing/2014/main" id="{62C9712C-F96F-AB66-9AB7-DDD68894780E}"/>
              </a:ext>
            </a:extLst>
          </p:cNvPr>
          <p:cNvGrpSpPr/>
          <p:nvPr/>
        </p:nvGrpSpPr>
        <p:grpSpPr>
          <a:xfrm>
            <a:off x="581971" y="5024048"/>
            <a:ext cx="244417" cy="258694"/>
            <a:chOff x="1098607" y="3056422"/>
            <a:chExt cx="244417" cy="258694"/>
          </a:xfrm>
        </p:grpSpPr>
        <p:sp>
          <p:nvSpPr>
            <p:cNvPr id="140" name="이등변 삼각형 139">
              <a:extLst>
                <a:ext uri="{FF2B5EF4-FFF2-40B4-BE49-F238E27FC236}">
                  <a16:creationId xmlns:a16="http://schemas.microsoft.com/office/drawing/2014/main" id="{3DDE80CD-0E15-B4A9-277A-E13F0730593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1" name="그룹 140">
              <a:extLst>
                <a:ext uri="{FF2B5EF4-FFF2-40B4-BE49-F238E27FC236}">
                  <a16:creationId xmlns:a16="http://schemas.microsoft.com/office/drawing/2014/main" id="{DD665C02-FA83-F90D-574C-994B7331143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2" name="Oval 593">
                <a:extLst>
                  <a:ext uri="{FF2B5EF4-FFF2-40B4-BE49-F238E27FC236}">
                    <a16:creationId xmlns:a16="http://schemas.microsoft.com/office/drawing/2014/main" id="{3E9C185E-1016-071C-C328-ADF508DCC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3" name="TextBox 14">
                <a:extLst>
                  <a:ext uri="{FF2B5EF4-FFF2-40B4-BE49-F238E27FC236}">
                    <a16:creationId xmlns:a16="http://schemas.microsoft.com/office/drawing/2014/main" id="{A0C099C8-682B-303E-E671-6431C378FD9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8F123F09-2C17-CFC8-EBBA-82CE058ED76F}"/>
              </a:ext>
            </a:extLst>
          </p:cNvPr>
          <p:cNvSpPr/>
          <p:nvPr/>
        </p:nvSpPr>
        <p:spPr>
          <a:xfrm>
            <a:off x="5117833" y="1806377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1F3A1E7-FB83-F1C4-82F5-9D9C8CC3787A}"/>
              </a:ext>
            </a:extLst>
          </p:cNvPr>
          <p:cNvSpPr txBox="1"/>
          <p:nvPr/>
        </p:nvSpPr>
        <p:spPr>
          <a:xfrm>
            <a:off x="5227956" y="1912723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관리자 검색</a:t>
            </a:r>
          </a:p>
        </p:txBody>
      </p:sp>
      <p:sp>
        <p:nvSpPr>
          <p:cNvPr id="146" name="곱하기 기호 145">
            <a:extLst>
              <a:ext uri="{FF2B5EF4-FFF2-40B4-BE49-F238E27FC236}">
                <a16:creationId xmlns:a16="http://schemas.microsoft.com/office/drawing/2014/main" id="{46E17BC4-7A25-D397-67F3-4BB9CD5DBBFB}"/>
              </a:ext>
            </a:extLst>
          </p:cNvPr>
          <p:cNvSpPr/>
          <p:nvPr/>
        </p:nvSpPr>
        <p:spPr>
          <a:xfrm>
            <a:off x="7675006" y="188863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사각형: 둥근 모서리 146">
            <a:extLst>
              <a:ext uri="{FF2B5EF4-FFF2-40B4-BE49-F238E27FC236}">
                <a16:creationId xmlns:a16="http://schemas.microsoft.com/office/drawing/2014/main" id="{237D7603-458D-B9AF-404A-D0C1000971EE}"/>
              </a:ext>
            </a:extLst>
          </p:cNvPr>
          <p:cNvSpPr/>
          <p:nvPr/>
        </p:nvSpPr>
        <p:spPr>
          <a:xfrm>
            <a:off x="5909704" y="2340476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5D85A40F-F101-5A82-9ADC-5A8F5E0B2598}"/>
              </a:ext>
            </a:extLst>
          </p:cNvPr>
          <p:cNvSpPr txBox="1"/>
          <p:nvPr/>
        </p:nvSpPr>
        <p:spPr>
          <a:xfrm>
            <a:off x="5194469" y="2293687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D80174BE-B90F-F749-7D6A-7172AA6811F4}"/>
              </a:ext>
            </a:extLst>
          </p:cNvPr>
          <p:cNvSpPr/>
          <p:nvPr/>
        </p:nvSpPr>
        <p:spPr>
          <a:xfrm>
            <a:off x="7281577" y="266613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0" name="직선 연결선 149">
            <a:extLst>
              <a:ext uri="{FF2B5EF4-FFF2-40B4-BE49-F238E27FC236}">
                <a16:creationId xmlns:a16="http://schemas.microsoft.com/office/drawing/2014/main" id="{49373EB3-AAB8-1AE8-BD9A-0EB8666E9837}"/>
              </a:ext>
            </a:extLst>
          </p:cNvPr>
          <p:cNvCxnSpPr>
            <a:cxnSpLocks/>
          </p:cNvCxnSpPr>
          <p:nvPr/>
        </p:nvCxnSpPr>
        <p:spPr>
          <a:xfrm>
            <a:off x="5252269" y="3019844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6D08BB13-F203-5825-0276-2545EE63DAA0}"/>
              </a:ext>
            </a:extLst>
          </p:cNvPr>
          <p:cNvSpPr txBox="1"/>
          <p:nvPr/>
        </p:nvSpPr>
        <p:spPr>
          <a:xfrm>
            <a:off x="5227592" y="3024739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          </a:t>
            </a:r>
            <a:r>
              <a:rPr lang="ko-KR" altLang="en-US" sz="900"/>
              <a:t>관리자명</a:t>
            </a:r>
            <a:endParaRPr lang="en-US" altLang="ko-KR" sz="900"/>
          </a:p>
        </p:txBody>
      </p:sp>
      <p:cxnSp>
        <p:nvCxnSpPr>
          <p:cNvPr id="152" name="직선 연결선 151">
            <a:extLst>
              <a:ext uri="{FF2B5EF4-FFF2-40B4-BE49-F238E27FC236}">
                <a16:creationId xmlns:a16="http://schemas.microsoft.com/office/drawing/2014/main" id="{8433AEE4-0EAC-158B-BBBE-E08D4EF933D4}"/>
              </a:ext>
            </a:extLst>
          </p:cNvPr>
          <p:cNvCxnSpPr>
            <a:cxnSpLocks/>
          </p:cNvCxnSpPr>
          <p:nvPr/>
        </p:nvCxnSpPr>
        <p:spPr>
          <a:xfrm>
            <a:off x="5252269" y="3325760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C55332BA-693F-600D-FA53-B8AA0E70E68F}"/>
              </a:ext>
            </a:extLst>
          </p:cNvPr>
          <p:cNvSpPr txBox="1"/>
          <p:nvPr/>
        </p:nvSpPr>
        <p:spPr>
          <a:xfrm>
            <a:off x="5218355" y="3328870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test1111            </a:t>
            </a:r>
            <a:r>
              <a:rPr lang="ko-KR" altLang="en-US" sz="900"/>
              <a:t>홍길동</a:t>
            </a:r>
            <a:endParaRPr lang="en-US" altLang="ko-KR" sz="900"/>
          </a:p>
        </p:txBody>
      </p: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BA293AA8-4D34-896C-7A2B-716781EFF3D8}"/>
              </a:ext>
            </a:extLst>
          </p:cNvPr>
          <p:cNvGrpSpPr/>
          <p:nvPr/>
        </p:nvGrpSpPr>
        <p:grpSpPr>
          <a:xfrm>
            <a:off x="7621842" y="2465571"/>
            <a:ext cx="244417" cy="258694"/>
            <a:chOff x="1098607" y="3056422"/>
            <a:chExt cx="244417" cy="258694"/>
          </a:xfrm>
        </p:grpSpPr>
        <p:sp>
          <p:nvSpPr>
            <p:cNvPr id="155" name="이등변 삼각형 154">
              <a:extLst>
                <a:ext uri="{FF2B5EF4-FFF2-40B4-BE49-F238E27FC236}">
                  <a16:creationId xmlns:a16="http://schemas.microsoft.com/office/drawing/2014/main" id="{C45D896F-9B19-E4C1-C010-A4AF84E4432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6" name="그룹 155">
              <a:extLst>
                <a:ext uri="{FF2B5EF4-FFF2-40B4-BE49-F238E27FC236}">
                  <a16:creationId xmlns:a16="http://schemas.microsoft.com/office/drawing/2014/main" id="{4D884E52-46B9-1E9A-F210-39577F34B42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7" name="Oval 593">
                <a:extLst>
                  <a:ext uri="{FF2B5EF4-FFF2-40B4-BE49-F238E27FC236}">
                    <a16:creationId xmlns:a16="http://schemas.microsoft.com/office/drawing/2014/main" id="{A1A72320-7077-967F-7394-9190F8FA4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8" name="TextBox 14">
                <a:extLst>
                  <a:ext uri="{FF2B5EF4-FFF2-40B4-BE49-F238E27FC236}">
                    <a16:creationId xmlns:a16="http://schemas.microsoft.com/office/drawing/2014/main" id="{527445F1-2289-0A3F-A86D-B76B69AEDD4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B5A63C82-FEF5-A35B-C687-4A46091B9449}"/>
              </a:ext>
            </a:extLst>
          </p:cNvPr>
          <p:cNvGrpSpPr/>
          <p:nvPr/>
        </p:nvGrpSpPr>
        <p:grpSpPr>
          <a:xfrm>
            <a:off x="5909704" y="2872230"/>
            <a:ext cx="244417" cy="258694"/>
            <a:chOff x="1098607" y="3056422"/>
            <a:chExt cx="244417" cy="258694"/>
          </a:xfrm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95DF3AA6-3597-2E84-E9FF-FF8AEB24DF9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1" name="그룹 160">
              <a:extLst>
                <a:ext uri="{FF2B5EF4-FFF2-40B4-BE49-F238E27FC236}">
                  <a16:creationId xmlns:a16="http://schemas.microsoft.com/office/drawing/2014/main" id="{BA36749D-795D-1122-51EE-A8E5BCEF420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2" name="Oval 593">
                <a:extLst>
                  <a:ext uri="{FF2B5EF4-FFF2-40B4-BE49-F238E27FC236}">
                    <a16:creationId xmlns:a16="http://schemas.microsoft.com/office/drawing/2014/main" id="{8BE06DF9-F52F-72A8-C965-1B8D3527C4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3" name="TextBox 14">
                <a:extLst>
                  <a:ext uri="{FF2B5EF4-FFF2-40B4-BE49-F238E27FC236}">
                    <a16:creationId xmlns:a16="http://schemas.microsoft.com/office/drawing/2014/main" id="{99DAB3FD-9DE0-00CE-80DD-638E36E8F84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64" name="그래픽 163" descr="돋보기 단색으로 채워진">
            <a:extLst>
              <a:ext uri="{FF2B5EF4-FFF2-40B4-BE49-F238E27FC236}">
                <a16:creationId xmlns:a16="http://schemas.microsoft.com/office/drawing/2014/main" id="{1295BEBA-DB54-458A-64E9-504FF7BBDBD6}"/>
              </a:ext>
            </a:extLst>
          </p:cNvPr>
          <p:cNvPicPr>
            <a:picLocks noChangeAspect="1"/>
          </p:cNvPicPr>
          <p:nvPr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4498427" y="1329190"/>
            <a:ext cx="145373" cy="147683"/>
          </a:xfrm>
          <a:prstGeom prst="rect">
            <a:avLst/>
          </a:prstGeom>
        </p:spPr>
      </p:pic>
      <p:cxnSp>
        <p:nvCxnSpPr>
          <p:cNvPr id="166" name="직선 화살표 연결선 165">
            <a:extLst>
              <a:ext uri="{FF2B5EF4-FFF2-40B4-BE49-F238E27FC236}">
                <a16:creationId xmlns:a16="http://schemas.microsoft.com/office/drawing/2014/main" id="{BEDB8613-312B-24D2-5501-5E3CD44E2465}"/>
              </a:ext>
            </a:extLst>
          </p:cNvPr>
          <p:cNvCxnSpPr>
            <a:cxnSpLocks/>
            <a:stCxn id="164" idx="3"/>
          </p:cNvCxnSpPr>
          <p:nvPr/>
        </p:nvCxnSpPr>
        <p:spPr>
          <a:xfrm>
            <a:off x="4643800" y="1403032"/>
            <a:ext cx="574555" cy="550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8D6D586-10A4-A1B8-857B-B5B97C5B21A5}"/>
              </a:ext>
            </a:extLst>
          </p:cNvPr>
          <p:cNvSpPr txBox="1"/>
          <p:nvPr/>
        </p:nvSpPr>
        <p:spPr>
          <a:xfrm>
            <a:off x="457762" y="28648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BE3DCEF-CD1C-4974-E692-F65C7342295A}"/>
              </a:ext>
            </a:extLst>
          </p:cNvPr>
          <p:cNvSpPr/>
          <p:nvPr/>
        </p:nvSpPr>
        <p:spPr>
          <a:xfrm>
            <a:off x="1654196" y="3763185"/>
            <a:ext cx="2774801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2023-03-03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71CFBBC7-27F1-948E-16FE-C2BF2C764AB9}"/>
              </a:ext>
            </a:extLst>
          </p:cNvPr>
          <p:cNvSpPr/>
          <p:nvPr/>
        </p:nvSpPr>
        <p:spPr>
          <a:xfrm>
            <a:off x="1654196" y="4182493"/>
            <a:ext cx="2774801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2023-03-04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8722A3-3C40-2B0F-C1CC-61151BE6649D}"/>
              </a:ext>
            </a:extLst>
          </p:cNvPr>
          <p:cNvSpPr txBox="1"/>
          <p:nvPr/>
        </p:nvSpPr>
        <p:spPr>
          <a:xfrm>
            <a:off x="8108372" y="2334765"/>
            <a:ext cx="39049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8F2BA97-5A80-0C18-3A17-7A5EAFF89C4B}"/>
              </a:ext>
            </a:extLst>
          </p:cNvPr>
          <p:cNvSpPr/>
          <p:nvPr/>
        </p:nvSpPr>
        <p:spPr>
          <a:xfrm>
            <a:off x="8255978" y="3426763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A148C5E9-2D84-8B75-6520-F397FCB11B5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320778" y="3729882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A4108CB-0750-27A1-551F-6139D86B54B7}"/>
              </a:ext>
            </a:extLst>
          </p:cNvPr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9806271" y="4384236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C5A0DD0-57B6-5C33-414F-6BF13A490F2B}"/>
              </a:ext>
            </a:extLst>
          </p:cNvPr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8935451" y="4384237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8" name="Close Button">
            <a:extLst>
              <a:ext uri="{FF2B5EF4-FFF2-40B4-BE49-F238E27FC236}">
                <a16:creationId xmlns:a16="http://schemas.microsoft.com/office/drawing/2014/main" id="{F6C85CD0-E509-79AB-C2F4-728F47764022}"/>
              </a:ext>
            </a:extLst>
          </p:cNvPr>
          <p:cNvSpPr>
            <a:spLocks noChangeAspect="1"/>
          </p:cNvSpPr>
          <p:nvPr>
            <p:custDataLst>
              <p:tags r:id="rId22"/>
            </p:custDataLst>
          </p:nvPr>
        </p:nvSpPr>
        <p:spPr bwMode="auto">
          <a:xfrm>
            <a:off x="11285692" y="3506067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9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6FA027E-ACC2-7233-74D7-93C1A1EFD26D}"/>
              </a:ext>
            </a:extLst>
          </p:cNvPr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8356327" y="3878839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변경된 내용이 있습니다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5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534B577-4CF1-6C0A-B39A-86D0E0A088DA}"/>
              </a:ext>
            </a:extLst>
          </p:cNvPr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8255978" y="3445199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31D4615A-21F2-2430-D574-4379D5983B49}"/>
              </a:ext>
            </a:extLst>
          </p:cNvPr>
          <p:cNvGrpSpPr/>
          <p:nvPr/>
        </p:nvGrpSpPr>
        <p:grpSpPr>
          <a:xfrm>
            <a:off x="8308870" y="3185585"/>
            <a:ext cx="244417" cy="258694"/>
            <a:chOff x="1098607" y="3056422"/>
            <a:chExt cx="244417" cy="258694"/>
          </a:xfrm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18A1C04E-7A2E-72FC-499F-933A88073E1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938D0E37-246B-263C-EB1A-BC046F5D9C2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" name="Oval 593">
                <a:extLst>
                  <a:ext uri="{FF2B5EF4-FFF2-40B4-BE49-F238E27FC236}">
                    <a16:creationId xmlns:a16="http://schemas.microsoft.com/office/drawing/2014/main" id="{AF9D95B3-40C8-C460-590B-BEDB9B5EB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B0A33605-29ED-E19C-6806-90F085FBF81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F1E35285-38BF-11FE-801A-B5B4A194500E}"/>
              </a:ext>
            </a:extLst>
          </p:cNvPr>
          <p:cNvSpPr txBox="1"/>
          <p:nvPr/>
        </p:nvSpPr>
        <p:spPr>
          <a:xfrm>
            <a:off x="1530277" y="247347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020021A4-923F-5BA8-5CDE-7E8A9B0D3DB9}"/>
              </a:ext>
            </a:extLst>
          </p:cNvPr>
          <p:cNvSpPr/>
          <p:nvPr/>
        </p:nvSpPr>
        <p:spPr>
          <a:xfrm>
            <a:off x="2341079" y="252448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1B14FC3A-A287-82F2-6045-D1EB79E82EF7}"/>
              </a:ext>
            </a:extLst>
          </p:cNvPr>
          <p:cNvSpPr/>
          <p:nvPr/>
        </p:nvSpPr>
        <p:spPr>
          <a:xfrm>
            <a:off x="3427001" y="252468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pic>
        <p:nvPicPr>
          <p:cNvPr id="44" name="그래픽 43" descr="돋보기 단색으로 채워진">
            <a:extLst>
              <a:ext uri="{FF2B5EF4-FFF2-40B4-BE49-F238E27FC236}">
                <a16:creationId xmlns:a16="http://schemas.microsoft.com/office/drawing/2014/main" id="{C46AE7F7-1495-A7A7-893C-A7DA9C96AA1A}"/>
              </a:ext>
            </a:extLst>
          </p:cNvPr>
          <p:cNvPicPr>
            <a:picLocks noChangeAspect="1"/>
          </p:cNvPicPr>
          <p:nvPr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4507242" y="2576582"/>
            <a:ext cx="145373" cy="147683"/>
          </a:xfrm>
          <a:prstGeom prst="rect">
            <a:avLst/>
          </a:prstGeom>
        </p:spPr>
      </p:pic>
      <p:sp>
        <p:nvSpPr>
          <p:cNvPr id="165" name="TextBox 164"/>
          <p:cNvSpPr txBox="1"/>
          <p:nvPr/>
        </p:nvSpPr>
        <p:spPr>
          <a:xfrm>
            <a:off x="8022243" y="966429"/>
            <a:ext cx="3633537" cy="21698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관리자 회원 관리 </a:t>
            </a:r>
            <a:r>
              <a:rPr lang="en-US" altLang="ko-KR" sz="900" dirty="0" smtClean="0"/>
              <a:t>(admin management)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</a:p>
          <a:p>
            <a:r>
              <a:rPr lang="en-US" altLang="ko-KR" sz="900" b="1" dirty="0" smtClean="0"/>
              <a:t>  - change UI with page (not modal)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권한 </a:t>
            </a:r>
            <a:r>
              <a:rPr lang="en-US" altLang="ko-KR" sz="900" dirty="0" smtClean="0">
                <a:latin typeface="+mn-ea"/>
              </a:rPr>
              <a:t>(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)</a:t>
            </a:r>
            <a:r>
              <a:rPr lang="ko-KR" altLang="en-US" sz="900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/ </a:t>
            </a:r>
            <a:r>
              <a:rPr lang="ko-KR" altLang="en-US" sz="900" dirty="0" smtClean="0">
                <a:latin typeface="+mn-ea"/>
              </a:rPr>
              <a:t>권한 </a:t>
            </a:r>
            <a:r>
              <a:rPr lang="ko-KR" altLang="en-US" sz="900" dirty="0">
                <a:latin typeface="+mn-ea"/>
              </a:rPr>
              <a:t>매장 </a:t>
            </a:r>
            <a:r>
              <a:rPr lang="en-US" altLang="ko-KR" sz="900" dirty="0">
                <a:latin typeface="+mn-ea"/>
              </a:rPr>
              <a:t>(manage mall</a:t>
            </a:r>
            <a:r>
              <a:rPr lang="en-US" altLang="ko-KR" sz="900" dirty="0" smtClean="0">
                <a:latin typeface="+mn-ea"/>
              </a:rPr>
              <a:t>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b="1" dirty="0" smtClean="0">
                <a:latin typeface="+mn-ea"/>
              </a:rPr>
              <a:t> - same with </a:t>
            </a:r>
            <a:r>
              <a:rPr lang="ko-KR" altLang="en-US" sz="900" b="1" dirty="0" smtClean="0">
                <a:latin typeface="+mn-ea"/>
              </a:rPr>
              <a:t>추가</a:t>
            </a:r>
            <a:r>
              <a:rPr lang="en-US" altLang="ko-KR" sz="900" b="1" dirty="0" smtClean="0">
                <a:latin typeface="+mn-ea"/>
              </a:rPr>
              <a:t>(Add) page</a:t>
            </a:r>
          </a:p>
          <a:p>
            <a:endParaRPr lang="en-US" altLang="ko-KR" sz="900" b="1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3.Buttons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1)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 (Add)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clicks, show common delete confirm </a:t>
            </a:r>
            <a:r>
              <a:rPr lang="en-US" altLang="ko-KR" sz="900" dirty="0" err="1" smtClean="0">
                <a:latin typeface="+mn-ea"/>
              </a:rPr>
              <a:t>msg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YES, do the process and move to the list page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[PROCESS]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DELETE </a:t>
            </a:r>
            <a:r>
              <a:rPr lang="en-US" altLang="ko-KR" sz="900" dirty="0" err="1" smtClean="0">
                <a:latin typeface="+mn-ea"/>
              </a:rPr>
              <a:t>st_user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922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BA69305-2C9D-F1B2-BBE8-26DD5E90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pPr/>
              <a:t>3</a:t>
            </a:fld>
            <a:endParaRPr lang="ko-KR" altLang="en-US"/>
          </a:p>
        </p:txBody>
      </p:sp>
      <p:graphicFrame>
        <p:nvGraphicFramePr>
          <p:cNvPr id="5" name="표 6">
            <a:extLst>
              <a:ext uri="{FF2B5EF4-FFF2-40B4-BE49-F238E27FC236}">
                <a16:creationId xmlns:a16="http://schemas.microsoft.com/office/drawing/2014/main" id="{A0CE4D92-0DFB-032C-82BD-58FCC5B384FA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117CF580-64FF-68A8-783C-28580AA6FE20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 정보 추가를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6672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안 된 경우 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9B19DE74-70B0-33EA-A96F-EE73B73BEB77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관리자 회원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추가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8" name="슬라이드 번호 개체 틀 6">
            <a:extLst>
              <a:ext uri="{FF2B5EF4-FFF2-40B4-BE49-F238E27FC236}">
                <a16:creationId xmlns:a16="http://schemas.microsoft.com/office/drawing/2014/main" id="{2AB24CB3-0560-5270-79EB-7299EE90D4C0}"/>
              </a:ext>
            </a:extLst>
          </p:cNvPr>
          <p:cNvSpPr txBox="1">
            <a:spLocks/>
          </p:cNvSpPr>
          <p:nvPr/>
        </p:nvSpPr>
        <p:spPr>
          <a:xfrm>
            <a:off x="9448800" y="-730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9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1CE73B-84C7-4AAC-9FE3-B393E1970512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6E91C5-967F-F35C-F147-58CE4F214B35}"/>
              </a:ext>
            </a:extLst>
          </p:cNvPr>
          <p:cNvSpPr txBox="1"/>
          <p:nvPr/>
        </p:nvSpPr>
        <p:spPr>
          <a:xfrm>
            <a:off x="314325" y="692380"/>
            <a:ext cx="2399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관리자 회원 관리 </a:t>
            </a:r>
            <a:r>
              <a:rPr lang="en-US" altLang="ko-KR" sz="900"/>
              <a:t>&gt; </a:t>
            </a:r>
            <a:r>
              <a:rPr lang="ko-KR" altLang="en-US" sz="900"/>
              <a:t>추가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8367F99D-8352-B011-3451-D8FF034691D8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405CE965-3E0E-9F5B-3D11-27CE87DB29CE}"/>
              </a:ext>
            </a:extLst>
          </p:cNvPr>
          <p:cNvGrpSpPr/>
          <p:nvPr/>
        </p:nvGrpSpPr>
        <p:grpSpPr>
          <a:xfrm rot="5400000">
            <a:off x="2579360" y="681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2" name="이등변 삼각형 11">
              <a:extLst>
                <a:ext uri="{FF2B5EF4-FFF2-40B4-BE49-F238E27FC236}">
                  <a16:creationId xmlns:a16="http://schemas.microsoft.com/office/drawing/2014/main" id="{B95F6432-3AE7-A41F-7F9A-23AC18C310E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" name="Oval 593">
              <a:extLst>
                <a:ext uri="{FF2B5EF4-FFF2-40B4-BE49-F238E27FC236}">
                  <a16:creationId xmlns:a16="http://schemas.microsoft.com/office/drawing/2014/main" id="{2E3B0A7E-8DED-9CD2-DD48-29C6F996D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8F2CFD5-C833-87B1-52D6-29D9A017B1C7}"/>
              </a:ext>
            </a:extLst>
          </p:cNvPr>
          <p:cNvSpPr txBox="1"/>
          <p:nvPr/>
        </p:nvSpPr>
        <p:spPr>
          <a:xfrm>
            <a:off x="488680" y="1245980"/>
            <a:ext cx="1895475" cy="255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권한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                            </a:t>
            </a:r>
            <a:r>
              <a:rPr lang="ko-KR" altLang="en-US" sz="900">
                <a:highlight>
                  <a:srgbClr val="E2CFF1"/>
                </a:highlight>
              </a:rPr>
              <a:t>권한 매장</a:t>
            </a:r>
            <a:endParaRPr lang="en-US" altLang="ko-KR" sz="900">
              <a:highlight>
                <a:srgbClr val="E2CFF1"/>
              </a:highlight>
            </a:endParaRP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3B34F49D-F34F-706D-889B-B11B0B768105}"/>
              </a:ext>
            </a:extLst>
          </p:cNvPr>
          <p:cNvSpPr/>
          <p:nvPr/>
        </p:nvSpPr>
        <p:spPr>
          <a:xfrm>
            <a:off x="1654196" y="1287616"/>
            <a:ext cx="277480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8F0736EC-8B05-C39E-1BB8-B5182059DB5E}"/>
              </a:ext>
            </a:extLst>
          </p:cNvPr>
          <p:cNvSpPr/>
          <p:nvPr/>
        </p:nvSpPr>
        <p:spPr>
          <a:xfrm>
            <a:off x="1654196" y="1687936"/>
            <a:ext cx="277480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AB73A2E2-695F-D605-3641-D6F10AEAE7D6}"/>
              </a:ext>
            </a:extLst>
          </p:cNvPr>
          <p:cNvSpPr/>
          <p:nvPr/>
        </p:nvSpPr>
        <p:spPr>
          <a:xfrm>
            <a:off x="1654195" y="2107383"/>
            <a:ext cx="163285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관리자                       ▼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2B3069DC-EBED-E779-477C-1D1391344328}"/>
              </a:ext>
            </a:extLst>
          </p:cNvPr>
          <p:cNvSpPr/>
          <p:nvPr/>
        </p:nvSpPr>
        <p:spPr>
          <a:xfrm>
            <a:off x="1654195" y="294776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FA3B6514-1085-B0BD-D52B-C3D6350AABE0}"/>
              </a:ext>
            </a:extLst>
          </p:cNvPr>
          <p:cNvSpPr/>
          <p:nvPr/>
        </p:nvSpPr>
        <p:spPr>
          <a:xfrm>
            <a:off x="2540426" y="294776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597FD30A-ABDD-E591-B77E-5369A76BE274}"/>
              </a:ext>
            </a:extLst>
          </p:cNvPr>
          <p:cNvSpPr/>
          <p:nvPr/>
        </p:nvSpPr>
        <p:spPr>
          <a:xfrm>
            <a:off x="3437953" y="294776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E87623AA-E3AD-6043-361E-B769D2D25396}"/>
              </a:ext>
            </a:extLst>
          </p:cNvPr>
          <p:cNvSpPr/>
          <p:nvPr/>
        </p:nvSpPr>
        <p:spPr>
          <a:xfrm>
            <a:off x="1654767" y="3345553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6FCD1C53-9096-9B31-CC67-9E5D8988BA89}"/>
              </a:ext>
            </a:extLst>
          </p:cNvPr>
          <p:cNvSpPr/>
          <p:nvPr/>
        </p:nvSpPr>
        <p:spPr>
          <a:xfrm>
            <a:off x="2855229" y="3345553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FF0B4C-55C3-CAEF-37B8-86D35008C9D5}"/>
              </a:ext>
            </a:extLst>
          </p:cNvPr>
          <p:cNvSpPr txBox="1"/>
          <p:nvPr/>
        </p:nvSpPr>
        <p:spPr>
          <a:xfrm>
            <a:off x="2662535" y="33600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5D6DD3-6D3C-A068-C887-5DDD5B5BEDD5}"/>
              </a:ext>
            </a:extLst>
          </p:cNvPr>
          <p:cNvSpPr txBox="1"/>
          <p:nvPr/>
        </p:nvSpPr>
        <p:spPr>
          <a:xfrm>
            <a:off x="2379391" y="294589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6C8A29-6CCE-78FD-521B-5B1012A1454C}"/>
              </a:ext>
            </a:extLst>
          </p:cNvPr>
          <p:cNvSpPr txBox="1"/>
          <p:nvPr/>
        </p:nvSpPr>
        <p:spPr>
          <a:xfrm>
            <a:off x="3269685" y="295541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0C5DB1-631F-8E62-C7A9-6497B5856C89}"/>
              </a:ext>
            </a:extLst>
          </p:cNvPr>
          <p:cNvSpPr txBox="1"/>
          <p:nvPr/>
        </p:nvSpPr>
        <p:spPr>
          <a:xfrm>
            <a:off x="449994" y="127399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22C614-0767-F7FA-AEF9-1E32AA1123A3}"/>
              </a:ext>
            </a:extLst>
          </p:cNvPr>
          <p:cNvSpPr txBox="1"/>
          <p:nvPr/>
        </p:nvSpPr>
        <p:spPr>
          <a:xfrm>
            <a:off x="448096" y="167400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pic>
        <p:nvPicPr>
          <p:cNvPr id="108" name="그래픽 107" descr="돋보기 단색으로 채워진">
            <a:extLst>
              <a:ext uri="{FF2B5EF4-FFF2-40B4-BE49-F238E27FC236}">
                <a16:creationId xmlns:a16="http://schemas.microsoft.com/office/drawing/2014/main" id="{55A3934B-3855-1843-22C4-98278373217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4498427" y="1329190"/>
            <a:ext cx="145373" cy="147683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4130D919-A883-2C52-F475-67FF54FEA6DF}"/>
              </a:ext>
            </a:extLst>
          </p:cNvPr>
          <p:cNvSpPr txBox="1"/>
          <p:nvPr/>
        </p:nvSpPr>
        <p:spPr>
          <a:xfrm>
            <a:off x="1530277" y="247347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EE47605-0A73-E363-93AD-E15A264E7091}"/>
              </a:ext>
            </a:extLst>
          </p:cNvPr>
          <p:cNvSpPr txBox="1"/>
          <p:nvPr/>
        </p:nvSpPr>
        <p:spPr>
          <a:xfrm>
            <a:off x="7925530" y="1859431"/>
            <a:ext cx="3986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/>
            <a:r>
              <a:rPr lang="ko-KR" altLang="en-US" sz="900" b="0">
                <a:solidFill>
                  <a:schemeClr val="tx1"/>
                </a:solidFill>
                <a:latin typeface="+mn-ea"/>
              </a:rPr>
              <a:t>권한그룹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코드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228600" indent="-228600" algn="l" latinLnBrk="1">
              <a:buAutoNum type="arabicParenR"/>
            </a:pPr>
            <a:r>
              <a:rPr lang="ko-KR" altLang="en-US" sz="900">
                <a:latin typeface="+mn-ea"/>
              </a:rPr>
              <a:t>시스템 관리자 </a:t>
            </a:r>
            <a:r>
              <a:rPr lang="en-US" altLang="ko-KR" sz="900">
                <a:latin typeface="+mn-ea"/>
              </a:rPr>
              <a:t>– </a:t>
            </a:r>
            <a:r>
              <a:rPr lang="ko-KR" altLang="en-US" sz="900">
                <a:latin typeface="+mn-ea"/>
              </a:rPr>
              <a:t>시스템 관리자</a:t>
            </a:r>
            <a:endParaRPr lang="en-US" altLang="ko-KR" sz="900">
              <a:latin typeface="+mn-ea"/>
            </a:endParaRPr>
          </a:p>
          <a:p>
            <a:pPr marL="228600" indent="-228600" algn="l" latinLnBrk="1">
              <a:buAutoNum type="arabicParenR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관리자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–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코레일유통 관리자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marL="228600" indent="-228600" algn="l" latinLnBrk="1">
              <a:buAutoNum type="arabicParenR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온라인몰 관리자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marL="228600" indent="-228600" algn="l" latinLnBrk="1">
              <a:buAutoNum type="arabicParenR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스마트오더 관리자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marL="228600" indent="-228600" algn="l" latinLnBrk="1">
              <a:buAutoNum type="arabicParenR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편의점 관리자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F742CF5-8914-A0EF-08AF-03075B33DB21}"/>
              </a:ext>
            </a:extLst>
          </p:cNvPr>
          <p:cNvSpPr txBox="1"/>
          <p:nvPr/>
        </p:nvSpPr>
        <p:spPr>
          <a:xfrm>
            <a:off x="448096" y="209225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D81D0F1B-DC5E-D020-F3D9-031770141DD9}"/>
              </a:ext>
            </a:extLst>
          </p:cNvPr>
          <p:cNvSpPr/>
          <p:nvPr/>
        </p:nvSpPr>
        <p:spPr>
          <a:xfrm>
            <a:off x="4805571" y="325272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6AA1E60B-F5ED-BDAE-8313-67F1375D2883}"/>
              </a:ext>
            </a:extLst>
          </p:cNvPr>
          <p:cNvSpPr/>
          <p:nvPr/>
        </p:nvSpPr>
        <p:spPr>
          <a:xfrm>
            <a:off x="5453271" y="325272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grpSp>
        <p:nvGrpSpPr>
          <p:cNvPr id="131" name="그룹 130">
            <a:extLst>
              <a:ext uri="{FF2B5EF4-FFF2-40B4-BE49-F238E27FC236}">
                <a16:creationId xmlns:a16="http://schemas.microsoft.com/office/drawing/2014/main" id="{36A76858-A9D7-306F-AE72-0472E69C41D0}"/>
              </a:ext>
            </a:extLst>
          </p:cNvPr>
          <p:cNvGrpSpPr/>
          <p:nvPr/>
        </p:nvGrpSpPr>
        <p:grpSpPr>
          <a:xfrm>
            <a:off x="4950062" y="3003441"/>
            <a:ext cx="244417" cy="258694"/>
            <a:chOff x="1098607" y="3056422"/>
            <a:chExt cx="244417" cy="258694"/>
          </a:xfrm>
        </p:grpSpPr>
        <p:sp>
          <p:nvSpPr>
            <p:cNvPr id="132" name="이등변 삼각형 131">
              <a:extLst>
                <a:ext uri="{FF2B5EF4-FFF2-40B4-BE49-F238E27FC236}">
                  <a16:creationId xmlns:a16="http://schemas.microsoft.com/office/drawing/2014/main" id="{545B8B95-BB9F-B635-1397-97DD3B26631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3" name="그룹 132">
              <a:extLst>
                <a:ext uri="{FF2B5EF4-FFF2-40B4-BE49-F238E27FC236}">
                  <a16:creationId xmlns:a16="http://schemas.microsoft.com/office/drawing/2014/main" id="{63BF50E1-4916-A410-681C-EBE9F790C36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4" name="Oval 593">
                <a:extLst>
                  <a:ext uri="{FF2B5EF4-FFF2-40B4-BE49-F238E27FC236}">
                    <a16:creationId xmlns:a16="http://schemas.microsoft.com/office/drawing/2014/main" id="{E4891335-2D21-780C-47EA-167A8A028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5" name="TextBox 14">
                <a:extLst>
                  <a:ext uri="{FF2B5EF4-FFF2-40B4-BE49-F238E27FC236}">
                    <a16:creationId xmlns:a16="http://schemas.microsoft.com/office/drawing/2014/main" id="{CE30EB7C-24A2-5D46-4BAB-1A03AF98CF0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6" name="그룹 135">
            <a:extLst>
              <a:ext uri="{FF2B5EF4-FFF2-40B4-BE49-F238E27FC236}">
                <a16:creationId xmlns:a16="http://schemas.microsoft.com/office/drawing/2014/main" id="{CFCA7408-4D5D-3538-4AE2-DABA1684A7CE}"/>
              </a:ext>
            </a:extLst>
          </p:cNvPr>
          <p:cNvGrpSpPr/>
          <p:nvPr/>
        </p:nvGrpSpPr>
        <p:grpSpPr>
          <a:xfrm>
            <a:off x="5602666" y="3003442"/>
            <a:ext cx="244417" cy="258694"/>
            <a:chOff x="1098607" y="3056422"/>
            <a:chExt cx="244417" cy="258694"/>
          </a:xfrm>
        </p:grpSpPr>
        <p:sp>
          <p:nvSpPr>
            <p:cNvPr id="137" name="이등변 삼각형 136">
              <a:extLst>
                <a:ext uri="{FF2B5EF4-FFF2-40B4-BE49-F238E27FC236}">
                  <a16:creationId xmlns:a16="http://schemas.microsoft.com/office/drawing/2014/main" id="{6B0EC5BA-6912-CFC2-D946-2ABCCCD22CC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8" name="그룹 137">
              <a:extLst>
                <a:ext uri="{FF2B5EF4-FFF2-40B4-BE49-F238E27FC236}">
                  <a16:creationId xmlns:a16="http://schemas.microsoft.com/office/drawing/2014/main" id="{12A82448-47FF-B0E6-C18C-5AD7837C013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9" name="Oval 593">
                <a:extLst>
                  <a:ext uri="{FF2B5EF4-FFF2-40B4-BE49-F238E27FC236}">
                    <a16:creationId xmlns:a16="http://schemas.microsoft.com/office/drawing/2014/main" id="{A865DB03-B588-6E1F-7644-5F900A92C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0" name="TextBox 14">
                <a:extLst>
                  <a:ext uri="{FF2B5EF4-FFF2-40B4-BE49-F238E27FC236}">
                    <a16:creationId xmlns:a16="http://schemas.microsoft.com/office/drawing/2014/main" id="{FAAA6299-3433-869E-8C36-D8BDE825570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0A2E0A6B-B8CA-3F8E-AD84-42F630215B91}"/>
              </a:ext>
            </a:extLst>
          </p:cNvPr>
          <p:cNvSpPr/>
          <p:nvPr/>
        </p:nvSpPr>
        <p:spPr>
          <a:xfrm>
            <a:off x="8051343" y="3172079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88B55FC3-AAF3-AA23-211E-8F075E3740B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16143" y="3475198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43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3ECEE1F-DEB6-996B-0B68-3958CA8BFC5D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601636" y="4129552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44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91023FA-23BE-F004-224E-1C1E96B492D7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8730816" y="4129553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45" name="Close Button">
            <a:extLst>
              <a:ext uri="{FF2B5EF4-FFF2-40B4-BE49-F238E27FC236}">
                <a16:creationId xmlns:a16="http://schemas.microsoft.com/office/drawing/2014/main" id="{8B77EA32-6D9B-6A60-0E17-BF7BF874ACED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11081057" y="3251383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46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3C91889-79A5-90A2-13D6-8A43727EFBD5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8151692" y="3624155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47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F654AE16-E89F-3D6A-9554-1FFE556498B8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8051343" y="3190515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CD633419-D6A6-1B0A-A71C-0933E770D42C}"/>
              </a:ext>
            </a:extLst>
          </p:cNvPr>
          <p:cNvGrpSpPr/>
          <p:nvPr/>
        </p:nvGrpSpPr>
        <p:grpSpPr>
          <a:xfrm>
            <a:off x="8104235" y="2930901"/>
            <a:ext cx="244417" cy="258694"/>
            <a:chOff x="1098607" y="3056422"/>
            <a:chExt cx="244417" cy="258694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B6C826A9-E497-F7A6-E035-7106E89B47A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BC59279E-0518-4079-3482-B684F62DDBB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86AB99C3-D690-0C07-F83E-C7E9CDBD1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CC6E6830-B5B3-2276-03F1-53ABAE351A8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57A07BCE-9A95-5AC8-81FF-0F3FB68EE509}"/>
              </a:ext>
            </a:extLst>
          </p:cNvPr>
          <p:cNvSpPr/>
          <p:nvPr/>
        </p:nvSpPr>
        <p:spPr>
          <a:xfrm>
            <a:off x="8039435" y="5041388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4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FCB163D3-A485-579F-85E6-8B2AFDB6760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104235" y="5344507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5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79DBF30-B610-5448-B5A5-19F937788E3F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589728" y="5998861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6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D63526DA-EFA3-257D-0283-52012E96396A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8718908" y="5998862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7" name="Close Button">
            <a:extLst>
              <a:ext uri="{FF2B5EF4-FFF2-40B4-BE49-F238E27FC236}">
                <a16:creationId xmlns:a16="http://schemas.microsoft.com/office/drawing/2014/main" id="{ACDB22A3-3FE7-63F1-2900-BD8895FC4B5B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11069149" y="5120692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8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E7F0529-6E15-7DB8-5F8B-B04406F2C54C}"/>
              </a:ext>
            </a:extLst>
          </p:cNvPr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8139784" y="5493464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저장되지 않은 내용이 있습니다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9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AF47FAAB-F130-8176-9F7E-2C586C0BA262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8039435" y="5059824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85CA8124-7B8E-EE4A-D39E-1730FF3D1264}"/>
              </a:ext>
            </a:extLst>
          </p:cNvPr>
          <p:cNvGrpSpPr/>
          <p:nvPr/>
        </p:nvGrpSpPr>
        <p:grpSpPr>
          <a:xfrm>
            <a:off x="8386858" y="4834396"/>
            <a:ext cx="244417" cy="258694"/>
            <a:chOff x="1098607" y="3056422"/>
            <a:chExt cx="244417" cy="258694"/>
          </a:xfrm>
        </p:grpSpPr>
        <p:sp>
          <p:nvSpPr>
            <p:cNvPr id="161" name="이등변 삼각형 160">
              <a:extLst>
                <a:ext uri="{FF2B5EF4-FFF2-40B4-BE49-F238E27FC236}">
                  <a16:creationId xmlns:a16="http://schemas.microsoft.com/office/drawing/2014/main" id="{63DB116E-FAB9-C65C-BF33-55BDA4015BC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2" name="그룹 161">
              <a:extLst>
                <a:ext uri="{FF2B5EF4-FFF2-40B4-BE49-F238E27FC236}">
                  <a16:creationId xmlns:a16="http://schemas.microsoft.com/office/drawing/2014/main" id="{961A855B-EEF9-48D3-181F-7A26849ADA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3" name="Oval 593">
                <a:extLst>
                  <a:ext uri="{FF2B5EF4-FFF2-40B4-BE49-F238E27FC236}">
                    <a16:creationId xmlns:a16="http://schemas.microsoft.com/office/drawing/2014/main" id="{D17E639A-0946-DDBC-5487-058D38BB2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66740027-0D42-393B-46D8-AFFF61F174F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DC6F7D-F1A0-2368-9963-C3658D775296}"/>
              </a:ext>
            </a:extLst>
          </p:cNvPr>
          <p:cNvSpPr/>
          <p:nvPr/>
        </p:nvSpPr>
        <p:spPr>
          <a:xfrm>
            <a:off x="2341079" y="252448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532EF5B7-1914-A5C1-2BD4-303F2CDD4721}"/>
              </a:ext>
            </a:extLst>
          </p:cNvPr>
          <p:cNvSpPr/>
          <p:nvPr/>
        </p:nvSpPr>
        <p:spPr>
          <a:xfrm>
            <a:off x="3427001" y="252468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pic>
        <p:nvPicPr>
          <p:cNvPr id="36" name="그래픽 35" descr="돋보기 단색으로 채워진">
            <a:extLst>
              <a:ext uri="{FF2B5EF4-FFF2-40B4-BE49-F238E27FC236}">
                <a16:creationId xmlns:a16="http://schemas.microsoft.com/office/drawing/2014/main" id="{ABC7156F-746E-EBD7-2A31-0879786653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4475513" y="2564084"/>
            <a:ext cx="145373" cy="14768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B051EF5-83A9-7043-BD14-DE5C4CE98338}"/>
              </a:ext>
            </a:extLst>
          </p:cNvPr>
          <p:cNvSpPr txBox="1"/>
          <p:nvPr/>
        </p:nvSpPr>
        <p:spPr>
          <a:xfrm>
            <a:off x="535786" y="3967090"/>
            <a:ext cx="65961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>
                <a:highlight>
                  <a:srgbClr val="E2CFF1"/>
                </a:highlight>
              </a:rPr>
              <a:t>권한이 온라인몰 관리자인 경우</a:t>
            </a:r>
            <a:r>
              <a:rPr lang="en-US" altLang="ko-KR" sz="800">
                <a:highlight>
                  <a:srgbClr val="E2CFF1"/>
                </a:highlight>
              </a:rPr>
              <a:t>,</a:t>
            </a:r>
          </a:p>
          <a:p>
            <a:r>
              <a:rPr lang="ko-KR" altLang="en-US" sz="800">
                <a:highlight>
                  <a:srgbClr val="E2CFF1"/>
                </a:highlight>
              </a:rPr>
              <a:t>아래 권한 매장 설정 필드 생성</a:t>
            </a:r>
            <a:endParaRPr lang="en-US" altLang="ko-KR" sz="800">
              <a:highlight>
                <a:srgbClr val="E2CFF1"/>
              </a:highlight>
            </a:endParaRPr>
          </a:p>
          <a:p>
            <a:r>
              <a:rPr lang="ko-KR" altLang="en-US" sz="800">
                <a:highlight>
                  <a:srgbClr val="E2CFF1"/>
                </a:highlight>
              </a:rPr>
              <a:t>검색 버튼 클릭 시</a:t>
            </a:r>
            <a:r>
              <a:rPr lang="en-US" altLang="ko-KR" sz="800">
                <a:highlight>
                  <a:srgbClr val="E2CFF1"/>
                </a:highlight>
              </a:rPr>
              <a:t>, </a:t>
            </a:r>
            <a:r>
              <a:rPr lang="ko-KR" altLang="en-US" sz="800">
                <a:highlight>
                  <a:srgbClr val="E2CFF1"/>
                </a:highlight>
              </a:rPr>
              <a:t>온라인몰 매장 검색 팝업</a:t>
            </a:r>
            <a:endParaRPr lang="en-US" altLang="ko-KR" sz="800">
              <a:highlight>
                <a:srgbClr val="E2CFF1"/>
              </a:highlight>
            </a:endParaRPr>
          </a:p>
          <a:p>
            <a:endParaRPr lang="en-US" altLang="ko-KR" sz="800">
              <a:highlight>
                <a:srgbClr val="E2CFF1"/>
              </a:highlight>
            </a:endParaRPr>
          </a:p>
          <a:p>
            <a:r>
              <a:rPr lang="ko-KR" altLang="en-US" sz="800">
                <a:highlight>
                  <a:srgbClr val="E2CFF1"/>
                </a:highlight>
              </a:rPr>
              <a:t>권한이 스마트오더 관리자 또는 편의점 관리자인 경우</a:t>
            </a:r>
            <a:r>
              <a:rPr lang="en-US" altLang="ko-KR" sz="800">
                <a:highlight>
                  <a:srgbClr val="E2CFF1"/>
                </a:highlight>
              </a:rPr>
              <a:t>,</a:t>
            </a:r>
          </a:p>
          <a:p>
            <a:r>
              <a:rPr lang="ko-KR" altLang="en-US" sz="800">
                <a:highlight>
                  <a:srgbClr val="E2CFF1"/>
                </a:highlight>
              </a:rPr>
              <a:t>아래 권한 매장 설정 필드 생성</a:t>
            </a:r>
            <a:endParaRPr lang="en-US" altLang="ko-KR" sz="800">
              <a:highlight>
                <a:srgbClr val="E2CFF1"/>
              </a:highlight>
            </a:endParaRPr>
          </a:p>
          <a:p>
            <a:r>
              <a:rPr lang="ko-KR" altLang="en-US" sz="800">
                <a:highlight>
                  <a:srgbClr val="E2CFF1"/>
                </a:highlight>
              </a:rPr>
              <a:t>검색 버튼 클릭 시</a:t>
            </a:r>
            <a:r>
              <a:rPr lang="en-US" altLang="ko-KR" sz="800">
                <a:highlight>
                  <a:srgbClr val="E2CFF1"/>
                </a:highlight>
              </a:rPr>
              <a:t>, </a:t>
            </a:r>
            <a:r>
              <a:rPr lang="ko-KR" altLang="en-US" sz="800">
                <a:highlight>
                  <a:srgbClr val="E2CFF1"/>
                </a:highlight>
              </a:rPr>
              <a:t>스마트오더 매장 검색 팝업</a:t>
            </a:r>
            <a:endParaRPr lang="en-US" altLang="ko-KR" sz="800">
              <a:highlight>
                <a:srgbClr val="E2CFF1"/>
              </a:highlight>
            </a:endParaRPr>
          </a:p>
          <a:p>
            <a:endParaRPr lang="en-US" altLang="ko-KR" sz="800">
              <a:highlight>
                <a:srgbClr val="E2CFF1"/>
              </a:highlight>
            </a:endParaRPr>
          </a:p>
          <a:p>
            <a:r>
              <a:rPr lang="ko-KR" altLang="en-US" sz="800">
                <a:highlight>
                  <a:srgbClr val="E2CFF1"/>
                </a:highlight>
              </a:rPr>
              <a:t>권한이 시스템 관리자</a:t>
            </a:r>
            <a:r>
              <a:rPr lang="en-US" altLang="ko-KR" sz="800">
                <a:highlight>
                  <a:srgbClr val="E2CFF1"/>
                </a:highlight>
              </a:rPr>
              <a:t>, </a:t>
            </a:r>
            <a:r>
              <a:rPr lang="ko-KR" altLang="en-US" sz="800">
                <a:highlight>
                  <a:srgbClr val="E2CFF1"/>
                </a:highlight>
              </a:rPr>
              <a:t>관리자인 경우에는 권한 매장 필드 표시 </a:t>
            </a:r>
            <a:r>
              <a:rPr lang="en-US" altLang="ko-KR" sz="800">
                <a:highlight>
                  <a:srgbClr val="E2CFF1"/>
                </a:highlight>
              </a:rPr>
              <a:t>x</a:t>
            </a:r>
          </a:p>
          <a:p>
            <a:endParaRPr lang="en-US" altLang="ko-KR" sz="800">
              <a:highlight>
                <a:srgbClr val="E2CFF1"/>
              </a:highlight>
            </a:endParaRPr>
          </a:p>
          <a:p>
            <a:endParaRPr lang="en-US" altLang="ko-KR" sz="800">
              <a:highlight>
                <a:srgbClr val="E2CFF1"/>
              </a:highligh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888211" y="1021126"/>
            <a:ext cx="3633537" cy="313932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관리자 회원 관리 </a:t>
            </a:r>
            <a:r>
              <a:rPr lang="en-US" altLang="ko-KR" sz="900" dirty="0" smtClean="0"/>
              <a:t>(admin management) &gt; </a:t>
            </a:r>
            <a:r>
              <a:rPr lang="ko-KR" altLang="en-US" sz="900" b="1" dirty="0" smtClean="0"/>
              <a:t>추가 </a:t>
            </a:r>
            <a:r>
              <a:rPr lang="en-US" altLang="ko-KR" sz="900" b="1" dirty="0" smtClean="0"/>
              <a:t>(Add)</a:t>
            </a:r>
          </a:p>
          <a:p>
            <a:r>
              <a:rPr lang="en-US" altLang="ko-KR" sz="900" b="1" dirty="0" smtClean="0"/>
              <a:t>  - change UI with page (not modal)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권한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> options: add </a:t>
            </a:r>
            <a:r>
              <a:rPr lang="en-US" altLang="ko-KR" sz="900" b="1" dirty="0" smtClean="0">
                <a:latin typeface="+mn-ea"/>
              </a:rPr>
              <a:t>AU10/AU11/AU12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b) </a:t>
            </a:r>
            <a:r>
              <a:rPr lang="en-US" altLang="ko-KR" sz="900" dirty="0" smtClean="0">
                <a:latin typeface="+mn-ea"/>
              </a:rPr>
              <a:t>if 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 is selected by </a:t>
            </a:r>
            <a:r>
              <a:rPr lang="en-US" altLang="ko-KR" sz="900" b="1" dirty="0" smtClean="0">
                <a:latin typeface="+mn-ea"/>
              </a:rPr>
              <a:t>AU10/AU11/AU12, show </a:t>
            </a:r>
            <a:r>
              <a:rPr lang="ko-KR" altLang="en-US" sz="900" dirty="0">
                <a:latin typeface="+mn-ea"/>
              </a:rPr>
              <a:t>권한 </a:t>
            </a:r>
            <a:r>
              <a:rPr lang="ko-KR" altLang="en-US" sz="900" dirty="0" smtClean="0">
                <a:latin typeface="+mn-ea"/>
              </a:rPr>
              <a:t>매장 </a:t>
            </a:r>
            <a:r>
              <a:rPr lang="en-US" altLang="ko-KR" sz="900" dirty="0" smtClean="0">
                <a:latin typeface="+mn-ea"/>
              </a:rPr>
              <a:t>field</a:t>
            </a:r>
            <a:r>
              <a:rPr lang="en-US" altLang="ko-KR" sz="900" b="1" dirty="0" smtClean="0">
                <a:latin typeface="+mn-ea"/>
              </a:rPr>
              <a:t> (if not, hide it)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2) </a:t>
            </a:r>
            <a:r>
              <a:rPr lang="ko-KR" altLang="en-US" sz="900" dirty="0">
                <a:latin typeface="+mn-ea"/>
              </a:rPr>
              <a:t>권한 매장 </a:t>
            </a:r>
            <a:r>
              <a:rPr lang="en-US" altLang="ko-KR" sz="900" dirty="0">
                <a:latin typeface="+mn-ea"/>
              </a:rPr>
              <a:t>(manage mall</a:t>
            </a:r>
            <a:r>
              <a:rPr lang="en-US" altLang="ko-KR" sz="900" dirty="0" smtClean="0">
                <a:latin typeface="+mn-ea"/>
              </a:rPr>
              <a:t>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b="1" dirty="0" smtClean="0">
                <a:latin typeface="+mn-ea"/>
              </a:rPr>
              <a:t> - if this field is shown, validation is required (append *(red) into the label) 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1</a:t>
            </a:r>
            <a:r>
              <a:rPr lang="en-US" altLang="ko-KR" sz="900" baseline="30000" dirty="0" smtClean="0">
                <a:latin typeface="+mn-ea"/>
              </a:rPr>
              <a:t>st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 : show selected </a:t>
            </a:r>
            <a:r>
              <a:rPr lang="en-US" altLang="ko-KR" sz="900" dirty="0" err="1" smtClean="0">
                <a:latin typeface="+mn-ea"/>
              </a:rPr>
              <a:t>mall_name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r>
              <a:rPr lang="en-US" altLang="ko-KR" sz="900" dirty="0" smtClean="0"/>
              <a:t>- </a:t>
            </a:r>
            <a:r>
              <a:rPr lang="en-US" altLang="ko-KR" sz="900" dirty="0"/>
              <a:t>placeholder: “</a:t>
            </a:r>
            <a:r>
              <a:rPr lang="ko-KR" altLang="en-US" sz="900" dirty="0"/>
              <a:t>이름 입력</a:t>
            </a:r>
            <a:r>
              <a:rPr lang="en-US" altLang="ko-KR" sz="900" dirty="0"/>
              <a:t>”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2</a:t>
            </a:r>
            <a:r>
              <a:rPr lang="en-US" altLang="ko-KR" sz="900" baseline="30000" dirty="0" smtClean="0">
                <a:latin typeface="+mn-ea"/>
              </a:rPr>
              <a:t>nd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 : show selected </a:t>
            </a:r>
            <a:r>
              <a:rPr lang="en-US" altLang="ko-KR" sz="900" dirty="0" err="1" smtClean="0">
                <a:latin typeface="+mn-ea"/>
              </a:rPr>
              <a:t>mall_code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r>
              <a:rPr lang="en-US" altLang="ko-KR" sz="900" dirty="0" smtClean="0"/>
              <a:t>- </a:t>
            </a:r>
            <a:r>
              <a:rPr lang="en-US" altLang="ko-KR" sz="900" dirty="0"/>
              <a:t>placeholder: “</a:t>
            </a:r>
            <a:r>
              <a:rPr lang="ko-KR" altLang="en-US" sz="900" dirty="0"/>
              <a:t>코드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c) search icon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r>
              <a:rPr lang="en-US" altLang="ko-KR" sz="900" dirty="0" smtClean="0"/>
              <a:t>- </a:t>
            </a:r>
            <a:r>
              <a:rPr lang="en-US" altLang="ko-KR" sz="900" dirty="0"/>
              <a:t>if </a:t>
            </a:r>
            <a:r>
              <a:rPr lang="en-US" altLang="ko-KR" sz="900" b="1" dirty="0">
                <a:latin typeface="+mn-ea"/>
              </a:rPr>
              <a:t>AU10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is selected, open common online mall search modal</a:t>
            </a:r>
          </a:p>
          <a:p>
            <a:r>
              <a:rPr lang="en-US" altLang="ko-KR" sz="900" dirty="0"/>
              <a:t>      - if </a:t>
            </a:r>
            <a:r>
              <a:rPr lang="en-US" altLang="ko-KR" sz="900" b="1" dirty="0">
                <a:latin typeface="+mn-ea"/>
              </a:rPr>
              <a:t>AU11/AU12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is selected, open common store mall search modal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3647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내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시스템 관리자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외에는 변경 불가능하게 비활성화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30313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변경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변경 상세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나의 회원정보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AD-04-0010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20904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나의 회원정보 관리</a:t>
            </a: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304280" y="69099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70A8BA5B-FD65-3ABA-2B18-163A0672F725}"/>
              </a:ext>
            </a:extLst>
          </p:cNvPr>
          <p:cNvCxnSpPr/>
          <p:nvPr/>
        </p:nvCxnSpPr>
        <p:spPr>
          <a:xfrm>
            <a:off x="257174" y="1088114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4A21CC-8BE3-C1C8-E41D-BDE8838B6525}"/>
              </a:ext>
            </a:extLst>
          </p:cNvPr>
          <p:cNvSpPr txBox="1"/>
          <p:nvPr/>
        </p:nvSpPr>
        <p:spPr>
          <a:xfrm>
            <a:off x="252096" y="1412201"/>
            <a:ext cx="1895475" cy="255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권한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                           </a:t>
            </a:r>
            <a:r>
              <a:rPr lang="ko-KR" altLang="en-US" sz="900">
                <a:highlight>
                  <a:srgbClr val="E2CFF1"/>
                </a:highlight>
              </a:rPr>
              <a:t>권한 매장</a:t>
            </a:r>
            <a:endParaRPr lang="en-US" altLang="ko-KR" sz="900">
              <a:highlight>
                <a:srgbClr val="E2CFF1"/>
              </a:highlight>
            </a:endParaRP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5BCFAF61-2E6C-193A-5654-BE13ABE8D36F}"/>
              </a:ext>
            </a:extLst>
          </p:cNvPr>
          <p:cNvSpPr/>
          <p:nvPr/>
        </p:nvSpPr>
        <p:spPr>
          <a:xfrm>
            <a:off x="2584424" y="418963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8153D616-FBE0-50D8-38BF-63E4E97B7FB8}"/>
              </a:ext>
            </a:extLst>
          </p:cNvPr>
          <p:cNvSpPr/>
          <p:nvPr/>
        </p:nvSpPr>
        <p:spPr>
          <a:xfrm>
            <a:off x="3243861" y="4189638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변경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4CC29E7D-5D84-FFCF-D357-DF99D1E8212C}"/>
              </a:ext>
            </a:extLst>
          </p:cNvPr>
          <p:cNvSpPr/>
          <p:nvPr/>
        </p:nvSpPr>
        <p:spPr>
          <a:xfrm>
            <a:off x="4413224" y="418963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3404EF68-51DB-A5A2-9CC6-63DE86785CDA}"/>
              </a:ext>
            </a:extLst>
          </p:cNvPr>
          <p:cNvSpPr/>
          <p:nvPr/>
        </p:nvSpPr>
        <p:spPr>
          <a:xfrm>
            <a:off x="1417612" y="1453837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4F554F66-C1BB-8000-219B-328D2BB8117D}"/>
              </a:ext>
            </a:extLst>
          </p:cNvPr>
          <p:cNvSpPr/>
          <p:nvPr/>
        </p:nvSpPr>
        <p:spPr>
          <a:xfrm>
            <a:off x="1417612" y="1854157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C71D2213-675B-8CF0-E30C-83467F715D7D}"/>
              </a:ext>
            </a:extLst>
          </p:cNvPr>
          <p:cNvSpPr/>
          <p:nvPr/>
        </p:nvSpPr>
        <p:spPr>
          <a:xfrm>
            <a:off x="1417611" y="2273604"/>
            <a:ext cx="1057275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관리자        ▼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01AAA96A-337D-CBD2-7403-20DC59A5706B}"/>
              </a:ext>
            </a:extLst>
          </p:cNvPr>
          <p:cNvSpPr/>
          <p:nvPr/>
        </p:nvSpPr>
        <p:spPr>
          <a:xfrm>
            <a:off x="1417611" y="3093446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85680E56-1601-FF59-218D-F10EC094D396}"/>
              </a:ext>
            </a:extLst>
          </p:cNvPr>
          <p:cNvSpPr/>
          <p:nvPr/>
        </p:nvSpPr>
        <p:spPr>
          <a:xfrm>
            <a:off x="2303842" y="3093446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57856C0-8A32-69B6-4A94-28DA0101D074}"/>
              </a:ext>
            </a:extLst>
          </p:cNvPr>
          <p:cNvSpPr/>
          <p:nvPr/>
        </p:nvSpPr>
        <p:spPr>
          <a:xfrm>
            <a:off x="3201369" y="3093446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2B4D1DC4-2C8D-5297-F9CF-54B1A7C129B8}"/>
              </a:ext>
            </a:extLst>
          </p:cNvPr>
          <p:cNvSpPr/>
          <p:nvPr/>
        </p:nvSpPr>
        <p:spPr>
          <a:xfrm>
            <a:off x="1418183" y="3491238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38D7EAEA-979C-DB7C-E123-44EB9A632D21}"/>
              </a:ext>
            </a:extLst>
          </p:cNvPr>
          <p:cNvSpPr/>
          <p:nvPr/>
        </p:nvSpPr>
        <p:spPr>
          <a:xfrm>
            <a:off x="2618645" y="3491238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A4CE7F-94CB-FB6E-977A-D1D41CF72E24}"/>
              </a:ext>
            </a:extLst>
          </p:cNvPr>
          <p:cNvSpPr txBox="1"/>
          <p:nvPr/>
        </p:nvSpPr>
        <p:spPr>
          <a:xfrm>
            <a:off x="2425951" y="35057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A0DC30-47CD-132F-9957-2AC21D59A039}"/>
              </a:ext>
            </a:extLst>
          </p:cNvPr>
          <p:cNvSpPr txBox="1"/>
          <p:nvPr/>
        </p:nvSpPr>
        <p:spPr>
          <a:xfrm>
            <a:off x="2142807" y="309157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653277-1CD5-9E30-B7B6-3DB174A5CDB3}"/>
              </a:ext>
            </a:extLst>
          </p:cNvPr>
          <p:cNvSpPr txBox="1"/>
          <p:nvPr/>
        </p:nvSpPr>
        <p:spPr>
          <a:xfrm>
            <a:off x="3033101" y="310110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1907E16-3350-249A-875E-6F873D1867E6}"/>
              </a:ext>
            </a:extLst>
          </p:cNvPr>
          <p:cNvSpPr txBox="1"/>
          <p:nvPr/>
        </p:nvSpPr>
        <p:spPr>
          <a:xfrm>
            <a:off x="213410" y="144021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AF2158-2B94-E7C6-77C7-0C571421A9E5}"/>
              </a:ext>
            </a:extLst>
          </p:cNvPr>
          <p:cNvSpPr txBox="1"/>
          <p:nvPr/>
        </p:nvSpPr>
        <p:spPr>
          <a:xfrm>
            <a:off x="211512" y="184022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6DF1948A-0362-D18D-C382-E5E5C18E1DD7}"/>
              </a:ext>
            </a:extLst>
          </p:cNvPr>
          <p:cNvGrpSpPr/>
          <p:nvPr/>
        </p:nvGrpSpPr>
        <p:grpSpPr>
          <a:xfrm>
            <a:off x="2728915" y="3940351"/>
            <a:ext cx="244417" cy="258694"/>
            <a:chOff x="1098607" y="3056422"/>
            <a:chExt cx="244417" cy="258694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8EE730A0-EB47-9EF6-0776-BB530B019B0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3FF03CC9-58C5-BEED-5821-2E6C3198E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7EA4A0DF-DE61-F1E4-F7F6-11D341CCE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9" name="TextBox 14">
                <a:extLst>
                  <a:ext uri="{FF2B5EF4-FFF2-40B4-BE49-F238E27FC236}">
                    <a16:creationId xmlns:a16="http://schemas.microsoft.com/office/drawing/2014/main" id="{9D5E3F8A-E52D-DB11-9103-2A7869CD87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68DD8E8D-59D2-6161-8F99-C5A0174EBBE1}"/>
              </a:ext>
            </a:extLst>
          </p:cNvPr>
          <p:cNvGrpSpPr/>
          <p:nvPr/>
        </p:nvGrpSpPr>
        <p:grpSpPr>
          <a:xfrm>
            <a:off x="3638325" y="3921078"/>
            <a:ext cx="244417" cy="258694"/>
            <a:chOff x="1098607" y="3056422"/>
            <a:chExt cx="244417" cy="258694"/>
          </a:xfrm>
        </p:grpSpPr>
        <p:sp>
          <p:nvSpPr>
            <p:cNvPr id="101" name="이등변 삼각형 100">
              <a:extLst>
                <a:ext uri="{FF2B5EF4-FFF2-40B4-BE49-F238E27FC236}">
                  <a16:creationId xmlns:a16="http://schemas.microsoft.com/office/drawing/2014/main" id="{B1E0AEC1-09B2-A41A-9453-4E4D0BFC43C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0B900D4F-7E73-3A62-C5C7-601A8AF0A73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3" name="Oval 593">
                <a:extLst>
                  <a:ext uri="{FF2B5EF4-FFF2-40B4-BE49-F238E27FC236}">
                    <a16:creationId xmlns:a16="http://schemas.microsoft.com/office/drawing/2014/main" id="{95AEBBBF-D08A-4435-787E-1C761B85B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4" name="TextBox 14">
                <a:extLst>
                  <a:ext uri="{FF2B5EF4-FFF2-40B4-BE49-F238E27FC236}">
                    <a16:creationId xmlns:a16="http://schemas.microsoft.com/office/drawing/2014/main" id="{E73EA73F-6559-5F0F-633F-1A0BB0C0029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2C2831AC-9057-5559-69CA-69843F5826CF}"/>
              </a:ext>
            </a:extLst>
          </p:cNvPr>
          <p:cNvGrpSpPr/>
          <p:nvPr/>
        </p:nvGrpSpPr>
        <p:grpSpPr>
          <a:xfrm>
            <a:off x="4562619" y="3940352"/>
            <a:ext cx="244417" cy="258694"/>
            <a:chOff x="1098607" y="3056422"/>
            <a:chExt cx="244417" cy="258694"/>
          </a:xfrm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CB532877-89D0-50B3-B1E8-C2BAE9908AC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5D218231-5C43-8426-3225-DFAF5571A92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185D3B12-7D36-4ACD-706D-C7B847C85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9" name="TextBox 14">
                <a:extLst>
                  <a:ext uri="{FF2B5EF4-FFF2-40B4-BE49-F238E27FC236}">
                    <a16:creationId xmlns:a16="http://schemas.microsoft.com/office/drawing/2014/main" id="{00196085-E388-722A-B1C0-A1535AB3501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5" name="그룹 114">
            <a:extLst>
              <a:ext uri="{FF2B5EF4-FFF2-40B4-BE49-F238E27FC236}">
                <a16:creationId xmlns:a16="http://schemas.microsoft.com/office/drawing/2014/main" id="{4DC33629-F898-AC83-5287-5C4963B675CE}"/>
              </a:ext>
            </a:extLst>
          </p:cNvPr>
          <p:cNvGrpSpPr/>
          <p:nvPr/>
        </p:nvGrpSpPr>
        <p:grpSpPr>
          <a:xfrm rot="5400000">
            <a:off x="4734064" y="144900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6" name="이등변 삼각형 115">
              <a:extLst>
                <a:ext uri="{FF2B5EF4-FFF2-40B4-BE49-F238E27FC236}">
                  <a16:creationId xmlns:a16="http://schemas.microsoft.com/office/drawing/2014/main" id="{741BAFF1-1356-52CE-6DCA-48325FC70B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7" name="Oval 593">
              <a:extLst>
                <a:ext uri="{FF2B5EF4-FFF2-40B4-BE49-F238E27FC236}">
                  <a16:creationId xmlns:a16="http://schemas.microsoft.com/office/drawing/2014/main" id="{37AB7E14-E6DE-5B53-5BA2-9E68F5F2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EECF947C-8316-CAAC-91C6-21CE24E3C41A}"/>
              </a:ext>
            </a:extLst>
          </p:cNvPr>
          <p:cNvSpPr txBox="1"/>
          <p:nvPr/>
        </p:nvSpPr>
        <p:spPr>
          <a:xfrm>
            <a:off x="7926457" y="6250414"/>
            <a:ext cx="407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저장</a:t>
            </a:r>
            <a:r>
              <a:rPr lang="en-US" altLang="ko-KR" sz="900"/>
              <a:t>, </a:t>
            </a:r>
            <a:r>
              <a:rPr lang="ko-KR" altLang="en-US" sz="900"/>
              <a:t>비밀번호 초기화 등 이벤트 발생 시</a:t>
            </a:r>
            <a:r>
              <a:rPr lang="en-US" altLang="ko-KR" sz="900"/>
              <a:t>, </a:t>
            </a:r>
            <a:r>
              <a:rPr lang="ko-KR" altLang="en-US" sz="900"/>
              <a:t>해당 내용의 메시지 생성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58B05CB5-80E3-9293-132E-C77D7B76F224}"/>
              </a:ext>
            </a:extLst>
          </p:cNvPr>
          <p:cNvSpPr/>
          <p:nvPr/>
        </p:nvSpPr>
        <p:spPr>
          <a:xfrm>
            <a:off x="5364231" y="3100713"/>
            <a:ext cx="5124452" cy="30314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560DF19-30C6-D433-A33C-38E446BF218F}"/>
              </a:ext>
            </a:extLst>
          </p:cNvPr>
          <p:cNvSpPr txBox="1"/>
          <p:nvPr/>
        </p:nvSpPr>
        <p:spPr>
          <a:xfrm>
            <a:off x="5519722" y="33107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비밀번호 변경</a:t>
            </a:r>
          </a:p>
        </p:txBody>
      </p:sp>
      <p:sp>
        <p:nvSpPr>
          <p:cNvPr id="121" name="곱하기 기호 120">
            <a:extLst>
              <a:ext uri="{FF2B5EF4-FFF2-40B4-BE49-F238E27FC236}">
                <a16:creationId xmlns:a16="http://schemas.microsoft.com/office/drawing/2014/main" id="{3190957F-DB4D-E9F5-758A-BEB6E413694B}"/>
              </a:ext>
            </a:extLst>
          </p:cNvPr>
          <p:cNvSpPr/>
          <p:nvPr/>
        </p:nvSpPr>
        <p:spPr>
          <a:xfrm>
            <a:off x="10120381" y="32830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B2A16D5-66F2-6AD4-9A23-B74B22990C42}"/>
              </a:ext>
            </a:extLst>
          </p:cNvPr>
          <p:cNvSpPr txBox="1"/>
          <p:nvPr/>
        </p:nvSpPr>
        <p:spPr>
          <a:xfrm>
            <a:off x="5594128" y="3859430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현재 비밀번호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비밀번호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비밀번호 확인</a:t>
            </a:r>
            <a:endParaRPr lang="en-US" altLang="ko-KR" sz="900"/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5086AFB6-9DFA-4DF3-4205-70B426FB6F75}"/>
              </a:ext>
            </a:extLst>
          </p:cNvPr>
          <p:cNvSpPr/>
          <p:nvPr/>
        </p:nvSpPr>
        <p:spPr>
          <a:xfrm>
            <a:off x="6759644" y="3901066"/>
            <a:ext cx="32861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F3C79CAC-BF52-A8F8-5555-1F5C7BC6A323}"/>
              </a:ext>
            </a:extLst>
          </p:cNvPr>
          <p:cNvSpPr/>
          <p:nvPr/>
        </p:nvSpPr>
        <p:spPr>
          <a:xfrm>
            <a:off x="6759644" y="4301386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5BE93251-FBD1-3534-0052-421C7E1C4A4E}"/>
              </a:ext>
            </a:extLst>
          </p:cNvPr>
          <p:cNvSpPr/>
          <p:nvPr/>
        </p:nvSpPr>
        <p:spPr>
          <a:xfrm>
            <a:off x="6759644" y="5117575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741A53C-0F8A-D032-5829-3222B487CFC5}"/>
              </a:ext>
            </a:extLst>
          </p:cNvPr>
          <p:cNvSpPr txBox="1"/>
          <p:nvPr/>
        </p:nvSpPr>
        <p:spPr>
          <a:xfrm>
            <a:off x="5547763" y="385257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8B33B58-062F-7B59-892E-380F22646B7E}"/>
              </a:ext>
            </a:extLst>
          </p:cNvPr>
          <p:cNvSpPr txBox="1"/>
          <p:nvPr/>
        </p:nvSpPr>
        <p:spPr>
          <a:xfrm>
            <a:off x="5550420" y="425591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34C20D8-47D5-3779-76BA-28F7A4FD2461}"/>
              </a:ext>
            </a:extLst>
          </p:cNvPr>
          <p:cNvSpPr txBox="1"/>
          <p:nvPr/>
        </p:nvSpPr>
        <p:spPr>
          <a:xfrm>
            <a:off x="5547763" y="507787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4627873-26DB-8158-7225-959B43CC9017}"/>
              </a:ext>
            </a:extLst>
          </p:cNvPr>
          <p:cNvSpPr txBox="1"/>
          <p:nvPr/>
        </p:nvSpPr>
        <p:spPr>
          <a:xfrm>
            <a:off x="6724788" y="4561402"/>
            <a:ext cx="3846515" cy="437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/>
              <a:t>*10~16</a:t>
            </a:r>
            <a:r>
              <a:rPr lang="ko-KR" altLang="en-US" sz="800"/>
              <a:t>자의 영문 대소문자</a:t>
            </a:r>
            <a:r>
              <a:rPr lang="en-US" altLang="ko-KR" sz="800"/>
              <a:t>, </a:t>
            </a:r>
            <a:r>
              <a:rPr lang="ko-KR" altLang="en-US" sz="800"/>
              <a:t>숫자</a:t>
            </a:r>
            <a:r>
              <a:rPr lang="en-US" altLang="ko-KR" sz="800"/>
              <a:t>, </a:t>
            </a:r>
            <a:r>
              <a:rPr lang="ko-KR" altLang="en-US" sz="800"/>
              <a:t>특수기호만 사용 가능하며</a:t>
            </a:r>
            <a:r>
              <a:rPr lang="en-US" altLang="ko-KR" sz="800"/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800"/>
              <a:t> 혼합으로 입력</a:t>
            </a:r>
            <a:r>
              <a:rPr lang="en-US" altLang="ko-KR" sz="800"/>
              <a:t>(</a:t>
            </a:r>
            <a:r>
              <a:rPr lang="ko-KR" altLang="en-US" sz="800"/>
              <a:t>공백 입력 불가</a:t>
            </a:r>
            <a:r>
              <a:rPr lang="en-US" altLang="ko-KR" sz="800"/>
              <a:t>)</a:t>
            </a:r>
          </a:p>
        </p:txBody>
      </p:sp>
      <p:sp>
        <p:nvSpPr>
          <p:cNvPr id="131" name="사각형: 둥근 모서리 130">
            <a:extLst>
              <a:ext uri="{FF2B5EF4-FFF2-40B4-BE49-F238E27FC236}">
                <a16:creationId xmlns:a16="http://schemas.microsoft.com/office/drawing/2014/main" id="{2EA7F9CE-E4F8-7BF1-5EAB-A4D9C7296B2E}"/>
              </a:ext>
            </a:extLst>
          </p:cNvPr>
          <p:cNvSpPr/>
          <p:nvPr/>
        </p:nvSpPr>
        <p:spPr>
          <a:xfrm>
            <a:off x="8579351" y="5711237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변경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31F40518-DA33-3067-972C-5D6EDC79EB2D}"/>
              </a:ext>
            </a:extLst>
          </p:cNvPr>
          <p:cNvSpPr/>
          <p:nvPr/>
        </p:nvSpPr>
        <p:spPr>
          <a:xfrm>
            <a:off x="9748714" y="571123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FBBD3B00-DF94-BB87-4DA1-C9D37CDA42D6}"/>
              </a:ext>
            </a:extLst>
          </p:cNvPr>
          <p:cNvGrpSpPr/>
          <p:nvPr/>
        </p:nvGrpSpPr>
        <p:grpSpPr>
          <a:xfrm>
            <a:off x="5490417" y="2855778"/>
            <a:ext cx="244417" cy="258694"/>
            <a:chOff x="1098607" y="3056422"/>
            <a:chExt cx="244417" cy="258694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0DEA6F33-DF7B-327E-4A21-10039514882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C3166545-E2A3-1F52-AC7D-D78C3CD4C92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42B065CE-3778-CF57-84EB-F59677393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1BA9E541-B8EB-1068-80D8-3E3D8E4A3FD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cxnSp>
        <p:nvCxnSpPr>
          <p:cNvPr id="139" name="직선 화살표 연결선 138">
            <a:extLst>
              <a:ext uri="{FF2B5EF4-FFF2-40B4-BE49-F238E27FC236}">
                <a16:creationId xmlns:a16="http://schemas.microsoft.com/office/drawing/2014/main" id="{0CBBF102-85B4-B565-065C-7F958D95F87C}"/>
              </a:ext>
            </a:extLst>
          </p:cNvPr>
          <p:cNvCxnSpPr>
            <a:stCxn id="48" idx="2"/>
          </p:cNvCxnSpPr>
          <p:nvPr/>
        </p:nvCxnSpPr>
        <p:spPr>
          <a:xfrm>
            <a:off x="3772837" y="4420470"/>
            <a:ext cx="1591394" cy="1047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3" name="그룹 2">
            <a:extLst>
              <a:ext uri="{FF2B5EF4-FFF2-40B4-BE49-F238E27FC236}">
                <a16:creationId xmlns:a16="http://schemas.microsoft.com/office/drawing/2014/main" id="{84338941-5731-E931-EBE1-F19578BE3442}"/>
              </a:ext>
            </a:extLst>
          </p:cNvPr>
          <p:cNvGrpSpPr/>
          <p:nvPr/>
        </p:nvGrpSpPr>
        <p:grpSpPr>
          <a:xfrm rot="5400000">
            <a:off x="2498127" y="229121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5F85B316-06EE-55EA-EC80-65D6D4AA393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" name="Oval 593">
              <a:extLst>
                <a:ext uri="{FF2B5EF4-FFF2-40B4-BE49-F238E27FC236}">
                  <a16:creationId xmlns:a16="http://schemas.microsoft.com/office/drawing/2014/main" id="{A63DA727-0587-228B-8A1D-4FB30150A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0BBD977-E223-912A-9F8C-E11E36EF29AF}"/>
              </a:ext>
            </a:extLst>
          </p:cNvPr>
          <p:cNvSpPr/>
          <p:nvPr/>
        </p:nvSpPr>
        <p:spPr>
          <a:xfrm>
            <a:off x="939504" y="4987716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110572E4-4CBB-EB30-1DBD-5C3CA384587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004304" y="5290835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2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01FB103-4E00-B49A-CE7D-B20C3DF54EBF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2489797" y="5945189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3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59FE336-D858-17F0-5414-C7D1511EF6EE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618977" y="5945190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4" name="Close Button">
            <a:extLst>
              <a:ext uri="{FF2B5EF4-FFF2-40B4-BE49-F238E27FC236}">
                <a16:creationId xmlns:a16="http://schemas.microsoft.com/office/drawing/2014/main" id="{31FE203F-9E97-DDCC-9571-591BE35B5C98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3969218" y="5067020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5576364-FC90-86A0-2550-399565263913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1039853" y="5439792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변경하시겠습니까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7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5DB96B4-750C-1CCB-9D2E-0CC65D0EC1B8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939504" y="5006152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E42A34D1-A7FD-3A34-A3F1-F5260B95C908}"/>
              </a:ext>
            </a:extLst>
          </p:cNvPr>
          <p:cNvCxnSpPr>
            <a:cxnSpLocks/>
            <a:endCxn id="10" idx="3"/>
          </p:cNvCxnSpPr>
          <p:nvPr/>
        </p:nvCxnSpPr>
        <p:spPr>
          <a:xfrm flipH="1" flipV="1">
            <a:off x="4160794" y="5725588"/>
            <a:ext cx="4423057" cy="101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FC1EDF65-B22C-A37A-A10C-1EA44651AF2F}"/>
              </a:ext>
            </a:extLst>
          </p:cNvPr>
          <p:cNvSpPr/>
          <p:nvPr/>
        </p:nvSpPr>
        <p:spPr>
          <a:xfrm>
            <a:off x="12331816" y="0"/>
            <a:ext cx="2682447" cy="4151114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5005A6-4898-604C-5C62-4E6CF8C38A0B}"/>
              </a:ext>
            </a:extLst>
          </p:cNvPr>
          <p:cNvSpPr txBox="1"/>
          <p:nvPr/>
        </p:nvSpPr>
        <p:spPr>
          <a:xfrm>
            <a:off x="12389244" y="70806"/>
            <a:ext cx="25135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코드 관리</a:t>
            </a:r>
            <a:endParaRPr lang="en-US" altLang="ko-KR" sz="1200" b="1"/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권한 변경 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r>
              <a:rPr lang="en-US" altLang="ko-KR" sz="900"/>
              <a:t>, </a:t>
            </a:r>
            <a:r>
              <a:rPr lang="ko-KR" altLang="en-US" sz="900"/>
              <a:t>온라인몰 관리자</a:t>
            </a:r>
            <a:endParaRPr lang="en-US" altLang="ko-KR" sz="900"/>
          </a:p>
          <a:p>
            <a:r>
              <a:rPr lang="en-US" altLang="ko-KR" sz="900"/>
              <a:t>:</a:t>
            </a:r>
            <a:r>
              <a:rPr lang="ko-KR" altLang="en-US" sz="900"/>
              <a:t> 관리자명</a:t>
            </a:r>
            <a:r>
              <a:rPr lang="en-US" altLang="ko-KR" sz="900"/>
              <a:t>, </a:t>
            </a:r>
            <a:r>
              <a:rPr lang="ko-KR" altLang="en-US" sz="900"/>
              <a:t>전화번호</a:t>
            </a:r>
            <a:r>
              <a:rPr lang="en-US" altLang="ko-KR" sz="900"/>
              <a:t>, </a:t>
            </a:r>
            <a:r>
              <a:rPr lang="ko-KR" altLang="en-US" sz="900"/>
              <a:t>이메일</a:t>
            </a:r>
            <a:r>
              <a:rPr lang="en-US" altLang="ko-KR" sz="900"/>
              <a:t>, </a:t>
            </a:r>
            <a:r>
              <a:rPr lang="ko-KR" altLang="en-US" sz="900"/>
              <a:t>비밀번호만 변경 가능</a:t>
            </a:r>
            <a:endParaRPr lang="en-US" altLang="ko-KR" sz="900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6D571271-E407-B217-EA11-ECF2791F78BC}"/>
              </a:ext>
            </a:extLst>
          </p:cNvPr>
          <p:cNvSpPr/>
          <p:nvPr/>
        </p:nvSpPr>
        <p:spPr>
          <a:xfrm>
            <a:off x="2092755" y="2695796"/>
            <a:ext cx="100238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DEBF8F8A-8781-6541-D441-3AE9F4643853}"/>
              </a:ext>
            </a:extLst>
          </p:cNvPr>
          <p:cNvSpPr/>
          <p:nvPr/>
        </p:nvSpPr>
        <p:spPr>
          <a:xfrm>
            <a:off x="3178677" y="2696004"/>
            <a:ext cx="100238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860684" y="1055107"/>
            <a:ext cx="3633537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나의 회원정보 관리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my admin info</a:t>
            </a:r>
            <a:r>
              <a:rPr lang="en-US" altLang="ko-KR" sz="900" dirty="0" smtClean="0"/>
              <a:t> management)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권한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smtClean="0">
                <a:latin typeface="+mn-ea"/>
              </a:rPr>
              <a:t>if </a:t>
            </a:r>
            <a:r>
              <a:rPr lang="en-US" altLang="ko-KR" sz="900" dirty="0" err="1" smtClean="0">
                <a:latin typeface="+mn-ea"/>
              </a:rPr>
              <a:t>auth</a:t>
            </a:r>
            <a:r>
              <a:rPr lang="en-US" altLang="ko-KR" sz="900" dirty="0" smtClean="0">
                <a:latin typeface="+mn-ea"/>
              </a:rPr>
              <a:t> is selected by </a:t>
            </a:r>
            <a:r>
              <a:rPr lang="en-US" altLang="ko-KR" sz="900" b="1" dirty="0" smtClean="0">
                <a:latin typeface="+mn-ea"/>
              </a:rPr>
              <a:t>AU10/AU11/AU12, show </a:t>
            </a:r>
            <a:r>
              <a:rPr lang="ko-KR" altLang="en-US" sz="900" dirty="0">
                <a:latin typeface="+mn-ea"/>
              </a:rPr>
              <a:t>권한 </a:t>
            </a:r>
            <a:r>
              <a:rPr lang="ko-KR" altLang="en-US" sz="900" dirty="0" smtClean="0">
                <a:latin typeface="+mn-ea"/>
              </a:rPr>
              <a:t>매장 </a:t>
            </a:r>
            <a:r>
              <a:rPr lang="en-US" altLang="ko-KR" sz="900" dirty="0" smtClean="0">
                <a:latin typeface="+mn-ea"/>
              </a:rPr>
              <a:t>field</a:t>
            </a:r>
            <a:r>
              <a:rPr lang="en-US" altLang="ko-KR" sz="900" b="1" dirty="0" smtClean="0">
                <a:latin typeface="+mn-ea"/>
              </a:rPr>
              <a:t> (if not, hide it)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2) </a:t>
            </a:r>
            <a:r>
              <a:rPr lang="ko-KR" altLang="en-US" sz="900" dirty="0">
                <a:latin typeface="+mn-ea"/>
              </a:rPr>
              <a:t>권한 매장 </a:t>
            </a:r>
            <a:r>
              <a:rPr lang="en-US" altLang="ko-KR" sz="900" dirty="0">
                <a:latin typeface="+mn-ea"/>
              </a:rPr>
              <a:t>(manage mall</a:t>
            </a:r>
            <a:r>
              <a:rPr lang="en-US" altLang="ko-KR" sz="900" dirty="0" smtClean="0">
                <a:latin typeface="+mn-ea"/>
              </a:rPr>
              <a:t>)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1</a:t>
            </a:r>
            <a:r>
              <a:rPr lang="en-US" altLang="ko-KR" sz="900" baseline="30000" dirty="0" smtClean="0">
                <a:latin typeface="+mn-ea"/>
              </a:rPr>
              <a:t>st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 : show selected </a:t>
            </a:r>
            <a:r>
              <a:rPr lang="en-US" altLang="ko-KR" sz="900" dirty="0" err="1" smtClean="0">
                <a:latin typeface="+mn-ea"/>
              </a:rPr>
              <a:t>mall_name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2</a:t>
            </a:r>
            <a:r>
              <a:rPr lang="en-US" altLang="ko-KR" sz="900" baseline="30000" dirty="0" smtClean="0">
                <a:latin typeface="+mn-ea"/>
              </a:rPr>
              <a:t>nd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 : show selected </a:t>
            </a:r>
            <a:r>
              <a:rPr lang="en-US" altLang="ko-KR" sz="900" dirty="0" err="1" smtClean="0">
                <a:latin typeface="+mn-ea"/>
              </a:rPr>
              <a:t>mall_code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3166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F8CAEB4-C185-E310-D91F-27BEF267CF50}"/>
              </a:ext>
            </a:extLst>
          </p:cNvPr>
          <p:cNvSpPr/>
          <p:nvPr/>
        </p:nvSpPr>
        <p:spPr>
          <a:xfrm>
            <a:off x="518072" y="555761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B97CD8D-E358-4554-4DC0-B6B339EE88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82872" y="858880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1FB13D59-B977-5C2A-80F3-6B9E86C66FBA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2068365" y="1513234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8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742DB81-0CD5-E53C-EE8A-E2033D067349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197545" y="1513235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9" name="Close Button">
            <a:extLst>
              <a:ext uri="{FF2B5EF4-FFF2-40B4-BE49-F238E27FC236}">
                <a16:creationId xmlns:a16="http://schemas.microsoft.com/office/drawing/2014/main" id="{E84A60C9-9844-969D-F775-3873D7FAEAA6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3547786" y="635065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88646EB5-63B2-F09F-2B39-EED66B3DD52B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618421" y="1007837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1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4DE6A35-78EB-FAAB-9F4D-A6C58244B35A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518072" y="574197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A7E8851F-43B2-E52F-6780-4D4F6BFE267B}"/>
              </a:ext>
            </a:extLst>
          </p:cNvPr>
          <p:cNvGrpSpPr/>
          <p:nvPr/>
        </p:nvGrpSpPr>
        <p:grpSpPr>
          <a:xfrm>
            <a:off x="570964" y="314583"/>
            <a:ext cx="244417" cy="258694"/>
            <a:chOff x="1098607" y="3056422"/>
            <a:chExt cx="244417" cy="258694"/>
          </a:xfrm>
        </p:grpSpPr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DF3DB918-441B-FCF6-3BC8-CAFB3F7D4B9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9F5674C4-5BD8-C91E-A17D-0CD0800ACDF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" name="Oval 593">
                <a:extLst>
                  <a:ext uri="{FF2B5EF4-FFF2-40B4-BE49-F238E27FC236}">
                    <a16:creationId xmlns:a16="http://schemas.microsoft.com/office/drawing/2014/main" id="{7CAA00B7-EA0C-B5F7-8042-E1EF7030A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" name="TextBox 14">
                <a:extLst>
                  <a:ext uri="{FF2B5EF4-FFF2-40B4-BE49-F238E27FC236}">
                    <a16:creationId xmlns:a16="http://schemas.microsoft.com/office/drawing/2014/main" id="{0311C854-BA67-8C6D-6D5C-C393318B9BF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3EB4B2D-DC35-E047-AD23-FED18399B574}"/>
              </a:ext>
            </a:extLst>
          </p:cNvPr>
          <p:cNvSpPr/>
          <p:nvPr/>
        </p:nvSpPr>
        <p:spPr>
          <a:xfrm>
            <a:off x="518072" y="2476448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8CBD7D38-14D9-EA0D-4148-AED44379977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82872" y="2779567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9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76537EFB-70EA-9D68-265D-D1FF62309F30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2068365" y="3433921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0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D7778A7-BF2E-04D4-5A69-E351EE362053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1197545" y="3433922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1" name="Close Button">
            <a:extLst>
              <a:ext uri="{FF2B5EF4-FFF2-40B4-BE49-F238E27FC236}">
                <a16:creationId xmlns:a16="http://schemas.microsoft.com/office/drawing/2014/main" id="{B2AC3836-33F7-84B4-9BDD-3ECDD3655757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3547786" y="2555752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2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AF140F85-920F-86BF-ED37-6D158AD03969}"/>
              </a:ext>
            </a:extLst>
          </p:cNvPr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618421" y="2928524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변경된 내용이 있습니다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3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7915AB71-2AC1-8120-2BD0-4E34EFA83F64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518072" y="2494884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667CA1E1-31A0-3064-80CC-14CE4EC6D274}"/>
              </a:ext>
            </a:extLst>
          </p:cNvPr>
          <p:cNvGrpSpPr/>
          <p:nvPr/>
        </p:nvGrpSpPr>
        <p:grpSpPr>
          <a:xfrm>
            <a:off x="3303369" y="2297058"/>
            <a:ext cx="244417" cy="258694"/>
            <a:chOff x="1098607" y="3056422"/>
            <a:chExt cx="244417" cy="258694"/>
          </a:xfrm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2630A6F1-C809-058A-E1F4-526A1EA2596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2935071F-398E-3E55-67EC-1B3065073EB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7" name="Oval 593">
                <a:extLst>
                  <a:ext uri="{FF2B5EF4-FFF2-40B4-BE49-F238E27FC236}">
                    <a16:creationId xmlns:a16="http://schemas.microsoft.com/office/drawing/2014/main" id="{85019DF9-16A2-F2E5-5F1A-39288AF07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8" name="TextBox 14">
                <a:extLst>
                  <a:ext uri="{FF2B5EF4-FFF2-40B4-BE49-F238E27FC236}">
                    <a16:creationId xmlns:a16="http://schemas.microsoft.com/office/drawing/2014/main" id="{B2A6C6E8-CC2B-E177-F14D-8F9CFAC3B71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90688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1357</Words>
  <Application>Microsoft Office PowerPoint</Application>
  <PresentationFormat>Widescreen</PresentationFormat>
  <Paragraphs>425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나눔고딕</vt:lpstr>
      <vt:lpstr>맑은 고딕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6</cp:revision>
  <dcterms:created xsi:type="dcterms:W3CDTF">2023-07-05T08:01:08Z</dcterms:created>
  <dcterms:modified xsi:type="dcterms:W3CDTF">2023-07-06T03:10:21Z</dcterms:modified>
</cp:coreProperties>
</file>