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3" r:id="rId2"/>
    <p:sldId id="365" r:id="rId3"/>
    <p:sldId id="413" r:id="rId4"/>
    <p:sldId id="335" r:id="rId5"/>
    <p:sldId id="403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CF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9EFB8AF-729C-A589-C15E-69C7CA236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94C0899-9934-844C-C641-6D0F14408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77090CA-9206-68E5-ABAE-58E690B64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EEBD-DC79-4CBF-8532-207D1E638E93}" type="datetimeFigureOut">
              <a:rPr lang="ko-KR" altLang="en-US" smtClean="0"/>
              <a:t>2023-07-06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4639068-CBD8-2429-6CD5-F34566D9A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E263614-3168-E1AE-BEB1-9EE406EDD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E5F3-1C4A-460F-AF94-B4A620C8D9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9306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48DB59-627C-5DEB-1236-3D9822DC3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92D0166-8CC9-872C-3B99-F9E5FF9252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10B17EA-5A66-2E28-9554-AA775106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EEBD-DC79-4CBF-8532-207D1E638E93}" type="datetimeFigureOut">
              <a:rPr lang="ko-KR" altLang="en-US" smtClean="0"/>
              <a:t>2023-07-06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84EBB4E-F558-45F2-43AE-8551CE4E9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F949370-91E8-35D8-797F-C698F84CE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E5F3-1C4A-460F-AF94-B4A620C8D9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701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37C395A-E635-5F3D-301B-EF41FC4B68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E17C2FC-0880-D2FF-7B15-E63409A99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D42B1DA-182C-3EA4-9E3E-7DA7852CD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EEBD-DC79-4CBF-8532-207D1E638E93}" type="datetimeFigureOut">
              <a:rPr lang="ko-KR" altLang="en-US" smtClean="0"/>
              <a:t>2023-07-06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A50AB12-0D92-AD78-230A-E19B897B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CCCB39E-B8E5-B4B4-DF67-6C04DFD72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E5F3-1C4A-460F-AF94-B4A620C8D9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991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E98AF10-E5F9-CE0D-3F9E-13F553FA1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8118E61-5F70-C071-0F6B-246B7C506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F89A57F-10E9-4123-EBF2-7B43299C8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EEBD-DC79-4CBF-8532-207D1E638E93}" type="datetimeFigureOut">
              <a:rPr lang="ko-KR" altLang="en-US" smtClean="0"/>
              <a:t>2023-07-06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0967F07-245A-86B1-4238-AFBDEE64F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BDD393F-FB19-D791-CEE7-6D5BF497C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E5F3-1C4A-460F-AF94-B4A620C8D9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9693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4F0B97D-7522-362A-EB50-32CF4CFD5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14E50CD-1D4B-32F0-2910-B07A251E5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39990C5-6DD8-51C7-7DA0-BF4FE584F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EEBD-DC79-4CBF-8532-207D1E638E93}" type="datetimeFigureOut">
              <a:rPr lang="ko-KR" altLang="en-US" smtClean="0"/>
              <a:t>2023-07-06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CAF5A66-CEED-618C-BADC-52EA07DB4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24F2D50-FE49-9DF8-8893-FFA56A3B0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E5F3-1C4A-460F-AF94-B4A620C8D9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5227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58FE0E-DE47-76C3-418F-352A36684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9ADEF89-4B71-A189-F96B-0389290FF1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19E0A8D-4438-E53D-6D38-7CE4B1B6B2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6DDD517-F846-DFF2-D4C0-94F8E3DA9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EEBD-DC79-4CBF-8532-207D1E638E93}" type="datetimeFigureOut">
              <a:rPr lang="ko-KR" altLang="en-US" smtClean="0"/>
              <a:t>2023-07-06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E435011-C956-032E-0367-16FC6CE29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B9A464-4E2C-0C64-37D0-E4784DFD2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E5F3-1C4A-460F-AF94-B4A620C8D9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226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8A8229-8A67-7F06-FC05-25B26C07C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B746E8B-ABBC-CF7A-F5BF-A235CF142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B7F86C-09D6-EE2E-52BF-C89AF8D86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4864A39-7F1A-9393-B5FB-1982114BD7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79D244D-194F-B873-64A1-831F4C5F32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056662C3-94DF-49AC-3E63-D968EDADF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EEBD-DC79-4CBF-8532-207D1E638E93}" type="datetimeFigureOut">
              <a:rPr lang="ko-KR" altLang="en-US" smtClean="0"/>
              <a:t>2023-07-06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68A9720-BA51-E6CE-E5F1-89347204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EBE27CE-7CEB-1811-3BFA-A461F1A7E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E5F3-1C4A-460F-AF94-B4A620C8D9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8699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AE3617B-DB5D-0CF8-14DD-90BAAE3AE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BDCC087-AD3E-409C-361C-CB80ABEBF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EEBD-DC79-4CBF-8532-207D1E638E93}" type="datetimeFigureOut">
              <a:rPr lang="ko-KR" altLang="en-US" smtClean="0"/>
              <a:t>2023-07-06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81B44E3-6865-4E94-771D-07E303A28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B69A517-74A8-5D00-2990-36F61B8D2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E5F3-1C4A-460F-AF94-B4A620C8D9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199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136D774-09A4-040A-2A0D-25C1E45CA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EEBD-DC79-4CBF-8532-207D1E638E93}" type="datetimeFigureOut">
              <a:rPr lang="ko-KR" altLang="en-US" smtClean="0"/>
              <a:t>2023-07-06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2A94ED1-677A-287B-D62F-A571E4A2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75F62BD-A0BD-5862-1EF0-B2F724DCC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E5F3-1C4A-460F-AF94-B4A620C8D9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811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EAFE69A-3760-7144-A814-D66CDD689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ED8D2B2-9F0A-A18B-9E79-743D5BA14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AAD1256-4FF3-3336-442B-377A55DCD8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F0203E3-5755-8907-2B9D-276EA9621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EEBD-DC79-4CBF-8532-207D1E638E93}" type="datetimeFigureOut">
              <a:rPr lang="ko-KR" altLang="en-US" smtClean="0"/>
              <a:t>2023-07-06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A3022D1-DAA2-AE08-FE39-D0CB44A21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D2A3704-BA37-8E7B-BFC9-3CB29BEE2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E5F3-1C4A-460F-AF94-B4A620C8D9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9248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0B51A2D-6221-3938-6961-64B49A754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626F83E-D2BF-9C45-5FA4-9DCCA6B49A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6A455B1-6E32-FE04-C04C-40FA6BB6E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EA966C3-7B76-28CE-01EA-E3912B37F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EEBD-DC79-4CBF-8532-207D1E638E93}" type="datetimeFigureOut">
              <a:rPr lang="ko-KR" altLang="en-US" smtClean="0"/>
              <a:t>2023-07-06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E21EB95-E254-C33E-82F1-F4142BBD6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A932E0B-34DA-ABC1-D9FA-550223504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E5F3-1C4A-460F-AF94-B4A620C8D9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599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8EE394F-8395-70B7-B038-5D299DAC4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1068E1-1FF5-41DE-3E7F-8D4D2CA37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9F7F79C-7841-E007-560D-DF6DAE9686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3EEBD-DC79-4CBF-8532-207D1E638E93}" type="datetimeFigureOut">
              <a:rPr lang="ko-KR" altLang="en-US" smtClean="0"/>
              <a:t>2023-07-06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F004F13-2459-9D69-9DD2-D100BC88E2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AF8F6B8-DCDB-D9ED-3198-88461932DB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E5F3-1C4A-460F-AF94-B4A620C8D9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091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image" Target="../media/image2.png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7.xml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5" Type="http://schemas.openxmlformats.org/officeDocument/2006/relationships/tags" Target="../tags/tag29.xml"/><Relationship Id="rId15" Type="http://schemas.openxmlformats.org/officeDocument/2006/relationships/image" Target="../media/image3.svg"/><Relationship Id="rId10" Type="http://schemas.openxmlformats.org/officeDocument/2006/relationships/tags" Target="../tags/tag34.xml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4" Type="http://schemas.openxmlformats.org/officeDocument/2006/relationships/tags" Target="../tags/tag4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45.xml"/><Relationship Id="rId7" Type="http://schemas.openxmlformats.org/officeDocument/2006/relationships/tags" Target="../tags/tag49.xml"/><Relationship Id="rId12" Type="http://schemas.openxmlformats.org/officeDocument/2006/relationships/tags" Target="../tags/tag54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5" Type="http://schemas.openxmlformats.org/officeDocument/2006/relationships/tags" Target="../tags/tag47.xml"/><Relationship Id="rId10" Type="http://schemas.openxmlformats.org/officeDocument/2006/relationships/tags" Target="../tags/tag52.xml"/><Relationship Id="rId4" Type="http://schemas.openxmlformats.org/officeDocument/2006/relationships/tags" Target="../tags/tag46.xml"/><Relationship Id="rId9" Type="http://schemas.openxmlformats.org/officeDocument/2006/relationships/tags" Target="../tags/tag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 i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725881"/>
          <a:ext cx="439783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관리자 정보 확인을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ID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3435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관리자명 입력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97546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선택된 관리자 조회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10391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조회된 관리자 정보의 수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898601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전체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25149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해당 관리자 선택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85111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8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19549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점선 영역 클릭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 상세 정보 표시</a:t>
                      </a:r>
                      <a:endParaRPr lang="en-US" altLang="ko-KR" sz="80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([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회원 관리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상세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587987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양이 많을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 err="1">
                          <a:solidFill>
                            <a:schemeClr val="tx1"/>
                          </a:solidFill>
                        </a:rPr>
                        <a:t>페이징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처리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44190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관리자 정보 추가</a:t>
                      </a:r>
                      <a:endParaRPr lang="en-US" altLang="ko-KR" sz="8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([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관리자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회원 관리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추가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)]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페이지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2803542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관리자 회원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시스템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AD-04-0007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5B5CB7-F723-B50A-2B4A-B8FCEACB0A9D}"/>
              </a:ext>
            </a:extLst>
          </p:cNvPr>
          <p:cNvSpPr txBox="1"/>
          <p:nvPr/>
        </p:nvSpPr>
        <p:spPr>
          <a:xfrm>
            <a:off x="314325" y="692380"/>
            <a:ext cx="1895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시스템 관리  </a:t>
            </a:r>
            <a:r>
              <a:rPr lang="en-US" altLang="ko-KR" sz="900"/>
              <a:t>&gt; </a:t>
            </a:r>
            <a:r>
              <a:rPr lang="ko-KR" altLang="en-US" sz="900"/>
              <a:t>관리자 회원 관리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2011F7-D3F8-F0BB-B9BA-3C95D7E91F4C}"/>
              </a:ext>
            </a:extLst>
          </p:cNvPr>
          <p:cNvSpPr txBox="1"/>
          <p:nvPr/>
        </p:nvSpPr>
        <p:spPr>
          <a:xfrm>
            <a:off x="314324" y="1230364"/>
            <a:ext cx="1895475" cy="1104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관리자 </a:t>
            </a:r>
            <a:r>
              <a:rPr lang="en-US" altLang="ko-KR" sz="900"/>
              <a:t>ID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관리자명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>
                <a:highlight>
                  <a:srgbClr val="E2CFF1"/>
                </a:highlight>
              </a:rPr>
              <a:t>매장</a:t>
            </a:r>
            <a:endParaRPr lang="en-US" altLang="ko-KR" sz="900">
              <a:highlight>
                <a:srgbClr val="E2CFF1"/>
              </a:highlight>
            </a:endParaRP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8D22F51B-E499-7043-2D1A-4A79C40F6E38}"/>
              </a:ext>
            </a:extLst>
          </p:cNvPr>
          <p:cNvSpPr/>
          <p:nvPr/>
        </p:nvSpPr>
        <p:spPr>
          <a:xfrm>
            <a:off x="1162050" y="1258939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CAAEA1B6-77DA-2E80-3D61-50D5BB1C73AB}"/>
              </a:ext>
            </a:extLst>
          </p:cNvPr>
          <p:cNvSpPr/>
          <p:nvPr/>
        </p:nvSpPr>
        <p:spPr>
          <a:xfrm>
            <a:off x="1162050" y="1668514"/>
            <a:ext cx="207645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496BDC63-63F0-10C9-65B7-B25445C35FE1}"/>
              </a:ext>
            </a:extLst>
          </p:cNvPr>
          <p:cNvSpPr/>
          <p:nvPr/>
        </p:nvSpPr>
        <p:spPr>
          <a:xfrm>
            <a:off x="5710580" y="2404917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0DFF68A0-433A-8AC8-C3C8-C55B1909DDB3}"/>
              </a:ext>
            </a:extLst>
          </p:cNvPr>
          <p:cNvCxnSpPr/>
          <p:nvPr/>
        </p:nvCxnSpPr>
        <p:spPr>
          <a:xfrm>
            <a:off x="257174" y="1047750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F797A02D-C442-FFFC-D9BD-229872FC3407}"/>
              </a:ext>
            </a:extLst>
          </p:cNvPr>
          <p:cNvCxnSpPr/>
          <p:nvPr/>
        </p:nvCxnSpPr>
        <p:spPr>
          <a:xfrm>
            <a:off x="257174" y="2832811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5" name="표 15">
            <a:extLst>
              <a:ext uri="{FF2B5EF4-FFF2-40B4-BE49-F238E27FC236}">
                <a16:creationId xmlns:a16="http://schemas.microsoft.com/office/drawing/2014/main" id="{7DFC14C4-98BE-6AA9-E9AA-097C55B62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75285"/>
              </p:ext>
            </p:extLst>
          </p:nvPr>
        </p:nvGraphicFramePr>
        <p:xfrm>
          <a:off x="257173" y="3300374"/>
          <a:ext cx="7162801" cy="141176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25878">
                  <a:extLst>
                    <a:ext uri="{9D8B030D-6E8A-4147-A177-3AD203B41FA5}">
                      <a16:colId xmlns:a16="http://schemas.microsoft.com/office/drawing/2014/main" val="2833047605"/>
                    </a:ext>
                  </a:extLst>
                </a:gridCol>
                <a:gridCol w="1101278">
                  <a:extLst>
                    <a:ext uri="{9D8B030D-6E8A-4147-A177-3AD203B41FA5}">
                      <a16:colId xmlns:a16="http://schemas.microsoft.com/office/drawing/2014/main" val="1741498954"/>
                    </a:ext>
                  </a:extLst>
                </a:gridCol>
                <a:gridCol w="690742">
                  <a:extLst>
                    <a:ext uri="{9D8B030D-6E8A-4147-A177-3AD203B41FA5}">
                      <a16:colId xmlns:a16="http://schemas.microsoft.com/office/drawing/2014/main" val="810965469"/>
                    </a:ext>
                  </a:extLst>
                </a:gridCol>
                <a:gridCol w="757114">
                  <a:extLst>
                    <a:ext uri="{9D8B030D-6E8A-4147-A177-3AD203B41FA5}">
                      <a16:colId xmlns:a16="http://schemas.microsoft.com/office/drawing/2014/main" val="395076678"/>
                    </a:ext>
                  </a:extLst>
                </a:gridCol>
                <a:gridCol w="940479">
                  <a:extLst>
                    <a:ext uri="{9D8B030D-6E8A-4147-A177-3AD203B41FA5}">
                      <a16:colId xmlns:a16="http://schemas.microsoft.com/office/drawing/2014/main" val="200938132"/>
                    </a:ext>
                  </a:extLst>
                </a:gridCol>
                <a:gridCol w="940479">
                  <a:extLst>
                    <a:ext uri="{9D8B030D-6E8A-4147-A177-3AD203B41FA5}">
                      <a16:colId xmlns:a16="http://schemas.microsoft.com/office/drawing/2014/main" val="4254331821"/>
                    </a:ext>
                  </a:extLst>
                </a:gridCol>
                <a:gridCol w="940479">
                  <a:extLst>
                    <a:ext uri="{9D8B030D-6E8A-4147-A177-3AD203B41FA5}">
                      <a16:colId xmlns:a16="http://schemas.microsoft.com/office/drawing/2014/main" val="758402128"/>
                    </a:ext>
                  </a:extLst>
                </a:gridCol>
                <a:gridCol w="1366352">
                  <a:extLst>
                    <a:ext uri="{9D8B030D-6E8A-4147-A177-3AD203B41FA5}">
                      <a16:colId xmlns:a16="http://schemas.microsoft.com/office/drawing/2014/main" val="2287160541"/>
                    </a:ext>
                  </a:extLst>
                </a:gridCol>
              </a:tblGrid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권한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</a:t>
                      </a: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  <a:highlight>
                            <a:srgbClr val="E2CFF1"/>
                          </a:highlight>
                        </a:rPr>
                        <a:t>매장 유형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  <a:highlight>
                            <a:srgbClr val="E2CFF1"/>
                          </a:highlight>
                        </a:rPr>
                        <a:t>매장 이름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가입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최근 로그인 일자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07745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test1111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홍길동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2023-03-03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2023-03-04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8165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시스템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test1224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이순신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0">
                          <a:solidFill>
                            <a:schemeClr val="tx1"/>
                          </a:solidFill>
                        </a:rPr>
                        <a:t>2023-03-15</a:t>
                      </a: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08557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스마트오더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스마트오더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815904"/>
                  </a:ext>
                </a:extLst>
              </a:tr>
              <a:tr h="282353"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온라인몰 관리자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온라인몰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>
                          <a:solidFill>
                            <a:schemeClr val="tx1"/>
                          </a:solidFill>
                        </a:rPr>
                        <a:t>매장명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754914"/>
                  </a:ext>
                </a:extLst>
              </a:tr>
            </a:tbl>
          </a:graphicData>
        </a:graphic>
      </p:graphicFrame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3AB57982-DD90-6122-B6CE-29D6C5411931}"/>
              </a:ext>
            </a:extLst>
          </p:cNvPr>
          <p:cNvSpPr/>
          <p:nvPr/>
        </p:nvSpPr>
        <p:spPr>
          <a:xfrm>
            <a:off x="385758" y="3368119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4C691B6D-5B83-2067-3F9F-DC089097AC03}"/>
              </a:ext>
            </a:extLst>
          </p:cNvPr>
          <p:cNvSpPr/>
          <p:nvPr/>
        </p:nvSpPr>
        <p:spPr>
          <a:xfrm>
            <a:off x="385758" y="3649595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B5556822-CB6E-1DE0-3441-69AE9174E0D0}"/>
              </a:ext>
            </a:extLst>
          </p:cNvPr>
          <p:cNvSpPr/>
          <p:nvPr/>
        </p:nvSpPr>
        <p:spPr>
          <a:xfrm>
            <a:off x="385758" y="3930583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A39CE8C-4ECB-C8E2-AED1-31DEDEE9090F}"/>
              </a:ext>
            </a:extLst>
          </p:cNvPr>
          <p:cNvSpPr txBox="1"/>
          <p:nvPr/>
        </p:nvSpPr>
        <p:spPr>
          <a:xfrm>
            <a:off x="214312" y="2996759"/>
            <a:ext cx="1895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관리자 정보</a:t>
            </a:r>
            <a:r>
              <a:rPr lang="en-US" altLang="ko-KR" sz="900"/>
              <a:t>  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ko-KR" altLang="en-US" sz="9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900">
                <a:solidFill>
                  <a:schemeClr val="tx1">
                    <a:lumMod val="50000"/>
                    <a:lumOff val="50000"/>
                  </a:schemeClr>
                </a:solidFill>
              </a:rPr>
              <a:t>Results</a:t>
            </a:r>
            <a:endParaRPr lang="ko-KR" altLang="en-US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71833184-012B-3A8E-1260-0DAF77408F14}"/>
              </a:ext>
            </a:extLst>
          </p:cNvPr>
          <p:cNvGrpSpPr/>
          <p:nvPr/>
        </p:nvGrpSpPr>
        <p:grpSpPr>
          <a:xfrm rot="5400000">
            <a:off x="2198360" y="68122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9" name="이등변 삼각형 38">
              <a:extLst>
                <a:ext uri="{FF2B5EF4-FFF2-40B4-BE49-F238E27FC236}">
                  <a16:creationId xmlns:a16="http://schemas.microsoft.com/office/drawing/2014/main" id="{6B5670F0-CEA8-6981-70BF-08CE90E66A4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0" name="Oval 593">
              <a:extLst>
                <a:ext uri="{FF2B5EF4-FFF2-40B4-BE49-F238E27FC236}">
                  <a16:creationId xmlns:a16="http://schemas.microsoft.com/office/drawing/2014/main" id="{72FEF486-F491-8ABF-96B5-2DE82791B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grpSp>
        <p:nvGrpSpPr>
          <p:cNvPr id="41" name="그룹 40">
            <a:extLst>
              <a:ext uri="{FF2B5EF4-FFF2-40B4-BE49-F238E27FC236}">
                <a16:creationId xmlns:a16="http://schemas.microsoft.com/office/drawing/2014/main" id="{AAC07A32-30BB-468E-2009-C46D75834976}"/>
              </a:ext>
            </a:extLst>
          </p:cNvPr>
          <p:cNvGrpSpPr/>
          <p:nvPr/>
        </p:nvGrpSpPr>
        <p:grpSpPr>
          <a:xfrm rot="5400000">
            <a:off x="3262423" y="1265205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2" name="이등변 삼각형 41">
              <a:extLst>
                <a:ext uri="{FF2B5EF4-FFF2-40B4-BE49-F238E27FC236}">
                  <a16:creationId xmlns:a16="http://schemas.microsoft.com/office/drawing/2014/main" id="{3DCA4FD1-5FE4-B479-7818-0D88485CEE25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3" name="Oval 593">
              <a:extLst>
                <a:ext uri="{FF2B5EF4-FFF2-40B4-BE49-F238E27FC236}">
                  <a16:creationId xmlns:a16="http://schemas.microsoft.com/office/drawing/2014/main" id="{E1F49AC4-3D08-1840-099C-F5673F462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0E1A9636-EFFE-3EB6-CAC5-92956A64884E}"/>
              </a:ext>
            </a:extLst>
          </p:cNvPr>
          <p:cNvGrpSpPr/>
          <p:nvPr/>
        </p:nvGrpSpPr>
        <p:grpSpPr>
          <a:xfrm rot="5400000">
            <a:off x="3274685" y="168514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45" name="이등변 삼각형 44">
              <a:extLst>
                <a:ext uri="{FF2B5EF4-FFF2-40B4-BE49-F238E27FC236}">
                  <a16:creationId xmlns:a16="http://schemas.microsoft.com/office/drawing/2014/main" id="{DAAB7E18-7828-D8BC-E385-5194E02FFC5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6" name="Oval 593">
              <a:extLst>
                <a:ext uri="{FF2B5EF4-FFF2-40B4-BE49-F238E27FC236}">
                  <a16:creationId xmlns:a16="http://schemas.microsoft.com/office/drawing/2014/main" id="{353CF1ED-1115-737E-5232-6445D906B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grpSp>
        <p:nvGrpSpPr>
          <p:cNvPr id="58" name="그룹 57">
            <a:extLst>
              <a:ext uri="{FF2B5EF4-FFF2-40B4-BE49-F238E27FC236}">
                <a16:creationId xmlns:a16="http://schemas.microsoft.com/office/drawing/2014/main" id="{241E70AA-9B07-3825-45E1-40384D327EC4}"/>
              </a:ext>
            </a:extLst>
          </p:cNvPr>
          <p:cNvGrpSpPr/>
          <p:nvPr/>
        </p:nvGrpSpPr>
        <p:grpSpPr>
          <a:xfrm>
            <a:off x="5732863" y="2171170"/>
            <a:ext cx="244417" cy="258694"/>
            <a:chOff x="1098607" y="3056422"/>
            <a:chExt cx="244417" cy="258694"/>
          </a:xfrm>
        </p:grpSpPr>
        <p:sp>
          <p:nvSpPr>
            <p:cNvPr id="59" name="이등변 삼각형 58">
              <a:extLst>
                <a:ext uri="{FF2B5EF4-FFF2-40B4-BE49-F238E27FC236}">
                  <a16:creationId xmlns:a16="http://schemas.microsoft.com/office/drawing/2014/main" id="{8747D533-EC67-A817-ACFD-64FBD22B894D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0" name="그룹 59">
              <a:extLst>
                <a:ext uri="{FF2B5EF4-FFF2-40B4-BE49-F238E27FC236}">
                  <a16:creationId xmlns:a16="http://schemas.microsoft.com/office/drawing/2014/main" id="{42E30FA6-98A9-AEBD-F976-FB9A6CB38925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1" name="Oval 593">
                <a:extLst>
                  <a:ext uri="{FF2B5EF4-FFF2-40B4-BE49-F238E27FC236}">
                    <a16:creationId xmlns:a16="http://schemas.microsoft.com/office/drawing/2014/main" id="{245483FA-0400-BEC7-83EC-2985F65BEE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2" name="TextBox 14">
                <a:extLst>
                  <a:ext uri="{FF2B5EF4-FFF2-40B4-BE49-F238E27FC236}">
                    <a16:creationId xmlns:a16="http://schemas.microsoft.com/office/drawing/2014/main" id="{BE93F9D0-AE84-FC40-3F08-E8BF6B34892B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3" name="그룹 62">
            <a:extLst>
              <a:ext uri="{FF2B5EF4-FFF2-40B4-BE49-F238E27FC236}">
                <a16:creationId xmlns:a16="http://schemas.microsoft.com/office/drawing/2014/main" id="{BA7B08C7-897D-59DB-14EA-BFEDCDB9827A}"/>
              </a:ext>
            </a:extLst>
          </p:cNvPr>
          <p:cNvGrpSpPr/>
          <p:nvPr/>
        </p:nvGrpSpPr>
        <p:grpSpPr>
          <a:xfrm>
            <a:off x="845688" y="2786139"/>
            <a:ext cx="244417" cy="258694"/>
            <a:chOff x="1098607" y="3056422"/>
            <a:chExt cx="244417" cy="258694"/>
          </a:xfrm>
        </p:grpSpPr>
        <p:sp>
          <p:nvSpPr>
            <p:cNvPr id="64" name="이등변 삼각형 63">
              <a:extLst>
                <a:ext uri="{FF2B5EF4-FFF2-40B4-BE49-F238E27FC236}">
                  <a16:creationId xmlns:a16="http://schemas.microsoft.com/office/drawing/2014/main" id="{9395A45D-4CD7-6540-71E4-B4D58562748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5" name="그룹 64">
              <a:extLst>
                <a:ext uri="{FF2B5EF4-FFF2-40B4-BE49-F238E27FC236}">
                  <a16:creationId xmlns:a16="http://schemas.microsoft.com/office/drawing/2014/main" id="{1AAF6D94-0FD1-A528-7A2C-77AFF258EC9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6" name="Oval 593">
                <a:extLst>
                  <a:ext uri="{FF2B5EF4-FFF2-40B4-BE49-F238E27FC236}">
                    <a16:creationId xmlns:a16="http://schemas.microsoft.com/office/drawing/2014/main" id="{6F8E01B8-F844-330E-D839-D2D5E4381E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67" name="TextBox 14">
                <a:extLst>
                  <a:ext uri="{FF2B5EF4-FFF2-40B4-BE49-F238E27FC236}">
                    <a16:creationId xmlns:a16="http://schemas.microsoft.com/office/drawing/2014/main" id="{8C2CE4FC-5282-94A5-4A74-A891CD478AA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3" name="그룹 72">
            <a:extLst>
              <a:ext uri="{FF2B5EF4-FFF2-40B4-BE49-F238E27FC236}">
                <a16:creationId xmlns:a16="http://schemas.microsoft.com/office/drawing/2014/main" id="{C2A45C7D-A2A1-B588-4D8E-2EBA5727E3EC}"/>
              </a:ext>
            </a:extLst>
          </p:cNvPr>
          <p:cNvGrpSpPr/>
          <p:nvPr/>
        </p:nvGrpSpPr>
        <p:grpSpPr>
          <a:xfrm>
            <a:off x="90253" y="3346046"/>
            <a:ext cx="278496" cy="200053"/>
            <a:chOff x="1014019" y="2643309"/>
            <a:chExt cx="278496" cy="200053"/>
          </a:xfrm>
        </p:grpSpPr>
        <p:sp>
          <p:nvSpPr>
            <p:cNvPr id="74" name="이등변 삼각형 73">
              <a:extLst>
                <a:ext uri="{FF2B5EF4-FFF2-40B4-BE49-F238E27FC236}">
                  <a16:creationId xmlns:a16="http://schemas.microsoft.com/office/drawing/2014/main" id="{A3003EDD-A2B2-7974-CEE6-5636D230FD41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75" name="그룹 74">
              <a:extLst>
                <a:ext uri="{FF2B5EF4-FFF2-40B4-BE49-F238E27FC236}">
                  <a16:creationId xmlns:a16="http://schemas.microsoft.com/office/drawing/2014/main" id="{2B8681C3-5E73-3B00-CCE3-90FD9A71817D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76" name="Oval 593">
                <a:extLst>
                  <a:ext uri="{FF2B5EF4-FFF2-40B4-BE49-F238E27FC236}">
                    <a16:creationId xmlns:a16="http://schemas.microsoft.com/office/drawing/2014/main" id="{C72C7FC9-94E8-AE3F-5DD7-639DF5766E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7" name="TextBox 14">
                <a:extLst>
                  <a:ext uri="{FF2B5EF4-FFF2-40B4-BE49-F238E27FC236}">
                    <a16:creationId xmlns:a16="http://schemas.microsoft.com/office/drawing/2014/main" id="{4E05BC6C-9E34-15AB-6D03-AD8F7504CAFC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8" name="그룹 77">
            <a:extLst>
              <a:ext uri="{FF2B5EF4-FFF2-40B4-BE49-F238E27FC236}">
                <a16:creationId xmlns:a16="http://schemas.microsoft.com/office/drawing/2014/main" id="{E06F7CA3-2DB0-BB18-2D85-D441F258E1EC}"/>
              </a:ext>
            </a:extLst>
          </p:cNvPr>
          <p:cNvGrpSpPr/>
          <p:nvPr/>
        </p:nvGrpSpPr>
        <p:grpSpPr>
          <a:xfrm>
            <a:off x="90253" y="3625757"/>
            <a:ext cx="278496" cy="200053"/>
            <a:chOff x="1014019" y="2643309"/>
            <a:chExt cx="278496" cy="200053"/>
          </a:xfrm>
        </p:grpSpPr>
        <p:sp>
          <p:nvSpPr>
            <p:cNvPr id="79" name="이등변 삼각형 78">
              <a:extLst>
                <a:ext uri="{FF2B5EF4-FFF2-40B4-BE49-F238E27FC236}">
                  <a16:creationId xmlns:a16="http://schemas.microsoft.com/office/drawing/2014/main" id="{356A0C26-8824-9B92-2114-9934F5E5E5B0}"/>
                </a:ext>
              </a:extLst>
            </p:cNvPr>
            <p:cNvSpPr/>
            <p:nvPr/>
          </p:nvSpPr>
          <p:spPr>
            <a:xfrm rot="5400000">
              <a:off x="1214355" y="2707872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0" name="그룹 79">
              <a:extLst>
                <a:ext uri="{FF2B5EF4-FFF2-40B4-BE49-F238E27FC236}">
                  <a16:creationId xmlns:a16="http://schemas.microsoft.com/office/drawing/2014/main" id="{F8430874-E8F4-39A9-61F0-3E53DCC375AC}"/>
                </a:ext>
              </a:extLst>
            </p:cNvPr>
            <p:cNvGrpSpPr/>
            <p:nvPr/>
          </p:nvGrpSpPr>
          <p:grpSpPr>
            <a:xfrm>
              <a:off x="1014019" y="2643309"/>
              <a:ext cx="244417" cy="200053"/>
              <a:chOff x="5641983" y="5238997"/>
              <a:chExt cx="244417" cy="200053"/>
            </a:xfrm>
          </p:grpSpPr>
          <p:sp>
            <p:nvSpPr>
              <p:cNvPr id="81" name="Oval 593">
                <a:extLst>
                  <a:ext uri="{FF2B5EF4-FFF2-40B4-BE49-F238E27FC236}">
                    <a16:creationId xmlns:a16="http://schemas.microsoft.com/office/drawing/2014/main" id="{6D3F735A-8354-A256-A4C2-9CC73BAB67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2" name="TextBox 14">
                <a:extLst>
                  <a:ext uri="{FF2B5EF4-FFF2-40B4-BE49-F238E27FC236}">
                    <a16:creationId xmlns:a16="http://schemas.microsoft.com/office/drawing/2014/main" id="{31B2B897-2AA6-2942-AC51-E28DCFE88309}"/>
                  </a:ext>
                </a:extLst>
              </p:cNvPr>
              <p:cNvSpPr txBox="1"/>
              <p:nvPr/>
            </p:nvSpPr>
            <p:spPr>
              <a:xfrm>
                <a:off x="5641983" y="523899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7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88" name="그룹 87">
            <a:extLst>
              <a:ext uri="{FF2B5EF4-FFF2-40B4-BE49-F238E27FC236}">
                <a16:creationId xmlns:a16="http://schemas.microsoft.com/office/drawing/2014/main" id="{C789CC6C-49A6-F881-FFA8-687D3812A567}"/>
              </a:ext>
            </a:extLst>
          </p:cNvPr>
          <p:cNvGrpSpPr/>
          <p:nvPr/>
        </p:nvGrpSpPr>
        <p:grpSpPr>
          <a:xfrm>
            <a:off x="2469153" y="3041680"/>
            <a:ext cx="244417" cy="258694"/>
            <a:chOff x="1098607" y="3056422"/>
            <a:chExt cx="244417" cy="258694"/>
          </a:xfrm>
        </p:grpSpPr>
        <p:sp>
          <p:nvSpPr>
            <p:cNvPr id="89" name="이등변 삼각형 88">
              <a:extLst>
                <a:ext uri="{FF2B5EF4-FFF2-40B4-BE49-F238E27FC236}">
                  <a16:creationId xmlns:a16="http://schemas.microsoft.com/office/drawing/2014/main" id="{F05007BF-AC3D-A41C-9A14-3D602C4819F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0" name="그룹 89">
              <a:extLst>
                <a:ext uri="{FF2B5EF4-FFF2-40B4-BE49-F238E27FC236}">
                  <a16:creationId xmlns:a16="http://schemas.microsoft.com/office/drawing/2014/main" id="{0760ECB8-C759-0810-78F8-CBEBDFCECA1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1" name="Oval 593">
                <a:extLst>
                  <a:ext uri="{FF2B5EF4-FFF2-40B4-BE49-F238E27FC236}">
                    <a16:creationId xmlns:a16="http://schemas.microsoft.com/office/drawing/2014/main" id="{1057673C-9DB7-B9C2-4FF5-A34C6BA66E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2" name="TextBox 14">
                <a:extLst>
                  <a:ext uri="{FF2B5EF4-FFF2-40B4-BE49-F238E27FC236}">
                    <a16:creationId xmlns:a16="http://schemas.microsoft.com/office/drawing/2014/main" id="{7B7B2A7C-D57F-D5F7-EB45-5F91776B83B7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8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93" name="직사각형 92">
            <a:extLst>
              <a:ext uri="{FF2B5EF4-FFF2-40B4-BE49-F238E27FC236}">
                <a16:creationId xmlns:a16="http://schemas.microsoft.com/office/drawing/2014/main" id="{FCD3F52D-CC18-B68C-51D0-1EB7C321693F}"/>
              </a:ext>
            </a:extLst>
          </p:cNvPr>
          <p:cNvSpPr/>
          <p:nvPr/>
        </p:nvSpPr>
        <p:spPr>
          <a:xfrm>
            <a:off x="1657818" y="3581504"/>
            <a:ext cx="1568420" cy="282090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4" name="그룹 93">
            <a:extLst>
              <a:ext uri="{FF2B5EF4-FFF2-40B4-BE49-F238E27FC236}">
                <a16:creationId xmlns:a16="http://schemas.microsoft.com/office/drawing/2014/main" id="{9413B8B8-8FE9-69B9-897F-DB5F61809DA6}"/>
              </a:ext>
            </a:extLst>
          </p:cNvPr>
          <p:cNvGrpSpPr/>
          <p:nvPr/>
        </p:nvGrpSpPr>
        <p:grpSpPr>
          <a:xfrm>
            <a:off x="1803676" y="3316725"/>
            <a:ext cx="244417" cy="258694"/>
            <a:chOff x="1098607" y="3056422"/>
            <a:chExt cx="244417" cy="258694"/>
          </a:xfrm>
        </p:grpSpPr>
        <p:sp>
          <p:nvSpPr>
            <p:cNvPr id="95" name="이등변 삼각형 94">
              <a:extLst>
                <a:ext uri="{FF2B5EF4-FFF2-40B4-BE49-F238E27FC236}">
                  <a16:creationId xmlns:a16="http://schemas.microsoft.com/office/drawing/2014/main" id="{6BC410E2-45CE-56BE-A8D3-946E49DBD9D4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96" name="그룹 95">
              <a:extLst>
                <a:ext uri="{FF2B5EF4-FFF2-40B4-BE49-F238E27FC236}">
                  <a16:creationId xmlns:a16="http://schemas.microsoft.com/office/drawing/2014/main" id="{95211E62-A0CC-FA4B-C085-096B1D0C4BA2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97" name="Oval 593">
                <a:extLst>
                  <a:ext uri="{FF2B5EF4-FFF2-40B4-BE49-F238E27FC236}">
                    <a16:creationId xmlns:a16="http://schemas.microsoft.com/office/drawing/2014/main" id="{0415B9C5-AE56-9C17-0DCA-B2AB750017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8" name="TextBox 14">
                <a:extLst>
                  <a:ext uri="{FF2B5EF4-FFF2-40B4-BE49-F238E27FC236}">
                    <a16:creationId xmlns:a16="http://schemas.microsoft.com/office/drawing/2014/main" id="{AA5C253C-6B19-58DF-6BCA-AC5095EA1ADB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9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25" name="그림 24">
            <a:extLst>
              <a:ext uri="{FF2B5EF4-FFF2-40B4-BE49-F238E27FC236}">
                <a16:creationId xmlns:a16="http://schemas.microsoft.com/office/drawing/2014/main" id="{0F7FA511-505E-3905-5E51-17CCBC8B1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0956" y="5586388"/>
            <a:ext cx="990738" cy="352474"/>
          </a:xfrm>
          <a:prstGeom prst="rect">
            <a:avLst/>
          </a:prstGeom>
        </p:spPr>
      </p:pic>
      <p:grpSp>
        <p:nvGrpSpPr>
          <p:cNvPr id="28" name="그룹 27">
            <a:extLst>
              <a:ext uri="{FF2B5EF4-FFF2-40B4-BE49-F238E27FC236}">
                <a16:creationId xmlns:a16="http://schemas.microsoft.com/office/drawing/2014/main" id="{095DE1C2-A049-8138-08EE-EC3391D731F1}"/>
              </a:ext>
            </a:extLst>
          </p:cNvPr>
          <p:cNvGrpSpPr/>
          <p:nvPr/>
        </p:nvGrpSpPr>
        <p:grpSpPr>
          <a:xfrm>
            <a:off x="2872383" y="5380998"/>
            <a:ext cx="244417" cy="258694"/>
            <a:chOff x="1098607" y="3056422"/>
            <a:chExt cx="244417" cy="258694"/>
          </a:xfrm>
        </p:grpSpPr>
        <p:sp>
          <p:nvSpPr>
            <p:cNvPr id="29" name="이등변 삼각형 28">
              <a:extLst>
                <a:ext uri="{FF2B5EF4-FFF2-40B4-BE49-F238E27FC236}">
                  <a16:creationId xmlns:a16="http://schemas.microsoft.com/office/drawing/2014/main" id="{5FF424D0-EF81-8A22-5D65-A74D03AB952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0" name="그룹 29">
              <a:extLst>
                <a:ext uri="{FF2B5EF4-FFF2-40B4-BE49-F238E27FC236}">
                  <a16:creationId xmlns:a16="http://schemas.microsoft.com/office/drawing/2014/main" id="{91DC333A-FAAF-DA30-4327-051412708B46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31" name="Oval 593">
                <a:extLst>
                  <a:ext uri="{FF2B5EF4-FFF2-40B4-BE49-F238E27FC236}">
                    <a16:creationId xmlns:a16="http://schemas.microsoft.com/office/drawing/2014/main" id="{2506E807-9D61-D1CC-A818-FDB7AF99A6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3" name="TextBox 14">
                <a:extLst>
                  <a:ext uri="{FF2B5EF4-FFF2-40B4-BE49-F238E27FC236}">
                    <a16:creationId xmlns:a16="http://schemas.microsoft.com/office/drawing/2014/main" id="{BFCB7E74-EB53-3D0D-F28F-51D5AFF5FE43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10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C85E4E46-D712-7589-8A88-26E1E86AEEBC}"/>
              </a:ext>
            </a:extLst>
          </p:cNvPr>
          <p:cNvSpPr/>
          <p:nvPr/>
        </p:nvSpPr>
        <p:spPr>
          <a:xfrm>
            <a:off x="5684862" y="2967872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추가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FD54B626-24C1-0E09-FE59-F712263BE96E}"/>
              </a:ext>
            </a:extLst>
          </p:cNvPr>
          <p:cNvGrpSpPr/>
          <p:nvPr/>
        </p:nvGrpSpPr>
        <p:grpSpPr>
          <a:xfrm rot="5400000">
            <a:off x="6223976" y="2972463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20" name="이등변 삼각형 19">
              <a:extLst>
                <a:ext uri="{FF2B5EF4-FFF2-40B4-BE49-F238E27FC236}">
                  <a16:creationId xmlns:a16="http://schemas.microsoft.com/office/drawing/2014/main" id="{1270CAE0-68FF-41F0-E792-F924A7D8BA7B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21" name="Oval 593">
              <a:extLst>
                <a:ext uri="{FF2B5EF4-FFF2-40B4-BE49-F238E27FC236}">
                  <a16:creationId xmlns:a16="http://schemas.microsoft.com/office/drawing/2014/main" id="{DF17574E-1B4B-8D4B-0BC2-D366E2B83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11</a:t>
              </a:r>
            </a:p>
          </p:txBody>
        </p:sp>
      </p:grpSp>
      <p:sp>
        <p:nvSpPr>
          <p:cNvPr id="10" name="직사각형 9">
            <a:extLst>
              <a:ext uri="{FF2B5EF4-FFF2-40B4-BE49-F238E27FC236}">
                <a16:creationId xmlns:a16="http://schemas.microsoft.com/office/drawing/2014/main" id="{DBF38ADC-6588-6908-7DE0-55F7BC70A902}"/>
              </a:ext>
            </a:extLst>
          </p:cNvPr>
          <p:cNvSpPr/>
          <p:nvPr/>
        </p:nvSpPr>
        <p:spPr>
          <a:xfrm>
            <a:off x="12331816" y="0"/>
            <a:ext cx="2682447" cy="4151114"/>
          </a:xfrm>
          <a:prstGeom prst="rect">
            <a:avLst/>
          </a:prstGeom>
          <a:solidFill>
            <a:srgbClr val="E2C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781BBB2-67B9-65B8-1B49-8D5536477A56}"/>
              </a:ext>
            </a:extLst>
          </p:cNvPr>
          <p:cNvSpPr txBox="1"/>
          <p:nvPr/>
        </p:nvSpPr>
        <p:spPr>
          <a:xfrm>
            <a:off x="12389244" y="70806"/>
            <a:ext cx="251353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/>
              <a:t>[</a:t>
            </a:r>
            <a:r>
              <a:rPr lang="ko-KR" altLang="en-US" sz="1200" b="1"/>
              <a:t>권한</a:t>
            </a:r>
            <a:r>
              <a:rPr lang="en-US" altLang="ko-KR" sz="1200" b="1"/>
              <a:t>] </a:t>
            </a:r>
            <a:r>
              <a:rPr lang="ko-KR" altLang="en-US" sz="1200" b="1"/>
              <a:t>관리자 회원 관리</a:t>
            </a:r>
            <a:endParaRPr lang="en-US" altLang="ko-KR" sz="1200" b="1"/>
          </a:p>
          <a:p>
            <a:endParaRPr lang="en-US" altLang="ko-KR" sz="900"/>
          </a:p>
          <a:p>
            <a:pPr marL="228600" indent="-228600">
              <a:buAutoNum type="arabicParenBoth"/>
            </a:pPr>
            <a:r>
              <a:rPr lang="ko-KR" altLang="en-US" sz="900"/>
              <a:t>시스템 관리자</a:t>
            </a:r>
            <a:r>
              <a:rPr lang="en-US" altLang="ko-KR" sz="900"/>
              <a:t>, </a:t>
            </a:r>
            <a:r>
              <a:rPr lang="ko-KR" altLang="en-US" sz="900"/>
              <a:t>관리자</a:t>
            </a:r>
            <a:endParaRPr lang="en-US" altLang="ko-KR" sz="900"/>
          </a:p>
          <a:p>
            <a:r>
              <a:rPr lang="en-US" altLang="ko-KR" sz="900"/>
              <a:t>: </a:t>
            </a:r>
            <a:r>
              <a:rPr lang="ko-KR" altLang="en-US" sz="900"/>
              <a:t>조회</a:t>
            </a:r>
            <a:r>
              <a:rPr lang="en-US" altLang="ko-KR" sz="900"/>
              <a:t>, </a:t>
            </a:r>
            <a:r>
              <a:rPr lang="ko-KR" altLang="en-US" sz="900"/>
              <a:t>수정</a:t>
            </a:r>
            <a:r>
              <a:rPr lang="en-US" altLang="ko-KR" sz="900"/>
              <a:t>, </a:t>
            </a:r>
            <a:r>
              <a:rPr lang="ko-KR" altLang="en-US" sz="900"/>
              <a:t>삭제</a:t>
            </a:r>
            <a:r>
              <a:rPr lang="en-US" altLang="ko-KR" sz="900"/>
              <a:t>, </a:t>
            </a:r>
            <a:r>
              <a:rPr lang="ko-KR" altLang="en-US" sz="900"/>
              <a:t>다운로드 가능</a:t>
            </a:r>
            <a:endParaRPr lang="en-US" altLang="ko-KR" sz="900"/>
          </a:p>
          <a:p>
            <a:endParaRPr lang="en-US" altLang="ko-KR" sz="900"/>
          </a:p>
          <a:p>
            <a:r>
              <a:rPr lang="en-US" altLang="ko-KR" sz="900"/>
              <a:t>(2) </a:t>
            </a:r>
            <a:r>
              <a:rPr lang="ko-KR" altLang="en-US" sz="900"/>
              <a:t>스마트 오더 관리자</a:t>
            </a:r>
            <a:r>
              <a:rPr lang="en-US" altLang="ko-KR" sz="900"/>
              <a:t>, </a:t>
            </a:r>
            <a:r>
              <a:rPr lang="ko-KR" altLang="en-US" sz="900"/>
              <a:t>편의점 관리자</a:t>
            </a:r>
            <a:r>
              <a:rPr lang="en-US" altLang="ko-KR" sz="900"/>
              <a:t>, </a:t>
            </a:r>
            <a:r>
              <a:rPr lang="ko-KR" altLang="en-US" sz="900"/>
              <a:t>온라인몰 관리자</a:t>
            </a:r>
            <a:endParaRPr lang="en-US" altLang="ko-KR" sz="900"/>
          </a:p>
          <a:p>
            <a:r>
              <a:rPr lang="en-US" altLang="ko-KR" sz="900"/>
              <a:t>: </a:t>
            </a:r>
            <a:r>
              <a:rPr lang="ko-KR" altLang="en-US" sz="900"/>
              <a:t>조회 </a:t>
            </a:r>
            <a:r>
              <a:rPr lang="en-US" altLang="ko-KR" sz="900"/>
              <a:t>(</a:t>
            </a:r>
            <a:r>
              <a:rPr lang="ko-KR" altLang="en-US" sz="900"/>
              <a:t>포함 전체</a:t>
            </a:r>
            <a:r>
              <a:rPr lang="en-US" altLang="ko-KR" sz="900"/>
              <a:t>) </a:t>
            </a:r>
            <a:r>
              <a:rPr lang="ko-KR" altLang="en-US" sz="900"/>
              <a:t>불가능</a:t>
            </a:r>
            <a:endParaRPr lang="en-US" altLang="ko-KR" sz="900"/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5A25624D-A018-1E42-EC77-4F07E7E833CD}"/>
              </a:ext>
            </a:extLst>
          </p:cNvPr>
          <p:cNvSpPr/>
          <p:nvPr/>
        </p:nvSpPr>
        <p:spPr>
          <a:xfrm>
            <a:off x="1159917" y="2080789"/>
            <a:ext cx="100012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 매장 유형   ▼</a:t>
            </a:r>
            <a:endParaRPr lang="ko-KR" altLang="en-US" sz="9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334BF38E-955B-D3B5-A1E2-C3BF775158AB}"/>
              </a:ext>
            </a:extLst>
          </p:cNvPr>
          <p:cNvSpPr/>
          <p:nvPr/>
        </p:nvSpPr>
        <p:spPr>
          <a:xfrm>
            <a:off x="3503682" y="2405016"/>
            <a:ext cx="874161" cy="47120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온라인몰</a:t>
            </a:r>
            <a:endParaRPr lang="en-US" altLang="ko-KR" sz="900">
              <a:solidFill>
                <a:schemeClr val="tx1"/>
              </a:solidFill>
            </a:endParaRPr>
          </a:p>
          <a:p>
            <a:r>
              <a:rPr lang="ko-KR" altLang="en-US" sz="900">
                <a:solidFill>
                  <a:schemeClr val="tx1"/>
                </a:solidFill>
              </a:rPr>
              <a:t>스마트 오더</a:t>
            </a:r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C7B70D75-137E-EF3C-6D7C-9886C2E5166E}"/>
              </a:ext>
            </a:extLst>
          </p:cNvPr>
          <p:cNvSpPr/>
          <p:nvPr/>
        </p:nvSpPr>
        <p:spPr>
          <a:xfrm>
            <a:off x="2223850" y="2086059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32" name="사각형: 둥근 모서리 31">
            <a:extLst>
              <a:ext uri="{FF2B5EF4-FFF2-40B4-BE49-F238E27FC236}">
                <a16:creationId xmlns:a16="http://schemas.microsoft.com/office/drawing/2014/main" id="{D4D16C65-AE48-DB75-5851-AE4C47C2F393}"/>
              </a:ext>
            </a:extLst>
          </p:cNvPr>
          <p:cNvSpPr/>
          <p:nvPr/>
        </p:nvSpPr>
        <p:spPr>
          <a:xfrm>
            <a:off x="3309772" y="2086267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</a:t>
            </a:r>
          </a:p>
        </p:txBody>
      </p:sp>
      <p:cxnSp>
        <p:nvCxnSpPr>
          <p:cNvPr id="26" name="직선 화살표 연결선 25">
            <a:extLst>
              <a:ext uri="{FF2B5EF4-FFF2-40B4-BE49-F238E27FC236}">
                <a16:creationId xmlns:a16="http://schemas.microsoft.com/office/drawing/2014/main" id="{EE3FC28F-CED3-C37B-0EB7-8B30EC8E1E44}"/>
              </a:ext>
            </a:extLst>
          </p:cNvPr>
          <p:cNvCxnSpPr>
            <a:cxnSpLocks/>
            <a:stCxn id="23" idx="3"/>
            <a:endCxn id="24" idx="1"/>
          </p:cNvCxnSpPr>
          <p:nvPr/>
        </p:nvCxnSpPr>
        <p:spPr>
          <a:xfrm>
            <a:off x="2160042" y="2196205"/>
            <a:ext cx="1343640" cy="444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34" name="그래픽 33" descr="돋보기 단색으로 채워진">
            <a:extLst>
              <a:ext uri="{FF2B5EF4-FFF2-40B4-BE49-F238E27FC236}">
                <a16:creationId xmlns:a16="http://schemas.microsoft.com/office/drawing/2014/main" id="{1A360605-5644-4E63-E101-3D9B7B3B5DC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377843" y="2127207"/>
            <a:ext cx="145373" cy="147683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BF218333-9C49-7EB3-CDFD-6D20ADA98B79}"/>
              </a:ext>
            </a:extLst>
          </p:cNvPr>
          <p:cNvSpPr txBox="1"/>
          <p:nvPr/>
        </p:nvSpPr>
        <p:spPr>
          <a:xfrm>
            <a:off x="7934721" y="3962767"/>
            <a:ext cx="4116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/>
            <a:r>
              <a:rPr lang="ko-KR" altLang="en-US" sz="900" b="0">
                <a:solidFill>
                  <a:schemeClr val="tx1"/>
                </a:solidFill>
                <a:highlight>
                  <a:srgbClr val="E2CFF1"/>
                </a:highlight>
                <a:latin typeface="+mn-ea"/>
              </a:rPr>
              <a:t>매장 유형이 온라인몰인 경우</a:t>
            </a:r>
            <a:r>
              <a:rPr lang="en-US" altLang="ko-KR" sz="900" b="0">
                <a:solidFill>
                  <a:schemeClr val="tx1"/>
                </a:solidFill>
                <a:highlight>
                  <a:srgbClr val="E2CFF1"/>
                </a:highlight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highlight>
                  <a:srgbClr val="E2CFF1"/>
                </a:highlight>
                <a:latin typeface="+mn-ea"/>
              </a:rPr>
              <a:t>검색하기 선택 시에 온라인몰 검색 팝업</a:t>
            </a:r>
            <a:endParaRPr lang="en-US" altLang="ko-KR" sz="900" b="0">
              <a:solidFill>
                <a:schemeClr val="tx1"/>
              </a:solidFill>
              <a:highlight>
                <a:srgbClr val="E2CFF1"/>
              </a:highlight>
              <a:latin typeface="+mn-ea"/>
            </a:endParaRPr>
          </a:p>
          <a:p>
            <a:pPr algn="l" latinLnBrk="1"/>
            <a:r>
              <a:rPr lang="ko-KR" altLang="en-US" sz="900" b="0">
                <a:solidFill>
                  <a:schemeClr val="tx1"/>
                </a:solidFill>
                <a:highlight>
                  <a:srgbClr val="E2CFF1"/>
                </a:highlight>
                <a:latin typeface="+mn-ea"/>
              </a:rPr>
              <a:t>매장 유형이 스마트 오더인 경우</a:t>
            </a:r>
            <a:r>
              <a:rPr lang="en-US" altLang="ko-KR" sz="900" b="0">
                <a:solidFill>
                  <a:schemeClr val="tx1"/>
                </a:solidFill>
                <a:highlight>
                  <a:srgbClr val="E2CFF1"/>
                </a:highlight>
                <a:latin typeface="+mn-ea"/>
              </a:rPr>
              <a:t>, </a:t>
            </a:r>
            <a:r>
              <a:rPr lang="ko-KR" altLang="en-US" sz="900" b="0">
                <a:solidFill>
                  <a:schemeClr val="tx1"/>
                </a:solidFill>
                <a:highlight>
                  <a:srgbClr val="E2CFF1"/>
                </a:highlight>
                <a:latin typeface="+mn-ea"/>
              </a:rPr>
              <a:t>검색하기 선택 시에 스마트오더 검색 팝업</a:t>
            </a:r>
            <a:endParaRPr lang="en-US" altLang="ko-KR" sz="900" b="0">
              <a:solidFill>
                <a:schemeClr val="tx1"/>
              </a:solidFill>
              <a:highlight>
                <a:srgbClr val="E2CFF1"/>
              </a:highlight>
              <a:latin typeface="+mn-ea"/>
            </a:endParaRPr>
          </a:p>
        </p:txBody>
      </p:sp>
      <p:sp>
        <p:nvSpPr>
          <p:cNvPr id="36" name="사각형: 둥근 모서리 35">
            <a:extLst>
              <a:ext uri="{FF2B5EF4-FFF2-40B4-BE49-F238E27FC236}">
                <a16:creationId xmlns:a16="http://schemas.microsoft.com/office/drawing/2014/main" id="{5CEC0EA1-8D03-D72B-D4C1-3BD7F5B9341D}"/>
              </a:ext>
            </a:extLst>
          </p:cNvPr>
          <p:cNvSpPr/>
          <p:nvPr/>
        </p:nvSpPr>
        <p:spPr>
          <a:xfrm>
            <a:off x="385758" y="4214744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사각형: 둥근 모서리 46">
            <a:extLst>
              <a:ext uri="{FF2B5EF4-FFF2-40B4-BE49-F238E27FC236}">
                <a16:creationId xmlns:a16="http://schemas.microsoft.com/office/drawing/2014/main" id="{9FB60818-AE23-8534-0C17-D17B48C60612}"/>
              </a:ext>
            </a:extLst>
          </p:cNvPr>
          <p:cNvSpPr/>
          <p:nvPr/>
        </p:nvSpPr>
        <p:spPr>
          <a:xfrm>
            <a:off x="385758" y="4495732"/>
            <a:ext cx="150813" cy="1508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TextBox 82"/>
          <p:cNvSpPr txBox="1"/>
          <p:nvPr/>
        </p:nvSpPr>
        <p:spPr>
          <a:xfrm>
            <a:off x="7971756" y="1735504"/>
            <a:ext cx="3633537" cy="383181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시스템 </a:t>
            </a:r>
            <a:r>
              <a:rPr lang="ko-KR" altLang="en-US" sz="900" dirty="0"/>
              <a:t>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</a:t>
            </a:r>
            <a:r>
              <a:rPr lang="ko-KR" altLang="en-US" sz="900" dirty="0" smtClean="0"/>
              <a:t>관리자 회원 관리 </a:t>
            </a:r>
            <a:r>
              <a:rPr lang="en-US" altLang="ko-KR" sz="900" dirty="0" smtClean="0"/>
              <a:t>(admin management)</a:t>
            </a:r>
            <a:endParaRPr lang="en-US" altLang="ko-KR" sz="900" dirty="0" smtClean="0"/>
          </a:p>
          <a:p>
            <a:endParaRPr lang="en-US" altLang="ko-KR" sz="900" dirty="0" smtClean="0"/>
          </a:p>
          <a:p>
            <a:r>
              <a:rPr lang="en-US" altLang="ko-KR" sz="900" dirty="0" smtClean="0"/>
              <a:t>2.Search options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</a:t>
            </a:r>
            <a:r>
              <a:rPr lang="en-US" altLang="ko-KR" sz="900" dirty="0" smtClean="0"/>
              <a:t>) </a:t>
            </a:r>
            <a:r>
              <a:rPr lang="ko-KR" altLang="en-US" sz="900" dirty="0" smtClean="0"/>
              <a:t>매장 </a:t>
            </a:r>
            <a:r>
              <a:rPr lang="en-US" altLang="ko-KR" sz="900" dirty="0" smtClean="0"/>
              <a:t>(NEW)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en-US" altLang="ko-KR" sz="900" dirty="0" err="1" smtClean="0"/>
              <a:t>selectbox</a:t>
            </a:r>
            <a:r>
              <a:rPr lang="en-US" altLang="ko-KR" sz="900" dirty="0" smtClean="0"/>
              <a:t> </a:t>
            </a:r>
            <a:r>
              <a:rPr lang="en-US" altLang="ko-KR" sz="900" dirty="0" smtClean="0"/>
              <a:t>options : </a:t>
            </a:r>
            <a:r>
              <a:rPr lang="ko-KR" altLang="en-US" sz="900" dirty="0" smtClean="0"/>
              <a:t>매장 유형</a:t>
            </a:r>
            <a:r>
              <a:rPr lang="en-US" altLang="ko-KR" sz="900" dirty="0" smtClean="0"/>
              <a:t>(select) / </a:t>
            </a:r>
            <a:r>
              <a:rPr lang="ko-KR" altLang="en-US" sz="900" dirty="0" smtClean="0"/>
              <a:t>온라인몰 </a:t>
            </a:r>
            <a:r>
              <a:rPr lang="en-US" altLang="ko-KR" sz="900" dirty="0" smtClean="0"/>
              <a:t>/ </a:t>
            </a:r>
            <a:r>
              <a:rPr lang="ko-KR" altLang="en-US" sz="900" dirty="0" smtClean="0"/>
              <a:t>스마트오더 </a:t>
            </a:r>
            <a:r>
              <a:rPr lang="en-US" altLang="ko-KR" sz="900" dirty="0" smtClean="0"/>
              <a:t>(online/store)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1</a:t>
            </a:r>
            <a:r>
              <a:rPr lang="en-US" altLang="ko-KR" sz="900" baseline="30000" dirty="0" smtClean="0"/>
              <a:t>st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: {</a:t>
            </a:r>
            <a:r>
              <a:rPr lang="en-US" altLang="ko-KR" sz="900" dirty="0" err="1" smtClean="0"/>
              <a:t>mall_name</a:t>
            </a:r>
            <a:r>
              <a:rPr lang="en-US" altLang="ko-KR" sz="900" dirty="0" smtClean="0"/>
              <a:t>} LIKE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placeholder: “</a:t>
            </a:r>
            <a:r>
              <a:rPr lang="ko-KR" altLang="en-US" sz="900" dirty="0" smtClean="0"/>
              <a:t>이름 입력</a:t>
            </a:r>
            <a:r>
              <a:rPr lang="en-US" altLang="ko-KR" sz="900" dirty="0" smtClean="0"/>
              <a:t>”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c) 2nd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: {</a:t>
            </a:r>
            <a:r>
              <a:rPr lang="en-US" altLang="ko-KR" sz="900" dirty="0" err="1" smtClean="0"/>
              <a:t>mall_code</a:t>
            </a:r>
            <a:r>
              <a:rPr lang="en-US" altLang="ko-KR" sz="900" dirty="0" smtClean="0"/>
              <a:t>} LIKE</a:t>
            </a:r>
          </a:p>
          <a:p>
            <a:r>
              <a:rPr lang="en-US" altLang="ko-KR" sz="900" dirty="0" smtClean="0"/>
              <a:t>      </a:t>
            </a:r>
            <a:r>
              <a:rPr lang="en-US" altLang="ko-KR" sz="900" dirty="0"/>
              <a:t>- placeholder: </a:t>
            </a:r>
            <a:r>
              <a:rPr lang="en-US" altLang="ko-KR" sz="900" dirty="0" smtClean="0"/>
              <a:t>“</a:t>
            </a:r>
            <a:r>
              <a:rPr lang="ko-KR" altLang="en-US" sz="900" dirty="0" smtClean="0"/>
              <a:t>코드</a:t>
            </a:r>
            <a:r>
              <a:rPr lang="en-US" altLang="ko-KR" sz="900" dirty="0" smtClean="0"/>
              <a:t>”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d) search icon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if </a:t>
            </a:r>
            <a:r>
              <a:rPr lang="ko-KR" altLang="en-US" sz="900" dirty="0" smtClean="0"/>
              <a:t>온라인몰</a:t>
            </a:r>
            <a:r>
              <a:rPr lang="en-US" altLang="ko-KR" sz="900" dirty="0" smtClean="0"/>
              <a:t>(online) is selected, open common online mall search modal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if </a:t>
            </a:r>
            <a:r>
              <a:rPr lang="ko-KR" altLang="en-US" sz="900" dirty="0" smtClean="0"/>
              <a:t>스마트오더</a:t>
            </a:r>
            <a:r>
              <a:rPr lang="en-US" altLang="ko-KR" sz="900" dirty="0" smtClean="0"/>
              <a:t>(store) is selected, open common store mall search modal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endParaRPr lang="en-US" altLang="ko-KR" sz="900" dirty="0" smtClean="0"/>
          </a:p>
          <a:p>
            <a:r>
              <a:rPr lang="en-US" altLang="ko-KR" sz="900" dirty="0" smtClean="0">
                <a:latin typeface="+mn-ea"/>
              </a:rPr>
              <a:t>3.Grid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logic</a:t>
            </a:r>
          </a:p>
          <a:p>
            <a:r>
              <a:rPr lang="en-US" altLang="ko-KR" sz="900" dirty="0">
                <a:latin typeface="+mn-ea"/>
              </a:rPr>
              <a:t>     </a:t>
            </a:r>
            <a:r>
              <a:rPr lang="en-US" altLang="ko-KR" sz="900" dirty="0">
                <a:latin typeface="+mn-ea"/>
              </a:rPr>
              <a:t>DB: </a:t>
            </a:r>
            <a:r>
              <a:rPr lang="en-US" altLang="ko-KR" sz="900" dirty="0" err="1" smtClean="0">
                <a:latin typeface="+mn-ea"/>
              </a:rPr>
              <a:t>st_user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condition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 - </a:t>
            </a:r>
            <a:r>
              <a:rPr lang="en-US" altLang="ko-KR" sz="900" dirty="0" smtClean="0"/>
              <a:t>{</a:t>
            </a:r>
            <a:r>
              <a:rPr lang="en-US" altLang="ko-KR" sz="900" dirty="0" err="1" smtClean="0"/>
              <a:t>mall_name</a:t>
            </a:r>
            <a:r>
              <a:rPr lang="en-US" altLang="ko-KR" sz="900" dirty="0"/>
              <a:t>} </a:t>
            </a:r>
            <a:r>
              <a:rPr lang="en-US" altLang="ko-KR" sz="900" dirty="0" smtClean="0"/>
              <a:t>/ {</a:t>
            </a:r>
            <a:r>
              <a:rPr lang="en-US" altLang="ko-KR" sz="900" dirty="0" err="1"/>
              <a:t>mall_code</a:t>
            </a:r>
            <a:r>
              <a:rPr lang="en-US" altLang="ko-KR" sz="900" dirty="0" smtClean="0"/>
              <a:t>} </a:t>
            </a:r>
            <a:r>
              <a:rPr lang="en-US" altLang="ko-KR" sz="900" dirty="0"/>
              <a:t>: check by </a:t>
            </a:r>
            <a:r>
              <a:rPr lang="en-US" altLang="ko-KR" sz="900" dirty="0" err="1" smtClean="0"/>
              <a:t>st_user.mall_code</a:t>
            </a:r>
            <a:r>
              <a:rPr lang="en-US" altLang="ko-KR" sz="900" dirty="0" smtClean="0"/>
              <a:t> (NEW)</a:t>
            </a:r>
            <a:br>
              <a:rPr lang="en-US" altLang="ko-KR" sz="900" dirty="0" smtClean="0"/>
            </a:br>
            <a:r>
              <a:rPr lang="en-US" altLang="ko-KR" sz="900" dirty="0" smtClean="0"/>
              <a:t>  2) columns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</a:t>
            </a:r>
            <a:r>
              <a:rPr lang="ko-KR" altLang="en-US" sz="900" dirty="0" smtClean="0">
                <a:latin typeface="+mn-ea"/>
              </a:rPr>
              <a:t>매장 유형 </a:t>
            </a:r>
            <a:r>
              <a:rPr lang="en-US" altLang="ko-KR" sz="900" dirty="0" smtClean="0">
                <a:latin typeface="+mn-ea"/>
              </a:rPr>
              <a:t>: </a:t>
            </a:r>
            <a:r>
              <a:rPr lang="en-US" altLang="ko-KR" sz="900" dirty="0" err="1" smtClean="0">
                <a:latin typeface="+mn-ea"/>
              </a:rPr>
              <a:t>mall_type</a:t>
            </a:r>
            <a:r>
              <a:rPr lang="en-US" altLang="ko-KR" sz="900" dirty="0" smtClean="0">
                <a:latin typeface="+mn-ea"/>
              </a:rPr>
              <a:t> (show code name)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b) </a:t>
            </a:r>
            <a:r>
              <a:rPr lang="ko-KR" altLang="en-US" sz="900" dirty="0" smtClean="0">
                <a:latin typeface="+mn-ea"/>
              </a:rPr>
              <a:t>매장 이름 </a:t>
            </a:r>
            <a:r>
              <a:rPr lang="en-US" altLang="ko-KR" sz="900" dirty="0" smtClean="0">
                <a:latin typeface="+mn-ea"/>
              </a:rPr>
              <a:t>: </a:t>
            </a:r>
            <a:r>
              <a:rPr lang="en-US" altLang="ko-KR" sz="900" dirty="0" err="1" smtClean="0">
                <a:latin typeface="+mn-ea"/>
              </a:rPr>
              <a:t>mall_name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- REMOVE previous </a:t>
            </a:r>
            <a:r>
              <a:rPr lang="ko-KR" altLang="en-US" sz="900" dirty="0" smtClean="0">
                <a:latin typeface="+mn-ea"/>
              </a:rPr>
              <a:t>전화번호 </a:t>
            </a:r>
            <a:r>
              <a:rPr lang="en-US" altLang="ko-KR" sz="900" dirty="0" smtClean="0">
                <a:latin typeface="+mn-ea"/>
              </a:rPr>
              <a:t>/ </a:t>
            </a:r>
            <a:r>
              <a:rPr lang="ko-KR" altLang="en-US" sz="900" dirty="0" smtClean="0">
                <a:latin typeface="+mn-ea"/>
              </a:rPr>
              <a:t>이메일 </a:t>
            </a:r>
            <a:r>
              <a:rPr lang="en-US" altLang="ko-KR" sz="900" dirty="0" smtClean="0">
                <a:latin typeface="+mn-ea"/>
              </a:rPr>
              <a:t>column</a:t>
            </a:r>
            <a:endParaRPr lang="en-US" altLang="ko-KR" sz="9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04727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725881"/>
          <a:ext cx="439783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관리자 정보 상세 확인</a:t>
                      </a:r>
                      <a:r>
                        <a:rPr lang="en-US" altLang="ko-KR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삭제</a:t>
                      </a:r>
                      <a:r>
                        <a:rPr lang="en-US" altLang="ko-KR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수정을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삭제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966728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3435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비밀번호 초기화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클릭 시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팝업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(3-1)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 생성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97546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변경된 내용이 있는 경우 팝업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103916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관리자 회원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상세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시스템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AD-04-0008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5B5CB7-F723-B50A-2B4A-B8FCEACB0A9D}"/>
              </a:ext>
            </a:extLst>
          </p:cNvPr>
          <p:cNvSpPr txBox="1"/>
          <p:nvPr/>
        </p:nvSpPr>
        <p:spPr>
          <a:xfrm>
            <a:off x="314325" y="692380"/>
            <a:ext cx="23992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시스템 관리  </a:t>
            </a:r>
            <a:r>
              <a:rPr lang="en-US" altLang="ko-KR" sz="900"/>
              <a:t>&gt; </a:t>
            </a:r>
            <a:r>
              <a:rPr lang="ko-KR" altLang="en-US" sz="900"/>
              <a:t>관리자 회원 관리 </a:t>
            </a:r>
            <a:r>
              <a:rPr lang="en-US" altLang="ko-KR" sz="900"/>
              <a:t>&gt; </a:t>
            </a:r>
            <a:r>
              <a:rPr lang="ko-KR" altLang="en-US" sz="900"/>
              <a:t>상세</a:t>
            </a: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0DFF68A0-433A-8AC8-C3C8-C55B1909DDB3}"/>
              </a:ext>
            </a:extLst>
          </p:cNvPr>
          <p:cNvCxnSpPr/>
          <p:nvPr/>
        </p:nvCxnSpPr>
        <p:spPr>
          <a:xfrm>
            <a:off x="257174" y="1047750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71833184-012B-3A8E-1260-0DAF77408F14}"/>
              </a:ext>
            </a:extLst>
          </p:cNvPr>
          <p:cNvGrpSpPr/>
          <p:nvPr/>
        </p:nvGrpSpPr>
        <p:grpSpPr>
          <a:xfrm rot="5400000">
            <a:off x="2579360" y="68122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9" name="이등변 삼각형 38">
              <a:extLst>
                <a:ext uri="{FF2B5EF4-FFF2-40B4-BE49-F238E27FC236}">
                  <a16:creationId xmlns:a16="http://schemas.microsoft.com/office/drawing/2014/main" id="{6B5670F0-CEA8-6981-70BF-08CE90E66A4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0" name="Oval 593">
              <a:extLst>
                <a:ext uri="{FF2B5EF4-FFF2-40B4-BE49-F238E27FC236}">
                  <a16:creationId xmlns:a16="http://schemas.microsoft.com/office/drawing/2014/main" id="{72FEF486-F491-8ABF-96B5-2DE82791B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F44F3DA-6012-B84C-1E6B-CF4D15F7385B}"/>
              </a:ext>
            </a:extLst>
          </p:cNvPr>
          <p:cNvSpPr txBox="1"/>
          <p:nvPr/>
        </p:nvSpPr>
        <p:spPr>
          <a:xfrm>
            <a:off x="488680" y="1245980"/>
            <a:ext cx="1895475" cy="3597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관리자 </a:t>
            </a:r>
            <a:r>
              <a:rPr lang="en-US" altLang="ko-KR" sz="900"/>
              <a:t>ID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관리자명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권한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                            </a:t>
            </a:r>
            <a:r>
              <a:rPr lang="ko-KR" altLang="en-US" sz="900">
                <a:highlight>
                  <a:srgbClr val="E2CFF1"/>
                </a:highlight>
              </a:rPr>
              <a:t>권한 매장</a:t>
            </a:r>
            <a:endParaRPr lang="en-US" altLang="ko-KR" sz="900">
              <a:highlight>
                <a:srgbClr val="E2CFF1"/>
              </a:highlight>
            </a:endParaRP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전화번호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이메일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가입일자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최근 로그인 일자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70F8AFE0-5A89-31E8-7242-74CB583644CD}"/>
              </a:ext>
            </a:extLst>
          </p:cNvPr>
          <p:cNvSpPr/>
          <p:nvPr/>
        </p:nvSpPr>
        <p:spPr>
          <a:xfrm>
            <a:off x="2842626" y="4711490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저장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67094B0A-45AD-D60D-CB7F-195555E35E45}"/>
              </a:ext>
            </a:extLst>
          </p:cNvPr>
          <p:cNvSpPr/>
          <p:nvPr/>
        </p:nvSpPr>
        <p:spPr>
          <a:xfrm>
            <a:off x="3483942" y="4711490"/>
            <a:ext cx="105795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비밀번호 초기화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ACF05D04-E5A4-6150-C15C-6A43FA553B4F}"/>
              </a:ext>
            </a:extLst>
          </p:cNvPr>
          <p:cNvSpPr/>
          <p:nvPr/>
        </p:nvSpPr>
        <p:spPr>
          <a:xfrm>
            <a:off x="4649808" y="4711490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617CC7B1-90F3-94DB-3402-5E421BB6CF9C}"/>
              </a:ext>
            </a:extLst>
          </p:cNvPr>
          <p:cNvSpPr/>
          <p:nvPr/>
        </p:nvSpPr>
        <p:spPr>
          <a:xfrm>
            <a:off x="1654196" y="1287616"/>
            <a:ext cx="277480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test1111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001BBF1A-E253-04C3-AFEA-193957AC3C73}"/>
              </a:ext>
            </a:extLst>
          </p:cNvPr>
          <p:cNvSpPr/>
          <p:nvPr/>
        </p:nvSpPr>
        <p:spPr>
          <a:xfrm>
            <a:off x="1654196" y="1687936"/>
            <a:ext cx="277480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홍길동</a:t>
            </a:r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6C1BBC10-B741-C456-9383-E825BAEC432A}"/>
              </a:ext>
            </a:extLst>
          </p:cNvPr>
          <p:cNvSpPr/>
          <p:nvPr/>
        </p:nvSpPr>
        <p:spPr>
          <a:xfrm>
            <a:off x="1654195" y="2107383"/>
            <a:ext cx="105727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 관리자        ▼</a:t>
            </a:r>
          </a:p>
        </p:txBody>
      </p: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id="{DFB17785-D770-13DF-FA26-07952699A74F}"/>
              </a:ext>
            </a:extLst>
          </p:cNvPr>
          <p:cNvSpPr/>
          <p:nvPr/>
        </p:nvSpPr>
        <p:spPr>
          <a:xfrm>
            <a:off x="1654195" y="2972928"/>
            <a:ext cx="74662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010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040F763B-F4C5-BF78-687B-F3BA2899C152}"/>
              </a:ext>
            </a:extLst>
          </p:cNvPr>
          <p:cNvSpPr/>
          <p:nvPr/>
        </p:nvSpPr>
        <p:spPr>
          <a:xfrm>
            <a:off x="2540426" y="2972928"/>
            <a:ext cx="74662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1111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2" name="사각형: 둥근 모서리 31">
            <a:extLst>
              <a:ext uri="{FF2B5EF4-FFF2-40B4-BE49-F238E27FC236}">
                <a16:creationId xmlns:a16="http://schemas.microsoft.com/office/drawing/2014/main" id="{8055D405-27BD-10C9-3DB3-C9F807040294}"/>
              </a:ext>
            </a:extLst>
          </p:cNvPr>
          <p:cNvSpPr/>
          <p:nvPr/>
        </p:nvSpPr>
        <p:spPr>
          <a:xfrm>
            <a:off x="3437953" y="2972928"/>
            <a:ext cx="74662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1111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id="{41F65BBD-7C24-5BD1-8875-BEC7AEC9D723}"/>
              </a:ext>
            </a:extLst>
          </p:cNvPr>
          <p:cNvSpPr/>
          <p:nvPr/>
        </p:nvSpPr>
        <p:spPr>
          <a:xfrm>
            <a:off x="1654767" y="3370720"/>
            <a:ext cx="98656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test1234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5" name="사각형: 둥근 모서리 34">
            <a:extLst>
              <a:ext uri="{FF2B5EF4-FFF2-40B4-BE49-F238E27FC236}">
                <a16:creationId xmlns:a16="http://schemas.microsoft.com/office/drawing/2014/main" id="{3D96D625-6438-BD48-3F1C-885119094733}"/>
              </a:ext>
            </a:extLst>
          </p:cNvPr>
          <p:cNvSpPr/>
          <p:nvPr/>
        </p:nvSpPr>
        <p:spPr>
          <a:xfrm>
            <a:off x="2855229" y="3370720"/>
            <a:ext cx="98656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naver.com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6C8338C-83F8-30E1-BAFD-C4215E0D7ECF}"/>
              </a:ext>
            </a:extLst>
          </p:cNvPr>
          <p:cNvSpPr txBox="1"/>
          <p:nvPr/>
        </p:nvSpPr>
        <p:spPr>
          <a:xfrm>
            <a:off x="2662535" y="3385205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@</a:t>
            </a:r>
            <a:endParaRPr lang="ko-KR" altLang="en-US" sz="80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A9F38EE-81CB-8D02-80F5-E7F4EA96E46B}"/>
              </a:ext>
            </a:extLst>
          </p:cNvPr>
          <p:cNvSpPr txBox="1"/>
          <p:nvPr/>
        </p:nvSpPr>
        <p:spPr>
          <a:xfrm>
            <a:off x="2379391" y="2971057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8086ADE-EDAE-052B-FC3F-FC448CD3581C}"/>
              </a:ext>
            </a:extLst>
          </p:cNvPr>
          <p:cNvSpPr txBox="1"/>
          <p:nvPr/>
        </p:nvSpPr>
        <p:spPr>
          <a:xfrm>
            <a:off x="3269685" y="298058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947EDA4-2FC1-46BA-D8FD-404298A23A81}"/>
              </a:ext>
            </a:extLst>
          </p:cNvPr>
          <p:cNvSpPr txBox="1"/>
          <p:nvPr/>
        </p:nvSpPr>
        <p:spPr>
          <a:xfrm>
            <a:off x="449994" y="127399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6C09BC8-71F0-315F-8D2A-C42A1391E49D}"/>
              </a:ext>
            </a:extLst>
          </p:cNvPr>
          <p:cNvSpPr txBox="1"/>
          <p:nvPr/>
        </p:nvSpPr>
        <p:spPr>
          <a:xfrm>
            <a:off x="448096" y="167400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grpSp>
        <p:nvGrpSpPr>
          <p:cNvPr id="56" name="그룹 55">
            <a:extLst>
              <a:ext uri="{FF2B5EF4-FFF2-40B4-BE49-F238E27FC236}">
                <a16:creationId xmlns:a16="http://schemas.microsoft.com/office/drawing/2014/main" id="{1E3D79F3-9160-4591-F33B-C1485BC7E16F}"/>
              </a:ext>
            </a:extLst>
          </p:cNvPr>
          <p:cNvGrpSpPr/>
          <p:nvPr/>
        </p:nvGrpSpPr>
        <p:grpSpPr>
          <a:xfrm>
            <a:off x="3065520" y="4482624"/>
            <a:ext cx="244417" cy="258694"/>
            <a:chOff x="1098607" y="3056422"/>
            <a:chExt cx="244417" cy="258694"/>
          </a:xfrm>
        </p:grpSpPr>
        <p:sp>
          <p:nvSpPr>
            <p:cNvPr id="57" name="이등변 삼각형 56">
              <a:extLst>
                <a:ext uri="{FF2B5EF4-FFF2-40B4-BE49-F238E27FC236}">
                  <a16:creationId xmlns:a16="http://schemas.microsoft.com/office/drawing/2014/main" id="{AAC34427-8FA4-BC5B-696B-9D22FDBC0C95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68" name="그룹 67">
              <a:extLst>
                <a:ext uri="{FF2B5EF4-FFF2-40B4-BE49-F238E27FC236}">
                  <a16:creationId xmlns:a16="http://schemas.microsoft.com/office/drawing/2014/main" id="{9D56BA3B-2DC5-3173-BC68-F2A25B4208A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69" name="Oval 593">
                <a:extLst>
                  <a:ext uri="{FF2B5EF4-FFF2-40B4-BE49-F238E27FC236}">
                    <a16:creationId xmlns:a16="http://schemas.microsoft.com/office/drawing/2014/main" id="{72D71EED-BE49-4654-D156-DA6DF2733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70" name="TextBox 14">
                <a:extLst>
                  <a:ext uri="{FF2B5EF4-FFF2-40B4-BE49-F238E27FC236}">
                    <a16:creationId xmlns:a16="http://schemas.microsoft.com/office/drawing/2014/main" id="{E11564DC-91F6-2D80-7255-0A674EF44BD1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71" name="그룹 70">
            <a:extLst>
              <a:ext uri="{FF2B5EF4-FFF2-40B4-BE49-F238E27FC236}">
                <a16:creationId xmlns:a16="http://schemas.microsoft.com/office/drawing/2014/main" id="{40C90A0C-E453-2698-1626-651BDFB22614}"/>
              </a:ext>
            </a:extLst>
          </p:cNvPr>
          <p:cNvGrpSpPr/>
          <p:nvPr/>
        </p:nvGrpSpPr>
        <p:grpSpPr>
          <a:xfrm>
            <a:off x="4184580" y="4474889"/>
            <a:ext cx="244417" cy="258694"/>
            <a:chOff x="1098607" y="3056422"/>
            <a:chExt cx="244417" cy="258694"/>
          </a:xfrm>
        </p:grpSpPr>
        <p:sp>
          <p:nvSpPr>
            <p:cNvPr id="72" name="이등변 삼각형 71">
              <a:extLst>
                <a:ext uri="{FF2B5EF4-FFF2-40B4-BE49-F238E27FC236}">
                  <a16:creationId xmlns:a16="http://schemas.microsoft.com/office/drawing/2014/main" id="{25637C41-8848-02A0-33A8-4B65B0846265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3" name="그룹 82">
              <a:extLst>
                <a:ext uri="{FF2B5EF4-FFF2-40B4-BE49-F238E27FC236}">
                  <a16:creationId xmlns:a16="http://schemas.microsoft.com/office/drawing/2014/main" id="{F852600C-765F-F614-A40B-1DD390BDECB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84" name="Oval 593">
                <a:extLst>
                  <a:ext uri="{FF2B5EF4-FFF2-40B4-BE49-F238E27FC236}">
                    <a16:creationId xmlns:a16="http://schemas.microsoft.com/office/drawing/2014/main" id="{38296BBC-B378-728C-3CFD-6283131E2C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85" name="TextBox 14">
                <a:extLst>
                  <a:ext uri="{FF2B5EF4-FFF2-40B4-BE49-F238E27FC236}">
                    <a16:creationId xmlns:a16="http://schemas.microsoft.com/office/drawing/2014/main" id="{4FA3D717-3C95-B13C-0A4D-18ABD66425DA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86" name="직사각형 85">
            <a:extLst>
              <a:ext uri="{FF2B5EF4-FFF2-40B4-BE49-F238E27FC236}">
                <a16:creationId xmlns:a16="http://schemas.microsoft.com/office/drawing/2014/main" id="{A768733F-28F6-8952-9D73-C723F80FFA49}"/>
              </a:ext>
            </a:extLst>
          </p:cNvPr>
          <p:cNvSpPr/>
          <p:nvPr/>
        </p:nvSpPr>
        <p:spPr>
          <a:xfrm>
            <a:off x="7362405" y="5244453"/>
            <a:ext cx="3221290" cy="147574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Dialog Inner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28320F19-66C5-E205-749C-0D5151906A34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7427205" y="5547572"/>
            <a:ext cx="3099421" cy="111414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99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7F8A8626-08E8-F286-2106-561BE6BBA6E2}"/>
              </a:ext>
            </a:extLst>
          </p:cNvPr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8912698" y="6201926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 dirty="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취소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00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91F7AE8C-869A-EF3D-0447-3272F8A8B3BF}"/>
              </a:ext>
            </a:extLst>
          </p:cNvPr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8041878" y="6201927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 dirty="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확인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01" name="Close Button">
            <a:extLst>
              <a:ext uri="{FF2B5EF4-FFF2-40B4-BE49-F238E27FC236}">
                <a16:creationId xmlns:a16="http://schemas.microsoft.com/office/drawing/2014/main" id="{024E9937-504E-0206-D8C7-D8339DAB387A}"/>
              </a:ext>
            </a:extLst>
          </p:cNvPr>
          <p:cNvSpPr>
            <a:spLocks noChangeAspect="1"/>
          </p:cNvSpPr>
          <p:nvPr>
            <p:custDataLst>
              <p:tags r:id="rId4"/>
            </p:custDataLst>
          </p:nvPr>
        </p:nvSpPr>
        <p:spPr bwMode="auto">
          <a:xfrm>
            <a:off x="10392119" y="5323757"/>
            <a:ext cx="134508" cy="127734"/>
          </a:xfrm>
          <a:custGeom>
            <a:avLst/>
            <a:gdLst>
              <a:gd name="T0" fmla="*/ 12 w 246"/>
              <a:gd name="T1" fmla="*/ 15 h 241"/>
              <a:gd name="T2" fmla="*/ 12 w 246"/>
              <a:gd name="T3" fmla="*/ 56 h 241"/>
              <a:gd name="T4" fmla="*/ 80 w 246"/>
              <a:gd name="T5" fmla="*/ 122 h 241"/>
              <a:gd name="T6" fmla="*/ 12 w 246"/>
              <a:gd name="T7" fmla="*/ 188 h 241"/>
              <a:gd name="T8" fmla="*/ 12 w 246"/>
              <a:gd name="T9" fmla="*/ 229 h 241"/>
              <a:gd name="T10" fmla="*/ 56 w 246"/>
              <a:gd name="T11" fmla="*/ 229 h 241"/>
              <a:gd name="T12" fmla="*/ 123 w 246"/>
              <a:gd name="T13" fmla="*/ 165 h 241"/>
              <a:gd name="T14" fmla="*/ 190 w 246"/>
              <a:gd name="T15" fmla="*/ 229 h 241"/>
              <a:gd name="T16" fmla="*/ 234 w 246"/>
              <a:gd name="T17" fmla="*/ 229 h 241"/>
              <a:gd name="T18" fmla="*/ 234 w 246"/>
              <a:gd name="T19" fmla="*/ 188 h 241"/>
              <a:gd name="T20" fmla="*/ 167 w 246"/>
              <a:gd name="T21" fmla="*/ 122 h 241"/>
              <a:gd name="T22" fmla="*/ 234 w 246"/>
              <a:gd name="T23" fmla="*/ 56 h 241"/>
              <a:gd name="T24" fmla="*/ 234 w 246"/>
              <a:gd name="T25" fmla="*/ 15 h 241"/>
              <a:gd name="T26" fmla="*/ 190 w 246"/>
              <a:gd name="T27" fmla="*/ 15 h 241"/>
              <a:gd name="T28" fmla="*/ 123 w 246"/>
              <a:gd name="T29" fmla="*/ 79 h 241"/>
              <a:gd name="T30" fmla="*/ 56 w 246"/>
              <a:gd name="T31" fmla="*/ 15 h 241"/>
              <a:gd name="T32" fmla="*/ 12 w 246"/>
              <a:gd name="T33" fmla="*/ 15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6" h="241">
                <a:moveTo>
                  <a:pt x="12" y="15"/>
                </a:moveTo>
                <a:cubicBezTo>
                  <a:pt x="0" y="26"/>
                  <a:pt x="0" y="45"/>
                  <a:pt x="12" y="56"/>
                </a:cubicBezTo>
                <a:lnTo>
                  <a:pt x="80" y="122"/>
                </a:lnTo>
                <a:lnTo>
                  <a:pt x="12" y="188"/>
                </a:lnTo>
                <a:cubicBezTo>
                  <a:pt x="0" y="199"/>
                  <a:pt x="0" y="218"/>
                  <a:pt x="12" y="229"/>
                </a:cubicBezTo>
                <a:cubicBezTo>
                  <a:pt x="24" y="241"/>
                  <a:pt x="44" y="241"/>
                  <a:pt x="56" y="229"/>
                </a:cubicBezTo>
                <a:lnTo>
                  <a:pt x="123" y="165"/>
                </a:lnTo>
                <a:lnTo>
                  <a:pt x="190" y="229"/>
                </a:lnTo>
                <a:cubicBezTo>
                  <a:pt x="202" y="241"/>
                  <a:pt x="222" y="241"/>
                  <a:pt x="234" y="229"/>
                </a:cubicBezTo>
                <a:cubicBezTo>
                  <a:pt x="246" y="218"/>
                  <a:pt x="246" y="199"/>
                  <a:pt x="234" y="188"/>
                </a:cubicBezTo>
                <a:lnTo>
                  <a:pt x="167" y="122"/>
                </a:lnTo>
                <a:lnTo>
                  <a:pt x="234" y="56"/>
                </a:lnTo>
                <a:cubicBezTo>
                  <a:pt x="246" y="45"/>
                  <a:pt x="246" y="26"/>
                  <a:pt x="234" y="15"/>
                </a:cubicBezTo>
                <a:cubicBezTo>
                  <a:pt x="222" y="3"/>
                  <a:pt x="202" y="3"/>
                  <a:pt x="190" y="15"/>
                </a:cubicBezTo>
                <a:lnTo>
                  <a:pt x="123" y="79"/>
                </a:lnTo>
                <a:lnTo>
                  <a:pt x="56" y="15"/>
                </a:lnTo>
                <a:cubicBezTo>
                  <a:pt x="41" y="0"/>
                  <a:pt x="26" y="3"/>
                  <a:pt x="12" y="1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72746" tIns="36373" rIns="72746" bIns="36373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02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F52EE9E3-9B5C-CB13-77BA-6F92DBE15D9E}"/>
              </a:ext>
            </a:extLst>
          </p:cNvPr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7462754" y="5696529"/>
            <a:ext cx="2882004" cy="50447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비밀번호를 초기화하고</a:t>
            </a:r>
            <a:r>
              <a:rPr lang="en-US" altLang="ko-KR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, </a:t>
            </a:r>
          </a:p>
          <a:p>
            <a:pPr algn="ctr"/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임시 비밀번호를 이메일로 발송합니다</a:t>
            </a:r>
            <a:r>
              <a:rPr lang="en-US" altLang="ko-KR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.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03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30A9C631-E066-32B4-F545-4F18C08F8D22}"/>
              </a:ext>
            </a:extLst>
          </p:cNvPr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7362405" y="5262889"/>
            <a:ext cx="426724" cy="18860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알림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grpSp>
        <p:nvGrpSpPr>
          <p:cNvPr id="104" name="그룹 103">
            <a:extLst>
              <a:ext uri="{FF2B5EF4-FFF2-40B4-BE49-F238E27FC236}">
                <a16:creationId xmlns:a16="http://schemas.microsoft.com/office/drawing/2014/main" id="{74C593C0-0A37-EE47-B65D-CDC0B268F0B9}"/>
              </a:ext>
            </a:extLst>
          </p:cNvPr>
          <p:cNvGrpSpPr/>
          <p:nvPr/>
        </p:nvGrpSpPr>
        <p:grpSpPr>
          <a:xfrm>
            <a:off x="7417564" y="4995007"/>
            <a:ext cx="244417" cy="258694"/>
            <a:chOff x="1098607" y="3056422"/>
            <a:chExt cx="244417" cy="258694"/>
          </a:xfrm>
        </p:grpSpPr>
        <p:sp>
          <p:nvSpPr>
            <p:cNvPr id="105" name="이등변 삼각형 104">
              <a:extLst>
                <a:ext uri="{FF2B5EF4-FFF2-40B4-BE49-F238E27FC236}">
                  <a16:creationId xmlns:a16="http://schemas.microsoft.com/office/drawing/2014/main" id="{BD72BBE7-5072-4275-2716-078E067BA52E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6" name="그룹 105">
              <a:extLst>
                <a:ext uri="{FF2B5EF4-FFF2-40B4-BE49-F238E27FC236}">
                  <a16:creationId xmlns:a16="http://schemas.microsoft.com/office/drawing/2014/main" id="{9F7AFBAC-5032-8D95-F5BB-102A2C36594F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07" name="Oval 593">
                <a:extLst>
                  <a:ext uri="{FF2B5EF4-FFF2-40B4-BE49-F238E27FC236}">
                    <a16:creationId xmlns:a16="http://schemas.microsoft.com/office/drawing/2014/main" id="{A0B0BAD3-F3C1-5975-DAC3-5F4D5B1CE0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8" name="TextBox 14">
                <a:extLst>
                  <a:ext uri="{FF2B5EF4-FFF2-40B4-BE49-F238E27FC236}">
                    <a16:creationId xmlns:a16="http://schemas.microsoft.com/office/drawing/2014/main" id="{038E5FFB-2235-41EF-01CB-B0661EEB159E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4-1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14" name="직사각형 113">
            <a:extLst>
              <a:ext uri="{FF2B5EF4-FFF2-40B4-BE49-F238E27FC236}">
                <a16:creationId xmlns:a16="http://schemas.microsoft.com/office/drawing/2014/main" id="{C4795C6F-13F0-1650-7429-BCB8F5B6EBF5}"/>
              </a:ext>
            </a:extLst>
          </p:cNvPr>
          <p:cNvSpPr/>
          <p:nvPr/>
        </p:nvSpPr>
        <p:spPr>
          <a:xfrm>
            <a:off x="3956736" y="5264255"/>
            <a:ext cx="3221290" cy="147574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5" name="Dialog Inner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096C0F83-1469-0B71-A3A7-4AC502E17A4F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4021536" y="5567374"/>
            <a:ext cx="3099421" cy="111414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16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9BE792ED-E129-C3CE-2E58-7C4A2B1C381A}"/>
              </a:ext>
            </a:extLst>
          </p:cNvPr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5507029" y="6221728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아니오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17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C7D02B4E-F709-1DE6-AD9E-584518CCC5F5}"/>
              </a:ext>
            </a:extLst>
          </p:cNvPr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4636209" y="6221729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예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18" name="Close Button">
            <a:extLst>
              <a:ext uri="{FF2B5EF4-FFF2-40B4-BE49-F238E27FC236}">
                <a16:creationId xmlns:a16="http://schemas.microsoft.com/office/drawing/2014/main" id="{4FC4DA8E-E5BF-3839-1475-BB922326053C}"/>
              </a:ext>
            </a:extLst>
          </p:cNvPr>
          <p:cNvSpPr>
            <a:spLocks noChangeAspect="1"/>
          </p:cNvSpPr>
          <p:nvPr>
            <p:custDataLst>
              <p:tags r:id="rId10"/>
            </p:custDataLst>
          </p:nvPr>
        </p:nvSpPr>
        <p:spPr bwMode="auto">
          <a:xfrm>
            <a:off x="6986450" y="5343559"/>
            <a:ext cx="134508" cy="127734"/>
          </a:xfrm>
          <a:custGeom>
            <a:avLst/>
            <a:gdLst>
              <a:gd name="T0" fmla="*/ 12 w 246"/>
              <a:gd name="T1" fmla="*/ 15 h 241"/>
              <a:gd name="T2" fmla="*/ 12 w 246"/>
              <a:gd name="T3" fmla="*/ 56 h 241"/>
              <a:gd name="T4" fmla="*/ 80 w 246"/>
              <a:gd name="T5" fmla="*/ 122 h 241"/>
              <a:gd name="T6" fmla="*/ 12 w 246"/>
              <a:gd name="T7" fmla="*/ 188 h 241"/>
              <a:gd name="T8" fmla="*/ 12 w 246"/>
              <a:gd name="T9" fmla="*/ 229 h 241"/>
              <a:gd name="T10" fmla="*/ 56 w 246"/>
              <a:gd name="T11" fmla="*/ 229 h 241"/>
              <a:gd name="T12" fmla="*/ 123 w 246"/>
              <a:gd name="T13" fmla="*/ 165 h 241"/>
              <a:gd name="T14" fmla="*/ 190 w 246"/>
              <a:gd name="T15" fmla="*/ 229 h 241"/>
              <a:gd name="T16" fmla="*/ 234 w 246"/>
              <a:gd name="T17" fmla="*/ 229 h 241"/>
              <a:gd name="T18" fmla="*/ 234 w 246"/>
              <a:gd name="T19" fmla="*/ 188 h 241"/>
              <a:gd name="T20" fmla="*/ 167 w 246"/>
              <a:gd name="T21" fmla="*/ 122 h 241"/>
              <a:gd name="T22" fmla="*/ 234 w 246"/>
              <a:gd name="T23" fmla="*/ 56 h 241"/>
              <a:gd name="T24" fmla="*/ 234 w 246"/>
              <a:gd name="T25" fmla="*/ 15 h 241"/>
              <a:gd name="T26" fmla="*/ 190 w 246"/>
              <a:gd name="T27" fmla="*/ 15 h 241"/>
              <a:gd name="T28" fmla="*/ 123 w 246"/>
              <a:gd name="T29" fmla="*/ 79 h 241"/>
              <a:gd name="T30" fmla="*/ 56 w 246"/>
              <a:gd name="T31" fmla="*/ 15 h 241"/>
              <a:gd name="T32" fmla="*/ 12 w 246"/>
              <a:gd name="T33" fmla="*/ 15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6" h="241">
                <a:moveTo>
                  <a:pt x="12" y="15"/>
                </a:moveTo>
                <a:cubicBezTo>
                  <a:pt x="0" y="26"/>
                  <a:pt x="0" y="45"/>
                  <a:pt x="12" y="56"/>
                </a:cubicBezTo>
                <a:lnTo>
                  <a:pt x="80" y="122"/>
                </a:lnTo>
                <a:lnTo>
                  <a:pt x="12" y="188"/>
                </a:lnTo>
                <a:cubicBezTo>
                  <a:pt x="0" y="199"/>
                  <a:pt x="0" y="218"/>
                  <a:pt x="12" y="229"/>
                </a:cubicBezTo>
                <a:cubicBezTo>
                  <a:pt x="24" y="241"/>
                  <a:pt x="44" y="241"/>
                  <a:pt x="56" y="229"/>
                </a:cubicBezTo>
                <a:lnTo>
                  <a:pt x="123" y="165"/>
                </a:lnTo>
                <a:lnTo>
                  <a:pt x="190" y="229"/>
                </a:lnTo>
                <a:cubicBezTo>
                  <a:pt x="202" y="241"/>
                  <a:pt x="222" y="241"/>
                  <a:pt x="234" y="229"/>
                </a:cubicBezTo>
                <a:cubicBezTo>
                  <a:pt x="246" y="218"/>
                  <a:pt x="246" y="199"/>
                  <a:pt x="234" y="188"/>
                </a:cubicBezTo>
                <a:lnTo>
                  <a:pt x="167" y="122"/>
                </a:lnTo>
                <a:lnTo>
                  <a:pt x="234" y="56"/>
                </a:lnTo>
                <a:cubicBezTo>
                  <a:pt x="246" y="45"/>
                  <a:pt x="246" y="26"/>
                  <a:pt x="234" y="15"/>
                </a:cubicBezTo>
                <a:cubicBezTo>
                  <a:pt x="222" y="3"/>
                  <a:pt x="202" y="3"/>
                  <a:pt x="190" y="15"/>
                </a:cubicBezTo>
                <a:lnTo>
                  <a:pt x="123" y="79"/>
                </a:lnTo>
                <a:lnTo>
                  <a:pt x="56" y="15"/>
                </a:lnTo>
                <a:cubicBezTo>
                  <a:pt x="41" y="0"/>
                  <a:pt x="26" y="3"/>
                  <a:pt x="12" y="1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72746" tIns="36373" rIns="72746" bIns="36373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19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250EE5BB-5DFF-0680-D6CF-BB8B1D03E904}"/>
              </a:ext>
            </a:extLst>
          </p:cNvPr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4057085" y="5716331"/>
            <a:ext cx="2882004" cy="50447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저장하시겠습니까</a:t>
            </a:r>
            <a:r>
              <a:rPr lang="en-US" altLang="ko-KR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?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20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991861D0-A1C6-08A5-0307-89F095E8F941}"/>
              </a:ext>
            </a:extLst>
          </p:cNvPr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3956736" y="5282691"/>
            <a:ext cx="426724" cy="18860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알림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grpSp>
        <p:nvGrpSpPr>
          <p:cNvPr id="121" name="그룹 120">
            <a:extLst>
              <a:ext uri="{FF2B5EF4-FFF2-40B4-BE49-F238E27FC236}">
                <a16:creationId xmlns:a16="http://schemas.microsoft.com/office/drawing/2014/main" id="{6FB2D7CB-0406-51D5-EC43-1B72621958D7}"/>
              </a:ext>
            </a:extLst>
          </p:cNvPr>
          <p:cNvGrpSpPr/>
          <p:nvPr/>
        </p:nvGrpSpPr>
        <p:grpSpPr>
          <a:xfrm>
            <a:off x="4009628" y="5023077"/>
            <a:ext cx="244417" cy="258694"/>
            <a:chOff x="1098607" y="3056422"/>
            <a:chExt cx="244417" cy="258694"/>
          </a:xfrm>
        </p:grpSpPr>
        <p:sp>
          <p:nvSpPr>
            <p:cNvPr id="122" name="이등변 삼각형 121">
              <a:extLst>
                <a:ext uri="{FF2B5EF4-FFF2-40B4-BE49-F238E27FC236}">
                  <a16:creationId xmlns:a16="http://schemas.microsoft.com/office/drawing/2014/main" id="{8528A519-95DF-B33D-893D-E6206C009D91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23" name="그룹 122">
              <a:extLst>
                <a:ext uri="{FF2B5EF4-FFF2-40B4-BE49-F238E27FC236}">
                  <a16:creationId xmlns:a16="http://schemas.microsoft.com/office/drawing/2014/main" id="{FE2D2D8B-42CC-DF9B-9871-DF91C556BE2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24" name="Oval 593">
                <a:extLst>
                  <a:ext uri="{FF2B5EF4-FFF2-40B4-BE49-F238E27FC236}">
                    <a16:creationId xmlns:a16="http://schemas.microsoft.com/office/drawing/2014/main" id="{FE721FE0-2132-094B-D7A0-160DD8D0CB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25" name="TextBox 14">
                <a:extLst>
                  <a:ext uri="{FF2B5EF4-FFF2-40B4-BE49-F238E27FC236}">
                    <a16:creationId xmlns:a16="http://schemas.microsoft.com/office/drawing/2014/main" id="{2B329194-62C0-ADC1-C672-837A9542388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3-1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26" name="사각형: 둥근 모서리 125">
            <a:extLst>
              <a:ext uri="{FF2B5EF4-FFF2-40B4-BE49-F238E27FC236}">
                <a16:creationId xmlns:a16="http://schemas.microsoft.com/office/drawing/2014/main" id="{9F12291B-1DA5-8F9E-DBEA-75350E307C64}"/>
              </a:ext>
            </a:extLst>
          </p:cNvPr>
          <p:cNvSpPr/>
          <p:nvPr/>
        </p:nvSpPr>
        <p:spPr>
          <a:xfrm>
            <a:off x="2201310" y="4711490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삭제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grpSp>
        <p:nvGrpSpPr>
          <p:cNvPr id="51" name="그룹 50">
            <a:extLst>
              <a:ext uri="{FF2B5EF4-FFF2-40B4-BE49-F238E27FC236}">
                <a16:creationId xmlns:a16="http://schemas.microsoft.com/office/drawing/2014/main" id="{000386E1-0BC0-9DFC-7B24-BAE15E4018BD}"/>
              </a:ext>
            </a:extLst>
          </p:cNvPr>
          <p:cNvGrpSpPr/>
          <p:nvPr/>
        </p:nvGrpSpPr>
        <p:grpSpPr>
          <a:xfrm>
            <a:off x="2402863" y="4482624"/>
            <a:ext cx="244417" cy="258694"/>
            <a:chOff x="1098607" y="3056422"/>
            <a:chExt cx="244417" cy="258694"/>
          </a:xfrm>
        </p:grpSpPr>
        <p:sp>
          <p:nvSpPr>
            <p:cNvPr id="52" name="이등변 삼각형 51">
              <a:extLst>
                <a:ext uri="{FF2B5EF4-FFF2-40B4-BE49-F238E27FC236}">
                  <a16:creationId xmlns:a16="http://schemas.microsoft.com/office/drawing/2014/main" id="{A7DF0154-6266-5703-0981-DD37D1CD17D7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53" name="그룹 52">
              <a:extLst>
                <a:ext uri="{FF2B5EF4-FFF2-40B4-BE49-F238E27FC236}">
                  <a16:creationId xmlns:a16="http://schemas.microsoft.com/office/drawing/2014/main" id="{6A5059D3-73B1-EDAD-C0A0-CBF5F757E993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54" name="Oval 593">
                <a:extLst>
                  <a:ext uri="{FF2B5EF4-FFF2-40B4-BE49-F238E27FC236}">
                    <a16:creationId xmlns:a16="http://schemas.microsoft.com/office/drawing/2014/main" id="{123C93FE-1AF2-2F51-3572-39E77E0D7D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55" name="TextBox 14">
                <a:extLst>
                  <a:ext uri="{FF2B5EF4-FFF2-40B4-BE49-F238E27FC236}">
                    <a16:creationId xmlns:a16="http://schemas.microsoft.com/office/drawing/2014/main" id="{2A1D9525-E2D3-C8F9-E91B-2E53AE92FBBC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27" name="그룹 126">
            <a:extLst>
              <a:ext uri="{FF2B5EF4-FFF2-40B4-BE49-F238E27FC236}">
                <a16:creationId xmlns:a16="http://schemas.microsoft.com/office/drawing/2014/main" id="{D033BF78-F97B-527D-A240-0F4DA2D9022C}"/>
              </a:ext>
            </a:extLst>
          </p:cNvPr>
          <p:cNvGrpSpPr/>
          <p:nvPr/>
        </p:nvGrpSpPr>
        <p:grpSpPr>
          <a:xfrm>
            <a:off x="4775414" y="4473515"/>
            <a:ext cx="244417" cy="258694"/>
            <a:chOff x="1098607" y="3056422"/>
            <a:chExt cx="244417" cy="258694"/>
          </a:xfrm>
        </p:grpSpPr>
        <p:sp>
          <p:nvSpPr>
            <p:cNvPr id="128" name="이등변 삼각형 127">
              <a:extLst>
                <a:ext uri="{FF2B5EF4-FFF2-40B4-BE49-F238E27FC236}">
                  <a16:creationId xmlns:a16="http://schemas.microsoft.com/office/drawing/2014/main" id="{33003FE4-2A4F-8C1E-6CCE-8A82DE64900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29" name="그룹 128">
              <a:extLst>
                <a:ext uri="{FF2B5EF4-FFF2-40B4-BE49-F238E27FC236}">
                  <a16:creationId xmlns:a16="http://schemas.microsoft.com/office/drawing/2014/main" id="{CC3B37A9-9A60-4582-B987-8697966AE31F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30" name="Oval 593">
                <a:extLst>
                  <a:ext uri="{FF2B5EF4-FFF2-40B4-BE49-F238E27FC236}">
                    <a16:creationId xmlns:a16="http://schemas.microsoft.com/office/drawing/2014/main" id="{105554E0-EC41-F05B-550D-E466076C2C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1" name="TextBox 14">
                <a:extLst>
                  <a:ext uri="{FF2B5EF4-FFF2-40B4-BE49-F238E27FC236}">
                    <a16:creationId xmlns:a16="http://schemas.microsoft.com/office/drawing/2014/main" id="{4E94DFCC-89DA-AFA1-F4F8-C345C4E70061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32" name="직사각형 131">
            <a:extLst>
              <a:ext uri="{FF2B5EF4-FFF2-40B4-BE49-F238E27FC236}">
                <a16:creationId xmlns:a16="http://schemas.microsoft.com/office/drawing/2014/main" id="{2DA003E3-D588-2E5B-951A-E25FE96C11BA}"/>
              </a:ext>
            </a:extLst>
          </p:cNvPr>
          <p:cNvSpPr/>
          <p:nvPr/>
        </p:nvSpPr>
        <p:spPr>
          <a:xfrm>
            <a:off x="529079" y="5265226"/>
            <a:ext cx="3221290" cy="147574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3" name="Dialog Inner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481274D7-7355-8EAE-B15C-F363E4107F66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593879" y="5568345"/>
            <a:ext cx="3099421" cy="111414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34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C937C13D-752C-68EA-0A1F-0B42FC28EA00}"/>
              </a:ext>
            </a:extLst>
          </p:cNvPr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2079372" y="6222699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아니오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35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4D771E1C-37A7-CB05-CFAC-B33D568FDD18}"/>
              </a:ext>
            </a:extLst>
          </p:cNvPr>
          <p:cNvSpPr>
            <a:spLocks/>
          </p:cNvSpPr>
          <p:nvPr>
            <p:custDataLst>
              <p:tags r:id="rId15"/>
            </p:custDataLst>
          </p:nvPr>
        </p:nvSpPr>
        <p:spPr bwMode="auto">
          <a:xfrm>
            <a:off x="1208552" y="6222700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예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36" name="Close Button">
            <a:extLst>
              <a:ext uri="{FF2B5EF4-FFF2-40B4-BE49-F238E27FC236}">
                <a16:creationId xmlns:a16="http://schemas.microsoft.com/office/drawing/2014/main" id="{02A11AE8-3B69-1C18-6DD1-F1B4290CC45A}"/>
              </a:ext>
            </a:extLst>
          </p:cNvPr>
          <p:cNvSpPr>
            <a:spLocks noChangeAspect="1"/>
          </p:cNvSpPr>
          <p:nvPr>
            <p:custDataLst>
              <p:tags r:id="rId16"/>
            </p:custDataLst>
          </p:nvPr>
        </p:nvSpPr>
        <p:spPr bwMode="auto">
          <a:xfrm>
            <a:off x="3558793" y="5344530"/>
            <a:ext cx="134508" cy="127734"/>
          </a:xfrm>
          <a:custGeom>
            <a:avLst/>
            <a:gdLst>
              <a:gd name="T0" fmla="*/ 12 w 246"/>
              <a:gd name="T1" fmla="*/ 15 h 241"/>
              <a:gd name="T2" fmla="*/ 12 w 246"/>
              <a:gd name="T3" fmla="*/ 56 h 241"/>
              <a:gd name="T4" fmla="*/ 80 w 246"/>
              <a:gd name="T5" fmla="*/ 122 h 241"/>
              <a:gd name="T6" fmla="*/ 12 w 246"/>
              <a:gd name="T7" fmla="*/ 188 h 241"/>
              <a:gd name="T8" fmla="*/ 12 w 246"/>
              <a:gd name="T9" fmla="*/ 229 h 241"/>
              <a:gd name="T10" fmla="*/ 56 w 246"/>
              <a:gd name="T11" fmla="*/ 229 h 241"/>
              <a:gd name="T12" fmla="*/ 123 w 246"/>
              <a:gd name="T13" fmla="*/ 165 h 241"/>
              <a:gd name="T14" fmla="*/ 190 w 246"/>
              <a:gd name="T15" fmla="*/ 229 h 241"/>
              <a:gd name="T16" fmla="*/ 234 w 246"/>
              <a:gd name="T17" fmla="*/ 229 h 241"/>
              <a:gd name="T18" fmla="*/ 234 w 246"/>
              <a:gd name="T19" fmla="*/ 188 h 241"/>
              <a:gd name="T20" fmla="*/ 167 w 246"/>
              <a:gd name="T21" fmla="*/ 122 h 241"/>
              <a:gd name="T22" fmla="*/ 234 w 246"/>
              <a:gd name="T23" fmla="*/ 56 h 241"/>
              <a:gd name="T24" fmla="*/ 234 w 246"/>
              <a:gd name="T25" fmla="*/ 15 h 241"/>
              <a:gd name="T26" fmla="*/ 190 w 246"/>
              <a:gd name="T27" fmla="*/ 15 h 241"/>
              <a:gd name="T28" fmla="*/ 123 w 246"/>
              <a:gd name="T29" fmla="*/ 79 h 241"/>
              <a:gd name="T30" fmla="*/ 56 w 246"/>
              <a:gd name="T31" fmla="*/ 15 h 241"/>
              <a:gd name="T32" fmla="*/ 12 w 246"/>
              <a:gd name="T33" fmla="*/ 15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6" h="241">
                <a:moveTo>
                  <a:pt x="12" y="15"/>
                </a:moveTo>
                <a:cubicBezTo>
                  <a:pt x="0" y="26"/>
                  <a:pt x="0" y="45"/>
                  <a:pt x="12" y="56"/>
                </a:cubicBezTo>
                <a:lnTo>
                  <a:pt x="80" y="122"/>
                </a:lnTo>
                <a:lnTo>
                  <a:pt x="12" y="188"/>
                </a:lnTo>
                <a:cubicBezTo>
                  <a:pt x="0" y="199"/>
                  <a:pt x="0" y="218"/>
                  <a:pt x="12" y="229"/>
                </a:cubicBezTo>
                <a:cubicBezTo>
                  <a:pt x="24" y="241"/>
                  <a:pt x="44" y="241"/>
                  <a:pt x="56" y="229"/>
                </a:cubicBezTo>
                <a:lnTo>
                  <a:pt x="123" y="165"/>
                </a:lnTo>
                <a:lnTo>
                  <a:pt x="190" y="229"/>
                </a:lnTo>
                <a:cubicBezTo>
                  <a:pt x="202" y="241"/>
                  <a:pt x="222" y="241"/>
                  <a:pt x="234" y="229"/>
                </a:cubicBezTo>
                <a:cubicBezTo>
                  <a:pt x="246" y="218"/>
                  <a:pt x="246" y="199"/>
                  <a:pt x="234" y="188"/>
                </a:cubicBezTo>
                <a:lnTo>
                  <a:pt x="167" y="122"/>
                </a:lnTo>
                <a:lnTo>
                  <a:pt x="234" y="56"/>
                </a:lnTo>
                <a:cubicBezTo>
                  <a:pt x="246" y="45"/>
                  <a:pt x="246" y="26"/>
                  <a:pt x="234" y="15"/>
                </a:cubicBezTo>
                <a:cubicBezTo>
                  <a:pt x="222" y="3"/>
                  <a:pt x="202" y="3"/>
                  <a:pt x="190" y="15"/>
                </a:cubicBezTo>
                <a:lnTo>
                  <a:pt x="123" y="79"/>
                </a:lnTo>
                <a:lnTo>
                  <a:pt x="56" y="15"/>
                </a:lnTo>
                <a:cubicBezTo>
                  <a:pt x="41" y="0"/>
                  <a:pt x="26" y="3"/>
                  <a:pt x="12" y="1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72746" tIns="36373" rIns="72746" bIns="36373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37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F14BE02B-6C77-C73D-3CEB-E4BF2EB11AEF}"/>
              </a:ext>
            </a:extLst>
          </p:cNvPr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629428" y="5717302"/>
            <a:ext cx="2882004" cy="50447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삭제하시겠습니까</a:t>
            </a:r>
            <a:r>
              <a:rPr lang="en-US" altLang="ko-KR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?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38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029446A2-48AF-F020-63E0-FA9A24A9538E}"/>
              </a:ext>
            </a:extLst>
          </p:cNvPr>
          <p:cNvSpPr>
            <a:spLocks/>
          </p:cNvSpPr>
          <p:nvPr>
            <p:custDataLst>
              <p:tags r:id="rId18"/>
            </p:custDataLst>
          </p:nvPr>
        </p:nvSpPr>
        <p:spPr bwMode="auto">
          <a:xfrm>
            <a:off x="529079" y="5283662"/>
            <a:ext cx="426724" cy="18860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알림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grpSp>
        <p:nvGrpSpPr>
          <p:cNvPr id="139" name="그룹 138">
            <a:extLst>
              <a:ext uri="{FF2B5EF4-FFF2-40B4-BE49-F238E27FC236}">
                <a16:creationId xmlns:a16="http://schemas.microsoft.com/office/drawing/2014/main" id="{62C9712C-F96F-AB66-9AB7-DDD68894780E}"/>
              </a:ext>
            </a:extLst>
          </p:cNvPr>
          <p:cNvGrpSpPr/>
          <p:nvPr/>
        </p:nvGrpSpPr>
        <p:grpSpPr>
          <a:xfrm>
            <a:off x="581971" y="5024048"/>
            <a:ext cx="244417" cy="258694"/>
            <a:chOff x="1098607" y="3056422"/>
            <a:chExt cx="244417" cy="258694"/>
          </a:xfrm>
        </p:grpSpPr>
        <p:sp>
          <p:nvSpPr>
            <p:cNvPr id="140" name="이등변 삼각형 139">
              <a:extLst>
                <a:ext uri="{FF2B5EF4-FFF2-40B4-BE49-F238E27FC236}">
                  <a16:creationId xmlns:a16="http://schemas.microsoft.com/office/drawing/2014/main" id="{3DDE80CD-0E15-B4A9-277A-E13F07305931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41" name="그룹 140">
              <a:extLst>
                <a:ext uri="{FF2B5EF4-FFF2-40B4-BE49-F238E27FC236}">
                  <a16:creationId xmlns:a16="http://schemas.microsoft.com/office/drawing/2014/main" id="{DD665C02-FA83-F90D-574C-994B73311436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42" name="Oval 593">
                <a:extLst>
                  <a:ext uri="{FF2B5EF4-FFF2-40B4-BE49-F238E27FC236}">
                    <a16:creationId xmlns:a16="http://schemas.microsoft.com/office/drawing/2014/main" id="{3E9C185E-1016-071C-C328-ADF508DCCB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43" name="TextBox 14">
                <a:extLst>
                  <a:ext uri="{FF2B5EF4-FFF2-40B4-BE49-F238E27FC236}">
                    <a16:creationId xmlns:a16="http://schemas.microsoft.com/office/drawing/2014/main" id="{A0C099C8-682B-303E-E671-6431C378FD9F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2-1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44" name="직사각형 143">
            <a:extLst>
              <a:ext uri="{FF2B5EF4-FFF2-40B4-BE49-F238E27FC236}">
                <a16:creationId xmlns:a16="http://schemas.microsoft.com/office/drawing/2014/main" id="{8F123F09-2C17-CFC8-EBBA-82CE058ED76F}"/>
              </a:ext>
            </a:extLst>
          </p:cNvPr>
          <p:cNvSpPr/>
          <p:nvPr/>
        </p:nvSpPr>
        <p:spPr>
          <a:xfrm>
            <a:off x="5117833" y="1806377"/>
            <a:ext cx="2851716" cy="26310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11F3A1E7-FB83-F1C4-82F5-9D9C8CC3787A}"/>
              </a:ext>
            </a:extLst>
          </p:cNvPr>
          <p:cNvSpPr txBox="1"/>
          <p:nvPr/>
        </p:nvSpPr>
        <p:spPr>
          <a:xfrm>
            <a:off x="5227956" y="1912723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관리자 검색</a:t>
            </a:r>
          </a:p>
        </p:txBody>
      </p:sp>
      <p:sp>
        <p:nvSpPr>
          <p:cNvPr id="146" name="곱하기 기호 145">
            <a:extLst>
              <a:ext uri="{FF2B5EF4-FFF2-40B4-BE49-F238E27FC236}">
                <a16:creationId xmlns:a16="http://schemas.microsoft.com/office/drawing/2014/main" id="{46E17BC4-7A25-D397-67F3-4BB9CD5DBBFB}"/>
              </a:ext>
            </a:extLst>
          </p:cNvPr>
          <p:cNvSpPr/>
          <p:nvPr/>
        </p:nvSpPr>
        <p:spPr>
          <a:xfrm>
            <a:off x="7675006" y="1888632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7" name="사각형: 둥근 모서리 146">
            <a:extLst>
              <a:ext uri="{FF2B5EF4-FFF2-40B4-BE49-F238E27FC236}">
                <a16:creationId xmlns:a16="http://schemas.microsoft.com/office/drawing/2014/main" id="{237D7603-458D-B9AF-404A-D0C1000971EE}"/>
              </a:ext>
            </a:extLst>
          </p:cNvPr>
          <p:cNvSpPr/>
          <p:nvPr/>
        </p:nvSpPr>
        <p:spPr>
          <a:xfrm>
            <a:off x="5909704" y="2340476"/>
            <a:ext cx="1905833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검색어를 입력하세요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5D85A40F-F101-5A82-9ADC-5A8F5E0B2598}"/>
              </a:ext>
            </a:extLst>
          </p:cNvPr>
          <p:cNvSpPr txBox="1"/>
          <p:nvPr/>
        </p:nvSpPr>
        <p:spPr>
          <a:xfrm>
            <a:off x="5194469" y="2293687"/>
            <a:ext cx="755940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관리자명</a:t>
            </a:r>
            <a:endParaRPr lang="en-US" altLang="ko-KR" sz="900"/>
          </a:p>
        </p:txBody>
      </p:sp>
      <p:sp>
        <p:nvSpPr>
          <p:cNvPr id="149" name="사각형: 둥근 모서리 148">
            <a:extLst>
              <a:ext uri="{FF2B5EF4-FFF2-40B4-BE49-F238E27FC236}">
                <a16:creationId xmlns:a16="http://schemas.microsoft.com/office/drawing/2014/main" id="{D80174BE-B90F-F749-7D6A-7172AA6811F4}"/>
              </a:ext>
            </a:extLst>
          </p:cNvPr>
          <p:cNvSpPr/>
          <p:nvPr/>
        </p:nvSpPr>
        <p:spPr>
          <a:xfrm>
            <a:off x="7281577" y="2666131"/>
            <a:ext cx="533400" cy="23083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bg1"/>
                </a:solidFill>
              </a:rPr>
              <a:t> 조회</a:t>
            </a:r>
            <a:endParaRPr lang="ko-KR" altLang="en-US" sz="900" b="1">
              <a:solidFill>
                <a:schemeClr val="bg1"/>
              </a:solidFill>
            </a:endParaRPr>
          </a:p>
        </p:txBody>
      </p:sp>
      <p:cxnSp>
        <p:nvCxnSpPr>
          <p:cNvPr id="150" name="직선 연결선 149">
            <a:extLst>
              <a:ext uri="{FF2B5EF4-FFF2-40B4-BE49-F238E27FC236}">
                <a16:creationId xmlns:a16="http://schemas.microsoft.com/office/drawing/2014/main" id="{49373EB3-AAB8-1AE8-BD9A-0EB8666E9837}"/>
              </a:ext>
            </a:extLst>
          </p:cNvPr>
          <p:cNvCxnSpPr>
            <a:cxnSpLocks/>
          </p:cNvCxnSpPr>
          <p:nvPr/>
        </p:nvCxnSpPr>
        <p:spPr>
          <a:xfrm>
            <a:off x="5252269" y="3019844"/>
            <a:ext cx="2571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1" name="TextBox 150">
            <a:extLst>
              <a:ext uri="{FF2B5EF4-FFF2-40B4-BE49-F238E27FC236}">
                <a16:creationId xmlns:a16="http://schemas.microsoft.com/office/drawing/2014/main" id="{6D08BB13-F203-5825-0276-2545EE63DAA0}"/>
              </a:ext>
            </a:extLst>
          </p:cNvPr>
          <p:cNvSpPr txBox="1"/>
          <p:nvPr/>
        </p:nvSpPr>
        <p:spPr>
          <a:xfrm>
            <a:off x="5227592" y="3024739"/>
            <a:ext cx="256936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관리자 </a:t>
            </a:r>
            <a:r>
              <a:rPr lang="en-US" altLang="ko-KR" sz="900"/>
              <a:t>ID          </a:t>
            </a:r>
            <a:r>
              <a:rPr lang="ko-KR" altLang="en-US" sz="900"/>
              <a:t>관리자명</a:t>
            </a:r>
            <a:endParaRPr lang="en-US" altLang="ko-KR" sz="900"/>
          </a:p>
        </p:txBody>
      </p:sp>
      <p:cxnSp>
        <p:nvCxnSpPr>
          <p:cNvPr id="152" name="직선 연결선 151">
            <a:extLst>
              <a:ext uri="{FF2B5EF4-FFF2-40B4-BE49-F238E27FC236}">
                <a16:creationId xmlns:a16="http://schemas.microsoft.com/office/drawing/2014/main" id="{8433AEE4-0EAC-158B-BBBE-E08D4EF933D4}"/>
              </a:ext>
            </a:extLst>
          </p:cNvPr>
          <p:cNvCxnSpPr>
            <a:cxnSpLocks/>
          </p:cNvCxnSpPr>
          <p:nvPr/>
        </p:nvCxnSpPr>
        <p:spPr>
          <a:xfrm>
            <a:off x="5252269" y="3325760"/>
            <a:ext cx="25719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3" name="TextBox 152">
            <a:extLst>
              <a:ext uri="{FF2B5EF4-FFF2-40B4-BE49-F238E27FC236}">
                <a16:creationId xmlns:a16="http://schemas.microsoft.com/office/drawing/2014/main" id="{C55332BA-693F-600D-FA53-B8AA0E70E68F}"/>
              </a:ext>
            </a:extLst>
          </p:cNvPr>
          <p:cNvSpPr txBox="1"/>
          <p:nvPr/>
        </p:nvSpPr>
        <p:spPr>
          <a:xfrm>
            <a:off x="5218355" y="3328870"/>
            <a:ext cx="2569363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/>
              <a:t>test1111            </a:t>
            </a:r>
            <a:r>
              <a:rPr lang="ko-KR" altLang="en-US" sz="900"/>
              <a:t>홍길동</a:t>
            </a:r>
            <a:endParaRPr lang="en-US" altLang="ko-KR" sz="900"/>
          </a:p>
        </p:txBody>
      </p:sp>
      <p:grpSp>
        <p:nvGrpSpPr>
          <p:cNvPr id="154" name="그룹 153">
            <a:extLst>
              <a:ext uri="{FF2B5EF4-FFF2-40B4-BE49-F238E27FC236}">
                <a16:creationId xmlns:a16="http://schemas.microsoft.com/office/drawing/2014/main" id="{BA293AA8-4D34-896C-7A2B-716781EFF3D8}"/>
              </a:ext>
            </a:extLst>
          </p:cNvPr>
          <p:cNvGrpSpPr/>
          <p:nvPr/>
        </p:nvGrpSpPr>
        <p:grpSpPr>
          <a:xfrm>
            <a:off x="7621842" y="2465571"/>
            <a:ext cx="244417" cy="258694"/>
            <a:chOff x="1098607" y="3056422"/>
            <a:chExt cx="244417" cy="258694"/>
          </a:xfrm>
        </p:grpSpPr>
        <p:sp>
          <p:nvSpPr>
            <p:cNvPr id="155" name="이등변 삼각형 154">
              <a:extLst>
                <a:ext uri="{FF2B5EF4-FFF2-40B4-BE49-F238E27FC236}">
                  <a16:creationId xmlns:a16="http://schemas.microsoft.com/office/drawing/2014/main" id="{C45D896F-9B19-E4C1-C010-A4AF84E44321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6" name="그룹 155">
              <a:extLst>
                <a:ext uri="{FF2B5EF4-FFF2-40B4-BE49-F238E27FC236}">
                  <a16:creationId xmlns:a16="http://schemas.microsoft.com/office/drawing/2014/main" id="{4D884E52-46B9-1E9A-F210-39577F34B426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57" name="Oval 593">
                <a:extLst>
                  <a:ext uri="{FF2B5EF4-FFF2-40B4-BE49-F238E27FC236}">
                    <a16:creationId xmlns:a16="http://schemas.microsoft.com/office/drawing/2014/main" id="{A1A72320-7077-967F-7394-9190F8FA4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58" name="TextBox 14">
                <a:extLst>
                  <a:ext uri="{FF2B5EF4-FFF2-40B4-BE49-F238E27FC236}">
                    <a16:creationId xmlns:a16="http://schemas.microsoft.com/office/drawing/2014/main" id="{527445F1-2289-0A3F-A86D-B76B69AEDD4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59" name="그룹 158">
            <a:extLst>
              <a:ext uri="{FF2B5EF4-FFF2-40B4-BE49-F238E27FC236}">
                <a16:creationId xmlns:a16="http://schemas.microsoft.com/office/drawing/2014/main" id="{B5A63C82-FEF5-A35B-C687-4A46091B9449}"/>
              </a:ext>
            </a:extLst>
          </p:cNvPr>
          <p:cNvGrpSpPr/>
          <p:nvPr/>
        </p:nvGrpSpPr>
        <p:grpSpPr>
          <a:xfrm>
            <a:off x="5909704" y="2872230"/>
            <a:ext cx="244417" cy="258694"/>
            <a:chOff x="1098607" y="3056422"/>
            <a:chExt cx="244417" cy="258694"/>
          </a:xfrm>
        </p:grpSpPr>
        <p:sp>
          <p:nvSpPr>
            <p:cNvPr id="160" name="이등변 삼각형 159">
              <a:extLst>
                <a:ext uri="{FF2B5EF4-FFF2-40B4-BE49-F238E27FC236}">
                  <a16:creationId xmlns:a16="http://schemas.microsoft.com/office/drawing/2014/main" id="{95DF3AA6-3597-2E84-E9FF-FF8AEB24DF9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61" name="그룹 160">
              <a:extLst>
                <a:ext uri="{FF2B5EF4-FFF2-40B4-BE49-F238E27FC236}">
                  <a16:creationId xmlns:a16="http://schemas.microsoft.com/office/drawing/2014/main" id="{BA36749D-795D-1122-51EE-A8E5BCEF420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62" name="Oval 593">
                <a:extLst>
                  <a:ext uri="{FF2B5EF4-FFF2-40B4-BE49-F238E27FC236}">
                    <a16:creationId xmlns:a16="http://schemas.microsoft.com/office/drawing/2014/main" id="{8BE06DF9-F52F-72A8-C965-1B8D3527C4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63" name="TextBox 14">
                <a:extLst>
                  <a:ext uri="{FF2B5EF4-FFF2-40B4-BE49-F238E27FC236}">
                    <a16:creationId xmlns:a16="http://schemas.microsoft.com/office/drawing/2014/main" id="{99DAB3FD-9DE0-00CE-80DD-638E36E8F849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pic>
        <p:nvPicPr>
          <p:cNvPr id="164" name="그래픽 163" descr="돋보기 단색으로 채워진">
            <a:extLst>
              <a:ext uri="{FF2B5EF4-FFF2-40B4-BE49-F238E27FC236}">
                <a16:creationId xmlns:a16="http://schemas.microsoft.com/office/drawing/2014/main" id="{1295BEBA-DB54-458A-64E9-504FF7BBDBD6}"/>
              </a:ext>
            </a:extLst>
          </p:cNvPr>
          <p:cNvPicPr>
            <a:picLocks noChangeAspect="1"/>
          </p:cNvPicPr>
          <p:nvPr/>
        </p:nvPicPr>
        <p:blipFill>
          <a:blip r:embed="rId2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7"/>
              </a:ext>
            </a:extLst>
          </a:blip>
          <a:stretch>
            <a:fillRect/>
          </a:stretch>
        </p:blipFill>
        <p:spPr>
          <a:xfrm>
            <a:off x="4498427" y="1329190"/>
            <a:ext cx="145373" cy="147683"/>
          </a:xfrm>
          <a:prstGeom prst="rect">
            <a:avLst/>
          </a:prstGeom>
        </p:spPr>
      </p:pic>
      <p:cxnSp>
        <p:nvCxnSpPr>
          <p:cNvPr id="166" name="직선 화살표 연결선 165">
            <a:extLst>
              <a:ext uri="{FF2B5EF4-FFF2-40B4-BE49-F238E27FC236}">
                <a16:creationId xmlns:a16="http://schemas.microsoft.com/office/drawing/2014/main" id="{BEDB8613-312B-24D2-5501-5E3CD44E2465}"/>
              </a:ext>
            </a:extLst>
          </p:cNvPr>
          <p:cNvCxnSpPr>
            <a:cxnSpLocks/>
            <a:stCxn id="164" idx="3"/>
          </p:cNvCxnSpPr>
          <p:nvPr/>
        </p:nvCxnSpPr>
        <p:spPr>
          <a:xfrm>
            <a:off x="4643800" y="1403032"/>
            <a:ext cx="574555" cy="5508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8D6D586-10A4-A1B8-857B-B5B97C5B21A5}"/>
              </a:ext>
            </a:extLst>
          </p:cNvPr>
          <p:cNvSpPr txBox="1"/>
          <p:nvPr/>
        </p:nvSpPr>
        <p:spPr>
          <a:xfrm>
            <a:off x="457762" y="286483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BBE3DCEF-CD1C-4974-E692-F65C7342295A}"/>
              </a:ext>
            </a:extLst>
          </p:cNvPr>
          <p:cNvSpPr/>
          <p:nvPr/>
        </p:nvSpPr>
        <p:spPr>
          <a:xfrm>
            <a:off x="1654196" y="3763185"/>
            <a:ext cx="2774801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2023-03-03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71CFBBC7-27F1-948E-16FE-C2BF2C764AB9}"/>
              </a:ext>
            </a:extLst>
          </p:cNvPr>
          <p:cNvSpPr/>
          <p:nvPr/>
        </p:nvSpPr>
        <p:spPr>
          <a:xfrm>
            <a:off x="1654196" y="4182493"/>
            <a:ext cx="2774801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2023-03-04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8722A3-3C40-2B0F-C1CC-61151BE6649D}"/>
              </a:ext>
            </a:extLst>
          </p:cNvPr>
          <p:cNvSpPr txBox="1"/>
          <p:nvPr/>
        </p:nvSpPr>
        <p:spPr>
          <a:xfrm>
            <a:off x="8108372" y="2334765"/>
            <a:ext cx="39049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r>
              <a:rPr lang="ko-KR" altLang="en-US" sz="900"/>
              <a:t>상세 정보 중 </a:t>
            </a:r>
            <a:r>
              <a:rPr lang="en-US" altLang="ko-KR" sz="900">
                <a:solidFill>
                  <a:srgbClr val="C00000"/>
                </a:solidFill>
              </a:rPr>
              <a:t>*</a:t>
            </a:r>
            <a:r>
              <a:rPr lang="ko-KR" altLang="en-US" sz="900"/>
              <a:t>은 필수 정보</a:t>
            </a:r>
            <a:r>
              <a:rPr lang="en-US" altLang="ko-KR" sz="900"/>
              <a:t>, </a:t>
            </a:r>
            <a:r>
              <a:rPr lang="ko-KR" altLang="en-US" sz="900">
                <a:highlight>
                  <a:srgbClr val="C0C0C0"/>
                </a:highlight>
              </a:rPr>
              <a:t>회색 영역</a:t>
            </a:r>
            <a:r>
              <a:rPr lang="ko-KR" altLang="en-US" sz="900"/>
              <a:t>은 변경 불가 영역</a:t>
            </a:r>
            <a:endParaRPr lang="en-US" altLang="ko-KR" sz="900"/>
          </a:p>
          <a:p>
            <a:endParaRPr lang="en-US" altLang="ko-KR" sz="90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08F2BA97-5A80-0C18-3A17-7A5EAFF89C4B}"/>
              </a:ext>
            </a:extLst>
          </p:cNvPr>
          <p:cNvSpPr/>
          <p:nvPr/>
        </p:nvSpPr>
        <p:spPr>
          <a:xfrm>
            <a:off x="8255978" y="3426763"/>
            <a:ext cx="3221290" cy="147574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Dialog Inner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A148C5E9-2D84-8B75-6520-F397FCB11B51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8320778" y="3729882"/>
            <a:ext cx="3099421" cy="111414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5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4A4108CB-0750-27A1-551F-6139D86B54B7}"/>
              </a:ext>
            </a:extLst>
          </p:cNvPr>
          <p:cNvSpPr>
            <a:spLocks/>
          </p:cNvSpPr>
          <p:nvPr>
            <p:custDataLst>
              <p:tags r:id="rId20"/>
            </p:custDataLst>
          </p:nvPr>
        </p:nvSpPr>
        <p:spPr bwMode="auto">
          <a:xfrm>
            <a:off x="9806271" y="4384236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아니오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7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BC5A0DD0-57B6-5C33-414F-6BF13A490F2B}"/>
              </a:ext>
            </a:extLst>
          </p:cNvPr>
          <p:cNvSpPr>
            <a:spLocks/>
          </p:cNvSpPr>
          <p:nvPr>
            <p:custDataLst>
              <p:tags r:id="rId21"/>
            </p:custDataLst>
          </p:nvPr>
        </p:nvSpPr>
        <p:spPr bwMode="auto">
          <a:xfrm>
            <a:off x="8935451" y="4384237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예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8" name="Close Button">
            <a:extLst>
              <a:ext uri="{FF2B5EF4-FFF2-40B4-BE49-F238E27FC236}">
                <a16:creationId xmlns:a16="http://schemas.microsoft.com/office/drawing/2014/main" id="{F6C85CD0-E509-79AB-C2F4-728F47764022}"/>
              </a:ext>
            </a:extLst>
          </p:cNvPr>
          <p:cNvSpPr>
            <a:spLocks noChangeAspect="1"/>
          </p:cNvSpPr>
          <p:nvPr>
            <p:custDataLst>
              <p:tags r:id="rId22"/>
            </p:custDataLst>
          </p:nvPr>
        </p:nvSpPr>
        <p:spPr bwMode="auto">
          <a:xfrm>
            <a:off x="11285692" y="3506067"/>
            <a:ext cx="134508" cy="127734"/>
          </a:xfrm>
          <a:custGeom>
            <a:avLst/>
            <a:gdLst>
              <a:gd name="T0" fmla="*/ 12 w 246"/>
              <a:gd name="T1" fmla="*/ 15 h 241"/>
              <a:gd name="T2" fmla="*/ 12 w 246"/>
              <a:gd name="T3" fmla="*/ 56 h 241"/>
              <a:gd name="T4" fmla="*/ 80 w 246"/>
              <a:gd name="T5" fmla="*/ 122 h 241"/>
              <a:gd name="T6" fmla="*/ 12 w 246"/>
              <a:gd name="T7" fmla="*/ 188 h 241"/>
              <a:gd name="T8" fmla="*/ 12 w 246"/>
              <a:gd name="T9" fmla="*/ 229 h 241"/>
              <a:gd name="T10" fmla="*/ 56 w 246"/>
              <a:gd name="T11" fmla="*/ 229 h 241"/>
              <a:gd name="T12" fmla="*/ 123 w 246"/>
              <a:gd name="T13" fmla="*/ 165 h 241"/>
              <a:gd name="T14" fmla="*/ 190 w 246"/>
              <a:gd name="T15" fmla="*/ 229 h 241"/>
              <a:gd name="T16" fmla="*/ 234 w 246"/>
              <a:gd name="T17" fmla="*/ 229 h 241"/>
              <a:gd name="T18" fmla="*/ 234 w 246"/>
              <a:gd name="T19" fmla="*/ 188 h 241"/>
              <a:gd name="T20" fmla="*/ 167 w 246"/>
              <a:gd name="T21" fmla="*/ 122 h 241"/>
              <a:gd name="T22" fmla="*/ 234 w 246"/>
              <a:gd name="T23" fmla="*/ 56 h 241"/>
              <a:gd name="T24" fmla="*/ 234 w 246"/>
              <a:gd name="T25" fmla="*/ 15 h 241"/>
              <a:gd name="T26" fmla="*/ 190 w 246"/>
              <a:gd name="T27" fmla="*/ 15 h 241"/>
              <a:gd name="T28" fmla="*/ 123 w 246"/>
              <a:gd name="T29" fmla="*/ 79 h 241"/>
              <a:gd name="T30" fmla="*/ 56 w 246"/>
              <a:gd name="T31" fmla="*/ 15 h 241"/>
              <a:gd name="T32" fmla="*/ 12 w 246"/>
              <a:gd name="T33" fmla="*/ 15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6" h="241">
                <a:moveTo>
                  <a:pt x="12" y="15"/>
                </a:moveTo>
                <a:cubicBezTo>
                  <a:pt x="0" y="26"/>
                  <a:pt x="0" y="45"/>
                  <a:pt x="12" y="56"/>
                </a:cubicBezTo>
                <a:lnTo>
                  <a:pt x="80" y="122"/>
                </a:lnTo>
                <a:lnTo>
                  <a:pt x="12" y="188"/>
                </a:lnTo>
                <a:cubicBezTo>
                  <a:pt x="0" y="199"/>
                  <a:pt x="0" y="218"/>
                  <a:pt x="12" y="229"/>
                </a:cubicBezTo>
                <a:cubicBezTo>
                  <a:pt x="24" y="241"/>
                  <a:pt x="44" y="241"/>
                  <a:pt x="56" y="229"/>
                </a:cubicBezTo>
                <a:lnTo>
                  <a:pt x="123" y="165"/>
                </a:lnTo>
                <a:lnTo>
                  <a:pt x="190" y="229"/>
                </a:lnTo>
                <a:cubicBezTo>
                  <a:pt x="202" y="241"/>
                  <a:pt x="222" y="241"/>
                  <a:pt x="234" y="229"/>
                </a:cubicBezTo>
                <a:cubicBezTo>
                  <a:pt x="246" y="218"/>
                  <a:pt x="246" y="199"/>
                  <a:pt x="234" y="188"/>
                </a:cubicBezTo>
                <a:lnTo>
                  <a:pt x="167" y="122"/>
                </a:lnTo>
                <a:lnTo>
                  <a:pt x="234" y="56"/>
                </a:lnTo>
                <a:cubicBezTo>
                  <a:pt x="246" y="45"/>
                  <a:pt x="246" y="26"/>
                  <a:pt x="234" y="15"/>
                </a:cubicBezTo>
                <a:cubicBezTo>
                  <a:pt x="222" y="3"/>
                  <a:pt x="202" y="3"/>
                  <a:pt x="190" y="15"/>
                </a:cubicBezTo>
                <a:lnTo>
                  <a:pt x="123" y="79"/>
                </a:lnTo>
                <a:lnTo>
                  <a:pt x="56" y="15"/>
                </a:lnTo>
                <a:cubicBezTo>
                  <a:pt x="41" y="0"/>
                  <a:pt x="26" y="3"/>
                  <a:pt x="12" y="1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72746" tIns="36373" rIns="72746" bIns="36373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9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C6FA027E-ACC2-7233-74D7-93C1A1EFD26D}"/>
              </a:ext>
            </a:extLst>
          </p:cNvPr>
          <p:cNvSpPr>
            <a:spLocks/>
          </p:cNvSpPr>
          <p:nvPr>
            <p:custDataLst>
              <p:tags r:id="rId23"/>
            </p:custDataLst>
          </p:nvPr>
        </p:nvSpPr>
        <p:spPr bwMode="auto">
          <a:xfrm>
            <a:off x="8356327" y="3878839"/>
            <a:ext cx="2882004" cy="50447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변경된 내용이 있습니다</a:t>
            </a:r>
            <a:r>
              <a:rPr lang="en-US" altLang="ko-KR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.</a:t>
            </a:r>
          </a:p>
          <a:p>
            <a:pPr algn="ctr"/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저장하시겠습니까</a:t>
            </a:r>
            <a:r>
              <a:rPr lang="en-US" altLang="ko-KR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?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25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5534B577-4CF1-6C0A-B39A-86D0E0A088DA}"/>
              </a:ext>
            </a:extLst>
          </p:cNvPr>
          <p:cNvSpPr>
            <a:spLocks/>
          </p:cNvSpPr>
          <p:nvPr>
            <p:custDataLst>
              <p:tags r:id="rId24"/>
            </p:custDataLst>
          </p:nvPr>
        </p:nvSpPr>
        <p:spPr bwMode="auto">
          <a:xfrm>
            <a:off x="8255978" y="3445199"/>
            <a:ext cx="426724" cy="18860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알림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31D4615A-21F2-2430-D574-4379D5983B49}"/>
              </a:ext>
            </a:extLst>
          </p:cNvPr>
          <p:cNvGrpSpPr/>
          <p:nvPr/>
        </p:nvGrpSpPr>
        <p:grpSpPr>
          <a:xfrm>
            <a:off x="8308870" y="3185585"/>
            <a:ext cx="244417" cy="258694"/>
            <a:chOff x="1098607" y="3056422"/>
            <a:chExt cx="244417" cy="258694"/>
          </a:xfrm>
        </p:grpSpPr>
        <p:sp>
          <p:nvSpPr>
            <p:cNvPr id="29" name="이등변 삼각형 28">
              <a:extLst>
                <a:ext uri="{FF2B5EF4-FFF2-40B4-BE49-F238E27FC236}">
                  <a16:creationId xmlns:a16="http://schemas.microsoft.com/office/drawing/2014/main" id="{18A1C04E-7A2E-72FC-499F-933A88073E14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30" name="그룹 29">
              <a:extLst>
                <a:ext uri="{FF2B5EF4-FFF2-40B4-BE49-F238E27FC236}">
                  <a16:creationId xmlns:a16="http://schemas.microsoft.com/office/drawing/2014/main" id="{938D0E37-246B-263C-EB1A-BC046F5D9C27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31" name="Oval 593">
                <a:extLst>
                  <a:ext uri="{FF2B5EF4-FFF2-40B4-BE49-F238E27FC236}">
                    <a16:creationId xmlns:a16="http://schemas.microsoft.com/office/drawing/2014/main" id="{AF9D95B3-40C8-C460-590B-BEDB9B5EB8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33" name="TextBox 14">
                <a:extLst>
                  <a:ext uri="{FF2B5EF4-FFF2-40B4-BE49-F238E27FC236}">
                    <a16:creationId xmlns:a16="http://schemas.microsoft.com/office/drawing/2014/main" id="{B0A33605-29ED-E19C-6806-90F085FBF81B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5-1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F1E35285-38BF-11FE-801A-B5B4A194500E}"/>
              </a:ext>
            </a:extLst>
          </p:cNvPr>
          <p:cNvSpPr txBox="1"/>
          <p:nvPr/>
        </p:nvSpPr>
        <p:spPr>
          <a:xfrm>
            <a:off x="1530277" y="247347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id="{020021A4-923F-5BA8-5CDE-7E8A9B0D3DB9}"/>
              </a:ext>
            </a:extLst>
          </p:cNvPr>
          <p:cNvSpPr/>
          <p:nvPr/>
        </p:nvSpPr>
        <p:spPr>
          <a:xfrm>
            <a:off x="2341079" y="252448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id="{1B14FC3A-A287-82F2-6045-D1EB79E82EF7}"/>
              </a:ext>
            </a:extLst>
          </p:cNvPr>
          <p:cNvSpPr/>
          <p:nvPr/>
        </p:nvSpPr>
        <p:spPr>
          <a:xfrm>
            <a:off x="3427001" y="2524689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</a:t>
            </a:r>
          </a:p>
        </p:txBody>
      </p:sp>
      <p:pic>
        <p:nvPicPr>
          <p:cNvPr id="44" name="그래픽 43" descr="돋보기 단색으로 채워진">
            <a:extLst>
              <a:ext uri="{FF2B5EF4-FFF2-40B4-BE49-F238E27FC236}">
                <a16:creationId xmlns:a16="http://schemas.microsoft.com/office/drawing/2014/main" id="{C46AE7F7-1495-A7A7-893C-A7DA9C96AA1A}"/>
              </a:ext>
            </a:extLst>
          </p:cNvPr>
          <p:cNvPicPr>
            <a:picLocks noChangeAspect="1"/>
          </p:cNvPicPr>
          <p:nvPr/>
        </p:nvPicPr>
        <p:blipFill>
          <a:blip r:embed="rId2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7"/>
              </a:ext>
            </a:extLst>
          </a:blip>
          <a:stretch>
            <a:fillRect/>
          </a:stretch>
        </p:blipFill>
        <p:spPr>
          <a:xfrm>
            <a:off x="4507242" y="2576582"/>
            <a:ext cx="145373" cy="147683"/>
          </a:xfrm>
          <a:prstGeom prst="rect">
            <a:avLst/>
          </a:prstGeom>
        </p:spPr>
      </p:pic>
      <p:sp>
        <p:nvSpPr>
          <p:cNvPr id="165" name="TextBox 164"/>
          <p:cNvSpPr txBox="1"/>
          <p:nvPr/>
        </p:nvSpPr>
        <p:spPr>
          <a:xfrm>
            <a:off x="8022243" y="966429"/>
            <a:ext cx="3633537" cy="216982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시스템 </a:t>
            </a:r>
            <a:r>
              <a:rPr lang="ko-KR" altLang="en-US" sz="900" dirty="0"/>
              <a:t>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</a:t>
            </a:r>
            <a:r>
              <a:rPr lang="ko-KR" altLang="en-US" sz="900" dirty="0" smtClean="0"/>
              <a:t>관리자 회원 관리 </a:t>
            </a:r>
            <a:r>
              <a:rPr lang="en-US" altLang="ko-KR" sz="900" dirty="0" smtClean="0"/>
              <a:t>(admin management) &gt; </a:t>
            </a:r>
            <a:r>
              <a:rPr lang="ko-KR" altLang="en-US" sz="900" b="1" dirty="0" smtClean="0"/>
              <a:t>상세 </a:t>
            </a:r>
            <a:r>
              <a:rPr lang="en-US" altLang="ko-KR" sz="900" b="1" dirty="0" smtClean="0"/>
              <a:t>(Modify)</a:t>
            </a:r>
          </a:p>
          <a:p>
            <a:r>
              <a:rPr lang="en-US" altLang="ko-KR" sz="900" b="1" dirty="0" smtClean="0"/>
              <a:t>  - change UI with page (not modal)</a:t>
            </a:r>
            <a:endParaRPr lang="en-US" altLang="ko-KR" sz="900" b="1" dirty="0" smtClean="0"/>
          </a:p>
          <a:p>
            <a:endParaRPr lang="en-US" altLang="ko-KR" sz="900" dirty="0" smtClean="0"/>
          </a:p>
          <a:p>
            <a:r>
              <a:rPr lang="en-US" altLang="ko-KR" sz="900" dirty="0" smtClean="0"/>
              <a:t>2.Fields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권한 </a:t>
            </a:r>
            <a:r>
              <a:rPr lang="en-US" altLang="ko-KR" sz="900" dirty="0" smtClean="0">
                <a:latin typeface="+mn-ea"/>
              </a:rPr>
              <a:t>(</a:t>
            </a:r>
            <a:r>
              <a:rPr lang="en-US" altLang="ko-KR" sz="900" dirty="0" err="1" smtClean="0">
                <a:latin typeface="+mn-ea"/>
              </a:rPr>
              <a:t>auth</a:t>
            </a:r>
            <a:r>
              <a:rPr lang="en-US" altLang="ko-KR" sz="900" dirty="0" smtClean="0">
                <a:latin typeface="+mn-ea"/>
              </a:rPr>
              <a:t>)</a:t>
            </a:r>
            <a:r>
              <a:rPr lang="ko-KR" altLang="en-US" sz="900" dirty="0" smtClean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/ </a:t>
            </a:r>
            <a:r>
              <a:rPr lang="ko-KR" altLang="en-US" sz="900" dirty="0" smtClean="0">
                <a:latin typeface="+mn-ea"/>
              </a:rPr>
              <a:t>권한 </a:t>
            </a:r>
            <a:r>
              <a:rPr lang="ko-KR" altLang="en-US" sz="900" dirty="0">
                <a:latin typeface="+mn-ea"/>
              </a:rPr>
              <a:t>매장 </a:t>
            </a:r>
            <a:r>
              <a:rPr lang="en-US" altLang="ko-KR" sz="900" dirty="0">
                <a:latin typeface="+mn-ea"/>
              </a:rPr>
              <a:t>(manage mall</a:t>
            </a:r>
            <a:r>
              <a:rPr lang="en-US" altLang="ko-KR" sz="900" dirty="0" smtClean="0">
                <a:latin typeface="+mn-ea"/>
              </a:rPr>
              <a:t>)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</a:t>
            </a:r>
            <a:r>
              <a:rPr lang="en-US" altLang="ko-KR" sz="900" b="1" dirty="0" smtClean="0">
                <a:latin typeface="+mn-ea"/>
              </a:rPr>
              <a:t> - same with </a:t>
            </a:r>
            <a:r>
              <a:rPr lang="ko-KR" altLang="en-US" sz="900" b="1" dirty="0" smtClean="0">
                <a:latin typeface="+mn-ea"/>
              </a:rPr>
              <a:t>추가</a:t>
            </a:r>
            <a:r>
              <a:rPr lang="en-US" altLang="ko-KR" sz="900" b="1" dirty="0" smtClean="0">
                <a:latin typeface="+mn-ea"/>
              </a:rPr>
              <a:t>(Add) page</a:t>
            </a:r>
          </a:p>
          <a:p>
            <a:endParaRPr lang="en-US" altLang="ko-KR" sz="900" b="1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3.Buttons</a:t>
            </a:r>
          </a:p>
          <a:p>
            <a:r>
              <a:rPr lang="en-US" altLang="ko-KR" sz="900" b="1" dirty="0">
                <a:latin typeface="+mn-ea"/>
              </a:rPr>
              <a:t> </a:t>
            </a:r>
            <a:r>
              <a:rPr lang="en-US" altLang="ko-KR" sz="900" b="1" dirty="0" smtClean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1) </a:t>
            </a:r>
            <a:r>
              <a:rPr lang="ko-KR" altLang="en-US" sz="900" dirty="0" smtClean="0">
                <a:latin typeface="+mn-ea"/>
              </a:rPr>
              <a:t>삭제 </a:t>
            </a:r>
            <a:r>
              <a:rPr lang="en-US" altLang="ko-KR" sz="900" dirty="0" smtClean="0">
                <a:latin typeface="+mn-ea"/>
              </a:rPr>
              <a:t>(Delete) (Add)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- if clicks, show common delete confirm </a:t>
            </a:r>
            <a:r>
              <a:rPr lang="en-US" altLang="ko-KR" sz="900" dirty="0" err="1" smtClean="0">
                <a:latin typeface="+mn-ea"/>
              </a:rPr>
              <a:t>msg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- if YES, do the process and move to the list page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[PROCESS]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DELETE </a:t>
            </a:r>
            <a:r>
              <a:rPr lang="en-US" altLang="ko-KR" sz="900" dirty="0" err="1" smtClean="0">
                <a:latin typeface="+mn-ea"/>
              </a:rPr>
              <a:t>st_user</a:t>
            </a:r>
            <a:endParaRPr lang="en-US" altLang="ko-KR" sz="9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69229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BA69305-2C9D-F1B2-BBE8-26DD5E90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pPr/>
              <a:t>3</a:t>
            </a:fld>
            <a:endParaRPr lang="ko-KR" altLang="en-US"/>
          </a:p>
        </p:txBody>
      </p:sp>
      <p:graphicFrame>
        <p:nvGraphicFramePr>
          <p:cNvPr id="5" name="표 6">
            <a:extLst>
              <a:ext uri="{FF2B5EF4-FFF2-40B4-BE49-F238E27FC236}">
                <a16:creationId xmlns:a16="http://schemas.microsoft.com/office/drawing/2014/main" id="{A0CE4D92-0DFB-032C-82BD-58FCC5B384FA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6" name="표 37">
            <a:extLst>
              <a:ext uri="{FF2B5EF4-FFF2-40B4-BE49-F238E27FC236}">
                <a16:creationId xmlns:a16="http://schemas.microsoft.com/office/drawing/2014/main" id="{117CF580-64FF-68A8-783C-28580AA6FE20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725881"/>
          <a:ext cx="439783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관리자 정보 추가를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966728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 안 된 경우 팝업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343547"/>
                  </a:ext>
                </a:extLst>
              </a:tr>
            </a:tbl>
          </a:graphicData>
        </a:graphic>
      </p:graphicFrame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9B19DE74-70B0-33EA-A96F-EE73B73BEB77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관리자 회원 관리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추가</a:t>
                      </a:r>
                      <a:r>
                        <a:rPr lang="en-US" altLang="ko-KR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시스템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AD-04-0009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8" name="슬라이드 번호 개체 틀 6">
            <a:extLst>
              <a:ext uri="{FF2B5EF4-FFF2-40B4-BE49-F238E27FC236}">
                <a16:creationId xmlns:a16="http://schemas.microsoft.com/office/drawing/2014/main" id="{2AB24CB3-0560-5270-79EB-7299EE90D4C0}"/>
              </a:ext>
            </a:extLst>
          </p:cNvPr>
          <p:cNvSpPr txBox="1">
            <a:spLocks/>
          </p:cNvSpPr>
          <p:nvPr/>
        </p:nvSpPr>
        <p:spPr>
          <a:xfrm>
            <a:off x="9448800" y="-730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9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1CE73B-84C7-4AAC-9FE3-B393E1970512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6E91C5-967F-F35C-F147-58CE4F214B35}"/>
              </a:ext>
            </a:extLst>
          </p:cNvPr>
          <p:cNvSpPr txBox="1"/>
          <p:nvPr/>
        </p:nvSpPr>
        <p:spPr>
          <a:xfrm>
            <a:off x="314325" y="692380"/>
            <a:ext cx="23992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시스템 관리  </a:t>
            </a:r>
            <a:r>
              <a:rPr lang="en-US" altLang="ko-KR" sz="900"/>
              <a:t>&gt; </a:t>
            </a:r>
            <a:r>
              <a:rPr lang="ko-KR" altLang="en-US" sz="900"/>
              <a:t>관리자 회원 관리 </a:t>
            </a:r>
            <a:r>
              <a:rPr lang="en-US" altLang="ko-KR" sz="900"/>
              <a:t>&gt; </a:t>
            </a:r>
            <a:r>
              <a:rPr lang="ko-KR" altLang="en-US" sz="900"/>
              <a:t>추가</a:t>
            </a: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8367F99D-8352-B011-3451-D8FF034691D8}"/>
              </a:ext>
            </a:extLst>
          </p:cNvPr>
          <p:cNvCxnSpPr/>
          <p:nvPr/>
        </p:nvCxnSpPr>
        <p:spPr>
          <a:xfrm>
            <a:off x="257174" y="1047750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405CE965-3E0E-9F5B-3D11-27CE87DB29CE}"/>
              </a:ext>
            </a:extLst>
          </p:cNvPr>
          <p:cNvGrpSpPr/>
          <p:nvPr/>
        </p:nvGrpSpPr>
        <p:grpSpPr>
          <a:xfrm rot="5400000">
            <a:off x="2579360" y="68122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2" name="이등변 삼각형 11">
              <a:extLst>
                <a:ext uri="{FF2B5EF4-FFF2-40B4-BE49-F238E27FC236}">
                  <a16:creationId xmlns:a16="http://schemas.microsoft.com/office/drawing/2014/main" id="{B95F6432-3AE7-A41F-7F9A-23AC18C310E4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3" name="Oval 593">
              <a:extLst>
                <a:ext uri="{FF2B5EF4-FFF2-40B4-BE49-F238E27FC236}">
                  <a16:creationId xmlns:a16="http://schemas.microsoft.com/office/drawing/2014/main" id="{2E3B0A7E-8DED-9CD2-DD48-29C6F996D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28F2CFD5-C833-87B1-52D6-29D9A017B1C7}"/>
              </a:ext>
            </a:extLst>
          </p:cNvPr>
          <p:cNvSpPr txBox="1"/>
          <p:nvPr/>
        </p:nvSpPr>
        <p:spPr>
          <a:xfrm>
            <a:off x="488680" y="1245980"/>
            <a:ext cx="1895475" cy="2558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관리자 </a:t>
            </a:r>
            <a:r>
              <a:rPr lang="en-US" altLang="ko-KR" sz="900"/>
              <a:t>ID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관리자명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권한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                            </a:t>
            </a:r>
            <a:r>
              <a:rPr lang="ko-KR" altLang="en-US" sz="900">
                <a:highlight>
                  <a:srgbClr val="E2CFF1"/>
                </a:highlight>
              </a:rPr>
              <a:t>권한 매장</a:t>
            </a:r>
            <a:endParaRPr lang="en-US" altLang="ko-KR" sz="900">
              <a:highlight>
                <a:srgbClr val="E2CFF1"/>
              </a:highlight>
            </a:endParaRP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전화번호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이메일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3B34F49D-F34F-706D-889B-B11B0B768105}"/>
              </a:ext>
            </a:extLst>
          </p:cNvPr>
          <p:cNvSpPr/>
          <p:nvPr/>
        </p:nvSpPr>
        <p:spPr>
          <a:xfrm>
            <a:off x="1654196" y="1287616"/>
            <a:ext cx="277480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test1111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8F0736EC-8B05-C39E-1BB8-B5182059DB5E}"/>
              </a:ext>
            </a:extLst>
          </p:cNvPr>
          <p:cNvSpPr/>
          <p:nvPr/>
        </p:nvSpPr>
        <p:spPr>
          <a:xfrm>
            <a:off x="1654196" y="1687936"/>
            <a:ext cx="277480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홍길동</a:t>
            </a: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AB73A2E2-695F-D605-3641-D6F10AEAE7D6}"/>
              </a:ext>
            </a:extLst>
          </p:cNvPr>
          <p:cNvSpPr/>
          <p:nvPr/>
        </p:nvSpPr>
        <p:spPr>
          <a:xfrm>
            <a:off x="1654195" y="2107383"/>
            <a:ext cx="163285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 관리자                       ▼</a:t>
            </a: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2B3069DC-EBED-E779-477C-1D1391344328}"/>
              </a:ext>
            </a:extLst>
          </p:cNvPr>
          <p:cNvSpPr/>
          <p:nvPr/>
        </p:nvSpPr>
        <p:spPr>
          <a:xfrm>
            <a:off x="1654195" y="2947761"/>
            <a:ext cx="74662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010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FA3B6514-1085-B0BD-D52B-C3D6350AABE0}"/>
              </a:ext>
            </a:extLst>
          </p:cNvPr>
          <p:cNvSpPr/>
          <p:nvPr/>
        </p:nvSpPr>
        <p:spPr>
          <a:xfrm>
            <a:off x="2540426" y="2947761"/>
            <a:ext cx="74662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1111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597FD30A-ABDD-E591-B77E-5369A76BE274}"/>
              </a:ext>
            </a:extLst>
          </p:cNvPr>
          <p:cNvSpPr/>
          <p:nvPr/>
        </p:nvSpPr>
        <p:spPr>
          <a:xfrm>
            <a:off x="3437953" y="2947761"/>
            <a:ext cx="74662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1111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E87623AA-E3AD-6043-361E-B769D2D25396}"/>
              </a:ext>
            </a:extLst>
          </p:cNvPr>
          <p:cNvSpPr/>
          <p:nvPr/>
        </p:nvSpPr>
        <p:spPr>
          <a:xfrm>
            <a:off x="1654767" y="3345553"/>
            <a:ext cx="98656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test1234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6FCD1C53-9096-9B31-CC67-9E5D8988BA89}"/>
              </a:ext>
            </a:extLst>
          </p:cNvPr>
          <p:cNvSpPr/>
          <p:nvPr/>
        </p:nvSpPr>
        <p:spPr>
          <a:xfrm>
            <a:off x="2855229" y="3345553"/>
            <a:ext cx="98656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naver.com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5FF0B4C-55C3-CAEF-37B8-86D35008C9D5}"/>
              </a:ext>
            </a:extLst>
          </p:cNvPr>
          <p:cNvSpPr txBox="1"/>
          <p:nvPr/>
        </p:nvSpPr>
        <p:spPr>
          <a:xfrm>
            <a:off x="2662535" y="336003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@</a:t>
            </a:r>
            <a:endParaRPr lang="ko-KR" altLang="en-US" sz="8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35D6DD3-6D3C-A068-C887-5DDD5B5BEDD5}"/>
              </a:ext>
            </a:extLst>
          </p:cNvPr>
          <p:cNvSpPr txBox="1"/>
          <p:nvPr/>
        </p:nvSpPr>
        <p:spPr>
          <a:xfrm>
            <a:off x="2379391" y="294589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6C8A29-6CCE-78FD-521B-5B1012A1454C}"/>
              </a:ext>
            </a:extLst>
          </p:cNvPr>
          <p:cNvSpPr txBox="1"/>
          <p:nvPr/>
        </p:nvSpPr>
        <p:spPr>
          <a:xfrm>
            <a:off x="3269685" y="2955416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B0C5DB1-631F-8E62-C7A9-6497B5856C89}"/>
              </a:ext>
            </a:extLst>
          </p:cNvPr>
          <p:cNvSpPr txBox="1"/>
          <p:nvPr/>
        </p:nvSpPr>
        <p:spPr>
          <a:xfrm>
            <a:off x="449994" y="127399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422C614-0767-F7FA-AEF9-1E32AA1123A3}"/>
              </a:ext>
            </a:extLst>
          </p:cNvPr>
          <p:cNvSpPr txBox="1"/>
          <p:nvPr/>
        </p:nvSpPr>
        <p:spPr>
          <a:xfrm>
            <a:off x="448096" y="167400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pic>
        <p:nvPicPr>
          <p:cNvPr id="108" name="그래픽 107" descr="돋보기 단색으로 채워진">
            <a:extLst>
              <a:ext uri="{FF2B5EF4-FFF2-40B4-BE49-F238E27FC236}">
                <a16:creationId xmlns:a16="http://schemas.microsoft.com/office/drawing/2014/main" id="{55A3934B-3855-1843-22C4-98278373217C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4498427" y="1329190"/>
            <a:ext cx="145373" cy="147683"/>
          </a:xfrm>
          <a:prstGeom prst="rect">
            <a:avLst/>
          </a:prstGeom>
        </p:spPr>
      </p:pic>
      <p:sp>
        <p:nvSpPr>
          <p:cNvPr id="110" name="TextBox 109">
            <a:extLst>
              <a:ext uri="{FF2B5EF4-FFF2-40B4-BE49-F238E27FC236}">
                <a16:creationId xmlns:a16="http://schemas.microsoft.com/office/drawing/2014/main" id="{4130D919-A883-2C52-F475-67FF54FEA6DF}"/>
              </a:ext>
            </a:extLst>
          </p:cNvPr>
          <p:cNvSpPr txBox="1"/>
          <p:nvPr/>
        </p:nvSpPr>
        <p:spPr>
          <a:xfrm>
            <a:off x="1530277" y="247347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DEE47605-0A73-E363-93AD-E15A264E7091}"/>
              </a:ext>
            </a:extLst>
          </p:cNvPr>
          <p:cNvSpPr txBox="1"/>
          <p:nvPr/>
        </p:nvSpPr>
        <p:spPr>
          <a:xfrm>
            <a:off x="7925530" y="1859431"/>
            <a:ext cx="398629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/>
            <a:r>
              <a:rPr lang="ko-KR" altLang="en-US" sz="900" b="0">
                <a:solidFill>
                  <a:schemeClr val="tx1"/>
                </a:solidFill>
                <a:latin typeface="+mn-ea"/>
              </a:rPr>
              <a:t>권한그룹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코드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)</a:t>
            </a:r>
          </a:p>
          <a:p>
            <a:pPr marL="228600" indent="-228600" algn="l" latinLnBrk="1">
              <a:buAutoNum type="arabicParenR"/>
            </a:pPr>
            <a:r>
              <a:rPr lang="ko-KR" altLang="en-US" sz="900">
                <a:latin typeface="+mn-ea"/>
              </a:rPr>
              <a:t>시스템 관리자 </a:t>
            </a:r>
            <a:r>
              <a:rPr lang="en-US" altLang="ko-KR" sz="900">
                <a:latin typeface="+mn-ea"/>
              </a:rPr>
              <a:t>– </a:t>
            </a:r>
            <a:r>
              <a:rPr lang="ko-KR" altLang="en-US" sz="900">
                <a:latin typeface="+mn-ea"/>
              </a:rPr>
              <a:t>시스템 관리자</a:t>
            </a:r>
            <a:endParaRPr lang="en-US" altLang="ko-KR" sz="900">
              <a:latin typeface="+mn-ea"/>
            </a:endParaRPr>
          </a:p>
          <a:p>
            <a:pPr marL="228600" indent="-228600" algn="l" latinLnBrk="1">
              <a:buAutoNum type="arabicParenR"/>
            </a:pPr>
            <a:r>
              <a:rPr lang="ko-KR" altLang="en-US" sz="900" b="0">
                <a:solidFill>
                  <a:schemeClr val="tx1"/>
                </a:solidFill>
                <a:latin typeface="+mn-ea"/>
              </a:rPr>
              <a:t>관리자 </a:t>
            </a:r>
            <a:r>
              <a:rPr lang="en-US" altLang="ko-KR" sz="900" b="0">
                <a:solidFill>
                  <a:schemeClr val="tx1"/>
                </a:solidFill>
                <a:latin typeface="+mn-ea"/>
              </a:rPr>
              <a:t>– </a:t>
            </a:r>
            <a:r>
              <a:rPr lang="ko-KR" altLang="en-US" sz="900" b="0">
                <a:solidFill>
                  <a:schemeClr val="tx1"/>
                </a:solidFill>
                <a:latin typeface="+mn-ea"/>
              </a:rPr>
              <a:t>코레일유통 관리자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marL="228600" indent="-228600" algn="l" latinLnBrk="1">
              <a:buAutoNum type="arabicParenR"/>
            </a:pPr>
            <a:r>
              <a:rPr lang="ko-KR" altLang="en-US" sz="900" b="0">
                <a:solidFill>
                  <a:schemeClr val="tx1"/>
                </a:solidFill>
                <a:latin typeface="+mn-ea"/>
              </a:rPr>
              <a:t>온라인몰 관리자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marL="228600" indent="-228600" algn="l" latinLnBrk="1">
              <a:buAutoNum type="arabicParenR"/>
            </a:pPr>
            <a:r>
              <a:rPr lang="ko-KR" altLang="en-US" sz="900" b="0">
                <a:solidFill>
                  <a:schemeClr val="tx1"/>
                </a:solidFill>
                <a:latin typeface="+mn-ea"/>
              </a:rPr>
              <a:t>스마트오더 관리자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  <a:p>
            <a:pPr marL="228600" indent="-228600" algn="l" latinLnBrk="1">
              <a:buAutoNum type="arabicParenR"/>
            </a:pPr>
            <a:r>
              <a:rPr lang="ko-KR" altLang="en-US" sz="900" b="0">
                <a:solidFill>
                  <a:schemeClr val="tx1"/>
                </a:solidFill>
                <a:latin typeface="+mn-ea"/>
              </a:rPr>
              <a:t>편의점 관리자</a:t>
            </a:r>
            <a:endParaRPr lang="en-US" altLang="ko-KR" sz="900" b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2F742CF5-8914-A0EF-08AF-03075B33DB21}"/>
              </a:ext>
            </a:extLst>
          </p:cNvPr>
          <p:cNvSpPr txBox="1"/>
          <p:nvPr/>
        </p:nvSpPr>
        <p:spPr>
          <a:xfrm>
            <a:off x="448096" y="2092250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9" name="사각형: 둥근 모서리 128">
            <a:extLst>
              <a:ext uri="{FF2B5EF4-FFF2-40B4-BE49-F238E27FC236}">
                <a16:creationId xmlns:a16="http://schemas.microsoft.com/office/drawing/2014/main" id="{D81D0F1B-DC5E-D020-F3D9-031770141DD9}"/>
              </a:ext>
            </a:extLst>
          </p:cNvPr>
          <p:cNvSpPr/>
          <p:nvPr/>
        </p:nvSpPr>
        <p:spPr>
          <a:xfrm>
            <a:off x="4805571" y="3252728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저장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30" name="사각형: 둥근 모서리 129">
            <a:extLst>
              <a:ext uri="{FF2B5EF4-FFF2-40B4-BE49-F238E27FC236}">
                <a16:creationId xmlns:a16="http://schemas.microsoft.com/office/drawing/2014/main" id="{6AA1E60B-F5ED-BDAE-8313-67F1375D2883}"/>
              </a:ext>
            </a:extLst>
          </p:cNvPr>
          <p:cNvSpPr/>
          <p:nvPr/>
        </p:nvSpPr>
        <p:spPr>
          <a:xfrm>
            <a:off x="5453271" y="3252728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grpSp>
        <p:nvGrpSpPr>
          <p:cNvPr id="131" name="그룹 130">
            <a:extLst>
              <a:ext uri="{FF2B5EF4-FFF2-40B4-BE49-F238E27FC236}">
                <a16:creationId xmlns:a16="http://schemas.microsoft.com/office/drawing/2014/main" id="{36A76858-A9D7-306F-AE72-0472E69C41D0}"/>
              </a:ext>
            </a:extLst>
          </p:cNvPr>
          <p:cNvGrpSpPr/>
          <p:nvPr/>
        </p:nvGrpSpPr>
        <p:grpSpPr>
          <a:xfrm>
            <a:off x="4950062" y="3003441"/>
            <a:ext cx="244417" cy="258694"/>
            <a:chOff x="1098607" y="3056422"/>
            <a:chExt cx="244417" cy="258694"/>
          </a:xfrm>
        </p:grpSpPr>
        <p:sp>
          <p:nvSpPr>
            <p:cNvPr id="132" name="이등변 삼각형 131">
              <a:extLst>
                <a:ext uri="{FF2B5EF4-FFF2-40B4-BE49-F238E27FC236}">
                  <a16:creationId xmlns:a16="http://schemas.microsoft.com/office/drawing/2014/main" id="{545B8B95-BB9F-B635-1397-97DD3B26631F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33" name="그룹 132">
              <a:extLst>
                <a:ext uri="{FF2B5EF4-FFF2-40B4-BE49-F238E27FC236}">
                  <a16:creationId xmlns:a16="http://schemas.microsoft.com/office/drawing/2014/main" id="{63BF50E1-4916-A410-681C-EBE9F790C360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34" name="Oval 593">
                <a:extLst>
                  <a:ext uri="{FF2B5EF4-FFF2-40B4-BE49-F238E27FC236}">
                    <a16:creationId xmlns:a16="http://schemas.microsoft.com/office/drawing/2014/main" id="{E4891335-2D21-780C-47EA-167A8A0288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5" name="TextBox 14">
                <a:extLst>
                  <a:ext uri="{FF2B5EF4-FFF2-40B4-BE49-F238E27FC236}">
                    <a16:creationId xmlns:a16="http://schemas.microsoft.com/office/drawing/2014/main" id="{CE30EB7C-24A2-5D46-4BAB-1A03AF98CF0B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36" name="그룹 135">
            <a:extLst>
              <a:ext uri="{FF2B5EF4-FFF2-40B4-BE49-F238E27FC236}">
                <a16:creationId xmlns:a16="http://schemas.microsoft.com/office/drawing/2014/main" id="{CFCA7408-4D5D-3538-4AE2-DABA1684A7CE}"/>
              </a:ext>
            </a:extLst>
          </p:cNvPr>
          <p:cNvGrpSpPr/>
          <p:nvPr/>
        </p:nvGrpSpPr>
        <p:grpSpPr>
          <a:xfrm>
            <a:off x="5602666" y="3003442"/>
            <a:ext cx="244417" cy="258694"/>
            <a:chOff x="1098607" y="3056422"/>
            <a:chExt cx="244417" cy="258694"/>
          </a:xfrm>
        </p:grpSpPr>
        <p:sp>
          <p:nvSpPr>
            <p:cNvPr id="137" name="이등변 삼각형 136">
              <a:extLst>
                <a:ext uri="{FF2B5EF4-FFF2-40B4-BE49-F238E27FC236}">
                  <a16:creationId xmlns:a16="http://schemas.microsoft.com/office/drawing/2014/main" id="{6B0EC5BA-6912-CFC2-D946-2ABCCCD22CCD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38" name="그룹 137">
              <a:extLst>
                <a:ext uri="{FF2B5EF4-FFF2-40B4-BE49-F238E27FC236}">
                  <a16:creationId xmlns:a16="http://schemas.microsoft.com/office/drawing/2014/main" id="{12A82448-47FF-B0E6-C18C-5AD7837C013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39" name="Oval 593">
                <a:extLst>
                  <a:ext uri="{FF2B5EF4-FFF2-40B4-BE49-F238E27FC236}">
                    <a16:creationId xmlns:a16="http://schemas.microsoft.com/office/drawing/2014/main" id="{A865DB03-B588-6E1F-7644-5F900A92C4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40" name="TextBox 14">
                <a:extLst>
                  <a:ext uri="{FF2B5EF4-FFF2-40B4-BE49-F238E27FC236}">
                    <a16:creationId xmlns:a16="http://schemas.microsoft.com/office/drawing/2014/main" id="{FAAA6299-3433-869E-8C36-D8BDE8255703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3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41" name="직사각형 140">
            <a:extLst>
              <a:ext uri="{FF2B5EF4-FFF2-40B4-BE49-F238E27FC236}">
                <a16:creationId xmlns:a16="http://schemas.microsoft.com/office/drawing/2014/main" id="{0A2E0A6B-B8CA-3F8E-AD84-42F630215B91}"/>
              </a:ext>
            </a:extLst>
          </p:cNvPr>
          <p:cNvSpPr/>
          <p:nvPr/>
        </p:nvSpPr>
        <p:spPr>
          <a:xfrm>
            <a:off x="8051343" y="3172079"/>
            <a:ext cx="3221290" cy="147574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2" name="Dialog Inner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88B55FC3-AAF3-AA23-211E-8F075E3740B6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8116143" y="3475198"/>
            <a:ext cx="3099421" cy="111414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43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03ECEE1F-DEB6-996B-0B68-3958CA8BFC5D}"/>
              </a:ext>
            </a:extLst>
          </p:cNvPr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9601636" y="4129552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아니오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44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091023FA-23BE-F004-224E-1C1E96B492D7}"/>
              </a:ext>
            </a:extLst>
          </p:cNvPr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8730816" y="4129553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예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45" name="Close Button">
            <a:extLst>
              <a:ext uri="{FF2B5EF4-FFF2-40B4-BE49-F238E27FC236}">
                <a16:creationId xmlns:a16="http://schemas.microsoft.com/office/drawing/2014/main" id="{8B77EA32-6D9B-6A60-0E17-BF7BF874ACED}"/>
              </a:ext>
            </a:extLst>
          </p:cNvPr>
          <p:cNvSpPr>
            <a:spLocks noChangeAspect="1"/>
          </p:cNvSpPr>
          <p:nvPr>
            <p:custDataLst>
              <p:tags r:id="rId4"/>
            </p:custDataLst>
          </p:nvPr>
        </p:nvSpPr>
        <p:spPr bwMode="auto">
          <a:xfrm>
            <a:off x="11081057" y="3251383"/>
            <a:ext cx="134508" cy="127734"/>
          </a:xfrm>
          <a:custGeom>
            <a:avLst/>
            <a:gdLst>
              <a:gd name="T0" fmla="*/ 12 w 246"/>
              <a:gd name="T1" fmla="*/ 15 h 241"/>
              <a:gd name="T2" fmla="*/ 12 w 246"/>
              <a:gd name="T3" fmla="*/ 56 h 241"/>
              <a:gd name="T4" fmla="*/ 80 w 246"/>
              <a:gd name="T5" fmla="*/ 122 h 241"/>
              <a:gd name="T6" fmla="*/ 12 w 246"/>
              <a:gd name="T7" fmla="*/ 188 h 241"/>
              <a:gd name="T8" fmla="*/ 12 w 246"/>
              <a:gd name="T9" fmla="*/ 229 h 241"/>
              <a:gd name="T10" fmla="*/ 56 w 246"/>
              <a:gd name="T11" fmla="*/ 229 h 241"/>
              <a:gd name="T12" fmla="*/ 123 w 246"/>
              <a:gd name="T13" fmla="*/ 165 h 241"/>
              <a:gd name="T14" fmla="*/ 190 w 246"/>
              <a:gd name="T15" fmla="*/ 229 h 241"/>
              <a:gd name="T16" fmla="*/ 234 w 246"/>
              <a:gd name="T17" fmla="*/ 229 h 241"/>
              <a:gd name="T18" fmla="*/ 234 w 246"/>
              <a:gd name="T19" fmla="*/ 188 h 241"/>
              <a:gd name="T20" fmla="*/ 167 w 246"/>
              <a:gd name="T21" fmla="*/ 122 h 241"/>
              <a:gd name="T22" fmla="*/ 234 w 246"/>
              <a:gd name="T23" fmla="*/ 56 h 241"/>
              <a:gd name="T24" fmla="*/ 234 w 246"/>
              <a:gd name="T25" fmla="*/ 15 h 241"/>
              <a:gd name="T26" fmla="*/ 190 w 246"/>
              <a:gd name="T27" fmla="*/ 15 h 241"/>
              <a:gd name="T28" fmla="*/ 123 w 246"/>
              <a:gd name="T29" fmla="*/ 79 h 241"/>
              <a:gd name="T30" fmla="*/ 56 w 246"/>
              <a:gd name="T31" fmla="*/ 15 h 241"/>
              <a:gd name="T32" fmla="*/ 12 w 246"/>
              <a:gd name="T33" fmla="*/ 15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6" h="241">
                <a:moveTo>
                  <a:pt x="12" y="15"/>
                </a:moveTo>
                <a:cubicBezTo>
                  <a:pt x="0" y="26"/>
                  <a:pt x="0" y="45"/>
                  <a:pt x="12" y="56"/>
                </a:cubicBezTo>
                <a:lnTo>
                  <a:pt x="80" y="122"/>
                </a:lnTo>
                <a:lnTo>
                  <a:pt x="12" y="188"/>
                </a:lnTo>
                <a:cubicBezTo>
                  <a:pt x="0" y="199"/>
                  <a:pt x="0" y="218"/>
                  <a:pt x="12" y="229"/>
                </a:cubicBezTo>
                <a:cubicBezTo>
                  <a:pt x="24" y="241"/>
                  <a:pt x="44" y="241"/>
                  <a:pt x="56" y="229"/>
                </a:cubicBezTo>
                <a:lnTo>
                  <a:pt x="123" y="165"/>
                </a:lnTo>
                <a:lnTo>
                  <a:pt x="190" y="229"/>
                </a:lnTo>
                <a:cubicBezTo>
                  <a:pt x="202" y="241"/>
                  <a:pt x="222" y="241"/>
                  <a:pt x="234" y="229"/>
                </a:cubicBezTo>
                <a:cubicBezTo>
                  <a:pt x="246" y="218"/>
                  <a:pt x="246" y="199"/>
                  <a:pt x="234" y="188"/>
                </a:cubicBezTo>
                <a:lnTo>
                  <a:pt x="167" y="122"/>
                </a:lnTo>
                <a:lnTo>
                  <a:pt x="234" y="56"/>
                </a:lnTo>
                <a:cubicBezTo>
                  <a:pt x="246" y="45"/>
                  <a:pt x="246" y="26"/>
                  <a:pt x="234" y="15"/>
                </a:cubicBezTo>
                <a:cubicBezTo>
                  <a:pt x="222" y="3"/>
                  <a:pt x="202" y="3"/>
                  <a:pt x="190" y="15"/>
                </a:cubicBezTo>
                <a:lnTo>
                  <a:pt x="123" y="79"/>
                </a:lnTo>
                <a:lnTo>
                  <a:pt x="56" y="15"/>
                </a:lnTo>
                <a:cubicBezTo>
                  <a:pt x="41" y="0"/>
                  <a:pt x="26" y="3"/>
                  <a:pt x="12" y="1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72746" tIns="36373" rIns="72746" bIns="36373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46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43C91889-79A5-90A2-13D6-8A43727EFBD5}"/>
              </a:ext>
            </a:extLst>
          </p:cNvPr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8151692" y="3624155"/>
            <a:ext cx="2882004" cy="50447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저장하시겠습니까</a:t>
            </a:r>
            <a:r>
              <a:rPr lang="en-US" altLang="ko-KR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?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47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F654AE16-E89F-3D6A-9554-1FFE556498B8}"/>
              </a:ext>
            </a:extLst>
          </p:cNvPr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8051343" y="3190515"/>
            <a:ext cx="426724" cy="18860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알림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grpSp>
        <p:nvGrpSpPr>
          <p:cNvPr id="148" name="그룹 147">
            <a:extLst>
              <a:ext uri="{FF2B5EF4-FFF2-40B4-BE49-F238E27FC236}">
                <a16:creationId xmlns:a16="http://schemas.microsoft.com/office/drawing/2014/main" id="{CD633419-D6A6-1B0A-A71C-0933E770D42C}"/>
              </a:ext>
            </a:extLst>
          </p:cNvPr>
          <p:cNvGrpSpPr/>
          <p:nvPr/>
        </p:nvGrpSpPr>
        <p:grpSpPr>
          <a:xfrm>
            <a:off x="8104235" y="2930901"/>
            <a:ext cx="244417" cy="258694"/>
            <a:chOff x="1098607" y="3056422"/>
            <a:chExt cx="244417" cy="258694"/>
          </a:xfrm>
        </p:grpSpPr>
        <p:sp>
          <p:nvSpPr>
            <p:cNvPr id="149" name="이등변 삼각형 148">
              <a:extLst>
                <a:ext uri="{FF2B5EF4-FFF2-40B4-BE49-F238E27FC236}">
                  <a16:creationId xmlns:a16="http://schemas.microsoft.com/office/drawing/2014/main" id="{B6C826A9-E497-F7A6-E035-7106E89B47A5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50" name="그룹 149">
              <a:extLst>
                <a:ext uri="{FF2B5EF4-FFF2-40B4-BE49-F238E27FC236}">
                  <a16:creationId xmlns:a16="http://schemas.microsoft.com/office/drawing/2014/main" id="{BC59279E-0518-4079-3482-B684F62DDBBD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51" name="Oval 593">
                <a:extLst>
                  <a:ext uri="{FF2B5EF4-FFF2-40B4-BE49-F238E27FC236}">
                    <a16:creationId xmlns:a16="http://schemas.microsoft.com/office/drawing/2014/main" id="{86AB99C3-D690-0C07-F83E-C7E9CDBD10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52" name="TextBox 14">
                <a:extLst>
                  <a:ext uri="{FF2B5EF4-FFF2-40B4-BE49-F238E27FC236}">
                    <a16:creationId xmlns:a16="http://schemas.microsoft.com/office/drawing/2014/main" id="{CC6E6830-B5B3-2276-03F1-53ABAE351A81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2-1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53" name="직사각형 152">
            <a:extLst>
              <a:ext uri="{FF2B5EF4-FFF2-40B4-BE49-F238E27FC236}">
                <a16:creationId xmlns:a16="http://schemas.microsoft.com/office/drawing/2014/main" id="{57A07BCE-9A95-5AC8-81FF-0F3FB68EE509}"/>
              </a:ext>
            </a:extLst>
          </p:cNvPr>
          <p:cNvSpPr/>
          <p:nvPr/>
        </p:nvSpPr>
        <p:spPr>
          <a:xfrm>
            <a:off x="8039435" y="5041388"/>
            <a:ext cx="3221290" cy="147574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4" name="Dialog Inner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FCB163D3-A485-579F-85E6-8B2AFDB67600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8104235" y="5344507"/>
            <a:ext cx="3099421" cy="111414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55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579DBF30-B610-5448-B5A5-19F937788E3F}"/>
              </a:ext>
            </a:extLst>
          </p:cNvPr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9589728" y="5998861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아니오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56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D63526DA-EFA3-257D-0283-52012E96396A}"/>
              </a:ext>
            </a:extLst>
          </p:cNvPr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8718908" y="5998862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예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57" name="Close Button">
            <a:extLst>
              <a:ext uri="{FF2B5EF4-FFF2-40B4-BE49-F238E27FC236}">
                <a16:creationId xmlns:a16="http://schemas.microsoft.com/office/drawing/2014/main" id="{ACDB22A3-3FE7-63F1-2900-BD8895FC4B5B}"/>
              </a:ext>
            </a:extLst>
          </p:cNvPr>
          <p:cNvSpPr>
            <a:spLocks noChangeAspect="1"/>
          </p:cNvSpPr>
          <p:nvPr>
            <p:custDataLst>
              <p:tags r:id="rId10"/>
            </p:custDataLst>
          </p:nvPr>
        </p:nvSpPr>
        <p:spPr bwMode="auto">
          <a:xfrm>
            <a:off x="11069149" y="5120692"/>
            <a:ext cx="134508" cy="127734"/>
          </a:xfrm>
          <a:custGeom>
            <a:avLst/>
            <a:gdLst>
              <a:gd name="T0" fmla="*/ 12 w 246"/>
              <a:gd name="T1" fmla="*/ 15 h 241"/>
              <a:gd name="T2" fmla="*/ 12 w 246"/>
              <a:gd name="T3" fmla="*/ 56 h 241"/>
              <a:gd name="T4" fmla="*/ 80 w 246"/>
              <a:gd name="T5" fmla="*/ 122 h 241"/>
              <a:gd name="T6" fmla="*/ 12 w 246"/>
              <a:gd name="T7" fmla="*/ 188 h 241"/>
              <a:gd name="T8" fmla="*/ 12 w 246"/>
              <a:gd name="T9" fmla="*/ 229 h 241"/>
              <a:gd name="T10" fmla="*/ 56 w 246"/>
              <a:gd name="T11" fmla="*/ 229 h 241"/>
              <a:gd name="T12" fmla="*/ 123 w 246"/>
              <a:gd name="T13" fmla="*/ 165 h 241"/>
              <a:gd name="T14" fmla="*/ 190 w 246"/>
              <a:gd name="T15" fmla="*/ 229 h 241"/>
              <a:gd name="T16" fmla="*/ 234 w 246"/>
              <a:gd name="T17" fmla="*/ 229 h 241"/>
              <a:gd name="T18" fmla="*/ 234 w 246"/>
              <a:gd name="T19" fmla="*/ 188 h 241"/>
              <a:gd name="T20" fmla="*/ 167 w 246"/>
              <a:gd name="T21" fmla="*/ 122 h 241"/>
              <a:gd name="T22" fmla="*/ 234 w 246"/>
              <a:gd name="T23" fmla="*/ 56 h 241"/>
              <a:gd name="T24" fmla="*/ 234 w 246"/>
              <a:gd name="T25" fmla="*/ 15 h 241"/>
              <a:gd name="T26" fmla="*/ 190 w 246"/>
              <a:gd name="T27" fmla="*/ 15 h 241"/>
              <a:gd name="T28" fmla="*/ 123 w 246"/>
              <a:gd name="T29" fmla="*/ 79 h 241"/>
              <a:gd name="T30" fmla="*/ 56 w 246"/>
              <a:gd name="T31" fmla="*/ 15 h 241"/>
              <a:gd name="T32" fmla="*/ 12 w 246"/>
              <a:gd name="T33" fmla="*/ 15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6" h="241">
                <a:moveTo>
                  <a:pt x="12" y="15"/>
                </a:moveTo>
                <a:cubicBezTo>
                  <a:pt x="0" y="26"/>
                  <a:pt x="0" y="45"/>
                  <a:pt x="12" y="56"/>
                </a:cubicBezTo>
                <a:lnTo>
                  <a:pt x="80" y="122"/>
                </a:lnTo>
                <a:lnTo>
                  <a:pt x="12" y="188"/>
                </a:lnTo>
                <a:cubicBezTo>
                  <a:pt x="0" y="199"/>
                  <a:pt x="0" y="218"/>
                  <a:pt x="12" y="229"/>
                </a:cubicBezTo>
                <a:cubicBezTo>
                  <a:pt x="24" y="241"/>
                  <a:pt x="44" y="241"/>
                  <a:pt x="56" y="229"/>
                </a:cubicBezTo>
                <a:lnTo>
                  <a:pt x="123" y="165"/>
                </a:lnTo>
                <a:lnTo>
                  <a:pt x="190" y="229"/>
                </a:lnTo>
                <a:cubicBezTo>
                  <a:pt x="202" y="241"/>
                  <a:pt x="222" y="241"/>
                  <a:pt x="234" y="229"/>
                </a:cubicBezTo>
                <a:cubicBezTo>
                  <a:pt x="246" y="218"/>
                  <a:pt x="246" y="199"/>
                  <a:pt x="234" y="188"/>
                </a:cubicBezTo>
                <a:lnTo>
                  <a:pt x="167" y="122"/>
                </a:lnTo>
                <a:lnTo>
                  <a:pt x="234" y="56"/>
                </a:lnTo>
                <a:cubicBezTo>
                  <a:pt x="246" y="45"/>
                  <a:pt x="246" y="26"/>
                  <a:pt x="234" y="15"/>
                </a:cubicBezTo>
                <a:cubicBezTo>
                  <a:pt x="222" y="3"/>
                  <a:pt x="202" y="3"/>
                  <a:pt x="190" y="15"/>
                </a:cubicBezTo>
                <a:lnTo>
                  <a:pt x="123" y="79"/>
                </a:lnTo>
                <a:lnTo>
                  <a:pt x="56" y="15"/>
                </a:lnTo>
                <a:cubicBezTo>
                  <a:pt x="41" y="0"/>
                  <a:pt x="26" y="3"/>
                  <a:pt x="12" y="1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72746" tIns="36373" rIns="72746" bIns="36373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58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4E7F0529-6E15-7DB8-5F8B-B04406F2C54C}"/>
              </a:ext>
            </a:extLst>
          </p:cNvPr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8139784" y="5493464"/>
            <a:ext cx="2882004" cy="50447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저장되지 않은 내용이 있습니다</a:t>
            </a:r>
            <a:r>
              <a:rPr lang="en-US" altLang="ko-KR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.</a:t>
            </a:r>
          </a:p>
          <a:p>
            <a:pPr algn="ctr"/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저장하시겠습니까</a:t>
            </a:r>
            <a:r>
              <a:rPr lang="en-US" altLang="ko-KR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?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59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AF47FAAB-F130-8176-9F7E-2C586C0BA262}"/>
              </a:ext>
            </a:extLst>
          </p:cNvPr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8039435" y="5059824"/>
            <a:ext cx="426724" cy="18860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알림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grpSp>
        <p:nvGrpSpPr>
          <p:cNvPr id="160" name="그룹 159">
            <a:extLst>
              <a:ext uri="{FF2B5EF4-FFF2-40B4-BE49-F238E27FC236}">
                <a16:creationId xmlns:a16="http://schemas.microsoft.com/office/drawing/2014/main" id="{85CA8124-7B8E-EE4A-D39E-1730FF3D1264}"/>
              </a:ext>
            </a:extLst>
          </p:cNvPr>
          <p:cNvGrpSpPr/>
          <p:nvPr/>
        </p:nvGrpSpPr>
        <p:grpSpPr>
          <a:xfrm>
            <a:off x="8386858" y="4834396"/>
            <a:ext cx="244417" cy="258694"/>
            <a:chOff x="1098607" y="3056422"/>
            <a:chExt cx="244417" cy="258694"/>
          </a:xfrm>
        </p:grpSpPr>
        <p:sp>
          <p:nvSpPr>
            <p:cNvPr id="161" name="이등변 삼각형 160">
              <a:extLst>
                <a:ext uri="{FF2B5EF4-FFF2-40B4-BE49-F238E27FC236}">
                  <a16:creationId xmlns:a16="http://schemas.microsoft.com/office/drawing/2014/main" id="{63DB116E-FAB9-C65C-BF33-55BDA4015BC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62" name="그룹 161">
              <a:extLst>
                <a:ext uri="{FF2B5EF4-FFF2-40B4-BE49-F238E27FC236}">
                  <a16:creationId xmlns:a16="http://schemas.microsoft.com/office/drawing/2014/main" id="{961A855B-EEF9-48D3-181F-7A26849ADA25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63" name="Oval 593">
                <a:extLst>
                  <a:ext uri="{FF2B5EF4-FFF2-40B4-BE49-F238E27FC236}">
                    <a16:creationId xmlns:a16="http://schemas.microsoft.com/office/drawing/2014/main" id="{D17E639A-0946-DDBC-5487-058D38BB2B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66740027-0D42-393B-46D8-AFFF61F174F1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4-1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id="{EDDC6F7D-F1A0-2368-9963-C3658D775296}"/>
              </a:ext>
            </a:extLst>
          </p:cNvPr>
          <p:cNvSpPr/>
          <p:nvPr/>
        </p:nvSpPr>
        <p:spPr>
          <a:xfrm>
            <a:off x="2341079" y="2524481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 입력</a:t>
            </a:r>
          </a:p>
        </p:txBody>
      </p:sp>
      <p:sp>
        <p:nvSpPr>
          <p:cNvPr id="35" name="사각형: 둥근 모서리 34">
            <a:extLst>
              <a:ext uri="{FF2B5EF4-FFF2-40B4-BE49-F238E27FC236}">
                <a16:creationId xmlns:a16="http://schemas.microsoft.com/office/drawing/2014/main" id="{532EF5B7-1914-A5C1-2BD4-303F2CDD4721}"/>
              </a:ext>
            </a:extLst>
          </p:cNvPr>
          <p:cNvSpPr/>
          <p:nvPr/>
        </p:nvSpPr>
        <p:spPr>
          <a:xfrm>
            <a:off x="3427001" y="2524689"/>
            <a:ext cx="1002388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</a:t>
            </a:r>
          </a:p>
        </p:txBody>
      </p:sp>
      <p:pic>
        <p:nvPicPr>
          <p:cNvPr id="36" name="그래픽 35" descr="돋보기 단색으로 채워진">
            <a:extLst>
              <a:ext uri="{FF2B5EF4-FFF2-40B4-BE49-F238E27FC236}">
                <a16:creationId xmlns:a16="http://schemas.microsoft.com/office/drawing/2014/main" id="{ABC7156F-746E-EBD7-2A31-087978665346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4475513" y="2564084"/>
            <a:ext cx="145373" cy="147683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3B051EF5-83A9-7043-BD14-DE5C4CE98338}"/>
              </a:ext>
            </a:extLst>
          </p:cNvPr>
          <p:cNvSpPr txBox="1"/>
          <p:nvPr/>
        </p:nvSpPr>
        <p:spPr>
          <a:xfrm>
            <a:off x="535786" y="3967090"/>
            <a:ext cx="65961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>
                <a:highlight>
                  <a:srgbClr val="E2CFF1"/>
                </a:highlight>
              </a:rPr>
              <a:t>권한이 온라인몰 관리자인 경우</a:t>
            </a:r>
            <a:r>
              <a:rPr lang="en-US" altLang="ko-KR" sz="800">
                <a:highlight>
                  <a:srgbClr val="E2CFF1"/>
                </a:highlight>
              </a:rPr>
              <a:t>,</a:t>
            </a:r>
          </a:p>
          <a:p>
            <a:r>
              <a:rPr lang="ko-KR" altLang="en-US" sz="800">
                <a:highlight>
                  <a:srgbClr val="E2CFF1"/>
                </a:highlight>
              </a:rPr>
              <a:t>아래 권한 매장 설정 필드 생성</a:t>
            </a:r>
            <a:endParaRPr lang="en-US" altLang="ko-KR" sz="800">
              <a:highlight>
                <a:srgbClr val="E2CFF1"/>
              </a:highlight>
            </a:endParaRPr>
          </a:p>
          <a:p>
            <a:r>
              <a:rPr lang="ko-KR" altLang="en-US" sz="800">
                <a:highlight>
                  <a:srgbClr val="E2CFF1"/>
                </a:highlight>
              </a:rPr>
              <a:t>검색 버튼 클릭 시</a:t>
            </a:r>
            <a:r>
              <a:rPr lang="en-US" altLang="ko-KR" sz="800">
                <a:highlight>
                  <a:srgbClr val="E2CFF1"/>
                </a:highlight>
              </a:rPr>
              <a:t>, </a:t>
            </a:r>
            <a:r>
              <a:rPr lang="ko-KR" altLang="en-US" sz="800">
                <a:highlight>
                  <a:srgbClr val="E2CFF1"/>
                </a:highlight>
              </a:rPr>
              <a:t>온라인몰 매장 검색 팝업</a:t>
            </a:r>
            <a:endParaRPr lang="en-US" altLang="ko-KR" sz="800">
              <a:highlight>
                <a:srgbClr val="E2CFF1"/>
              </a:highlight>
            </a:endParaRPr>
          </a:p>
          <a:p>
            <a:endParaRPr lang="en-US" altLang="ko-KR" sz="800">
              <a:highlight>
                <a:srgbClr val="E2CFF1"/>
              </a:highlight>
            </a:endParaRPr>
          </a:p>
          <a:p>
            <a:r>
              <a:rPr lang="ko-KR" altLang="en-US" sz="800">
                <a:highlight>
                  <a:srgbClr val="E2CFF1"/>
                </a:highlight>
              </a:rPr>
              <a:t>권한이 스마트오더 관리자 또는 편의점 관리자인 경우</a:t>
            </a:r>
            <a:r>
              <a:rPr lang="en-US" altLang="ko-KR" sz="800">
                <a:highlight>
                  <a:srgbClr val="E2CFF1"/>
                </a:highlight>
              </a:rPr>
              <a:t>,</a:t>
            </a:r>
          </a:p>
          <a:p>
            <a:r>
              <a:rPr lang="ko-KR" altLang="en-US" sz="800">
                <a:highlight>
                  <a:srgbClr val="E2CFF1"/>
                </a:highlight>
              </a:rPr>
              <a:t>아래 권한 매장 설정 필드 생성</a:t>
            </a:r>
            <a:endParaRPr lang="en-US" altLang="ko-KR" sz="800">
              <a:highlight>
                <a:srgbClr val="E2CFF1"/>
              </a:highlight>
            </a:endParaRPr>
          </a:p>
          <a:p>
            <a:r>
              <a:rPr lang="ko-KR" altLang="en-US" sz="800">
                <a:highlight>
                  <a:srgbClr val="E2CFF1"/>
                </a:highlight>
              </a:rPr>
              <a:t>검색 버튼 클릭 시</a:t>
            </a:r>
            <a:r>
              <a:rPr lang="en-US" altLang="ko-KR" sz="800">
                <a:highlight>
                  <a:srgbClr val="E2CFF1"/>
                </a:highlight>
              </a:rPr>
              <a:t>, </a:t>
            </a:r>
            <a:r>
              <a:rPr lang="ko-KR" altLang="en-US" sz="800">
                <a:highlight>
                  <a:srgbClr val="E2CFF1"/>
                </a:highlight>
              </a:rPr>
              <a:t>스마트오더 매장 검색 팝업</a:t>
            </a:r>
            <a:endParaRPr lang="en-US" altLang="ko-KR" sz="800">
              <a:highlight>
                <a:srgbClr val="E2CFF1"/>
              </a:highlight>
            </a:endParaRPr>
          </a:p>
          <a:p>
            <a:endParaRPr lang="en-US" altLang="ko-KR" sz="800">
              <a:highlight>
                <a:srgbClr val="E2CFF1"/>
              </a:highlight>
            </a:endParaRPr>
          </a:p>
          <a:p>
            <a:r>
              <a:rPr lang="ko-KR" altLang="en-US" sz="800">
                <a:highlight>
                  <a:srgbClr val="E2CFF1"/>
                </a:highlight>
              </a:rPr>
              <a:t>권한이 시스템 관리자</a:t>
            </a:r>
            <a:r>
              <a:rPr lang="en-US" altLang="ko-KR" sz="800">
                <a:highlight>
                  <a:srgbClr val="E2CFF1"/>
                </a:highlight>
              </a:rPr>
              <a:t>, </a:t>
            </a:r>
            <a:r>
              <a:rPr lang="ko-KR" altLang="en-US" sz="800">
                <a:highlight>
                  <a:srgbClr val="E2CFF1"/>
                </a:highlight>
              </a:rPr>
              <a:t>관리자인 경우에는 권한 매장 필드 표시 </a:t>
            </a:r>
            <a:r>
              <a:rPr lang="en-US" altLang="ko-KR" sz="800">
                <a:highlight>
                  <a:srgbClr val="E2CFF1"/>
                </a:highlight>
              </a:rPr>
              <a:t>x</a:t>
            </a:r>
          </a:p>
          <a:p>
            <a:endParaRPr lang="en-US" altLang="ko-KR" sz="800">
              <a:highlight>
                <a:srgbClr val="E2CFF1"/>
              </a:highlight>
            </a:endParaRPr>
          </a:p>
          <a:p>
            <a:endParaRPr lang="en-US" altLang="ko-KR" sz="800">
              <a:highlight>
                <a:srgbClr val="E2CFF1"/>
              </a:highlight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888211" y="1021126"/>
            <a:ext cx="3633537" cy="313932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시스템 </a:t>
            </a:r>
            <a:r>
              <a:rPr lang="ko-KR" altLang="en-US" sz="900" dirty="0"/>
              <a:t>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</a:t>
            </a:r>
            <a:r>
              <a:rPr lang="ko-KR" altLang="en-US" sz="900" dirty="0" smtClean="0"/>
              <a:t>관리자 회원 관리 </a:t>
            </a:r>
            <a:r>
              <a:rPr lang="en-US" altLang="ko-KR" sz="900" dirty="0" smtClean="0"/>
              <a:t>(admin management) &gt; </a:t>
            </a:r>
            <a:r>
              <a:rPr lang="ko-KR" altLang="en-US" sz="900" b="1" dirty="0" smtClean="0"/>
              <a:t>추가 </a:t>
            </a:r>
            <a:r>
              <a:rPr lang="en-US" altLang="ko-KR" sz="900" b="1" dirty="0" smtClean="0"/>
              <a:t>(Add)</a:t>
            </a:r>
          </a:p>
          <a:p>
            <a:r>
              <a:rPr lang="en-US" altLang="ko-KR" sz="900" b="1" dirty="0" smtClean="0"/>
              <a:t>  - change UI with page (not modal)</a:t>
            </a:r>
            <a:endParaRPr lang="en-US" altLang="ko-KR" sz="900" b="1" dirty="0" smtClean="0"/>
          </a:p>
          <a:p>
            <a:endParaRPr lang="en-US" altLang="ko-KR" sz="900" dirty="0" smtClean="0"/>
          </a:p>
          <a:p>
            <a:r>
              <a:rPr lang="en-US" altLang="ko-KR" sz="900" dirty="0" smtClean="0"/>
              <a:t>2.Fields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권한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auth</a:t>
            </a:r>
            <a:r>
              <a:rPr lang="en-US" altLang="ko-KR" sz="900" dirty="0" smtClean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</a:t>
            </a:r>
            <a:r>
              <a:rPr lang="en-US" altLang="ko-KR" sz="900" dirty="0" err="1" smtClean="0">
                <a:latin typeface="+mn-ea"/>
              </a:rPr>
              <a:t>selectbox</a:t>
            </a:r>
            <a:r>
              <a:rPr lang="en-US" altLang="ko-KR" sz="900" dirty="0" smtClean="0">
                <a:latin typeface="+mn-ea"/>
              </a:rPr>
              <a:t> options: add </a:t>
            </a:r>
            <a:r>
              <a:rPr lang="en-US" altLang="ko-KR" sz="900" b="1" dirty="0" smtClean="0">
                <a:latin typeface="+mn-ea"/>
              </a:rPr>
              <a:t>AU10/AU11/AU12</a:t>
            </a:r>
            <a:br>
              <a:rPr lang="en-US" altLang="ko-KR" sz="900" b="1" dirty="0" smtClean="0">
                <a:latin typeface="+mn-ea"/>
              </a:rPr>
            </a:br>
            <a:r>
              <a:rPr lang="en-US" altLang="ko-KR" sz="900" b="1" dirty="0" smtClean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b) </a:t>
            </a:r>
            <a:r>
              <a:rPr lang="en-US" altLang="ko-KR" sz="900" dirty="0" smtClean="0">
                <a:latin typeface="+mn-ea"/>
              </a:rPr>
              <a:t>if </a:t>
            </a:r>
            <a:r>
              <a:rPr lang="en-US" altLang="ko-KR" sz="900" dirty="0" err="1" smtClean="0">
                <a:latin typeface="+mn-ea"/>
              </a:rPr>
              <a:t>auth</a:t>
            </a:r>
            <a:r>
              <a:rPr lang="en-US" altLang="ko-KR" sz="900" dirty="0" smtClean="0">
                <a:latin typeface="+mn-ea"/>
              </a:rPr>
              <a:t> is selected by </a:t>
            </a:r>
            <a:r>
              <a:rPr lang="en-US" altLang="ko-KR" sz="900" b="1" dirty="0" smtClean="0">
                <a:latin typeface="+mn-ea"/>
              </a:rPr>
              <a:t>AU10/AU11/AU12, show </a:t>
            </a:r>
            <a:r>
              <a:rPr lang="ko-KR" altLang="en-US" sz="900" dirty="0">
                <a:latin typeface="+mn-ea"/>
              </a:rPr>
              <a:t>권한 </a:t>
            </a:r>
            <a:r>
              <a:rPr lang="ko-KR" altLang="en-US" sz="900" dirty="0" smtClean="0">
                <a:latin typeface="+mn-ea"/>
              </a:rPr>
              <a:t>매장 </a:t>
            </a:r>
            <a:r>
              <a:rPr lang="en-US" altLang="ko-KR" sz="900" dirty="0" smtClean="0">
                <a:latin typeface="+mn-ea"/>
              </a:rPr>
              <a:t>field</a:t>
            </a:r>
            <a:r>
              <a:rPr lang="en-US" altLang="ko-KR" sz="900" b="1" dirty="0" smtClean="0">
                <a:latin typeface="+mn-ea"/>
              </a:rPr>
              <a:t> (if not, hide it)</a:t>
            </a:r>
          </a:p>
          <a:p>
            <a:r>
              <a:rPr lang="en-US" altLang="ko-KR" sz="900" b="1" dirty="0">
                <a:latin typeface="+mn-ea"/>
              </a:rPr>
              <a:t> </a:t>
            </a:r>
            <a:r>
              <a:rPr lang="en-US" altLang="ko-KR" sz="900" b="1" dirty="0" smtClean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2) </a:t>
            </a:r>
            <a:r>
              <a:rPr lang="ko-KR" altLang="en-US" sz="900" dirty="0">
                <a:latin typeface="+mn-ea"/>
              </a:rPr>
              <a:t>권한 매장 </a:t>
            </a:r>
            <a:r>
              <a:rPr lang="en-US" altLang="ko-KR" sz="900" dirty="0">
                <a:latin typeface="+mn-ea"/>
              </a:rPr>
              <a:t>(manage mall</a:t>
            </a:r>
            <a:r>
              <a:rPr lang="en-US" altLang="ko-KR" sz="900" dirty="0" smtClean="0">
                <a:latin typeface="+mn-ea"/>
              </a:rPr>
              <a:t>)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</a:t>
            </a:r>
            <a:r>
              <a:rPr lang="en-US" altLang="ko-KR" sz="900" b="1" dirty="0" smtClean="0">
                <a:latin typeface="+mn-ea"/>
              </a:rPr>
              <a:t> - if this field is shown, validation is required (append *(red) into the label) 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1</a:t>
            </a:r>
            <a:r>
              <a:rPr lang="en-US" altLang="ko-KR" sz="900" baseline="30000" dirty="0" smtClean="0">
                <a:latin typeface="+mn-ea"/>
              </a:rPr>
              <a:t>st</a:t>
            </a:r>
            <a:r>
              <a:rPr lang="en-US" altLang="ko-KR" sz="900" dirty="0" smtClean="0">
                <a:latin typeface="+mn-ea"/>
              </a:rPr>
              <a:t> </a:t>
            </a:r>
            <a:r>
              <a:rPr lang="en-US" altLang="ko-KR" sz="900" dirty="0" err="1" smtClean="0">
                <a:latin typeface="+mn-ea"/>
              </a:rPr>
              <a:t>inputbox</a:t>
            </a:r>
            <a:r>
              <a:rPr lang="en-US" altLang="ko-KR" sz="900" dirty="0" smtClean="0">
                <a:latin typeface="+mn-ea"/>
              </a:rPr>
              <a:t> (</a:t>
            </a:r>
            <a:r>
              <a:rPr lang="en-US" altLang="ko-KR" sz="900" dirty="0" err="1" smtClean="0">
                <a:latin typeface="+mn-ea"/>
              </a:rPr>
              <a:t>readonly</a:t>
            </a:r>
            <a:r>
              <a:rPr lang="en-US" altLang="ko-KR" sz="900" dirty="0" smtClean="0">
                <a:latin typeface="+mn-ea"/>
              </a:rPr>
              <a:t>) : show selected </a:t>
            </a:r>
            <a:r>
              <a:rPr lang="en-US" altLang="ko-KR" sz="900" dirty="0" err="1" smtClean="0">
                <a:latin typeface="+mn-ea"/>
              </a:rPr>
              <a:t>mall_name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</a:t>
            </a:r>
            <a:r>
              <a:rPr lang="en-US" altLang="ko-KR" sz="900" dirty="0" smtClean="0"/>
              <a:t>- </a:t>
            </a:r>
            <a:r>
              <a:rPr lang="en-US" altLang="ko-KR" sz="900" dirty="0"/>
              <a:t>placeholder: “</a:t>
            </a:r>
            <a:r>
              <a:rPr lang="ko-KR" altLang="en-US" sz="900" dirty="0"/>
              <a:t>이름 입력</a:t>
            </a:r>
            <a:r>
              <a:rPr lang="en-US" altLang="ko-KR" sz="900" dirty="0"/>
              <a:t>”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b) 2</a:t>
            </a:r>
            <a:r>
              <a:rPr lang="en-US" altLang="ko-KR" sz="900" baseline="30000" dirty="0" smtClean="0">
                <a:latin typeface="+mn-ea"/>
              </a:rPr>
              <a:t>nd</a:t>
            </a:r>
            <a:r>
              <a:rPr lang="en-US" altLang="ko-KR" sz="900" dirty="0" smtClean="0">
                <a:latin typeface="+mn-ea"/>
              </a:rPr>
              <a:t> </a:t>
            </a:r>
            <a:r>
              <a:rPr lang="en-US" altLang="ko-KR" sz="900" dirty="0" err="1" smtClean="0">
                <a:latin typeface="+mn-ea"/>
              </a:rPr>
              <a:t>inputbox</a:t>
            </a:r>
            <a:r>
              <a:rPr lang="en-US" altLang="ko-KR" sz="900" dirty="0" smtClean="0">
                <a:latin typeface="+mn-ea"/>
              </a:rPr>
              <a:t> (</a:t>
            </a:r>
            <a:r>
              <a:rPr lang="en-US" altLang="ko-KR" sz="900" dirty="0" err="1" smtClean="0">
                <a:latin typeface="+mn-ea"/>
              </a:rPr>
              <a:t>readonly</a:t>
            </a:r>
            <a:r>
              <a:rPr lang="en-US" altLang="ko-KR" sz="900" dirty="0" smtClean="0">
                <a:latin typeface="+mn-ea"/>
              </a:rPr>
              <a:t>) : show selected </a:t>
            </a:r>
            <a:r>
              <a:rPr lang="en-US" altLang="ko-KR" sz="900" dirty="0" err="1" smtClean="0">
                <a:latin typeface="+mn-ea"/>
              </a:rPr>
              <a:t>mall_code</a:t>
            </a:r>
            <a:r>
              <a:rPr lang="en-US" altLang="ko-KR" sz="900" dirty="0" smtClean="0">
                <a:latin typeface="+mn-ea"/>
              </a:rPr>
              <a:t/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</a:t>
            </a:r>
            <a:r>
              <a:rPr lang="en-US" altLang="ko-KR" sz="900" dirty="0" smtClean="0"/>
              <a:t>- </a:t>
            </a:r>
            <a:r>
              <a:rPr lang="en-US" altLang="ko-KR" sz="900" dirty="0"/>
              <a:t>placeholder: “</a:t>
            </a:r>
            <a:r>
              <a:rPr lang="ko-KR" altLang="en-US" sz="900" dirty="0"/>
              <a:t>코드</a:t>
            </a:r>
            <a:r>
              <a:rPr lang="en-US" altLang="ko-KR" sz="900" dirty="0" smtClean="0"/>
              <a:t>”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c) search icon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</a:t>
            </a:r>
            <a:r>
              <a:rPr lang="en-US" altLang="ko-KR" sz="900" dirty="0" smtClean="0"/>
              <a:t>- </a:t>
            </a:r>
            <a:r>
              <a:rPr lang="en-US" altLang="ko-KR" sz="900" dirty="0"/>
              <a:t>if </a:t>
            </a:r>
            <a:r>
              <a:rPr lang="en-US" altLang="ko-KR" sz="900" b="1" dirty="0">
                <a:latin typeface="+mn-ea"/>
              </a:rPr>
              <a:t>AU10</a:t>
            </a:r>
            <a:r>
              <a:rPr lang="en-US" altLang="ko-KR" sz="900" dirty="0" smtClean="0"/>
              <a:t> </a:t>
            </a:r>
            <a:r>
              <a:rPr lang="en-US" altLang="ko-KR" sz="900" dirty="0"/>
              <a:t>is selected, open common online mall search modal</a:t>
            </a:r>
          </a:p>
          <a:p>
            <a:r>
              <a:rPr lang="en-US" altLang="ko-KR" sz="900" dirty="0"/>
              <a:t>      - if </a:t>
            </a:r>
            <a:r>
              <a:rPr lang="en-US" altLang="ko-KR" sz="900" b="1" dirty="0">
                <a:latin typeface="+mn-ea"/>
              </a:rPr>
              <a:t>AU11/AU12</a:t>
            </a:r>
            <a:r>
              <a:rPr lang="en-US" altLang="ko-KR" sz="900" dirty="0" smtClean="0"/>
              <a:t> </a:t>
            </a:r>
            <a:r>
              <a:rPr lang="en-US" altLang="ko-KR" sz="900" dirty="0"/>
              <a:t>is selected, open common store mall search modal</a:t>
            </a:r>
            <a:endParaRPr lang="en-US" altLang="ko-KR" sz="9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36475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6">
            <a:extLst>
              <a:ext uri="{FF2B5EF4-FFF2-40B4-BE49-F238E27FC236}">
                <a16:creationId xmlns:a16="http://schemas.microsoft.com/office/drawing/2014/main" id="{47BDEBCD-3AA6-65F6-19C4-21C314262A13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5" name="표 37">
            <a:extLst>
              <a:ext uri="{FF2B5EF4-FFF2-40B4-BE49-F238E27FC236}">
                <a16:creationId xmlns:a16="http://schemas.microsoft.com/office/drawing/2014/main" id="{72369C76-66DF-D13B-DD7A-CDA629201E1B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725881"/>
          <a:ext cx="439783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내</a:t>
                      </a:r>
                      <a:r>
                        <a:rPr lang="en-US" altLang="ko-KR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관리자</a:t>
                      </a:r>
                      <a:r>
                        <a:rPr lang="en-US" altLang="ko-KR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 정보 확인을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 정보 내용 표시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34354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시스템 관리자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관리자 외에는 변경 불가능하게 비활성화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030313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저장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97546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비밀번호 변경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10391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5-1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비밀번호 변경 상세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898601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닫기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251496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52EBC7A-9743-F071-C787-46D754A7858E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나의 회원정보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시스템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>
                          <a:latin typeface="+mn-ea"/>
                          <a:ea typeface="+mn-ea"/>
                        </a:rPr>
                        <a:t>AD-04-0010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6807FA-2162-70F1-5CF5-B6AF5BD8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E73B-84C7-4AAC-9FE3-B393E1970512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5B5CB7-F723-B50A-2B4A-B8FCEACB0A9D}"/>
              </a:ext>
            </a:extLst>
          </p:cNvPr>
          <p:cNvSpPr txBox="1"/>
          <p:nvPr/>
        </p:nvSpPr>
        <p:spPr>
          <a:xfrm>
            <a:off x="314325" y="692380"/>
            <a:ext cx="20904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시스템 관리  </a:t>
            </a:r>
            <a:r>
              <a:rPr lang="en-US" altLang="ko-KR" sz="900"/>
              <a:t>&gt; </a:t>
            </a:r>
            <a:r>
              <a:rPr lang="ko-KR" altLang="en-US" sz="900"/>
              <a:t>나의 회원정보 관리</a:t>
            </a:r>
          </a:p>
        </p:txBody>
      </p: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71833184-012B-3A8E-1260-0DAF77408F14}"/>
              </a:ext>
            </a:extLst>
          </p:cNvPr>
          <p:cNvGrpSpPr/>
          <p:nvPr/>
        </p:nvGrpSpPr>
        <p:grpSpPr>
          <a:xfrm rot="5400000">
            <a:off x="2304280" y="690999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39" name="이등변 삼각형 38">
              <a:extLst>
                <a:ext uri="{FF2B5EF4-FFF2-40B4-BE49-F238E27FC236}">
                  <a16:creationId xmlns:a16="http://schemas.microsoft.com/office/drawing/2014/main" id="{6B5670F0-CEA8-6981-70BF-08CE90E66A47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40" name="Oval 593">
              <a:extLst>
                <a:ext uri="{FF2B5EF4-FFF2-40B4-BE49-F238E27FC236}">
                  <a16:creationId xmlns:a16="http://schemas.microsoft.com/office/drawing/2014/main" id="{72FEF486-F491-8ABF-96B5-2DE82791B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70A8BA5B-FD65-3ABA-2B18-163A0672F725}"/>
              </a:ext>
            </a:extLst>
          </p:cNvPr>
          <p:cNvCxnSpPr/>
          <p:nvPr/>
        </p:nvCxnSpPr>
        <p:spPr>
          <a:xfrm>
            <a:off x="257174" y="1088114"/>
            <a:ext cx="610552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F74A21CC-8BE3-C1C8-E41D-BDE8838B6525}"/>
              </a:ext>
            </a:extLst>
          </p:cNvPr>
          <p:cNvSpPr txBox="1"/>
          <p:nvPr/>
        </p:nvSpPr>
        <p:spPr>
          <a:xfrm>
            <a:off x="252096" y="1412201"/>
            <a:ext cx="1895475" cy="2558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관리자 </a:t>
            </a:r>
            <a:r>
              <a:rPr lang="en-US" altLang="ko-KR" sz="900"/>
              <a:t>ID</a:t>
            </a: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관리자명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권한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en-US" altLang="ko-KR" sz="900"/>
              <a:t>                           </a:t>
            </a:r>
            <a:r>
              <a:rPr lang="ko-KR" altLang="en-US" sz="900">
                <a:highlight>
                  <a:srgbClr val="E2CFF1"/>
                </a:highlight>
              </a:rPr>
              <a:t>권한 매장</a:t>
            </a:r>
            <a:endParaRPr lang="en-US" altLang="ko-KR" sz="900">
              <a:highlight>
                <a:srgbClr val="E2CFF1"/>
              </a:highlight>
            </a:endParaRPr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전화번호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이메일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</p:txBody>
      </p:sp>
      <p:sp>
        <p:nvSpPr>
          <p:cNvPr id="47" name="사각형: 둥근 모서리 46">
            <a:extLst>
              <a:ext uri="{FF2B5EF4-FFF2-40B4-BE49-F238E27FC236}">
                <a16:creationId xmlns:a16="http://schemas.microsoft.com/office/drawing/2014/main" id="{5BCFAF61-2E6C-193A-5654-BE13ABE8D36F}"/>
              </a:ext>
            </a:extLst>
          </p:cNvPr>
          <p:cNvSpPr/>
          <p:nvPr/>
        </p:nvSpPr>
        <p:spPr>
          <a:xfrm>
            <a:off x="2584424" y="4189638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 저장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48" name="사각형: 둥근 모서리 47">
            <a:extLst>
              <a:ext uri="{FF2B5EF4-FFF2-40B4-BE49-F238E27FC236}">
                <a16:creationId xmlns:a16="http://schemas.microsoft.com/office/drawing/2014/main" id="{8153D616-FBE0-50D8-38BF-63E4E97B7FB8}"/>
              </a:ext>
            </a:extLst>
          </p:cNvPr>
          <p:cNvSpPr/>
          <p:nvPr/>
        </p:nvSpPr>
        <p:spPr>
          <a:xfrm>
            <a:off x="3243861" y="4189638"/>
            <a:ext cx="105795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비밀번호 변경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49" name="사각형: 둥근 모서리 48">
            <a:extLst>
              <a:ext uri="{FF2B5EF4-FFF2-40B4-BE49-F238E27FC236}">
                <a16:creationId xmlns:a16="http://schemas.microsoft.com/office/drawing/2014/main" id="{4CC29E7D-5D84-FFCF-D357-DF99D1E8212C}"/>
              </a:ext>
            </a:extLst>
          </p:cNvPr>
          <p:cNvSpPr/>
          <p:nvPr/>
        </p:nvSpPr>
        <p:spPr>
          <a:xfrm>
            <a:off x="4413224" y="4189638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sp>
        <p:nvSpPr>
          <p:cNvPr id="50" name="사각형: 둥근 모서리 49">
            <a:extLst>
              <a:ext uri="{FF2B5EF4-FFF2-40B4-BE49-F238E27FC236}">
                <a16:creationId xmlns:a16="http://schemas.microsoft.com/office/drawing/2014/main" id="{3404EF68-51DB-A5A2-9CC6-63DE86785CDA}"/>
              </a:ext>
            </a:extLst>
          </p:cNvPr>
          <p:cNvSpPr/>
          <p:nvPr/>
        </p:nvSpPr>
        <p:spPr>
          <a:xfrm>
            <a:off x="1417612" y="1453837"/>
            <a:ext cx="3286123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test1111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1" name="사각형: 둥근 모서리 50">
            <a:extLst>
              <a:ext uri="{FF2B5EF4-FFF2-40B4-BE49-F238E27FC236}">
                <a16:creationId xmlns:a16="http://schemas.microsoft.com/office/drawing/2014/main" id="{4F554F66-C1BB-8000-219B-328D2BB8117D}"/>
              </a:ext>
            </a:extLst>
          </p:cNvPr>
          <p:cNvSpPr/>
          <p:nvPr/>
        </p:nvSpPr>
        <p:spPr>
          <a:xfrm>
            <a:off x="1417612" y="1854157"/>
            <a:ext cx="329088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홍길동</a:t>
            </a:r>
          </a:p>
        </p:txBody>
      </p:sp>
      <p:sp>
        <p:nvSpPr>
          <p:cNvPr id="52" name="사각형: 둥근 모서리 51">
            <a:extLst>
              <a:ext uri="{FF2B5EF4-FFF2-40B4-BE49-F238E27FC236}">
                <a16:creationId xmlns:a16="http://schemas.microsoft.com/office/drawing/2014/main" id="{C71D2213-675B-8CF0-E30C-83467F715D7D}"/>
              </a:ext>
            </a:extLst>
          </p:cNvPr>
          <p:cNvSpPr/>
          <p:nvPr/>
        </p:nvSpPr>
        <p:spPr>
          <a:xfrm>
            <a:off x="1417611" y="2273604"/>
            <a:ext cx="1057275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tx1"/>
                </a:solidFill>
              </a:rPr>
              <a:t> 관리자        ▼</a:t>
            </a:r>
          </a:p>
        </p:txBody>
      </p:sp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id="{01AAA96A-337D-CBD2-7403-20DC59A5706B}"/>
              </a:ext>
            </a:extLst>
          </p:cNvPr>
          <p:cNvSpPr/>
          <p:nvPr/>
        </p:nvSpPr>
        <p:spPr>
          <a:xfrm>
            <a:off x="1417611" y="3093446"/>
            <a:ext cx="74662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010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4" name="사각형: 둥근 모서리 53">
            <a:extLst>
              <a:ext uri="{FF2B5EF4-FFF2-40B4-BE49-F238E27FC236}">
                <a16:creationId xmlns:a16="http://schemas.microsoft.com/office/drawing/2014/main" id="{85680E56-1601-FF59-218D-F10EC094D396}"/>
              </a:ext>
            </a:extLst>
          </p:cNvPr>
          <p:cNvSpPr/>
          <p:nvPr/>
        </p:nvSpPr>
        <p:spPr>
          <a:xfrm>
            <a:off x="2303842" y="3093446"/>
            <a:ext cx="74662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1111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id="{857856C0-8A32-69B6-4A94-28DA0101D074}"/>
              </a:ext>
            </a:extLst>
          </p:cNvPr>
          <p:cNvSpPr/>
          <p:nvPr/>
        </p:nvSpPr>
        <p:spPr>
          <a:xfrm>
            <a:off x="3201369" y="3093446"/>
            <a:ext cx="746627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1111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id="{2B4D1DC4-2C8D-5297-F9CF-54B1A7C129B8}"/>
              </a:ext>
            </a:extLst>
          </p:cNvPr>
          <p:cNvSpPr/>
          <p:nvPr/>
        </p:nvSpPr>
        <p:spPr>
          <a:xfrm>
            <a:off x="1418183" y="3491238"/>
            <a:ext cx="98656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test1234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id="{38D7EAEA-979C-DB7C-E123-44EB9A632D21}"/>
              </a:ext>
            </a:extLst>
          </p:cNvPr>
          <p:cNvSpPr/>
          <p:nvPr/>
        </p:nvSpPr>
        <p:spPr>
          <a:xfrm>
            <a:off x="2618645" y="3491238"/>
            <a:ext cx="98656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>
                <a:solidFill>
                  <a:schemeClr val="tx1"/>
                </a:solidFill>
              </a:rPr>
              <a:t>naver.com</a:t>
            </a:r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BA4CE7F-94CB-FB6E-977A-D1D41CF72E24}"/>
              </a:ext>
            </a:extLst>
          </p:cNvPr>
          <p:cNvSpPr txBox="1"/>
          <p:nvPr/>
        </p:nvSpPr>
        <p:spPr>
          <a:xfrm>
            <a:off x="2425951" y="3505723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@</a:t>
            </a:r>
            <a:endParaRPr lang="ko-KR" altLang="en-US" sz="80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8A0DC30-47CD-132F-9957-2AC21D59A039}"/>
              </a:ext>
            </a:extLst>
          </p:cNvPr>
          <p:cNvSpPr txBox="1"/>
          <p:nvPr/>
        </p:nvSpPr>
        <p:spPr>
          <a:xfrm>
            <a:off x="2142807" y="3091575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3653277-1CD5-9E30-B7B6-3DB174A5CDB3}"/>
              </a:ext>
            </a:extLst>
          </p:cNvPr>
          <p:cNvSpPr txBox="1"/>
          <p:nvPr/>
        </p:nvSpPr>
        <p:spPr>
          <a:xfrm>
            <a:off x="3033101" y="3101101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/>
              <a:t>-</a:t>
            </a:r>
            <a:endParaRPr lang="ko-KR" altLang="en-US" sz="80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1907E16-3350-249A-875E-6F873D1867E6}"/>
              </a:ext>
            </a:extLst>
          </p:cNvPr>
          <p:cNvSpPr txBox="1"/>
          <p:nvPr/>
        </p:nvSpPr>
        <p:spPr>
          <a:xfrm>
            <a:off x="213410" y="1440214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5AF2158-2B94-E7C6-77C7-0C571421A9E5}"/>
              </a:ext>
            </a:extLst>
          </p:cNvPr>
          <p:cNvSpPr txBox="1"/>
          <p:nvPr/>
        </p:nvSpPr>
        <p:spPr>
          <a:xfrm>
            <a:off x="211512" y="1840224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grpSp>
        <p:nvGrpSpPr>
          <p:cNvPr id="84" name="그룹 83">
            <a:extLst>
              <a:ext uri="{FF2B5EF4-FFF2-40B4-BE49-F238E27FC236}">
                <a16:creationId xmlns:a16="http://schemas.microsoft.com/office/drawing/2014/main" id="{6DF1948A-0362-D18D-C382-E5E5C18E1DD7}"/>
              </a:ext>
            </a:extLst>
          </p:cNvPr>
          <p:cNvGrpSpPr/>
          <p:nvPr/>
        </p:nvGrpSpPr>
        <p:grpSpPr>
          <a:xfrm>
            <a:off x="2728915" y="3940351"/>
            <a:ext cx="244417" cy="258694"/>
            <a:chOff x="1098607" y="3056422"/>
            <a:chExt cx="244417" cy="258694"/>
          </a:xfrm>
        </p:grpSpPr>
        <p:sp>
          <p:nvSpPr>
            <p:cNvPr id="85" name="이등변 삼각형 84">
              <a:extLst>
                <a:ext uri="{FF2B5EF4-FFF2-40B4-BE49-F238E27FC236}">
                  <a16:creationId xmlns:a16="http://schemas.microsoft.com/office/drawing/2014/main" id="{8EE730A0-EB47-9EF6-0776-BB530B019B06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86" name="그룹 85">
              <a:extLst>
                <a:ext uri="{FF2B5EF4-FFF2-40B4-BE49-F238E27FC236}">
                  <a16:creationId xmlns:a16="http://schemas.microsoft.com/office/drawing/2014/main" id="{3FF03CC9-58C5-BEED-5821-2E6C3198E30E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87" name="Oval 593">
                <a:extLst>
                  <a:ext uri="{FF2B5EF4-FFF2-40B4-BE49-F238E27FC236}">
                    <a16:creationId xmlns:a16="http://schemas.microsoft.com/office/drawing/2014/main" id="{7EA4A0DF-DE61-F1E4-F7F6-11D341CCEE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99" name="TextBox 14">
                <a:extLst>
                  <a:ext uri="{FF2B5EF4-FFF2-40B4-BE49-F238E27FC236}">
                    <a16:creationId xmlns:a16="http://schemas.microsoft.com/office/drawing/2014/main" id="{9D5E3F8A-E52D-DB11-9103-2A7869CD8792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00" name="그룹 99">
            <a:extLst>
              <a:ext uri="{FF2B5EF4-FFF2-40B4-BE49-F238E27FC236}">
                <a16:creationId xmlns:a16="http://schemas.microsoft.com/office/drawing/2014/main" id="{68DD8E8D-59D2-6161-8F99-C5A0174EBBE1}"/>
              </a:ext>
            </a:extLst>
          </p:cNvPr>
          <p:cNvGrpSpPr/>
          <p:nvPr/>
        </p:nvGrpSpPr>
        <p:grpSpPr>
          <a:xfrm>
            <a:off x="3638325" y="3921078"/>
            <a:ext cx="244417" cy="258694"/>
            <a:chOff x="1098607" y="3056422"/>
            <a:chExt cx="244417" cy="258694"/>
          </a:xfrm>
        </p:grpSpPr>
        <p:sp>
          <p:nvSpPr>
            <p:cNvPr id="101" name="이등변 삼각형 100">
              <a:extLst>
                <a:ext uri="{FF2B5EF4-FFF2-40B4-BE49-F238E27FC236}">
                  <a16:creationId xmlns:a16="http://schemas.microsoft.com/office/drawing/2014/main" id="{B1E0AEC1-09B2-A41A-9453-4E4D0BFC43CC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2" name="그룹 101">
              <a:extLst>
                <a:ext uri="{FF2B5EF4-FFF2-40B4-BE49-F238E27FC236}">
                  <a16:creationId xmlns:a16="http://schemas.microsoft.com/office/drawing/2014/main" id="{0B900D4F-7E73-3A62-C5C7-601A8AF0A738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03" name="Oval 593">
                <a:extLst>
                  <a:ext uri="{FF2B5EF4-FFF2-40B4-BE49-F238E27FC236}">
                    <a16:creationId xmlns:a16="http://schemas.microsoft.com/office/drawing/2014/main" id="{95AEBBBF-D08A-4435-787E-1C761B85BB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4" name="TextBox 14">
                <a:extLst>
                  <a:ext uri="{FF2B5EF4-FFF2-40B4-BE49-F238E27FC236}">
                    <a16:creationId xmlns:a16="http://schemas.microsoft.com/office/drawing/2014/main" id="{E73EA73F-6559-5F0F-633F-1A0BB0C0029C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05" name="그룹 104">
            <a:extLst>
              <a:ext uri="{FF2B5EF4-FFF2-40B4-BE49-F238E27FC236}">
                <a16:creationId xmlns:a16="http://schemas.microsoft.com/office/drawing/2014/main" id="{2C2831AC-9057-5559-69CA-69843F5826CF}"/>
              </a:ext>
            </a:extLst>
          </p:cNvPr>
          <p:cNvGrpSpPr/>
          <p:nvPr/>
        </p:nvGrpSpPr>
        <p:grpSpPr>
          <a:xfrm>
            <a:off x="4562619" y="3940352"/>
            <a:ext cx="244417" cy="258694"/>
            <a:chOff x="1098607" y="3056422"/>
            <a:chExt cx="244417" cy="258694"/>
          </a:xfrm>
        </p:grpSpPr>
        <p:sp>
          <p:nvSpPr>
            <p:cNvPr id="106" name="이등변 삼각형 105">
              <a:extLst>
                <a:ext uri="{FF2B5EF4-FFF2-40B4-BE49-F238E27FC236}">
                  <a16:creationId xmlns:a16="http://schemas.microsoft.com/office/drawing/2014/main" id="{CB532877-89D0-50B3-B1E8-C2BAE9908ACA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07" name="그룹 106">
              <a:extLst>
                <a:ext uri="{FF2B5EF4-FFF2-40B4-BE49-F238E27FC236}">
                  <a16:creationId xmlns:a16="http://schemas.microsoft.com/office/drawing/2014/main" id="{5D218231-5C43-8426-3225-DFAF5571A92C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08" name="Oval 593">
                <a:extLst>
                  <a:ext uri="{FF2B5EF4-FFF2-40B4-BE49-F238E27FC236}">
                    <a16:creationId xmlns:a16="http://schemas.microsoft.com/office/drawing/2014/main" id="{185D3B12-7D36-4ACD-706D-C7B847C858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09" name="TextBox 14">
                <a:extLst>
                  <a:ext uri="{FF2B5EF4-FFF2-40B4-BE49-F238E27FC236}">
                    <a16:creationId xmlns:a16="http://schemas.microsoft.com/office/drawing/2014/main" id="{00196085-E388-722A-B1C0-A1535AB35013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115" name="그룹 114">
            <a:extLst>
              <a:ext uri="{FF2B5EF4-FFF2-40B4-BE49-F238E27FC236}">
                <a16:creationId xmlns:a16="http://schemas.microsoft.com/office/drawing/2014/main" id="{4DC33629-F898-AC83-5287-5C4963B675CE}"/>
              </a:ext>
            </a:extLst>
          </p:cNvPr>
          <p:cNvGrpSpPr/>
          <p:nvPr/>
        </p:nvGrpSpPr>
        <p:grpSpPr>
          <a:xfrm rot="5400000">
            <a:off x="4734064" y="1449001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116" name="이등변 삼각형 115">
              <a:extLst>
                <a:ext uri="{FF2B5EF4-FFF2-40B4-BE49-F238E27FC236}">
                  <a16:creationId xmlns:a16="http://schemas.microsoft.com/office/drawing/2014/main" id="{741BAFF1-1356-52CE-6DCA-48325FC70BC0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117" name="Oval 593">
              <a:extLst>
                <a:ext uri="{FF2B5EF4-FFF2-40B4-BE49-F238E27FC236}">
                  <a16:creationId xmlns:a16="http://schemas.microsoft.com/office/drawing/2014/main" id="{37AB7E14-E6DE-5B53-5BA2-9E68F5F20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118" name="TextBox 117">
            <a:extLst>
              <a:ext uri="{FF2B5EF4-FFF2-40B4-BE49-F238E27FC236}">
                <a16:creationId xmlns:a16="http://schemas.microsoft.com/office/drawing/2014/main" id="{EECF947C-8316-CAAC-91C6-21CE24E3C41A}"/>
              </a:ext>
            </a:extLst>
          </p:cNvPr>
          <p:cNvSpPr txBox="1"/>
          <p:nvPr/>
        </p:nvSpPr>
        <p:spPr>
          <a:xfrm>
            <a:off x="7926457" y="6250414"/>
            <a:ext cx="4075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- </a:t>
            </a:r>
            <a:r>
              <a:rPr lang="ko-KR" altLang="en-US" sz="900"/>
              <a:t>저장</a:t>
            </a:r>
            <a:r>
              <a:rPr lang="en-US" altLang="ko-KR" sz="900"/>
              <a:t>, </a:t>
            </a:r>
            <a:r>
              <a:rPr lang="ko-KR" altLang="en-US" sz="900"/>
              <a:t>비밀번호 초기화 등 이벤트 발생 시</a:t>
            </a:r>
            <a:r>
              <a:rPr lang="en-US" altLang="ko-KR" sz="900"/>
              <a:t>, </a:t>
            </a:r>
            <a:r>
              <a:rPr lang="ko-KR" altLang="en-US" sz="900"/>
              <a:t>해당 내용의 메시지 생성</a:t>
            </a:r>
            <a:endParaRPr lang="en-US" altLang="ko-KR" sz="900"/>
          </a:p>
          <a:p>
            <a:r>
              <a:rPr lang="en-US" altLang="ko-KR" sz="900"/>
              <a:t>- </a:t>
            </a:r>
            <a:r>
              <a:rPr lang="ko-KR" altLang="en-US" sz="900"/>
              <a:t>상세 정보 중 </a:t>
            </a:r>
            <a:r>
              <a:rPr lang="en-US" altLang="ko-KR" sz="900">
                <a:solidFill>
                  <a:srgbClr val="C00000"/>
                </a:solidFill>
              </a:rPr>
              <a:t>*</a:t>
            </a:r>
            <a:r>
              <a:rPr lang="ko-KR" altLang="en-US" sz="900"/>
              <a:t>은 필수 정보</a:t>
            </a:r>
            <a:r>
              <a:rPr lang="en-US" altLang="ko-KR" sz="900"/>
              <a:t>, </a:t>
            </a:r>
            <a:r>
              <a:rPr lang="ko-KR" altLang="en-US" sz="900">
                <a:highlight>
                  <a:srgbClr val="C0C0C0"/>
                </a:highlight>
              </a:rPr>
              <a:t>회색 영역</a:t>
            </a:r>
            <a:r>
              <a:rPr lang="ko-KR" altLang="en-US" sz="900"/>
              <a:t>은 변경 불가 영역</a:t>
            </a:r>
          </a:p>
        </p:txBody>
      </p:sp>
      <p:sp>
        <p:nvSpPr>
          <p:cNvPr id="119" name="직사각형 118">
            <a:extLst>
              <a:ext uri="{FF2B5EF4-FFF2-40B4-BE49-F238E27FC236}">
                <a16:creationId xmlns:a16="http://schemas.microsoft.com/office/drawing/2014/main" id="{58B05CB5-80E3-9293-132E-C77D7B76F224}"/>
              </a:ext>
            </a:extLst>
          </p:cNvPr>
          <p:cNvSpPr/>
          <p:nvPr/>
        </p:nvSpPr>
        <p:spPr>
          <a:xfrm>
            <a:off x="5364231" y="3100713"/>
            <a:ext cx="5124452" cy="303140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A560DF19-30C6-D433-A33C-38E446BF218F}"/>
              </a:ext>
            </a:extLst>
          </p:cNvPr>
          <p:cNvSpPr txBox="1"/>
          <p:nvPr/>
        </p:nvSpPr>
        <p:spPr>
          <a:xfrm>
            <a:off x="5519722" y="3310740"/>
            <a:ext cx="1895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비밀번호 변경</a:t>
            </a:r>
          </a:p>
        </p:txBody>
      </p:sp>
      <p:sp>
        <p:nvSpPr>
          <p:cNvPr id="121" name="곱하기 기호 120">
            <a:extLst>
              <a:ext uri="{FF2B5EF4-FFF2-40B4-BE49-F238E27FC236}">
                <a16:creationId xmlns:a16="http://schemas.microsoft.com/office/drawing/2014/main" id="{3190957F-DB4D-E9F5-758A-BEB6E413694B}"/>
              </a:ext>
            </a:extLst>
          </p:cNvPr>
          <p:cNvSpPr/>
          <p:nvPr/>
        </p:nvSpPr>
        <p:spPr>
          <a:xfrm>
            <a:off x="10120381" y="3283037"/>
            <a:ext cx="225425" cy="225425"/>
          </a:xfrm>
          <a:prstGeom prst="mathMultiply">
            <a:avLst>
              <a:gd name="adj1" fmla="val 1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5B2A16D5-66F2-6AD4-9A23-B74B22990C42}"/>
              </a:ext>
            </a:extLst>
          </p:cNvPr>
          <p:cNvSpPr txBox="1"/>
          <p:nvPr/>
        </p:nvSpPr>
        <p:spPr>
          <a:xfrm>
            <a:off x="5594128" y="3859430"/>
            <a:ext cx="1895475" cy="1519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/>
              <a:t>현재 비밀번호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비밀번호</a:t>
            </a: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endParaRPr lang="en-US" altLang="ko-KR" sz="900"/>
          </a:p>
          <a:p>
            <a:pPr>
              <a:lnSpc>
                <a:spcPct val="150000"/>
              </a:lnSpc>
            </a:pPr>
            <a:r>
              <a:rPr lang="ko-KR" altLang="en-US" sz="900"/>
              <a:t>비밀번호 확인</a:t>
            </a:r>
            <a:endParaRPr lang="en-US" altLang="ko-KR" sz="900"/>
          </a:p>
        </p:txBody>
      </p:sp>
      <p:sp>
        <p:nvSpPr>
          <p:cNvPr id="123" name="사각형: 둥근 모서리 122">
            <a:extLst>
              <a:ext uri="{FF2B5EF4-FFF2-40B4-BE49-F238E27FC236}">
                <a16:creationId xmlns:a16="http://schemas.microsoft.com/office/drawing/2014/main" id="{5086AFB6-9DFA-4DF3-4205-70B426FB6F75}"/>
              </a:ext>
            </a:extLst>
          </p:cNvPr>
          <p:cNvSpPr/>
          <p:nvPr/>
        </p:nvSpPr>
        <p:spPr>
          <a:xfrm>
            <a:off x="6759644" y="3901066"/>
            <a:ext cx="3286123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24" name="사각형: 둥근 모서리 123">
            <a:extLst>
              <a:ext uri="{FF2B5EF4-FFF2-40B4-BE49-F238E27FC236}">
                <a16:creationId xmlns:a16="http://schemas.microsoft.com/office/drawing/2014/main" id="{F3C79CAC-BF52-A8F8-5555-1F5C7BC6A323}"/>
              </a:ext>
            </a:extLst>
          </p:cNvPr>
          <p:cNvSpPr/>
          <p:nvPr/>
        </p:nvSpPr>
        <p:spPr>
          <a:xfrm>
            <a:off x="6759644" y="4301386"/>
            <a:ext cx="329088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25" name="사각형: 둥근 모서리 124">
            <a:extLst>
              <a:ext uri="{FF2B5EF4-FFF2-40B4-BE49-F238E27FC236}">
                <a16:creationId xmlns:a16="http://schemas.microsoft.com/office/drawing/2014/main" id="{5BE93251-FBD1-3534-0052-421C7E1C4A4E}"/>
              </a:ext>
            </a:extLst>
          </p:cNvPr>
          <p:cNvSpPr/>
          <p:nvPr/>
        </p:nvSpPr>
        <p:spPr>
          <a:xfrm>
            <a:off x="6759644" y="5117575"/>
            <a:ext cx="3290885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>
              <a:solidFill>
                <a:schemeClr val="tx1"/>
              </a:solidFill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A741A53C-0F8A-D032-5829-3222B487CFC5}"/>
              </a:ext>
            </a:extLst>
          </p:cNvPr>
          <p:cNvSpPr txBox="1"/>
          <p:nvPr/>
        </p:nvSpPr>
        <p:spPr>
          <a:xfrm>
            <a:off x="5547763" y="3852575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98B33B58-062F-7B59-892E-380F22646B7E}"/>
              </a:ext>
            </a:extLst>
          </p:cNvPr>
          <p:cNvSpPr txBox="1"/>
          <p:nvPr/>
        </p:nvSpPr>
        <p:spPr>
          <a:xfrm>
            <a:off x="5550420" y="4255911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834C20D8-47D5-3779-76BA-28F7A4FD2461}"/>
              </a:ext>
            </a:extLst>
          </p:cNvPr>
          <p:cNvSpPr txBox="1"/>
          <p:nvPr/>
        </p:nvSpPr>
        <p:spPr>
          <a:xfrm>
            <a:off x="5547763" y="5077878"/>
            <a:ext cx="19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>
                <a:solidFill>
                  <a:srgbClr val="C00000"/>
                </a:solidFill>
              </a:rPr>
              <a:t>*</a:t>
            </a:r>
            <a:endParaRPr lang="ko-KR" altLang="en-US" sz="800">
              <a:solidFill>
                <a:srgbClr val="C00000"/>
              </a:solidFill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D4627873-26DB-8158-7225-959B43CC9017}"/>
              </a:ext>
            </a:extLst>
          </p:cNvPr>
          <p:cNvSpPr txBox="1"/>
          <p:nvPr/>
        </p:nvSpPr>
        <p:spPr>
          <a:xfrm>
            <a:off x="6724788" y="4561402"/>
            <a:ext cx="3846515" cy="437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/>
              <a:t>*10~16</a:t>
            </a:r>
            <a:r>
              <a:rPr lang="ko-KR" altLang="en-US" sz="800"/>
              <a:t>자의 영문 대소문자</a:t>
            </a:r>
            <a:r>
              <a:rPr lang="en-US" altLang="ko-KR" sz="800"/>
              <a:t>, </a:t>
            </a:r>
            <a:r>
              <a:rPr lang="ko-KR" altLang="en-US" sz="800"/>
              <a:t>숫자</a:t>
            </a:r>
            <a:r>
              <a:rPr lang="en-US" altLang="ko-KR" sz="800"/>
              <a:t>, </a:t>
            </a:r>
            <a:r>
              <a:rPr lang="ko-KR" altLang="en-US" sz="800"/>
              <a:t>특수기호만 사용 가능하며</a:t>
            </a:r>
            <a:r>
              <a:rPr lang="en-US" altLang="ko-KR" sz="800"/>
              <a:t>, </a:t>
            </a:r>
          </a:p>
          <a:p>
            <a:pPr>
              <a:lnSpc>
                <a:spcPct val="150000"/>
              </a:lnSpc>
            </a:pPr>
            <a:r>
              <a:rPr lang="ko-KR" altLang="en-US" sz="800"/>
              <a:t> 혼합으로 입력</a:t>
            </a:r>
            <a:r>
              <a:rPr lang="en-US" altLang="ko-KR" sz="800"/>
              <a:t>(</a:t>
            </a:r>
            <a:r>
              <a:rPr lang="ko-KR" altLang="en-US" sz="800"/>
              <a:t>공백 입력 불가</a:t>
            </a:r>
            <a:r>
              <a:rPr lang="en-US" altLang="ko-KR" sz="800"/>
              <a:t>)</a:t>
            </a:r>
          </a:p>
        </p:txBody>
      </p:sp>
      <p:sp>
        <p:nvSpPr>
          <p:cNvPr id="131" name="사각형: 둥근 모서리 130">
            <a:extLst>
              <a:ext uri="{FF2B5EF4-FFF2-40B4-BE49-F238E27FC236}">
                <a16:creationId xmlns:a16="http://schemas.microsoft.com/office/drawing/2014/main" id="{2EA7F9CE-E4F8-7BF1-5EAB-A4D9C7296B2E}"/>
              </a:ext>
            </a:extLst>
          </p:cNvPr>
          <p:cNvSpPr/>
          <p:nvPr/>
        </p:nvSpPr>
        <p:spPr>
          <a:xfrm>
            <a:off x="8579351" y="5711237"/>
            <a:ext cx="1057951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비밀번호 변경</a:t>
            </a:r>
            <a:endParaRPr lang="ko-KR" altLang="en-US" sz="900" b="1">
              <a:solidFill>
                <a:schemeClr val="tx1"/>
              </a:solidFill>
            </a:endParaRPr>
          </a:p>
        </p:txBody>
      </p:sp>
      <p:sp>
        <p:nvSpPr>
          <p:cNvPr id="132" name="사각형: 둥근 모서리 131">
            <a:extLst>
              <a:ext uri="{FF2B5EF4-FFF2-40B4-BE49-F238E27FC236}">
                <a16:creationId xmlns:a16="http://schemas.microsoft.com/office/drawing/2014/main" id="{31F40518-DA33-3067-972C-5D6EDC79EB2D}"/>
              </a:ext>
            </a:extLst>
          </p:cNvPr>
          <p:cNvSpPr/>
          <p:nvPr/>
        </p:nvSpPr>
        <p:spPr>
          <a:xfrm>
            <a:off x="9748714" y="5711237"/>
            <a:ext cx="533400" cy="230832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</a:rPr>
              <a:t>닫기</a:t>
            </a:r>
          </a:p>
        </p:txBody>
      </p:sp>
      <p:grpSp>
        <p:nvGrpSpPr>
          <p:cNvPr id="133" name="그룹 132">
            <a:extLst>
              <a:ext uri="{FF2B5EF4-FFF2-40B4-BE49-F238E27FC236}">
                <a16:creationId xmlns:a16="http://schemas.microsoft.com/office/drawing/2014/main" id="{FBBD3B00-DF94-BB87-4DA1-C9D37CDA42D6}"/>
              </a:ext>
            </a:extLst>
          </p:cNvPr>
          <p:cNvGrpSpPr/>
          <p:nvPr/>
        </p:nvGrpSpPr>
        <p:grpSpPr>
          <a:xfrm>
            <a:off x="5490417" y="2855778"/>
            <a:ext cx="244417" cy="258694"/>
            <a:chOff x="1098607" y="3056422"/>
            <a:chExt cx="244417" cy="258694"/>
          </a:xfrm>
        </p:grpSpPr>
        <p:sp>
          <p:nvSpPr>
            <p:cNvPr id="134" name="이등변 삼각형 133">
              <a:extLst>
                <a:ext uri="{FF2B5EF4-FFF2-40B4-BE49-F238E27FC236}">
                  <a16:creationId xmlns:a16="http://schemas.microsoft.com/office/drawing/2014/main" id="{0DEA6F33-DF7B-327E-4A21-10039514882B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35" name="그룹 134">
              <a:extLst>
                <a:ext uri="{FF2B5EF4-FFF2-40B4-BE49-F238E27FC236}">
                  <a16:creationId xmlns:a16="http://schemas.microsoft.com/office/drawing/2014/main" id="{C3166545-E2A3-1F52-AC7D-D78C3CD4C92A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36" name="Oval 593">
                <a:extLst>
                  <a:ext uri="{FF2B5EF4-FFF2-40B4-BE49-F238E27FC236}">
                    <a16:creationId xmlns:a16="http://schemas.microsoft.com/office/drawing/2014/main" id="{42B065CE-3778-CF57-84EB-F59677393C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37" name="TextBox 14">
                <a:extLst>
                  <a:ext uri="{FF2B5EF4-FFF2-40B4-BE49-F238E27FC236}">
                    <a16:creationId xmlns:a16="http://schemas.microsoft.com/office/drawing/2014/main" id="{1BA9E541-B8EB-1068-80D8-3E3D8E4A3FDF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5-1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cxnSp>
        <p:nvCxnSpPr>
          <p:cNvPr id="139" name="직선 화살표 연결선 138">
            <a:extLst>
              <a:ext uri="{FF2B5EF4-FFF2-40B4-BE49-F238E27FC236}">
                <a16:creationId xmlns:a16="http://schemas.microsoft.com/office/drawing/2014/main" id="{0CBBF102-85B4-B565-065C-7F958D95F87C}"/>
              </a:ext>
            </a:extLst>
          </p:cNvPr>
          <p:cNvCxnSpPr>
            <a:stCxn id="48" idx="2"/>
          </p:cNvCxnSpPr>
          <p:nvPr/>
        </p:nvCxnSpPr>
        <p:spPr>
          <a:xfrm>
            <a:off x="3772837" y="4420470"/>
            <a:ext cx="1591394" cy="1047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3" name="그룹 2">
            <a:extLst>
              <a:ext uri="{FF2B5EF4-FFF2-40B4-BE49-F238E27FC236}">
                <a16:creationId xmlns:a16="http://schemas.microsoft.com/office/drawing/2014/main" id="{84338941-5731-E931-EBE1-F19578BE3442}"/>
              </a:ext>
            </a:extLst>
          </p:cNvPr>
          <p:cNvGrpSpPr/>
          <p:nvPr/>
        </p:nvGrpSpPr>
        <p:grpSpPr>
          <a:xfrm rot="5400000">
            <a:off x="2498127" y="2291212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8" name="이등변 삼각형 7">
              <a:extLst>
                <a:ext uri="{FF2B5EF4-FFF2-40B4-BE49-F238E27FC236}">
                  <a16:creationId xmlns:a16="http://schemas.microsoft.com/office/drawing/2014/main" id="{5F85B316-06EE-55EA-EC80-65D6D4AA393D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9" name="Oval 593">
              <a:extLst>
                <a:ext uri="{FF2B5EF4-FFF2-40B4-BE49-F238E27FC236}">
                  <a16:creationId xmlns:a16="http://schemas.microsoft.com/office/drawing/2014/main" id="{A63DA727-0587-228B-8A1D-4FB30150A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3</a:t>
              </a:r>
            </a:p>
          </p:txBody>
        </p:sp>
      </p:grpSp>
      <p:sp>
        <p:nvSpPr>
          <p:cNvPr id="10" name="직사각형 9">
            <a:extLst>
              <a:ext uri="{FF2B5EF4-FFF2-40B4-BE49-F238E27FC236}">
                <a16:creationId xmlns:a16="http://schemas.microsoft.com/office/drawing/2014/main" id="{F0BBD977-E223-912A-9F8C-E11E36EF29AF}"/>
              </a:ext>
            </a:extLst>
          </p:cNvPr>
          <p:cNvSpPr/>
          <p:nvPr/>
        </p:nvSpPr>
        <p:spPr>
          <a:xfrm>
            <a:off x="939504" y="4987716"/>
            <a:ext cx="3221290" cy="147574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Dialog Inner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110572E4-4CBB-EB30-1DBD-5C3CA3845878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004304" y="5290835"/>
            <a:ext cx="3099421" cy="111414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2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501FB103-4E00-B49A-CE7D-B20C3DF54EBF}"/>
              </a:ext>
            </a:extLst>
          </p:cNvPr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2489797" y="5945189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아니오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3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359FE336-D858-17F0-5414-C7D1511EF6EE}"/>
              </a:ext>
            </a:extLst>
          </p:cNvPr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618977" y="5945190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예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4" name="Close Button">
            <a:extLst>
              <a:ext uri="{FF2B5EF4-FFF2-40B4-BE49-F238E27FC236}">
                <a16:creationId xmlns:a16="http://schemas.microsoft.com/office/drawing/2014/main" id="{31FE203F-9E97-DDCC-9571-591BE35B5C98}"/>
              </a:ext>
            </a:extLst>
          </p:cNvPr>
          <p:cNvSpPr>
            <a:spLocks noChangeAspect="1"/>
          </p:cNvSpPr>
          <p:nvPr>
            <p:custDataLst>
              <p:tags r:id="rId4"/>
            </p:custDataLst>
          </p:nvPr>
        </p:nvSpPr>
        <p:spPr bwMode="auto">
          <a:xfrm>
            <a:off x="3969218" y="5067020"/>
            <a:ext cx="134508" cy="127734"/>
          </a:xfrm>
          <a:custGeom>
            <a:avLst/>
            <a:gdLst>
              <a:gd name="T0" fmla="*/ 12 w 246"/>
              <a:gd name="T1" fmla="*/ 15 h 241"/>
              <a:gd name="T2" fmla="*/ 12 w 246"/>
              <a:gd name="T3" fmla="*/ 56 h 241"/>
              <a:gd name="T4" fmla="*/ 80 w 246"/>
              <a:gd name="T5" fmla="*/ 122 h 241"/>
              <a:gd name="T6" fmla="*/ 12 w 246"/>
              <a:gd name="T7" fmla="*/ 188 h 241"/>
              <a:gd name="T8" fmla="*/ 12 w 246"/>
              <a:gd name="T9" fmla="*/ 229 h 241"/>
              <a:gd name="T10" fmla="*/ 56 w 246"/>
              <a:gd name="T11" fmla="*/ 229 h 241"/>
              <a:gd name="T12" fmla="*/ 123 w 246"/>
              <a:gd name="T13" fmla="*/ 165 h 241"/>
              <a:gd name="T14" fmla="*/ 190 w 246"/>
              <a:gd name="T15" fmla="*/ 229 h 241"/>
              <a:gd name="T16" fmla="*/ 234 w 246"/>
              <a:gd name="T17" fmla="*/ 229 h 241"/>
              <a:gd name="T18" fmla="*/ 234 w 246"/>
              <a:gd name="T19" fmla="*/ 188 h 241"/>
              <a:gd name="T20" fmla="*/ 167 w 246"/>
              <a:gd name="T21" fmla="*/ 122 h 241"/>
              <a:gd name="T22" fmla="*/ 234 w 246"/>
              <a:gd name="T23" fmla="*/ 56 h 241"/>
              <a:gd name="T24" fmla="*/ 234 w 246"/>
              <a:gd name="T25" fmla="*/ 15 h 241"/>
              <a:gd name="T26" fmla="*/ 190 w 246"/>
              <a:gd name="T27" fmla="*/ 15 h 241"/>
              <a:gd name="T28" fmla="*/ 123 w 246"/>
              <a:gd name="T29" fmla="*/ 79 h 241"/>
              <a:gd name="T30" fmla="*/ 56 w 246"/>
              <a:gd name="T31" fmla="*/ 15 h 241"/>
              <a:gd name="T32" fmla="*/ 12 w 246"/>
              <a:gd name="T33" fmla="*/ 15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6" h="241">
                <a:moveTo>
                  <a:pt x="12" y="15"/>
                </a:moveTo>
                <a:cubicBezTo>
                  <a:pt x="0" y="26"/>
                  <a:pt x="0" y="45"/>
                  <a:pt x="12" y="56"/>
                </a:cubicBezTo>
                <a:lnTo>
                  <a:pt x="80" y="122"/>
                </a:lnTo>
                <a:lnTo>
                  <a:pt x="12" y="188"/>
                </a:lnTo>
                <a:cubicBezTo>
                  <a:pt x="0" y="199"/>
                  <a:pt x="0" y="218"/>
                  <a:pt x="12" y="229"/>
                </a:cubicBezTo>
                <a:cubicBezTo>
                  <a:pt x="24" y="241"/>
                  <a:pt x="44" y="241"/>
                  <a:pt x="56" y="229"/>
                </a:cubicBezTo>
                <a:lnTo>
                  <a:pt x="123" y="165"/>
                </a:lnTo>
                <a:lnTo>
                  <a:pt x="190" y="229"/>
                </a:lnTo>
                <a:cubicBezTo>
                  <a:pt x="202" y="241"/>
                  <a:pt x="222" y="241"/>
                  <a:pt x="234" y="229"/>
                </a:cubicBezTo>
                <a:cubicBezTo>
                  <a:pt x="246" y="218"/>
                  <a:pt x="246" y="199"/>
                  <a:pt x="234" y="188"/>
                </a:cubicBezTo>
                <a:lnTo>
                  <a:pt x="167" y="122"/>
                </a:lnTo>
                <a:lnTo>
                  <a:pt x="234" y="56"/>
                </a:lnTo>
                <a:cubicBezTo>
                  <a:pt x="246" y="45"/>
                  <a:pt x="246" y="26"/>
                  <a:pt x="234" y="15"/>
                </a:cubicBezTo>
                <a:cubicBezTo>
                  <a:pt x="222" y="3"/>
                  <a:pt x="202" y="3"/>
                  <a:pt x="190" y="15"/>
                </a:cubicBezTo>
                <a:lnTo>
                  <a:pt x="123" y="79"/>
                </a:lnTo>
                <a:lnTo>
                  <a:pt x="56" y="15"/>
                </a:lnTo>
                <a:cubicBezTo>
                  <a:pt x="41" y="0"/>
                  <a:pt x="26" y="3"/>
                  <a:pt x="12" y="1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72746" tIns="36373" rIns="72746" bIns="36373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5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35576364-FC90-86A0-2550-399565263913}"/>
              </a:ext>
            </a:extLst>
          </p:cNvPr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1039853" y="5439792"/>
            <a:ext cx="2882004" cy="50447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변경하시겠습니까</a:t>
            </a:r>
            <a:r>
              <a:rPr lang="en-US" altLang="ko-KR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?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7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C5DB96B4-750C-1CCB-9D2E-0CC65D0EC1B8}"/>
              </a:ext>
            </a:extLst>
          </p:cNvPr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939504" y="5006152"/>
            <a:ext cx="426724" cy="18860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알림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E42A34D1-A7FD-3A34-A3F1-F5260B95C908}"/>
              </a:ext>
            </a:extLst>
          </p:cNvPr>
          <p:cNvCxnSpPr>
            <a:cxnSpLocks/>
            <a:endCxn id="10" idx="3"/>
          </p:cNvCxnSpPr>
          <p:nvPr/>
        </p:nvCxnSpPr>
        <p:spPr>
          <a:xfrm flipH="1" flipV="1">
            <a:off x="4160794" y="5725588"/>
            <a:ext cx="4423057" cy="101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FC1EDF65-B22C-A37A-A10C-1EA44651AF2F}"/>
              </a:ext>
            </a:extLst>
          </p:cNvPr>
          <p:cNvSpPr/>
          <p:nvPr/>
        </p:nvSpPr>
        <p:spPr>
          <a:xfrm>
            <a:off x="12331816" y="0"/>
            <a:ext cx="2682447" cy="4151114"/>
          </a:xfrm>
          <a:prstGeom prst="rect">
            <a:avLst/>
          </a:prstGeom>
          <a:solidFill>
            <a:srgbClr val="E2C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35005A6-4898-604C-5C62-4E6CF8C38A0B}"/>
              </a:ext>
            </a:extLst>
          </p:cNvPr>
          <p:cNvSpPr txBox="1"/>
          <p:nvPr/>
        </p:nvSpPr>
        <p:spPr>
          <a:xfrm>
            <a:off x="12389244" y="70806"/>
            <a:ext cx="25135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/>
              <a:t>[</a:t>
            </a:r>
            <a:r>
              <a:rPr lang="ko-KR" altLang="en-US" sz="1200" b="1"/>
              <a:t>권한</a:t>
            </a:r>
            <a:r>
              <a:rPr lang="en-US" altLang="ko-KR" sz="1200" b="1"/>
              <a:t>] </a:t>
            </a:r>
            <a:r>
              <a:rPr lang="ko-KR" altLang="en-US" sz="1200" b="1"/>
              <a:t>코드 관리</a:t>
            </a:r>
            <a:endParaRPr lang="en-US" altLang="ko-KR" sz="1200" b="1"/>
          </a:p>
          <a:p>
            <a:endParaRPr lang="en-US" altLang="ko-KR" sz="900"/>
          </a:p>
          <a:p>
            <a:pPr marL="228600" indent="-228600">
              <a:buAutoNum type="arabicParenBoth"/>
            </a:pPr>
            <a:r>
              <a:rPr lang="ko-KR" altLang="en-US" sz="900"/>
              <a:t>시스템 관리자</a:t>
            </a:r>
            <a:r>
              <a:rPr lang="en-US" altLang="ko-KR" sz="900"/>
              <a:t>, </a:t>
            </a:r>
            <a:r>
              <a:rPr lang="ko-KR" altLang="en-US" sz="900"/>
              <a:t>관리자</a:t>
            </a:r>
            <a:endParaRPr lang="en-US" altLang="ko-KR" sz="900"/>
          </a:p>
          <a:p>
            <a:r>
              <a:rPr lang="en-US" altLang="ko-KR" sz="900"/>
              <a:t>: </a:t>
            </a:r>
            <a:r>
              <a:rPr lang="ko-KR" altLang="en-US" sz="900"/>
              <a:t>권한 변경 가능</a:t>
            </a:r>
            <a:endParaRPr lang="en-US" altLang="ko-KR" sz="900"/>
          </a:p>
          <a:p>
            <a:endParaRPr lang="en-US" altLang="ko-KR" sz="900"/>
          </a:p>
          <a:p>
            <a:r>
              <a:rPr lang="en-US" altLang="ko-KR" sz="900"/>
              <a:t>(2) </a:t>
            </a:r>
            <a:r>
              <a:rPr lang="ko-KR" altLang="en-US" sz="900"/>
              <a:t>스마트 오더 관리자</a:t>
            </a:r>
            <a:r>
              <a:rPr lang="en-US" altLang="ko-KR" sz="900"/>
              <a:t>, </a:t>
            </a:r>
            <a:r>
              <a:rPr lang="ko-KR" altLang="en-US" sz="900"/>
              <a:t>편의점 관리자</a:t>
            </a:r>
            <a:r>
              <a:rPr lang="en-US" altLang="ko-KR" sz="900"/>
              <a:t>, </a:t>
            </a:r>
            <a:r>
              <a:rPr lang="ko-KR" altLang="en-US" sz="900"/>
              <a:t>온라인몰 관리자</a:t>
            </a:r>
            <a:endParaRPr lang="en-US" altLang="ko-KR" sz="900"/>
          </a:p>
          <a:p>
            <a:r>
              <a:rPr lang="en-US" altLang="ko-KR" sz="900"/>
              <a:t>:</a:t>
            </a:r>
            <a:r>
              <a:rPr lang="ko-KR" altLang="en-US" sz="900"/>
              <a:t> 관리자명</a:t>
            </a:r>
            <a:r>
              <a:rPr lang="en-US" altLang="ko-KR" sz="900"/>
              <a:t>, </a:t>
            </a:r>
            <a:r>
              <a:rPr lang="ko-KR" altLang="en-US" sz="900"/>
              <a:t>전화번호</a:t>
            </a:r>
            <a:r>
              <a:rPr lang="en-US" altLang="ko-KR" sz="900"/>
              <a:t>, </a:t>
            </a:r>
            <a:r>
              <a:rPr lang="ko-KR" altLang="en-US" sz="900"/>
              <a:t>이메일</a:t>
            </a:r>
            <a:r>
              <a:rPr lang="en-US" altLang="ko-KR" sz="900"/>
              <a:t>, </a:t>
            </a:r>
            <a:r>
              <a:rPr lang="ko-KR" altLang="en-US" sz="900"/>
              <a:t>비밀번호만 변경 가능</a:t>
            </a:r>
            <a:endParaRPr lang="en-US" altLang="ko-KR" sz="900"/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6D571271-E407-B217-EA11-ECF2791F78BC}"/>
              </a:ext>
            </a:extLst>
          </p:cNvPr>
          <p:cNvSpPr/>
          <p:nvPr/>
        </p:nvSpPr>
        <p:spPr>
          <a:xfrm>
            <a:off x="2092755" y="2695796"/>
            <a:ext cx="100238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이름</a:t>
            </a: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DEBF8F8A-8781-6541-D441-3AE9F4643853}"/>
              </a:ext>
            </a:extLst>
          </p:cNvPr>
          <p:cNvSpPr/>
          <p:nvPr/>
        </p:nvSpPr>
        <p:spPr>
          <a:xfrm>
            <a:off x="3178677" y="2696004"/>
            <a:ext cx="1002388" cy="2308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>
                <a:solidFill>
                  <a:schemeClr val="bg1">
                    <a:lumMod val="50000"/>
                  </a:schemeClr>
                </a:solidFill>
              </a:rPr>
              <a:t>코드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860684" y="1055107"/>
            <a:ext cx="3633537" cy="147732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시스템 </a:t>
            </a:r>
            <a:r>
              <a:rPr lang="ko-KR" altLang="en-US" sz="900" dirty="0"/>
              <a:t>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</a:t>
            </a:r>
            <a:r>
              <a:rPr lang="ko-KR" altLang="en-US" sz="900" dirty="0" smtClean="0"/>
              <a:t>나의 회원정보 관리 </a:t>
            </a:r>
            <a:r>
              <a:rPr lang="en-US" altLang="ko-KR" sz="900" dirty="0" smtClean="0"/>
              <a:t>(</a:t>
            </a:r>
            <a:r>
              <a:rPr lang="en-US" altLang="ko-KR" sz="900" dirty="0" smtClean="0"/>
              <a:t>my admin info</a:t>
            </a:r>
            <a:r>
              <a:rPr lang="en-US" altLang="ko-KR" sz="900" dirty="0" smtClean="0"/>
              <a:t> management)</a:t>
            </a:r>
            <a:endParaRPr lang="en-US" altLang="ko-KR" sz="900" b="1" dirty="0" smtClean="0"/>
          </a:p>
          <a:p>
            <a:endParaRPr lang="en-US" altLang="ko-KR" sz="900" dirty="0" smtClean="0"/>
          </a:p>
          <a:p>
            <a:r>
              <a:rPr lang="en-US" altLang="ko-KR" sz="900" dirty="0" smtClean="0"/>
              <a:t>2.Fields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</a:t>
            </a:r>
            <a:r>
              <a:rPr lang="ko-KR" altLang="en-US" sz="900" dirty="0" smtClean="0">
                <a:latin typeface="+mn-ea"/>
              </a:rPr>
              <a:t>권한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 smtClean="0">
                <a:latin typeface="+mn-ea"/>
              </a:rPr>
              <a:t>auth</a:t>
            </a:r>
            <a:r>
              <a:rPr lang="en-US" altLang="ko-KR" sz="900" dirty="0" smtClean="0">
                <a:latin typeface="+mn-ea"/>
              </a:rPr>
              <a:t>}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</a:t>
            </a:r>
            <a:r>
              <a:rPr lang="en-US" altLang="ko-KR" sz="900" dirty="0" smtClean="0">
                <a:latin typeface="+mn-ea"/>
              </a:rPr>
              <a:t>if </a:t>
            </a:r>
            <a:r>
              <a:rPr lang="en-US" altLang="ko-KR" sz="900" dirty="0" err="1" smtClean="0">
                <a:latin typeface="+mn-ea"/>
              </a:rPr>
              <a:t>auth</a:t>
            </a:r>
            <a:r>
              <a:rPr lang="en-US" altLang="ko-KR" sz="900" dirty="0" smtClean="0">
                <a:latin typeface="+mn-ea"/>
              </a:rPr>
              <a:t> is selected by </a:t>
            </a:r>
            <a:r>
              <a:rPr lang="en-US" altLang="ko-KR" sz="900" b="1" dirty="0" smtClean="0">
                <a:latin typeface="+mn-ea"/>
              </a:rPr>
              <a:t>AU10/AU11/AU12, show </a:t>
            </a:r>
            <a:r>
              <a:rPr lang="ko-KR" altLang="en-US" sz="900" dirty="0">
                <a:latin typeface="+mn-ea"/>
              </a:rPr>
              <a:t>권한 </a:t>
            </a:r>
            <a:r>
              <a:rPr lang="ko-KR" altLang="en-US" sz="900" dirty="0" smtClean="0">
                <a:latin typeface="+mn-ea"/>
              </a:rPr>
              <a:t>매장 </a:t>
            </a:r>
            <a:r>
              <a:rPr lang="en-US" altLang="ko-KR" sz="900" dirty="0" smtClean="0">
                <a:latin typeface="+mn-ea"/>
              </a:rPr>
              <a:t>field</a:t>
            </a:r>
            <a:r>
              <a:rPr lang="en-US" altLang="ko-KR" sz="900" b="1" dirty="0" smtClean="0">
                <a:latin typeface="+mn-ea"/>
              </a:rPr>
              <a:t> (if not, hide it)</a:t>
            </a:r>
          </a:p>
          <a:p>
            <a:r>
              <a:rPr lang="en-US" altLang="ko-KR" sz="900" b="1" dirty="0">
                <a:latin typeface="+mn-ea"/>
              </a:rPr>
              <a:t> </a:t>
            </a:r>
            <a:r>
              <a:rPr lang="en-US" altLang="ko-KR" sz="900" b="1" dirty="0" smtClean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2) </a:t>
            </a:r>
            <a:r>
              <a:rPr lang="ko-KR" altLang="en-US" sz="900" dirty="0">
                <a:latin typeface="+mn-ea"/>
              </a:rPr>
              <a:t>권한 매장 </a:t>
            </a:r>
            <a:r>
              <a:rPr lang="en-US" altLang="ko-KR" sz="900" dirty="0">
                <a:latin typeface="+mn-ea"/>
              </a:rPr>
              <a:t>(manage mall</a:t>
            </a:r>
            <a:r>
              <a:rPr lang="en-US" altLang="ko-KR" sz="900" dirty="0" smtClean="0">
                <a:latin typeface="+mn-ea"/>
              </a:rPr>
              <a:t>)</a:t>
            </a:r>
            <a:endParaRPr lang="en-US" altLang="ko-KR" sz="900" b="1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1</a:t>
            </a:r>
            <a:r>
              <a:rPr lang="en-US" altLang="ko-KR" sz="900" baseline="30000" dirty="0" smtClean="0">
                <a:latin typeface="+mn-ea"/>
              </a:rPr>
              <a:t>st</a:t>
            </a:r>
            <a:r>
              <a:rPr lang="en-US" altLang="ko-KR" sz="900" dirty="0" smtClean="0">
                <a:latin typeface="+mn-ea"/>
              </a:rPr>
              <a:t> </a:t>
            </a:r>
            <a:r>
              <a:rPr lang="en-US" altLang="ko-KR" sz="900" dirty="0" err="1" smtClean="0">
                <a:latin typeface="+mn-ea"/>
              </a:rPr>
              <a:t>inputbox</a:t>
            </a:r>
            <a:r>
              <a:rPr lang="en-US" altLang="ko-KR" sz="900" dirty="0" smtClean="0">
                <a:latin typeface="+mn-ea"/>
              </a:rPr>
              <a:t> (</a:t>
            </a:r>
            <a:r>
              <a:rPr lang="en-US" altLang="ko-KR" sz="900" dirty="0" err="1" smtClean="0">
                <a:latin typeface="+mn-ea"/>
              </a:rPr>
              <a:t>readonly</a:t>
            </a:r>
            <a:r>
              <a:rPr lang="en-US" altLang="ko-KR" sz="900" dirty="0" smtClean="0">
                <a:latin typeface="+mn-ea"/>
              </a:rPr>
              <a:t>) : show selected </a:t>
            </a:r>
            <a:r>
              <a:rPr lang="en-US" altLang="ko-KR" sz="900" dirty="0" err="1" smtClean="0">
                <a:latin typeface="+mn-ea"/>
              </a:rPr>
              <a:t>mall_name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b) 2</a:t>
            </a:r>
            <a:r>
              <a:rPr lang="en-US" altLang="ko-KR" sz="900" baseline="30000" dirty="0" smtClean="0">
                <a:latin typeface="+mn-ea"/>
              </a:rPr>
              <a:t>nd</a:t>
            </a:r>
            <a:r>
              <a:rPr lang="en-US" altLang="ko-KR" sz="900" dirty="0" smtClean="0">
                <a:latin typeface="+mn-ea"/>
              </a:rPr>
              <a:t> </a:t>
            </a:r>
            <a:r>
              <a:rPr lang="en-US" altLang="ko-KR" sz="900" dirty="0" err="1" smtClean="0">
                <a:latin typeface="+mn-ea"/>
              </a:rPr>
              <a:t>inputbox</a:t>
            </a:r>
            <a:r>
              <a:rPr lang="en-US" altLang="ko-KR" sz="900" dirty="0" smtClean="0">
                <a:latin typeface="+mn-ea"/>
              </a:rPr>
              <a:t> (</a:t>
            </a:r>
            <a:r>
              <a:rPr lang="en-US" altLang="ko-KR" sz="900" dirty="0" err="1" smtClean="0">
                <a:latin typeface="+mn-ea"/>
              </a:rPr>
              <a:t>readonly</a:t>
            </a:r>
            <a:r>
              <a:rPr lang="en-US" altLang="ko-KR" sz="900" dirty="0" smtClean="0">
                <a:latin typeface="+mn-ea"/>
              </a:rPr>
              <a:t>) : show selected </a:t>
            </a:r>
            <a:r>
              <a:rPr lang="en-US" altLang="ko-KR" sz="900" dirty="0" err="1" smtClean="0">
                <a:latin typeface="+mn-ea"/>
              </a:rPr>
              <a:t>mall_code</a:t>
            </a:r>
            <a:endParaRPr lang="en-US" altLang="ko-KR" sz="9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31664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3F8CAEB4-C185-E310-D91F-27BEF267CF50}"/>
              </a:ext>
            </a:extLst>
          </p:cNvPr>
          <p:cNvSpPr/>
          <p:nvPr/>
        </p:nvSpPr>
        <p:spPr>
          <a:xfrm>
            <a:off x="518072" y="555761"/>
            <a:ext cx="3221290" cy="147574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Dialog Inner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BB97CD8D-E358-4554-4DC0-B6B339EE884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82872" y="858880"/>
            <a:ext cx="3099421" cy="111414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7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1FB13D59-B977-5C2A-80F3-6B9E86C66FBA}"/>
              </a:ext>
            </a:extLst>
          </p:cNvPr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2068365" y="1513234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아니오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8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B742DB81-0CD5-E53C-EE8A-E2033D067349}"/>
              </a:ext>
            </a:extLst>
          </p:cNvPr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197545" y="1513235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예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9" name="Close Button">
            <a:extLst>
              <a:ext uri="{FF2B5EF4-FFF2-40B4-BE49-F238E27FC236}">
                <a16:creationId xmlns:a16="http://schemas.microsoft.com/office/drawing/2014/main" id="{E84A60C9-9844-969D-F775-3873D7FAEAA6}"/>
              </a:ext>
            </a:extLst>
          </p:cNvPr>
          <p:cNvSpPr>
            <a:spLocks noChangeAspect="1"/>
          </p:cNvSpPr>
          <p:nvPr>
            <p:custDataLst>
              <p:tags r:id="rId4"/>
            </p:custDataLst>
          </p:nvPr>
        </p:nvSpPr>
        <p:spPr bwMode="auto">
          <a:xfrm>
            <a:off x="3547786" y="635065"/>
            <a:ext cx="134508" cy="127734"/>
          </a:xfrm>
          <a:custGeom>
            <a:avLst/>
            <a:gdLst>
              <a:gd name="T0" fmla="*/ 12 w 246"/>
              <a:gd name="T1" fmla="*/ 15 h 241"/>
              <a:gd name="T2" fmla="*/ 12 w 246"/>
              <a:gd name="T3" fmla="*/ 56 h 241"/>
              <a:gd name="T4" fmla="*/ 80 w 246"/>
              <a:gd name="T5" fmla="*/ 122 h 241"/>
              <a:gd name="T6" fmla="*/ 12 w 246"/>
              <a:gd name="T7" fmla="*/ 188 h 241"/>
              <a:gd name="T8" fmla="*/ 12 w 246"/>
              <a:gd name="T9" fmla="*/ 229 h 241"/>
              <a:gd name="T10" fmla="*/ 56 w 246"/>
              <a:gd name="T11" fmla="*/ 229 h 241"/>
              <a:gd name="T12" fmla="*/ 123 w 246"/>
              <a:gd name="T13" fmla="*/ 165 h 241"/>
              <a:gd name="T14" fmla="*/ 190 w 246"/>
              <a:gd name="T15" fmla="*/ 229 h 241"/>
              <a:gd name="T16" fmla="*/ 234 w 246"/>
              <a:gd name="T17" fmla="*/ 229 h 241"/>
              <a:gd name="T18" fmla="*/ 234 w 246"/>
              <a:gd name="T19" fmla="*/ 188 h 241"/>
              <a:gd name="T20" fmla="*/ 167 w 246"/>
              <a:gd name="T21" fmla="*/ 122 h 241"/>
              <a:gd name="T22" fmla="*/ 234 w 246"/>
              <a:gd name="T23" fmla="*/ 56 h 241"/>
              <a:gd name="T24" fmla="*/ 234 w 246"/>
              <a:gd name="T25" fmla="*/ 15 h 241"/>
              <a:gd name="T26" fmla="*/ 190 w 246"/>
              <a:gd name="T27" fmla="*/ 15 h 241"/>
              <a:gd name="T28" fmla="*/ 123 w 246"/>
              <a:gd name="T29" fmla="*/ 79 h 241"/>
              <a:gd name="T30" fmla="*/ 56 w 246"/>
              <a:gd name="T31" fmla="*/ 15 h 241"/>
              <a:gd name="T32" fmla="*/ 12 w 246"/>
              <a:gd name="T33" fmla="*/ 15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6" h="241">
                <a:moveTo>
                  <a:pt x="12" y="15"/>
                </a:moveTo>
                <a:cubicBezTo>
                  <a:pt x="0" y="26"/>
                  <a:pt x="0" y="45"/>
                  <a:pt x="12" y="56"/>
                </a:cubicBezTo>
                <a:lnTo>
                  <a:pt x="80" y="122"/>
                </a:lnTo>
                <a:lnTo>
                  <a:pt x="12" y="188"/>
                </a:lnTo>
                <a:cubicBezTo>
                  <a:pt x="0" y="199"/>
                  <a:pt x="0" y="218"/>
                  <a:pt x="12" y="229"/>
                </a:cubicBezTo>
                <a:cubicBezTo>
                  <a:pt x="24" y="241"/>
                  <a:pt x="44" y="241"/>
                  <a:pt x="56" y="229"/>
                </a:cubicBezTo>
                <a:lnTo>
                  <a:pt x="123" y="165"/>
                </a:lnTo>
                <a:lnTo>
                  <a:pt x="190" y="229"/>
                </a:lnTo>
                <a:cubicBezTo>
                  <a:pt x="202" y="241"/>
                  <a:pt x="222" y="241"/>
                  <a:pt x="234" y="229"/>
                </a:cubicBezTo>
                <a:cubicBezTo>
                  <a:pt x="246" y="218"/>
                  <a:pt x="246" y="199"/>
                  <a:pt x="234" y="188"/>
                </a:cubicBezTo>
                <a:lnTo>
                  <a:pt x="167" y="122"/>
                </a:lnTo>
                <a:lnTo>
                  <a:pt x="234" y="56"/>
                </a:lnTo>
                <a:cubicBezTo>
                  <a:pt x="246" y="45"/>
                  <a:pt x="246" y="26"/>
                  <a:pt x="234" y="15"/>
                </a:cubicBezTo>
                <a:cubicBezTo>
                  <a:pt x="222" y="3"/>
                  <a:pt x="202" y="3"/>
                  <a:pt x="190" y="15"/>
                </a:cubicBezTo>
                <a:lnTo>
                  <a:pt x="123" y="79"/>
                </a:lnTo>
                <a:lnTo>
                  <a:pt x="56" y="15"/>
                </a:lnTo>
                <a:cubicBezTo>
                  <a:pt x="41" y="0"/>
                  <a:pt x="26" y="3"/>
                  <a:pt x="12" y="1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72746" tIns="36373" rIns="72746" bIns="36373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0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88646EB5-63B2-F09F-2B39-EED66B3DD52B}"/>
              </a:ext>
            </a:extLst>
          </p:cNvPr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618421" y="1007837"/>
            <a:ext cx="2882004" cy="50447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저장하시겠습니까</a:t>
            </a:r>
            <a:r>
              <a:rPr lang="en-US" altLang="ko-KR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?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1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54DE6A35-78EB-FAAB-9F4D-A6C58244B35A}"/>
              </a:ext>
            </a:extLst>
          </p:cNvPr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518072" y="574197"/>
            <a:ext cx="426724" cy="18860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알림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A7E8851F-43B2-E52F-6780-4D4F6BFE267B}"/>
              </a:ext>
            </a:extLst>
          </p:cNvPr>
          <p:cNvGrpSpPr/>
          <p:nvPr/>
        </p:nvGrpSpPr>
        <p:grpSpPr>
          <a:xfrm>
            <a:off x="570964" y="314583"/>
            <a:ext cx="244417" cy="258694"/>
            <a:chOff x="1098607" y="3056422"/>
            <a:chExt cx="244417" cy="258694"/>
          </a:xfrm>
        </p:grpSpPr>
        <p:sp>
          <p:nvSpPr>
            <p:cNvPr id="13" name="이등변 삼각형 12">
              <a:extLst>
                <a:ext uri="{FF2B5EF4-FFF2-40B4-BE49-F238E27FC236}">
                  <a16:creationId xmlns:a16="http://schemas.microsoft.com/office/drawing/2014/main" id="{DF3DB918-441B-FCF6-3BC8-CAFB3F7D4B92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14" name="그룹 13">
              <a:extLst>
                <a:ext uri="{FF2B5EF4-FFF2-40B4-BE49-F238E27FC236}">
                  <a16:creationId xmlns:a16="http://schemas.microsoft.com/office/drawing/2014/main" id="{9F5674C4-5BD8-C91E-A17D-0CD0800ACDF6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15" name="Oval 593">
                <a:extLst>
                  <a:ext uri="{FF2B5EF4-FFF2-40B4-BE49-F238E27FC236}">
                    <a16:creationId xmlns:a16="http://schemas.microsoft.com/office/drawing/2014/main" id="{7CAA00B7-EA0C-B5F7-8042-E1EF7030AD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16" name="TextBox 14">
                <a:extLst>
                  <a:ext uri="{FF2B5EF4-FFF2-40B4-BE49-F238E27FC236}">
                    <a16:creationId xmlns:a16="http://schemas.microsoft.com/office/drawing/2014/main" id="{0311C854-BA67-8C6D-6D5C-C393318B9BF8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4-1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B3EB4B2D-DC35-E047-AD23-FED18399B574}"/>
              </a:ext>
            </a:extLst>
          </p:cNvPr>
          <p:cNvSpPr/>
          <p:nvPr/>
        </p:nvSpPr>
        <p:spPr>
          <a:xfrm>
            <a:off x="518072" y="2476448"/>
            <a:ext cx="3221290" cy="147574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Dialog Inner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8CBD7D38-14D9-EA0D-4148-AED443799775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582872" y="2779567"/>
            <a:ext cx="3099421" cy="111414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19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76537EFB-70EA-9D68-265D-D1FF62309F30}"/>
              </a:ext>
            </a:extLst>
          </p:cNvPr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2068365" y="3433921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아니오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20" name="Dialog Button" descr="&lt;SmartSettings&gt;&lt;SmartResize anchorLeft=&quot;None&quot; anchorTop=&quot;Non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CD7778A7-BF2E-04D4-5A69-E351EE362053}"/>
              </a:ext>
            </a:extLst>
          </p:cNvPr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1197545" y="3433922"/>
            <a:ext cx="796143" cy="251190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7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예</a:t>
            </a:r>
            <a:endParaRPr lang="en-US" sz="7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21" name="Close Button">
            <a:extLst>
              <a:ext uri="{FF2B5EF4-FFF2-40B4-BE49-F238E27FC236}">
                <a16:creationId xmlns:a16="http://schemas.microsoft.com/office/drawing/2014/main" id="{B2AC3836-33F7-84B4-9BDD-3ECDD3655757}"/>
              </a:ext>
            </a:extLst>
          </p:cNvPr>
          <p:cNvSpPr>
            <a:spLocks noChangeAspect="1"/>
          </p:cNvSpPr>
          <p:nvPr>
            <p:custDataLst>
              <p:tags r:id="rId10"/>
            </p:custDataLst>
          </p:nvPr>
        </p:nvSpPr>
        <p:spPr bwMode="auto">
          <a:xfrm>
            <a:off x="3547786" y="2555752"/>
            <a:ext cx="134508" cy="127734"/>
          </a:xfrm>
          <a:custGeom>
            <a:avLst/>
            <a:gdLst>
              <a:gd name="T0" fmla="*/ 12 w 246"/>
              <a:gd name="T1" fmla="*/ 15 h 241"/>
              <a:gd name="T2" fmla="*/ 12 w 246"/>
              <a:gd name="T3" fmla="*/ 56 h 241"/>
              <a:gd name="T4" fmla="*/ 80 w 246"/>
              <a:gd name="T5" fmla="*/ 122 h 241"/>
              <a:gd name="T6" fmla="*/ 12 w 246"/>
              <a:gd name="T7" fmla="*/ 188 h 241"/>
              <a:gd name="T8" fmla="*/ 12 w 246"/>
              <a:gd name="T9" fmla="*/ 229 h 241"/>
              <a:gd name="T10" fmla="*/ 56 w 246"/>
              <a:gd name="T11" fmla="*/ 229 h 241"/>
              <a:gd name="T12" fmla="*/ 123 w 246"/>
              <a:gd name="T13" fmla="*/ 165 h 241"/>
              <a:gd name="T14" fmla="*/ 190 w 246"/>
              <a:gd name="T15" fmla="*/ 229 h 241"/>
              <a:gd name="T16" fmla="*/ 234 w 246"/>
              <a:gd name="T17" fmla="*/ 229 h 241"/>
              <a:gd name="T18" fmla="*/ 234 w 246"/>
              <a:gd name="T19" fmla="*/ 188 h 241"/>
              <a:gd name="T20" fmla="*/ 167 w 246"/>
              <a:gd name="T21" fmla="*/ 122 h 241"/>
              <a:gd name="T22" fmla="*/ 234 w 246"/>
              <a:gd name="T23" fmla="*/ 56 h 241"/>
              <a:gd name="T24" fmla="*/ 234 w 246"/>
              <a:gd name="T25" fmla="*/ 15 h 241"/>
              <a:gd name="T26" fmla="*/ 190 w 246"/>
              <a:gd name="T27" fmla="*/ 15 h 241"/>
              <a:gd name="T28" fmla="*/ 123 w 246"/>
              <a:gd name="T29" fmla="*/ 79 h 241"/>
              <a:gd name="T30" fmla="*/ 56 w 246"/>
              <a:gd name="T31" fmla="*/ 15 h 241"/>
              <a:gd name="T32" fmla="*/ 12 w 246"/>
              <a:gd name="T33" fmla="*/ 15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6" h="241">
                <a:moveTo>
                  <a:pt x="12" y="15"/>
                </a:moveTo>
                <a:cubicBezTo>
                  <a:pt x="0" y="26"/>
                  <a:pt x="0" y="45"/>
                  <a:pt x="12" y="56"/>
                </a:cubicBezTo>
                <a:lnTo>
                  <a:pt x="80" y="122"/>
                </a:lnTo>
                <a:lnTo>
                  <a:pt x="12" y="188"/>
                </a:lnTo>
                <a:cubicBezTo>
                  <a:pt x="0" y="199"/>
                  <a:pt x="0" y="218"/>
                  <a:pt x="12" y="229"/>
                </a:cubicBezTo>
                <a:cubicBezTo>
                  <a:pt x="24" y="241"/>
                  <a:pt x="44" y="241"/>
                  <a:pt x="56" y="229"/>
                </a:cubicBezTo>
                <a:lnTo>
                  <a:pt x="123" y="165"/>
                </a:lnTo>
                <a:lnTo>
                  <a:pt x="190" y="229"/>
                </a:lnTo>
                <a:cubicBezTo>
                  <a:pt x="202" y="241"/>
                  <a:pt x="222" y="241"/>
                  <a:pt x="234" y="229"/>
                </a:cubicBezTo>
                <a:cubicBezTo>
                  <a:pt x="246" y="218"/>
                  <a:pt x="246" y="199"/>
                  <a:pt x="234" y="188"/>
                </a:cubicBezTo>
                <a:lnTo>
                  <a:pt x="167" y="122"/>
                </a:lnTo>
                <a:lnTo>
                  <a:pt x="234" y="56"/>
                </a:lnTo>
                <a:cubicBezTo>
                  <a:pt x="246" y="45"/>
                  <a:pt x="246" y="26"/>
                  <a:pt x="234" y="15"/>
                </a:cubicBezTo>
                <a:cubicBezTo>
                  <a:pt x="222" y="3"/>
                  <a:pt x="202" y="3"/>
                  <a:pt x="190" y="15"/>
                </a:cubicBezTo>
                <a:lnTo>
                  <a:pt x="123" y="79"/>
                </a:lnTo>
                <a:lnTo>
                  <a:pt x="56" y="15"/>
                </a:lnTo>
                <a:cubicBezTo>
                  <a:pt x="41" y="0"/>
                  <a:pt x="26" y="3"/>
                  <a:pt x="12" y="1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635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72746" tIns="36373" rIns="72746" bIns="36373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37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22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AF140F85-920F-86BF-ED37-6D158AD03969}"/>
              </a:ext>
            </a:extLst>
          </p:cNvPr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618421" y="2928524"/>
            <a:ext cx="2882004" cy="50447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변경된 내용이 있습니다</a:t>
            </a:r>
            <a:r>
              <a:rPr lang="en-US" altLang="ko-KR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.</a:t>
            </a:r>
          </a:p>
          <a:p>
            <a:pPr algn="ctr"/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저장하시겠습니까</a:t>
            </a:r>
            <a:r>
              <a:rPr lang="en-US" altLang="ko-KR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?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sp>
        <p:nvSpPr>
          <p:cNvPr id="23" name="Dialog Text" descr="&lt;SmartSettings&gt;&lt;SmartResize anchorLeft=&quot;Absolute&quot; anchorTop=&quot;Absolute&quot; anchorRight=&quot;Absolute&quot; anchorBottom=&quot;Absolute&quot; /&gt;&lt;/SmartSettings&gt;">
            <a:extLst>
              <a:ext uri="{FF2B5EF4-FFF2-40B4-BE49-F238E27FC236}">
                <a16:creationId xmlns:a16="http://schemas.microsoft.com/office/drawing/2014/main" id="{7915AB71-2AC1-8120-2BD0-4E34EFA83F64}"/>
              </a:ext>
            </a:extLst>
          </p:cNvPr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518072" y="2494884"/>
            <a:ext cx="426724" cy="18860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57280" tIns="25775" rIns="57280" bIns="25775" rtlCol="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>
                <a:solidFill>
                  <a:srgbClr val="2626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알림</a:t>
            </a:r>
            <a:endParaRPr lang="de-DE" sz="800" dirty="0">
              <a:solidFill>
                <a:srgbClr val="262626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alibri" pitchFamily="34" charset="0"/>
            </a:endParaRPr>
          </a:p>
        </p:txBody>
      </p: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667CA1E1-31A0-3064-80CC-14CE4EC6D274}"/>
              </a:ext>
            </a:extLst>
          </p:cNvPr>
          <p:cNvGrpSpPr/>
          <p:nvPr/>
        </p:nvGrpSpPr>
        <p:grpSpPr>
          <a:xfrm>
            <a:off x="3303369" y="2297058"/>
            <a:ext cx="244417" cy="258694"/>
            <a:chOff x="1098607" y="3056422"/>
            <a:chExt cx="244417" cy="258694"/>
          </a:xfrm>
        </p:grpSpPr>
        <p:sp>
          <p:nvSpPr>
            <p:cNvPr id="25" name="이등변 삼각형 24">
              <a:extLst>
                <a:ext uri="{FF2B5EF4-FFF2-40B4-BE49-F238E27FC236}">
                  <a16:creationId xmlns:a16="http://schemas.microsoft.com/office/drawing/2014/main" id="{2630A6F1-C809-058A-E1F4-526A1EA25967}"/>
                </a:ext>
              </a:extLst>
            </p:cNvPr>
            <p:cNvSpPr/>
            <p:nvPr/>
          </p:nvSpPr>
          <p:spPr>
            <a:xfrm rot="10800000">
              <a:off x="1176460" y="3242746"/>
              <a:ext cx="83950" cy="72370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grpSp>
          <p:nvGrpSpPr>
            <p:cNvPr id="26" name="그룹 25">
              <a:extLst>
                <a:ext uri="{FF2B5EF4-FFF2-40B4-BE49-F238E27FC236}">
                  <a16:creationId xmlns:a16="http://schemas.microsoft.com/office/drawing/2014/main" id="{2935071F-398E-3E55-67EC-1B3065073EB1}"/>
                </a:ext>
              </a:extLst>
            </p:cNvPr>
            <p:cNvGrpSpPr/>
            <p:nvPr/>
          </p:nvGrpSpPr>
          <p:grpSpPr>
            <a:xfrm>
              <a:off x="1098607" y="3056422"/>
              <a:ext cx="244417" cy="200053"/>
              <a:chOff x="5640299" y="5239717"/>
              <a:chExt cx="244417" cy="200053"/>
            </a:xfrm>
          </p:grpSpPr>
          <p:sp>
            <p:nvSpPr>
              <p:cNvPr id="27" name="Oval 593">
                <a:extLst>
                  <a:ext uri="{FF2B5EF4-FFF2-40B4-BE49-F238E27FC236}">
                    <a16:creationId xmlns:a16="http://schemas.microsoft.com/office/drawing/2014/main" id="{85019DF9-16A2-F2E5-5F1A-39288AF075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5539" y="5253447"/>
                <a:ext cx="172594" cy="17259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txBody>
              <a:bodyPr wrap="none" lIns="0" tIns="0" rIns="0" bIns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995363" fontAlgn="t" latinLnBrk="0">
                  <a:spcBef>
                    <a:spcPct val="70000"/>
                  </a:spcBef>
                </a:pPr>
                <a:endPara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  <p:sp>
            <p:nvSpPr>
              <p:cNvPr id="28" name="TextBox 14">
                <a:extLst>
                  <a:ext uri="{FF2B5EF4-FFF2-40B4-BE49-F238E27FC236}">
                    <a16:creationId xmlns:a16="http://schemas.microsoft.com/office/drawing/2014/main" id="{B2A6C6E8-CC2B-E177-F14D-8F9CFAC3B712}"/>
                  </a:ext>
                </a:extLst>
              </p:cNvPr>
              <p:cNvSpPr txBox="1"/>
              <p:nvPr/>
            </p:nvSpPr>
            <p:spPr>
              <a:xfrm>
                <a:off x="5640299" y="5239717"/>
                <a:ext cx="244417" cy="2000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="horz" wrap="square" lIns="45719" tIns="45719" rIns="45719" bIns="45719" numCol="1" spcCol="38100" rtlCol="0" anchor="t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700" b="1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6-1</a:t>
                </a:r>
                <a:endParaRPr lang="ko-KR" altLang="en-US" sz="700" b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490688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LEFT" val="None"/>
  <p:tag name="ANCHORTOP" val="Absolute"/>
  <p:tag name="ANCHORRIGHT" val="Absolute"/>
  <p:tag name="ANCHORBOTTOM" val="Non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LEFT" val="None"/>
  <p:tag name="ANCHORTOP" val="Absolute"/>
  <p:tag name="ANCHORRIGHT" val="Absolute"/>
  <p:tag name="ANCHORBOTTOM" val="Non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LEFT" val="None"/>
  <p:tag name="ANCHORTOP" val="Absolute"/>
  <p:tag name="ANCHORRIGHT" val="Absolute"/>
  <p:tag name="ANCHORBOTTOM" val="Non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LEFT" val="None"/>
  <p:tag name="ANCHORTOP" val="Absolute"/>
  <p:tag name="ANCHORRIGHT" val="Absolute"/>
  <p:tag name="ANCHORBOTTOM" val="Non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LEFT" val="None"/>
  <p:tag name="ANCHORTOP" val="Absolute"/>
  <p:tag name="ANCHORRIGHT" val="Absolute"/>
  <p:tag name="ANCHORBOTTOM" val="Non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LEFT" val="None"/>
  <p:tag name="ANCHORTOP" val="Absolute"/>
  <p:tag name="ANCHORRIGHT" val="Absolute"/>
  <p:tag name="ANCHORBOTTOM" val="Non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LEFT" val="None"/>
  <p:tag name="ANCHORTOP" val="Absolute"/>
  <p:tag name="ANCHORRIGHT" val="Absolute"/>
  <p:tag name="ANCHORBOTTOM" val="Non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LEFT" val="None"/>
  <p:tag name="ANCHORTOP" val="Absolute"/>
  <p:tag name="ANCHORRIGHT" val="Absolute"/>
  <p:tag name="ANCHORBOTTOM" val="Non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LEFT" val="None"/>
  <p:tag name="ANCHORTOP" val="Absolute"/>
  <p:tag name="ANCHORRIGHT" val="Absolute"/>
  <p:tag name="ANCHORBOTTOM" val="Non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xZU/W0IqlvXPkJ37/hSWg5jSIFh0KZmI7sT1syyiYH8=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ETTINGSHASH" val="toFvHBE0DSHbpkvebRIgEbzMi2hInHW/XCMQAmcRuFU=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1357</Words>
  <Application>Microsoft Office PowerPoint</Application>
  <PresentationFormat>Widescreen</PresentationFormat>
  <Paragraphs>425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나눔고딕</vt:lpstr>
      <vt:lpstr>맑은 고딕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6</cp:revision>
  <dcterms:created xsi:type="dcterms:W3CDTF">2023-07-05T08:01:08Z</dcterms:created>
  <dcterms:modified xsi:type="dcterms:W3CDTF">2023-07-06T03:10:21Z</dcterms:modified>
</cp:coreProperties>
</file>