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56" r:id="rId3"/>
    <p:sldId id="262" r:id="rId4"/>
    <p:sldId id="257" r:id="rId5"/>
    <p:sldId id="258" r:id="rId6"/>
    <p:sldId id="263" r:id="rId7"/>
    <p:sldId id="259" r:id="rId8"/>
    <p:sldId id="264" r:id="rId9"/>
    <p:sldId id="260" r:id="rId10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BE3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100" d="100"/>
          <a:sy n="100" d="100"/>
        </p:scale>
        <p:origin x="876" y="102"/>
      </p:cViewPr>
      <p:guideLst/>
    </p:cSldViewPr>
  </p:slideViewPr>
  <p:notesTextViewPr>
    <p:cViewPr>
      <p:scale>
        <a:sx n="50" d="100"/>
        <a:sy n="5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7DE97EA-B0DB-CBC3-4288-CAF9DCE53E5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FC6C43ED-11AE-D506-17FA-75F109AA552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7D95B562-A586-A35E-4A3C-42FC094A97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2B503-1433-4519-BC28-51BC13DDAD1F}" type="datetimeFigureOut">
              <a:rPr lang="ko-KR" altLang="en-US" smtClean="0"/>
              <a:t>2025-04-25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7C442253-4598-3B24-E6E2-03889310F2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A8B3A30-3AB3-7E38-5D16-D445EB292C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A61F6C-C875-4621-8FEB-F20E0B8A2B5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647986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4530C27-AAB1-28BF-8B3B-E42F498B47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6971BE30-5C5F-3581-9DAE-7B25ABBCA0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B27BB3E-5179-BEE1-2B6D-2213FFDA84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2B503-1433-4519-BC28-51BC13DDAD1F}" type="datetimeFigureOut">
              <a:rPr lang="ko-KR" altLang="en-US" smtClean="0"/>
              <a:t>2025-04-25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A046AFF2-6BBB-DB5A-D688-7D4D582320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E627A1B7-871F-56CD-7D92-4AC3F3E5CE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A61F6C-C875-4621-8FEB-F20E0B8A2B5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159959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C0542D1-EBE8-6C14-1AAB-99E29BA5C1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1C511526-C4E7-C130-90A4-D37ADBEA52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5A1E8F0C-5583-D5E6-971C-1602E49F00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2B503-1433-4519-BC28-51BC13DDAD1F}" type="datetimeFigureOut">
              <a:rPr lang="ko-KR" altLang="en-US" smtClean="0"/>
              <a:t>2025-04-25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3BB48DB9-910B-D3E0-ABE0-8A07454468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4E0C20EB-0A41-9B88-E0C2-D0B68B4843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A61F6C-C875-4621-8FEB-F20E0B8A2B5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926918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2C09A19-E50A-C49B-3273-83640102B0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C8AB5673-D7E7-C089-C527-C7087C7E7FF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552FB78F-A529-5DA7-AA34-13E72E7DAB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6F1E7D38-B4E1-7373-603A-4BA824FDD2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2B503-1433-4519-BC28-51BC13DDAD1F}" type="datetimeFigureOut">
              <a:rPr lang="ko-KR" altLang="en-US" smtClean="0"/>
              <a:t>2025-04-25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E073D2BD-4A05-347C-F0FA-F090D52BA4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94615E37-7D2D-AB13-68B6-2AD08D1C0D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A61F6C-C875-4621-8FEB-F20E0B8A2B5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95838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C6E1857-2E54-1711-F348-ED996329E7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14F5555F-50AE-6F9E-4BBC-148842B781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C3FD592D-DE13-A01A-B1F5-D2171728B9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30DBBD5F-89D8-A4D7-F91E-C1AC268C5A3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01FE8F9F-7AE3-DA6E-06FC-32E9B41F950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718B67FC-6525-5016-E5DB-50370A865C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2B503-1433-4519-BC28-51BC13DDAD1F}" type="datetimeFigureOut">
              <a:rPr lang="ko-KR" altLang="en-US" smtClean="0"/>
              <a:t>2025-04-25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8C31ED0C-E024-96E3-4403-E8688C4956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11BEC065-5EA3-2467-A11C-7917D7BC0D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A61F6C-C875-4621-8FEB-F20E0B8A2B5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360534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086D240-2FAF-F310-F27D-BFD8D947C7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48E1470E-E903-C499-CEE4-37A415BCA8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2B503-1433-4519-BC28-51BC13DDAD1F}" type="datetimeFigureOut">
              <a:rPr lang="ko-KR" altLang="en-US" smtClean="0"/>
              <a:t>2025-04-25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DB3F5CCB-2450-CF93-C07E-CF639DEEE5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692216FD-99FA-3399-A02A-54135D78B2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A61F6C-C875-4621-8FEB-F20E0B8A2B5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433150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4637075E-6640-7DDC-FC38-C59542C9E3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2B503-1433-4519-BC28-51BC13DDAD1F}" type="datetimeFigureOut">
              <a:rPr lang="ko-KR" altLang="en-US" smtClean="0"/>
              <a:t>2025-04-25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48A2816C-B784-60F3-A62B-50A2C317B6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A39C6E9C-4952-BBA1-91E7-82709A9774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A61F6C-C875-4621-8FEB-F20E0B8A2B5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563662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EFCF16A-10E2-8B1B-9C3A-DE5778F083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5A43537D-1C8B-B2DE-AC47-4F5EDA0285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957024FB-E33D-E292-1316-71849E802AA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EB99AE1D-2AEE-7613-A484-B0EEC2F510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2B503-1433-4519-BC28-51BC13DDAD1F}" type="datetimeFigureOut">
              <a:rPr lang="ko-KR" altLang="en-US" smtClean="0"/>
              <a:t>2025-04-25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1B2089E5-DC49-7D67-75CC-E1B41A71E7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9C04AA46-BF3C-B11B-80D2-A5D0F7852D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A61F6C-C875-4621-8FEB-F20E0B8A2B5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537184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C594FF0-068B-5619-DA2D-B42A09E20A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21BC6D60-A2C5-F29A-C79C-FC98310508D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CEE29E0F-E089-1D99-4802-C374B80AC55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9AAEB946-2D1D-3E45-9306-3A141A045E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2B503-1433-4519-BC28-51BC13DDAD1F}" type="datetimeFigureOut">
              <a:rPr lang="ko-KR" altLang="en-US" smtClean="0"/>
              <a:t>2025-04-25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40BCC6AE-121C-7420-3BA8-468F1695F9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4817D167-DFC8-74E6-C683-1A8CA9EDA1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A61F6C-C875-4621-8FEB-F20E0B8A2B5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674228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1C034CA-509F-0044-CC84-01743BF545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45697F87-DCE5-FAAB-7A72-FF460621B83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ED4C3452-98D1-9FA0-D3F3-CC3076D4B4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2B503-1433-4519-BC28-51BC13DDAD1F}" type="datetimeFigureOut">
              <a:rPr lang="ko-KR" altLang="en-US" smtClean="0"/>
              <a:t>2025-04-25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D05C9281-D8AC-F430-BFDB-6D18B1236D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F655EBF9-95CF-3854-D55C-270BF441A1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A61F6C-C875-4621-8FEB-F20E0B8A2B5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017075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F1AA5434-5C65-674F-E8FB-772E788F8B2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CD4E121F-4589-742D-1630-4D54DC6E58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F19B2359-B9D0-2F7D-15DB-A23B61AD45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2B503-1433-4519-BC28-51BC13DDAD1F}" type="datetimeFigureOut">
              <a:rPr lang="ko-KR" altLang="en-US" smtClean="0"/>
              <a:t>2025-04-25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921DD23F-24C8-4A4B-A540-A319E18757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3F7EA000-AC5B-C38F-3AF6-23501A5990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A61F6C-C875-4621-8FEB-F20E0B8A2B5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950933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52E25E9A-F24F-AA9C-73C7-A8BF1859E6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898260AD-24FA-07BB-57D1-9C7BA09AB6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9AA1F3F1-DA37-40CE-22A7-74A5B845615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3B2B503-1433-4519-BC28-51BC13DDAD1F}" type="datetimeFigureOut">
              <a:rPr lang="ko-KR" altLang="en-US" smtClean="0"/>
              <a:t>2025-04-25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3002024F-6F9F-1728-39C9-C50EF9F4299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132BB7B-A76A-60A2-5BB5-ED93B5A5C7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9A61F6C-C875-4621-8FEB-F20E0B8A2B5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582895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1EEFE330-2857-F843-DCC8-F585D206EE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4911" y="0"/>
            <a:ext cx="4664865" cy="6858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49B5E76-4993-3320-813C-78F584C2F2F9}"/>
              </a:ext>
            </a:extLst>
          </p:cNvPr>
          <p:cNvSpPr txBox="1"/>
          <p:nvPr/>
        </p:nvSpPr>
        <p:spPr>
          <a:xfrm>
            <a:off x="6372225" y="430768"/>
            <a:ext cx="4076700" cy="369332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altLang="ko-KR" b="1">
                <a:solidFill>
                  <a:schemeClr val="bg1"/>
                </a:solidFill>
              </a:rPr>
              <a:t>1. </a:t>
            </a:r>
            <a:r>
              <a:rPr lang="ko-KR" altLang="en-US" b="1">
                <a:solidFill>
                  <a:schemeClr val="bg1"/>
                </a:solidFill>
              </a:rPr>
              <a:t>메인페이지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085B139-AE53-A8CB-A6FA-603D23D8E11B}"/>
              </a:ext>
            </a:extLst>
          </p:cNvPr>
          <p:cNvSpPr txBox="1"/>
          <p:nvPr/>
        </p:nvSpPr>
        <p:spPr>
          <a:xfrm>
            <a:off x="6372225" y="907018"/>
            <a:ext cx="4076700" cy="887615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1200"/>
              <a:t>배너 영역</a:t>
            </a:r>
            <a:endParaRPr lang="en-US" altLang="ko-KR" sz="1200"/>
          </a:p>
          <a:p>
            <a:pPr algn="ctr">
              <a:lnSpc>
                <a:spcPct val="150000"/>
              </a:lnSpc>
            </a:pPr>
            <a:r>
              <a:rPr lang="ko-KR" altLang="en-US" sz="1200"/>
              <a:t>게시글 영역</a:t>
            </a:r>
            <a:endParaRPr lang="en-US" altLang="ko-KR" sz="1200"/>
          </a:p>
          <a:p>
            <a:pPr algn="ctr">
              <a:lnSpc>
                <a:spcPct val="150000"/>
              </a:lnSpc>
            </a:pPr>
            <a:r>
              <a:rPr lang="ko-KR" altLang="en-US" sz="1200"/>
              <a:t>프로그램 영역</a:t>
            </a:r>
          </a:p>
        </p:txBody>
      </p:sp>
    </p:spTree>
    <p:extLst>
      <p:ext uri="{BB962C8B-B14F-4D97-AF65-F5344CB8AC3E}">
        <p14:creationId xmlns:p14="http://schemas.microsoft.com/office/powerpoint/2010/main" val="25035755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71F5B904-AE2E-EDAC-ACCA-C5C0F2CA25D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80000"/>
          <a:stretch/>
        </p:blipFill>
        <p:spPr>
          <a:xfrm>
            <a:off x="317105" y="482600"/>
            <a:ext cx="11557789" cy="3398311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6E3DFF3-5F84-F779-F9BD-E568D0522379}"/>
              </a:ext>
            </a:extLst>
          </p:cNvPr>
          <p:cNvSpPr txBox="1"/>
          <p:nvPr/>
        </p:nvSpPr>
        <p:spPr>
          <a:xfrm>
            <a:off x="1368425" y="4272518"/>
            <a:ext cx="3254375" cy="610616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ko-KR" sz="1200" b="1"/>
              <a:t>st_banner</a:t>
            </a:r>
          </a:p>
          <a:p>
            <a:pPr algn="ctr">
              <a:lnSpc>
                <a:spcPct val="150000"/>
              </a:lnSpc>
            </a:pPr>
            <a:r>
              <a:rPr lang="en-US" altLang="ko-KR" sz="1200"/>
              <a:t>*</a:t>
            </a:r>
            <a:r>
              <a:rPr lang="ko-KR" altLang="en-US" sz="1200"/>
              <a:t>이미지는 </a:t>
            </a:r>
            <a:r>
              <a:rPr lang="en-US" altLang="ko-KR" sz="1200"/>
              <a:t>PC</a:t>
            </a:r>
            <a:r>
              <a:rPr lang="ko-KR" altLang="en-US" sz="1200"/>
              <a:t>와 모바일 </a:t>
            </a:r>
            <a:r>
              <a:rPr lang="en-US" altLang="ko-KR" sz="1200"/>
              <a:t>2</a:t>
            </a:r>
            <a:r>
              <a:rPr lang="ko-KR" altLang="en-US" sz="1200"/>
              <a:t>개 있습니다</a:t>
            </a:r>
            <a:r>
              <a:rPr lang="en-US" altLang="ko-KR" sz="1200"/>
              <a:t>.</a:t>
            </a:r>
            <a:endParaRPr lang="ko-KR" altLang="en-US" sz="1200"/>
          </a:p>
        </p:txBody>
      </p:sp>
      <p:cxnSp>
        <p:nvCxnSpPr>
          <p:cNvPr id="8" name="직선 화살표 연결선 7">
            <a:extLst>
              <a:ext uri="{FF2B5EF4-FFF2-40B4-BE49-F238E27FC236}">
                <a16:creationId xmlns:a16="http://schemas.microsoft.com/office/drawing/2014/main" id="{D5DBD8D9-E594-7055-74CD-B42A0F81AD8F}"/>
              </a:ext>
            </a:extLst>
          </p:cNvPr>
          <p:cNvCxnSpPr>
            <a:endCxn id="3" idx="0"/>
          </p:cNvCxnSpPr>
          <p:nvPr/>
        </p:nvCxnSpPr>
        <p:spPr>
          <a:xfrm>
            <a:off x="2995612" y="3670300"/>
            <a:ext cx="1" cy="60221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5933AC73-695D-852A-98AD-C0B2DAB6D7C8}"/>
              </a:ext>
            </a:extLst>
          </p:cNvPr>
          <p:cNvSpPr txBox="1"/>
          <p:nvPr/>
        </p:nvSpPr>
        <p:spPr>
          <a:xfrm>
            <a:off x="6654800" y="4272518"/>
            <a:ext cx="1778000" cy="333617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ko-KR" sz="1200" b="1"/>
              <a:t>st_notice.data_type</a:t>
            </a:r>
            <a:endParaRPr lang="ko-KR" altLang="en-US" sz="1200"/>
          </a:p>
        </p:txBody>
      </p:sp>
      <p:cxnSp>
        <p:nvCxnSpPr>
          <p:cNvPr id="10" name="직선 화살표 연결선 9">
            <a:extLst>
              <a:ext uri="{FF2B5EF4-FFF2-40B4-BE49-F238E27FC236}">
                <a16:creationId xmlns:a16="http://schemas.microsoft.com/office/drawing/2014/main" id="{82BB7724-B162-8748-4B44-2A1D02188E57}"/>
              </a:ext>
            </a:extLst>
          </p:cNvPr>
          <p:cNvCxnSpPr>
            <a:cxnSpLocks/>
          </p:cNvCxnSpPr>
          <p:nvPr/>
        </p:nvCxnSpPr>
        <p:spPr>
          <a:xfrm flipH="1">
            <a:off x="6899275" y="1943100"/>
            <a:ext cx="860425" cy="232941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96D545F3-DEA9-9071-3847-79684E31B8BA}"/>
              </a:ext>
            </a:extLst>
          </p:cNvPr>
          <p:cNvSpPr txBox="1"/>
          <p:nvPr/>
        </p:nvSpPr>
        <p:spPr>
          <a:xfrm>
            <a:off x="9118994" y="4606135"/>
            <a:ext cx="2031605" cy="887615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1200" b="1"/>
              <a:t>새창 바로가기 버튼</a:t>
            </a:r>
            <a:endParaRPr lang="en-US" altLang="ko-KR" sz="1200" b="1"/>
          </a:p>
          <a:p>
            <a:pPr algn="ctr">
              <a:lnSpc>
                <a:spcPct val="150000"/>
              </a:lnSpc>
            </a:pPr>
            <a:r>
              <a:rPr lang="en-US" altLang="ko-KR" sz="1200"/>
              <a:t>https://www.gugak.go.kr/site/main/index001</a:t>
            </a:r>
            <a:endParaRPr lang="ko-KR" altLang="en-US" sz="1200"/>
          </a:p>
        </p:txBody>
      </p:sp>
      <p:cxnSp>
        <p:nvCxnSpPr>
          <p:cNvPr id="16" name="직선 화살표 연결선 15">
            <a:extLst>
              <a:ext uri="{FF2B5EF4-FFF2-40B4-BE49-F238E27FC236}">
                <a16:creationId xmlns:a16="http://schemas.microsoft.com/office/drawing/2014/main" id="{1AA2B366-D498-9795-F929-E18428BDC4EB}"/>
              </a:ext>
            </a:extLst>
          </p:cNvPr>
          <p:cNvCxnSpPr>
            <a:cxnSpLocks/>
          </p:cNvCxnSpPr>
          <p:nvPr/>
        </p:nvCxnSpPr>
        <p:spPr>
          <a:xfrm>
            <a:off x="10007995" y="3670300"/>
            <a:ext cx="0" cy="93583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828221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4923C186-9E61-F11B-6AF7-8463362940E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9074" b="21296"/>
          <a:stretch/>
        </p:blipFill>
        <p:spPr>
          <a:xfrm>
            <a:off x="799311" y="1168399"/>
            <a:ext cx="5601489" cy="4910481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808CE5F-4A07-D330-0D5B-7D134F3E2E43}"/>
              </a:ext>
            </a:extLst>
          </p:cNvPr>
          <p:cNvSpPr txBox="1"/>
          <p:nvPr/>
        </p:nvSpPr>
        <p:spPr>
          <a:xfrm>
            <a:off x="7159625" y="4331959"/>
            <a:ext cx="4546600" cy="1441613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200" b="1"/>
              <a:t>st_program</a:t>
            </a:r>
          </a:p>
          <a:p>
            <a:pPr marL="171450" indent="-171450">
              <a:lnSpc>
                <a:spcPct val="150000"/>
              </a:lnSpc>
              <a:buFontTx/>
              <a:buChar char="-"/>
            </a:pPr>
            <a:r>
              <a:rPr lang="ko-KR" altLang="en-US" sz="1200"/>
              <a:t>프로그램 데이터는 한 페이지에 최대 </a:t>
            </a:r>
            <a:r>
              <a:rPr lang="en-US" altLang="ko-KR" sz="1200"/>
              <a:t>8</a:t>
            </a:r>
            <a:r>
              <a:rPr lang="ko-KR" altLang="en-US" sz="1200"/>
              <a:t>개씩 불러 옵니다</a:t>
            </a:r>
            <a:r>
              <a:rPr lang="en-US" altLang="ko-KR" sz="1200"/>
              <a:t>.</a:t>
            </a:r>
          </a:p>
          <a:p>
            <a:pPr marL="171450" indent="-171450">
              <a:lnSpc>
                <a:spcPct val="150000"/>
              </a:lnSpc>
              <a:buFontTx/>
              <a:buChar char="-"/>
            </a:pPr>
            <a:r>
              <a:rPr lang="ko-KR" altLang="en-US" sz="1200"/>
              <a:t>정렬 기준</a:t>
            </a:r>
            <a:r>
              <a:rPr lang="en-US" altLang="ko-KR" sz="1200"/>
              <a:t>: program_end_date</a:t>
            </a:r>
            <a:r>
              <a:rPr lang="ko-KR" altLang="en-US" sz="1200"/>
              <a:t>가 현재보다 후고</a:t>
            </a:r>
            <a:r>
              <a:rPr lang="en-US" altLang="ko-KR" sz="1200"/>
              <a:t>, program_start_date</a:t>
            </a:r>
            <a:r>
              <a:rPr lang="ko-KR" altLang="en-US" sz="1200"/>
              <a:t>가 현재와 가까운 순</a:t>
            </a:r>
            <a:r>
              <a:rPr lang="en-US" altLang="ko-KR" sz="1200"/>
              <a:t>(</a:t>
            </a:r>
            <a:r>
              <a:rPr lang="ko-KR" altLang="en-US" sz="1200"/>
              <a:t>겹칠 경우 </a:t>
            </a:r>
            <a:r>
              <a:rPr lang="en-US" altLang="ko-KR" sz="1200"/>
              <a:t>ID </a:t>
            </a:r>
            <a:r>
              <a:rPr lang="ko-KR" altLang="en-US" sz="1200"/>
              <a:t>내림차순</a:t>
            </a:r>
            <a:r>
              <a:rPr lang="en-US" altLang="ko-KR" sz="1200"/>
              <a:t>)</a:t>
            </a:r>
          </a:p>
        </p:txBody>
      </p:sp>
      <p:cxnSp>
        <p:nvCxnSpPr>
          <p:cNvPr id="6" name="직선 화살표 연결선 5">
            <a:extLst>
              <a:ext uri="{FF2B5EF4-FFF2-40B4-BE49-F238E27FC236}">
                <a16:creationId xmlns:a16="http://schemas.microsoft.com/office/drawing/2014/main" id="{F077E61A-3BA1-3CD5-8753-BDEC2D29DBFA}"/>
              </a:ext>
            </a:extLst>
          </p:cNvPr>
          <p:cNvCxnSpPr>
            <a:cxnSpLocks/>
          </p:cNvCxnSpPr>
          <p:nvPr/>
        </p:nvCxnSpPr>
        <p:spPr>
          <a:xfrm flipV="1">
            <a:off x="5854700" y="5109318"/>
            <a:ext cx="1304926" cy="419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EF8CCDAA-A686-0B41-41C2-9422DC7EAB7A}"/>
              </a:ext>
            </a:extLst>
          </p:cNvPr>
          <p:cNvSpPr txBox="1"/>
          <p:nvPr/>
        </p:nvSpPr>
        <p:spPr>
          <a:xfrm>
            <a:off x="7159625" y="825897"/>
            <a:ext cx="4546600" cy="1718612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200" b="1"/>
              <a:t>st_program.apply_start_date = A</a:t>
            </a:r>
          </a:p>
          <a:p>
            <a:pPr>
              <a:lnSpc>
                <a:spcPct val="150000"/>
              </a:lnSpc>
            </a:pPr>
            <a:r>
              <a:rPr lang="en-US" altLang="ko-KR" sz="1200" b="1"/>
              <a:t>st_program.apply_end_date = B</a:t>
            </a:r>
          </a:p>
          <a:p>
            <a:pPr>
              <a:lnSpc>
                <a:spcPct val="150000"/>
              </a:lnSpc>
            </a:pPr>
            <a:endParaRPr lang="en-US" altLang="ko-KR" sz="1200" b="1"/>
          </a:p>
          <a:p>
            <a:pPr>
              <a:lnSpc>
                <a:spcPct val="150000"/>
              </a:lnSpc>
            </a:pPr>
            <a:r>
              <a:rPr lang="en-US" altLang="ko-KR" sz="1200" b="1"/>
              <a:t>A </a:t>
            </a:r>
            <a:r>
              <a:rPr lang="ko-KR" altLang="en-US" sz="1200" b="1"/>
              <a:t>≤ 현재 ≤ </a:t>
            </a:r>
            <a:r>
              <a:rPr lang="en-US" altLang="ko-KR" sz="1200" b="1"/>
              <a:t>B : </a:t>
            </a:r>
            <a:r>
              <a:rPr lang="ko-KR" altLang="en-US" sz="1200" b="1"/>
              <a:t>접수중</a:t>
            </a:r>
            <a:endParaRPr lang="en-US" altLang="ko-KR" sz="1200" b="1"/>
          </a:p>
          <a:p>
            <a:pPr>
              <a:lnSpc>
                <a:spcPct val="150000"/>
              </a:lnSpc>
            </a:pPr>
            <a:r>
              <a:rPr lang="ko-KR" altLang="en-US" sz="1200" b="1"/>
              <a:t>현재 </a:t>
            </a:r>
            <a:r>
              <a:rPr lang="en-US" altLang="ko-KR" sz="1200" b="1"/>
              <a:t>&lt;</a:t>
            </a:r>
            <a:r>
              <a:rPr lang="ko-KR" altLang="en-US" sz="1200" b="1"/>
              <a:t> </a:t>
            </a:r>
            <a:r>
              <a:rPr lang="en-US" altLang="ko-KR" sz="1200" b="1"/>
              <a:t>A : </a:t>
            </a:r>
            <a:r>
              <a:rPr lang="ko-KR" altLang="en-US" sz="1200" b="1"/>
              <a:t>접수예정</a:t>
            </a:r>
            <a:endParaRPr lang="en-US" altLang="ko-KR" sz="1200" b="1"/>
          </a:p>
          <a:p>
            <a:pPr>
              <a:lnSpc>
                <a:spcPct val="150000"/>
              </a:lnSpc>
            </a:pPr>
            <a:r>
              <a:rPr lang="en-US" altLang="ko-KR" sz="1200" b="1"/>
              <a:t>B &lt; </a:t>
            </a:r>
            <a:r>
              <a:rPr lang="ko-KR" altLang="en-US" sz="1200" b="1"/>
              <a:t>현재 </a:t>
            </a:r>
            <a:r>
              <a:rPr lang="en-US" altLang="ko-KR" sz="1200" b="1"/>
              <a:t>: </a:t>
            </a:r>
            <a:r>
              <a:rPr lang="ko-KR" altLang="en-US" sz="1200" b="1"/>
              <a:t>접수마감</a:t>
            </a:r>
            <a:endParaRPr lang="en-US" altLang="ko-KR" sz="1200" b="1"/>
          </a:p>
        </p:txBody>
      </p:sp>
      <p:cxnSp>
        <p:nvCxnSpPr>
          <p:cNvPr id="9" name="직선 화살표 연결선 8">
            <a:extLst>
              <a:ext uri="{FF2B5EF4-FFF2-40B4-BE49-F238E27FC236}">
                <a16:creationId xmlns:a16="http://schemas.microsoft.com/office/drawing/2014/main" id="{13003923-42B9-E3FE-F497-2A2158BD98F6}"/>
              </a:ext>
            </a:extLst>
          </p:cNvPr>
          <p:cNvCxnSpPr>
            <a:cxnSpLocks/>
          </p:cNvCxnSpPr>
          <p:nvPr/>
        </p:nvCxnSpPr>
        <p:spPr>
          <a:xfrm flipV="1">
            <a:off x="5032376" y="1224951"/>
            <a:ext cx="2127250" cy="48856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118659F0-10DF-5308-C5BF-E25CA453E8FC}"/>
              </a:ext>
            </a:extLst>
          </p:cNvPr>
          <p:cNvSpPr txBox="1"/>
          <p:nvPr/>
        </p:nvSpPr>
        <p:spPr>
          <a:xfrm>
            <a:off x="7159625" y="3132926"/>
            <a:ext cx="4546600" cy="610616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200" b="1"/>
              <a:t>신청 </a:t>
            </a:r>
            <a:r>
              <a:rPr lang="en-US" altLang="ko-KR" sz="1200" b="1"/>
              <a:t>:</a:t>
            </a:r>
            <a:r>
              <a:rPr lang="ko-KR" altLang="en-US" sz="1200" b="1"/>
              <a:t> </a:t>
            </a:r>
            <a:r>
              <a:rPr lang="en-US" altLang="ko-KR" sz="1200" b="1"/>
              <a:t>st_program.apply_start(end)_date</a:t>
            </a:r>
          </a:p>
          <a:p>
            <a:pPr>
              <a:lnSpc>
                <a:spcPct val="150000"/>
              </a:lnSpc>
            </a:pPr>
            <a:r>
              <a:rPr lang="ko-KR" altLang="en-US" sz="1200" b="1"/>
              <a:t>기간 </a:t>
            </a:r>
            <a:r>
              <a:rPr lang="en-US" altLang="ko-KR" sz="1200" b="1"/>
              <a:t>:</a:t>
            </a:r>
            <a:r>
              <a:rPr lang="ko-KR" altLang="en-US" sz="1200" b="1"/>
              <a:t> </a:t>
            </a:r>
            <a:r>
              <a:rPr lang="en-US" altLang="ko-KR" sz="1200" b="1"/>
              <a:t>st_program.program_start(end)_date</a:t>
            </a:r>
          </a:p>
        </p:txBody>
      </p:sp>
      <p:cxnSp>
        <p:nvCxnSpPr>
          <p:cNvPr id="13" name="직선 화살표 연결선 12">
            <a:extLst>
              <a:ext uri="{FF2B5EF4-FFF2-40B4-BE49-F238E27FC236}">
                <a16:creationId xmlns:a16="http://schemas.microsoft.com/office/drawing/2014/main" id="{FAE8F122-C7A9-80D5-4EAC-59B61F1AB552}"/>
              </a:ext>
            </a:extLst>
          </p:cNvPr>
          <p:cNvCxnSpPr>
            <a:cxnSpLocks/>
          </p:cNvCxnSpPr>
          <p:nvPr/>
        </p:nvCxnSpPr>
        <p:spPr>
          <a:xfrm>
            <a:off x="5781675" y="3429000"/>
            <a:ext cx="1377950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126676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40FA6A30-7DF1-A17A-823F-91CEEAC443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9625" y="455097"/>
            <a:ext cx="10572750" cy="289463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4C5E06A-E18A-1621-FA09-4C391C3D1CC5}"/>
              </a:ext>
            </a:extLst>
          </p:cNvPr>
          <p:cNvSpPr txBox="1"/>
          <p:nvPr/>
        </p:nvSpPr>
        <p:spPr>
          <a:xfrm>
            <a:off x="3933825" y="3793093"/>
            <a:ext cx="4076700" cy="369332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ko-KR" altLang="en-US" b="1">
                <a:solidFill>
                  <a:schemeClr val="bg1"/>
                </a:solidFill>
              </a:rPr>
              <a:t>메인페이지 팝업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3A026F6-47FE-C61A-BFDE-F33CAD5442EA}"/>
              </a:ext>
            </a:extLst>
          </p:cNvPr>
          <p:cNvSpPr txBox="1"/>
          <p:nvPr/>
        </p:nvSpPr>
        <p:spPr>
          <a:xfrm>
            <a:off x="3933825" y="4269343"/>
            <a:ext cx="4076700" cy="610616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1200"/>
              <a:t>이미지 팝업</a:t>
            </a:r>
            <a:endParaRPr lang="en-US" altLang="ko-KR" sz="1200"/>
          </a:p>
          <a:p>
            <a:pPr algn="ctr">
              <a:lnSpc>
                <a:spcPct val="150000"/>
              </a:lnSpc>
            </a:pPr>
            <a:r>
              <a:rPr lang="ko-KR" altLang="en-US" sz="1200"/>
              <a:t>텍스트 팝업</a:t>
            </a:r>
          </a:p>
        </p:txBody>
      </p:sp>
    </p:spTree>
    <p:extLst>
      <p:ext uri="{BB962C8B-B14F-4D97-AF65-F5344CB8AC3E}">
        <p14:creationId xmlns:p14="http://schemas.microsoft.com/office/powerpoint/2010/main" val="21282585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8D965006-A0E9-0DC7-3E1B-14F5F9C321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6769" y="0"/>
            <a:ext cx="3593712" cy="6858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1186B9F-7CC2-BB5F-29F3-96A1B85CFFDE}"/>
              </a:ext>
            </a:extLst>
          </p:cNvPr>
          <p:cNvSpPr txBox="1"/>
          <p:nvPr/>
        </p:nvSpPr>
        <p:spPr>
          <a:xfrm>
            <a:off x="4648200" y="430768"/>
            <a:ext cx="4076700" cy="369332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ko-KR" altLang="en-US" b="1">
                <a:solidFill>
                  <a:schemeClr val="bg1"/>
                </a:solidFill>
              </a:rPr>
              <a:t>프로그램 목록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97BB046-A3A3-864A-3F8E-831E6F22BAA3}"/>
              </a:ext>
            </a:extLst>
          </p:cNvPr>
          <p:cNvSpPr txBox="1"/>
          <p:nvPr/>
        </p:nvSpPr>
        <p:spPr>
          <a:xfrm>
            <a:off x="4648200" y="907018"/>
            <a:ext cx="4076700" cy="333617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1200"/>
              <a:t>필터 형태로 검색 등</a:t>
            </a:r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A95673E3-C2E2-7AA3-A9A3-5146917E216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31150"/>
          <a:stretch/>
        </p:blipFill>
        <p:spPr>
          <a:xfrm>
            <a:off x="4648200" y="1571383"/>
            <a:ext cx="6591300" cy="3791177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4377499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C75667AB-48EF-B92B-7C2C-5AC8085877F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31150"/>
          <a:stretch/>
        </p:blipFill>
        <p:spPr>
          <a:xfrm>
            <a:off x="638174" y="374692"/>
            <a:ext cx="10620375" cy="6108616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A024020-0D30-AE76-5F60-E3F1DF7522C8}"/>
              </a:ext>
            </a:extLst>
          </p:cNvPr>
          <p:cNvSpPr txBox="1"/>
          <p:nvPr/>
        </p:nvSpPr>
        <p:spPr>
          <a:xfrm>
            <a:off x="1581150" y="2953464"/>
            <a:ext cx="17145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b="1">
                <a:solidFill>
                  <a:schemeClr val="accent2"/>
                </a:solidFill>
              </a:rPr>
              <a:t>program_title</a:t>
            </a:r>
            <a:endParaRPr lang="ko-KR" altLang="en-US" sz="1000" b="1">
              <a:solidFill>
                <a:schemeClr val="accent2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26BC3F7-42A6-9433-258B-4E33E594F91A}"/>
              </a:ext>
            </a:extLst>
          </p:cNvPr>
          <p:cNvSpPr txBox="1"/>
          <p:nvPr/>
        </p:nvSpPr>
        <p:spPr>
          <a:xfrm>
            <a:off x="3486150" y="2334339"/>
            <a:ext cx="17145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b="1">
                <a:solidFill>
                  <a:schemeClr val="accent2"/>
                </a:solidFill>
              </a:rPr>
              <a:t>program_region</a:t>
            </a:r>
            <a:endParaRPr lang="ko-KR" altLang="en-US" sz="1000" b="1">
              <a:solidFill>
                <a:schemeClr val="accent2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B3D1B93-26A8-6666-9E98-45F33CBFC566}"/>
              </a:ext>
            </a:extLst>
          </p:cNvPr>
          <p:cNvSpPr txBox="1"/>
          <p:nvPr/>
        </p:nvSpPr>
        <p:spPr>
          <a:xfrm>
            <a:off x="4467225" y="2953463"/>
            <a:ext cx="17145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b="1">
                <a:solidFill>
                  <a:schemeClr val="accent2"/>
                </a:solidFill>
              </a:rPr>
              <a:t>program_type</a:t>
            </a:r>
            <a:endParaRPr lang="ko-KR" altLang="en-US" sz="1000" b="1">
              <a:solidFill>
                <a:schemeClr val="accent2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1C5CE1D-39E3-C99F-C930-F0D5CE99A728}"/>
              </a:ext>
            </a:extLst>
          </p:cNvPr>
          <p:cNvSpPr txBox="1"/>
          <p:nvPr/>
        </p:nvSpPr>
        <p:spPr>
          <a:xfrm>
            <a:off x="5324475" y="595648"/>
            <a:ext cx="2327275" cy="1447576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000" b="1"/>
              <a:t>st_program.apply_start_date = A</a:t>
            </a:r>
          </a:p>
          <a:p>
            <a:pPr>
              <a:lnSpc>
                <a:spcPct val="150000"/>
              </a:lnSpc>
            </a:pPr>
            <a:r>
              <a:rPr lang="en-US" altLang="ko-KR" sz="1000" b="1"/>
              <a:t>st_program.apply_end_date = B</a:t>
            </a:r>
          </a:p>
          <a:p>
            <a:pPr>
              <a:lnSpc>
                <a:spcPct val="150000"/>
              </a:lnSpc>
            </a:pPr>
            <a:endParaRPr lang="en-US" altLang="ko-KR" sz="1000" b="1"/>
          </a:p>
          <a:p>
            <a:pPr>
              <a:lnSpc>
                <a:spcPct val="150000"/>
              </a:lnSpc>
            </a:pPr>
            <a:r>
              <a:rPr lang="en-US" altLang="ko-KR" sz="1000" b="1"/>
              <a:t>A </a:t>
            </a:r>
            <a:r>
              <a:rPr lang="ko-KR" altLang="en-US" sz="1000" b="1"/>
              <a:t>≤ 현재 ≤ </a:t>
            </a:r>
            <a:r>
              <a:rPr lang="en-US" altLang="ko-KR" sz="1000" b="1"/>
              <a:t>B : </a:t>
            </a:r>
            <a:r>
              <a:rPr lang="ko-KR" altLang="en-US" sz="1000" b="1"/>
              <a:t>접수중</a:t>
            </a:r>
            <a:endParaRPr lang="en-US" altLang="ko-KR" sz="1000" b="1"/>
          </a:p>
          <a:p>
            <a:pPr>
              <a:lnSpc>
                <a:spcPct val="150000"/>
              </a:lnSpc>
            </a:pPr>
            <a:r>
              <a:rPr lang="ko-KR" altLang="en-US" sz="1000" b="1"/>
              <a:t>현재 </a:t>
            </a:r>
            <a:r>
              <a:rPr lang="en-US" altLang="ko-KR" sz="1000" b="1"/>
              <a:t>&lt;</a:t>
            </a:r>
            <a:r>
              <a:rPr lang="ko-KR" altLang="en-US" sz="1000" b="1"/>
              <a:t> </a:t>
            </a:r>
            <a:r>
              <a:rPr lang="en-US" altLang="ko-KR" sz="1000" b="1"/>
              <a:t>A : </a:t>
            </a:r>
            <a:r>
              <a:rPr lang="ko-KR" altLang="en-US" sz="1000" b="1"/>
              <a:t>접수예정</a:t>
            </a:r>
            <a:endParaRPr lang="en-US" altLang="ko-KR" sz="1000" b="1"/>
          </a:p>
          <a:p>
            <a:pPr>
              <a:lnSpc>
                <a:spcPct val="150000"/>
              </a:lnSpc>
            </a:pPr>
            <a:r>
              <a:rPr lang="en-US" altLang="ko-KR" sz="1000" b="1"/>
              <a:t>B &lt; </a:t>
            </a:r>
            <a:r>
              <a:rPr lang="ko-KR" altLang="en-US" sz="1000" b="1"/>
              <a:t>현재 </a:t>
            </a:r>
            <a:r>
              <a:rPr lang="en-US" altLang="ko-KR" sz="1000" b="1"/>
              <a:t>: </a:t>
            </a:r>
            <a:r>
              <a:rPr lang="ko-KR" altLang="en-US" sz="1000" b="1"/>
              <a:t>접수마감</a:t>
            </a:r>
            <a:endParaRPr lang="en-US" altLang="ko-KR" sz="1000" b="1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93363F0-A350-BB55-60E6-6BB44F1B1400}"/>
              </a:ext>
            </a:extLst>
          </p:cNvPr>
          <p:cNvSpPr txBox="1"/>
          <p:nvPr/>
        </p:nvSpPr>
        <p:spPr>
          <a:xfrm>
            <a:off x="5124448" y="2257394"/>
            <a:ext cx="16478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b="1">
                <a:solidFill>
                  <a:schemeClr val="accent2"/>
                </a:solidFill>
              </a:rPr>
              <a:t>apply_start(end)_date</a:t>
            </a:r>
            <a:r>
              <a:rPr lang="ko-KR" altLang="en-US" sz="1000" b="1">
                <a:solidFill>
                  <a:schemeClr val="accent2"/>
                </a:solidFill>
              </a:rPr>
              <a:t>를 통한 접수 상태 구분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E270742-87D5-C9EB-9BC2-2A91B564F93F}"/>
              </a:ext>
            </a:extLst>
          </p:cNvPr>
          <p:cNvSpPr txBox="1"/>
          <p:nvPr/>
        </p:nvSpPr>
        <p:spPr>
          <a:xfrm>
            <a:off x="7353300" y="2953463"/>
            <a:ext cx="120967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b="1">
                <a:solidFill>
                  <a:schemeClr val="accent2"/>
                </a:solidFill>
              </a:rPr>
              <a:t>apply_start_date</a:t>
            </a:r>
            <a:endParaRPr lang="ko-KR" altLang="en-US" sz="1000" b="1">
              <a:solidFill>
                <a:schemeClr val="accent2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5F70E34-CE16-CB6C-0726-DB3FA1DB7912}"/>
              </a:ext>
            </a:extLst>
          </p:cNvPr>
          <p:cNvSpPr txBox="1"/>
          <p:nvPr/>
        </p:nvSpPr>
        <p:spPr>
          <a:xfrm>
            <a:off x="7353300" y="3412096"/>
            <a:ext cx="120967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b="1">
                <a:solidFill>
                  <a:schemeClr val="accent2"/>
                </a:solidFill>
              </a:rPr>
              <a:t>apply_end_date</a:t>
            </a:r>
            <a:endParaRPr lang="ko-KR" altLang="en-US" sz="1000" b="1">
              <a:solidFill>
                <a:schemeClr val="accent2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4BD3131-1B52-060A-9509-DDA6D0EF1E7C}"/>
              </a:ext>
            </a:extLst>
          </p:cNvPr>
          <p:cNvSpPr txBox="1"/>
          <p:nvPr/>
        </p:nvSpPr>
        <p:spPr>
          <a:xfrm>
            <a:off x="8048626" y="2363656"/>
            <a:ext cx="178117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b="1">
                <a:solidFill>
                  <a:schemeClr val="accent2"/>
                </a:solidFill>
              </a:rPr>
              <a:t>program_start(end)_date</a:t>
            </a:r>
            <a:endParaRPr lang="ko-KR" altLang="en-US" sz="1000" b="1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56355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143688DA-7136-75C0-8087-8C6C9905C3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9772" y="0"/>
            <a:ext cx="4793942" cy="6858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44D12F0-49D7-4C09-2DE4-84B60B3B4AFA}"/>
              </a:ext>
            </a:extLst>
          </p:cNvPr>
          <p:cNvSpPr txBox="1"/>
          <p:nvPr/>
        </p:nvSpPr>
        <p:spPr>
          <a:xfrm>
            <a:off x="5461000" y="430768"/>
            <a:ext cx="4076700" cy="369332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ko-KR" altLang="en-US" b="1">
                <a:solidFill>
                  <a:schemeClr val="bg1"/>
                </a:solidFill>
              </a:rPr>
              <a:t>프로그램 상세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5BC30E0-C6E8-C609-8B32-96ABD33D39F1}"/>
              </a:ext>
            </a:extLst>
          </p:cNvPr>
          <p:cNvSpPr txBox="1"/>
          <p:nvPr/>
        </p:nvSpPr>
        <p:spPr>
          <a:xfrm>
            <a:off x="5461000" y="907018"/>
            <a:ext cx="4076700" cy="333617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ko-KR" sz="1200"/>
              <a:t>st-program</a:t>
            </a:r>
            <a:r>
              <a:rPr lang="ko-KR" altLang="en-US" sz="1200"/>
              <a:t>에 등록한 정보 표시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FAD474F-8556-1536-DE28-989D6DE33104}"/>
              </a:ext>
            </a:extLst>
          </p:cNvPr>
          <p:cNvSpPr txBox="1"/>
          <p:nvPr/>
        </p:nvSpPr>
        <p:spPr>
          <a:xfrm>
            <a:off x="5574239" y="3429000"/>
            <a:ext cx="164782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b="1">
                <a:solidFill>
                  <a:schemeClr val="accent2"/>
                </a:solidFill>
              </a:rPr>
              <a:t>program_derpn</a:t>
            </a:r>
            <a:endParaRPr lang="ko-KR" altLang="en-US" sz="1000" b="1">
              <a:solidFill>
                <a:schemeClr val="accent2"/>
              </a:solidFill>
            </a:endParaRPr>
          </a:p>
        </p:txBody>
      </p:sp>
      <p:cxnSp>
        <p:nvCxnSpPr>
          <p:cNvPr id="3" name="직선 화살표 연결선 2">
            <a:extLst>
              <a:ext uri="{FF2B5EF4-FFF2-40B4-BE49-F238E27FC236}">
                <a16:creationId xmlns:a16="http://schemas.microsoft.com/office/drawing/2014/main" id="{BACA17A4-EEB1-40FB-CBBB-BD13D4CE7D1B}"/>
              </a:ext>
            </a:extLst>
          </p:cNvPr>
          <p:cNvCxnSpPr>
            <a:cxnSpLocks/>
            <a:endCxn id="2" idx="1"/>
          </p:cNvCxnSpPr>
          <p:nvPr/>
        </p:nvCxnSpPr>
        <p:spPr>
          <a:xfrm>
            <a:off x="5004328" y="3552111"/>
            <a:ext cx="569911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B0640488-4DBA-DD37-0A4C-C68901C480DE}"/>
              </a:ext>
            </a:extLst>
          </p:cNvPr>
          <p:cNvSpPr txBox="1"/>
          <p:nvPr/>
        </p:nvSpPr>
        <p:spPr>
          <a:xfrm>
            <a:off x="5272087" y="2150151"/>
            <a:ext cx="16478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b="1">
                <a:solidFill>
                  <a:schemeClr val="accent2"/>
                </a:solidFill>
              </a:rPr>
              <a:t>program_introduction (</a:t>
            </a:r>
            <a:r>
              <a:rPr lang="ko-KR" altLang="en-US" sz="1000" b="1">
                <a:solidFill>
                  <a:schemeClr val="accent2"/>
                </a:solidFill>
              </a:rPr>
              <a:t>없을 때</a:t>
            </a:r>
            <a:r>
              <a:rPr lang="en-US" altLang="ko-KR" sz="1000" b="1">
                <a:solidFill>
                  <a:schemeClr val="accent2"/>
                </a:solidFill>
              </a:rPr>
              <a:t>)</a:t>
            </a:r>
            <a:endParaRPr lang="ko-KR" altLang="en-US" sz="1000" b="1">
              <a:solidFill>
                <a:schemeClr val="accent2"/>
              </a:solidFill>
            </a:endParaRPr>
          </a:p>
        </p:txBody>
      </p:sp>
      <p:cxnSp>
        <p:nvCxnSpPr>
          <p:cNvPr id="8" name="직선 화살표 연결선 7">
            <a:extLst>
              <a:ext uri="{FF2B5EF4-FFF2-40B4-BE49-F238E27FC236}">
                <a16:creationId xmlns:a16="http://schemas.microsoft.com/office/drawing/2014/main" id="{19CBCD24-58E8-9C99-2F6F-0F3564B15E16}"/>
              </a:ext>
            </a:extLst>
          </p:cNvPr>
          <p:cNvCxnSpPr>
            <a:cxnSpLocks/>
            <a:endCxn id="4" idx="1"/>
          </p:cNvCxnSpPr>
          <p:nvPr/>
        </p:nvCxnSpPr>
        <p:spPr>
          <a:xfrm>
            <a:off x="4667250" y="2350206"/>
            <a:ext cx="604837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052251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>
            <a:extLst>
              <a:ext uri="{FF2B5EF4-FFF2-40B4-BE49-F238E27FC236}">
                <a16:creationId xmlns:a16="http://schemas.microsoft.com/office/drawing/2014/main" id="{42A718E2-4509-B086-E459-0BC4BF8E35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3621" y="714375"/>
            <a:ext cx="6271379" cy="5324017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07684FC-3A86-3F9D-A099-C668E18C0699}"/>
              </a:ext>
            </a:extLst>
          </p:cNvPr>
          <p:cNvSpPr txBox="1"/>
          <p:nvPr/>
        </p:nvSpPr>
        <p:spPr>
          <a:xfrm>
            <a:off x="2447923" y="1009619"/>
            <a:ext cx="16478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b="1">
                <a:solidFill>
                  <a:schemeClr val="accent2"/>
                </a:solidFill>
              </a:rPr>
              <a:t>apply_start(end)_date</a:t>
            </a:r>
            <a:r>
              <a:rPr lang="ko-KR" altLang="en-US" sz="1000" b="1">
                <a:solidFill>
                  <a:schemeClr val="accent2"/>
                </a:solidFill>
              </a:rPr>
              <a:t>를 통한 접수 상태 구분</a:t>
            </a:r>
          </a:p>
        </p:txBody>
      </p:sp>
      <p:cxnSp>
        <p:nvCxnSpPr>
          <p:cNvPr id="7" name="직선 화살표 연결선 6">
            <a:extLst>
              <a:ext uri="{FF2B5EF4-FFF2-40B4-BE49-F238E27FC236}">
                <a16:creationId xmlns:a16="http://schemas.microsoft.com/office/drawing/2014/main" id="{F4C006EA-52AD-DFA9-AD52-26010C113B73}"/>
              </a:ext>
            </a:extLst>
          </p:cNvPr>
          <p:cNvCxnSpPr>
            <a:endCxn id="5" idx="1"/>
          </p:cNvCxnSpPr>
          <p:nvPr/>
        </p:nvCxnSpPr>
        <p:spPr>
          <a:xfrm flipV="1">
            <a:off x="1524000" y="1209674"/>
            <a:ext cx="923923" cy="47625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3943DBBF-948F-1CC7-F1FE-F1DB1EBB918E}"/>
              </a:ext>
            </a:extLst>
          </p:cNvPr>
          <p:cNvSpPr txBox="1"/>
          <p:nvPr/>
        </p:nvSpPr>
        <p:spPr>
          <a:xfrm>
            <a:off x="5105399" y="1476374"/>
            <a:ext cx="164782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b="1">
                <a:solidFill>
                  <a:schemeClr val="accent2"/>
                </a:solidFill>
              </a:rPr>
              <a:t>program_title</a:t>
            </a:r>
            <a:endParaRPr lang="ko-KR" altLang="en-US" sz="1000" b="1">
              <a:solidFill>
                <a:schemeClr val="accent2"/>
              </a:solidFill>
            </a:endParaRP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FE423951-5DBB-AE05-9209-DFBE78F17482}"/>
              </a:ext>
            </a:extLst>
          </p:cNvPr>
          <p:cNvSpPr/>
          <p:nvPr/>
        </p:nvSpPr>
        <p:spPr>
          <a:xfrm>
            <a:off x="3457575" y="1722595"/>
            <a:ext cx="3009900" cy="325280"/>
          </a:xfrm>
          <a:prstGeom prst="rect">
            <a:avLst/>
          </a:prstGeom>
          <a:solidFill>
            <a:srgbClr val="FBE3D6">
              <a:alpha val="54902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EC221DF-90BB-686E-E7C3-26D9DDEB05A5}"/>
              </a:ext>
            </a:extLst>
          </p:cNvPr>
          <p:cNvSpPr txBox="1"/>
          <p:nvPr/>
        </p:nvSpPr>
        <p:spPr>
          <a:xfrm>
            <a:off x="7037386" y="1762124"/>
            <a:ext cx="164782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b="1">
                <a:solidFill>
                  <a:schemeClr val="accent2"/>
                </a:solidFill>
              </a:rPr>
              <a:t>apply_url (</a:t>
            </a:r>
            <a:r>
              <a:rPr lang="ko-KR" altLang="en-US" sz="1000" b="1">
                <a:solidFill>
                  <a:schemeClr val="accent2"/>
                </a:solidFill>
              </a:rPr>
              <a:t>새창</a:t>
            </a:r>
            <a:r>
              <a:rPr lang="en-US" altLang="ko-KR" sz="1000" b="1">
                <a:solidFill>
                  <a:schemeClr val="accent2"/>
                </a:solidFill>
              </a:rPr>
              <a:t>)</a:t>
            </a:r>
            <a:endParaRPr lang="ko-KR" altLang="en-US" sz="1000" b="1">
              <a:solidFill>
                <a:schemeClr val="accent2"/>
              </a:solidFill>
            </a:endParaRPr>
          </a:p>
        </p:txBody>
      </p:sp>
      <p:cxnSp>
        <p:nvCxnSpPr>
          <p:cNvPr id="13" name="직선 화살표 연결선 12">
            <a:extLst>
              <a:ext uri="{FF2B5EF4-FFF2-40B4-BE49-F238E27FC236}">
                <a16:creationId xmlns:a16="http://schemas.microsoft.com/office/drawing/2014/main" id="{4CEA9B17-B330-33D8-2C24-A8A9D2690902}"/>
              </a:ext>
            </a:extLst>
          </p:cNvPr>
          <p:cNvCxnSpPr>
            <a:cxnSpLocks/>
            <a:stCxn id="11" idx="3"/>
            <a:endCxn id="12" idx="1"/>
          </p:cNvCxnSpPr>
          <p:nvPr/>
        </p:nvCxnSpPr>
        <p:spPr>
          <a:xfrm>
            <a:off x="6467475" y="1885235"/>
            <a:ext cx="569911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직선 화살표 연결선 18">
            <a:extLst>
              <a:ext uri="{FF2B5EF4-FFF2-40B4-BE49-F238E27FC236}">
                <a16:creationId xmlns:a16="http://schemas.microsoft.com/office/drawing/2014/main" id="{19D75905-DBEC-A836-23B4-356B8B65BB25}"/>
              </a:ext>
            </a:extLst>
          </p:cNvPr>
          <p:cNvCxnSpPr>
            <a:cxnSpLocks/>
          </p:cNvCxnSpPr>
          <p:nvPr/>
        </p:nvCxnSpPr>
        <p:spPr>
          <a:xfrm>
            <a:off x="4781549" y="2223373"/>
            <a:ext cx="2381251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84C84310-64DA-0380-B4BD-AC9BBCD32913}"/>
              </a:ext>
            </a:extLst>
          </p:cNvPr>
          <p:cNvSpPr txBox="1"/>
          <p:nvPr/>
        </p:nvSpPr>
        <p:spPr>
          <a:xfrm>
            <a:off x="7172326" y="2095499"/>
            <a:ext cx="270509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b="1">
                <a:solidFill>
                  <a:schemeClr val="accent2"/>
                </a:solidFill>
              </a:rPr>
              <a:t>program_type</a:t>
            </a:r>
          </a:p>
          <a:p>
            <a:r>
              <a:rPr lang="en-US" altLang="ko-KR" sz="1000" b="1">
                <a:solidFill>
                  <a:schemeClr val="accent2"/>
                </a:solidFill>
              </a:rPr>
              <a:t>program_region</a:t>
            </a:r>
          </a:p>
          <a:p>
            <a:r>
              <a:rPr lang="en-US" altLang="ko-KR" sz="1000" b="1">
                <a:solidFill>
                  <a:schemeClr val="accent2"/>
                </a:solidFill>
              </a:rPr>
              <a:t>program_place</a:t>
            </a:r>
          </a:p>
          <a:p>
            <a:r>
              <a:rPr lang="en-US" altLang="ko-KR" sz="1000" b="1">
                <a:solidFill>
                  <a:schemeClr val="accent2"/>
                </a:solidFill>
              </a:rPr>
              <a:t>apply_start_date ~ apply_end_date</a:t>
            </a:r>
          </a:p>
          <a:p>
            <a:r>
              <a:rPr lang="en-US" altLang="ko-KR" sz="1000" b="1">
                <a:solidFill>
                  <a:schemeClr val="accent2"/>
                </a:solidFill>
              </a:rPr>
              <a:t>program_start_date ~ program_end_date</a:t>
            </a:r>
            <a:endParaRPr lang="ko-KR" altLang="en-US" sz="1000" b="1">
              <a:solidFill>
                <a:schemeClr val="accent2"/>
              </a:solidFill>
            </a:endParaRPr>
          </a:p>
          <a:p>
            <a:r>
              <a:rPr lang="en-US" altLang="ko-KR" sz="1000" b="1">
                <a:solidFill>
                  <a:schemeClr val="accent2"/>
                </a:solidFill>
              </a:rPr>
              <a:t>program_inquiry</a:t>
            </a:r>
            <a:endParaRPr lang="ko-KR" altLang="en-US" sz="1000" b="1">
              <a:solidFill>
                <a:schemeClr val="accent2"/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FC2F056-7E07-57E3-1B40-C8378D515BA9}"/>
              </a:ext>
            </a:extLst>
          </p:cNvPr>
          <p:cNvSpPr txBox="1"/>
          <p:nvPr/>
        </p:nvSpPr>
        <p:spPr>
          <a:xfrm>
            <a:off x="7037386" y="3286660"/>
            <a:ext cx="164782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b="1">
                <a:solidFill>
                  <a:schemeClr val="accent2"/>
                </a:solidFill>
              </a:rPr>
              <a:t>program_introduction</a:t>
            </a:r>
            <a:endParaRPr lang="ko-KR" altLang="en-US" sz="1000" b="1">
              <a:solidFill>
                <a:schemeClr val="accent2"/>
              </a:solidFill>
            </a:endParaRPr>
          </a:p>
        </p:txBody>
      </p:sp>
      <p:cxnSp>
        <p:nvCxnSpPr>
          <p:cNvPr id="23" name="직선 화살표 연결선 22">
            <a:extLst>
              <a:ext uri="{FF2B5EF4-FFF2-40B4-BE49-F238E27FC236}">
                <a16:creationId xmlns:a16="http://schemas.microsoft.com/office/drawing/2014/main" id="{51DF5E70-FEFB-402E-66E8-AC804C959009}"/>
              </a:ext>
            </a:extLst>
          </p:cNvPr>
          <p:cNvCxnSpPr>
            <a:cxnSpLocks/>
            <a:endCxn id="22" idx="1"/>
          </p:cNvCxnSpPr>
          <p:nvPr/>
        </p:nvCxnSpPr>
        <p:spPr>
          <a:xfrm>
            <a:off x="6467475" y="3409771"/>
            <a:ext cx="569911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2A5E8885-C321-A659-5216-2879CB70E3D8}"/>
              </a:ext>
            </a:extLst>
          </p:cNvPr>
          <p:cNvSpPr txBox="1"/>
          <p:nvPr/>
        </p:nvSpPr>
        <p:spPr>
          <a:xfrm>
            <a:off x="7300078" y="689603"/>
            <a:ext cx="4076700" cy="369332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ko-KR" altLang="en-US" b="1">
                <a:solidFill>
                  <a:schemeClr val="bg1"/>
                </a:solidFill>
              </a:rPr>
              <a:t>프로그램 상세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152EC27F-96A0-2DAB-E806-83AA46D0AAE8}"/>
              </a:ext>
            </a:extLst>
          </p:cNvPr>
          <p:cNvSpPr txBox="1"/>
          <p:nvPr/>
        </p:nvSpPr>
        <p:spPr>
          <a:xfrm>
            <a:off x="7300078" y="1165853"/>
            <a:ext cx="4076700" cy="333617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ko-KR" sz="1200"/>
              <a:t>st-program</a:t>
            </a:r>
            <a:r>
              <a:rPr lang="ko-KR" altLang="en-US" sz="1200"/>
              <a:t>에 등록한 정보 표시</a:t>
            </a:r>
          </a:p>
        </p:txBody>
      </p:sp>
    </p:spTree>
    <p:extLst>
      <p:ext uri="{BB962C8B-B14F-4D97-AF65-F5344CB8AC3E}">
        <p14:creationId xmlns:p14="http://schemas.microsoft.com/office/powerpoint/2010/main" val="3010855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5866FDA5-40B6-86CC-6584-7B77CFC094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5960" y="693863"/>
            <a:ext cx="4745297" cy="5470273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3643ACCB-2F41-C6DB-4567-8199454351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36009" y="2355144"/>
            <a:ext cx="4219191" cy="380899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384ADDC-0743-699C-E46B-1B0AC3E6F8B2}"/>
              </a:ext>
            </a:extLst>
          </p:cNvPr>
          <p:cNvSpPr txBox="1"/>
          <p:nvPr/>
        </p:nvSpPr>
        <p:spPr>
          <a:xfrm>
            <a:off x="5613400" y="693863"/>
            <a:ext cx="4076700" cy="369332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ko-KR" altLang="en-US" b="1">
                <a:solidFill>
                  <a:schemeClr val="bg1"/>
                </a:solidFill>
              </a:rPr>
              <a:t>공지사항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F2FAF6B-7C1B-46C8-A2D2-9D9F5DBA87B9}"/>
              </a:ext>
            </a:extLst>
          </p:cNvPr>
          <p:cNvSpPr txBox="1"/>
          <p:nvPr/>
        </p:nvSpPr>
        <p:spPr>
          <a:xfrm>
            <a:off x="5613400" y="1208744"/>
            <a:ext cx="4076700" cy="610616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ko-KR" sz="1200"/>
              <a:t>notice_type(</a:t>
            </a:r>
            <a:r>
              <a:rPr lang="ko-KR" altLang="en-US" sz="1200"/>
              <a:t>현재 공지사항</a:t>
            </a:r>
            <a:r>
              <a:rPr lang="en-US" altLang="ko-KR" sz="1200"/>
              <a:t>, </a:t>
            </a:r>
            <a:r>
              <a:rPr lang="ko-KR" altLang="en-US" sz="1200"/>
              <a:t>이벤트</a:t>
            </a:r>
            <a:r>
              <a:rPr lang="en-US" altLang="ko-KR" sz="1200"/>
              <a:t>)</a:t>
            </a:r>
            <a:r>
              <a:rPr lang="ko-KR" altLang="en-US" sz="1200"/>
              <a:t>으로 상단 탭 구분</a:t>
            </a:r>
            <a:endParaRPr lang="en-US" altLang="ko-KR" sz="1200"/>
          </a:p>
          <a:p>
            <a:pPr algn="ctr">
              <a:lnSpc>
                <a:spcPct val="150000"/>
              </a:lnSpc>
            </a:pPr>
            <a:r>
              <a:rPr lang="ko-KR" altLang="en-US" sz="1200"/>
              <a:t>게시글 자체의 차이는 없음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A49E651-9454-48CE-81F7-45152EF092C6}"/>
              </a:ext>
            </a:extLst>
          </p:cNvPr>
          <p:cNvSpPr txBox="1"/>
          <p:nvPr/>
        </p:nvSpPr>
        <p:spPr>
          <a:xfrm>
            <a:off x="2128618" y="1697979"/>
            <a:ext cx="1778000" cy="276999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b="1"/>
              <a:t>st_notice.data_type</a:t>
            </a:r>
            <a:endParaRPr lang="ko-KR" altLang="en-US" sz="1200"/>
          </a:p>
        </p:txBody>
      </p:sp>
      <p:cxnSp>
        <p:nvCxnSpPr>
          <p:cNvPr id="3" name="직선 화살표 연결선 2">
            <a:extLst>
              <a:ext uri="{FF2B5EF4-FFF2-40B4-BE49-F238E27FC236}">
                <a16:creationId xmlns:a16="http://schemas.microsoft.com/office/drawing/2014/main" id="{26A11180-34C9-0633-D181-6E60FCABF3EF}"/>
              </a:ext>
            </a:extLst>
          </p:cNvPr>
          <p:cNvCxnSpPr>
            <a:cxnSpLocks/>
          </p:cNvCxnSpPr>
          <p:nvPr/>
        </p:nvCxnSpPr>
        <p:spPr>
          <a:xfrm flipV="1">
            <a:off x="1735931" y="1910214"/>
            <a:ext cx="393554" cy="39959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직선 화살표 연결선 9">
            <a:extLst>
              <a:ext uri="{FF2B5EF4-FFF2-40B4-BE49-F238E27FC236}">
                <a16:creationId xmlns:a16="http://schemas.microsoft.com/office/drawing/2014/main" id="{CB9821EA-5E31-B16D-5986-0464F66DAC24}"/>
              </a:ext>
            </a:extLst>
          </p:cNvPr>
          <p:cNvCxnSpPr>
            <a:cxnSpLocks/>
          </p:cNvCxnSpPr>
          <p:nvPr/>
        </p:nvCxnSpPr>
        <p:spPr>
          <a:xfrm>
            <a:off x="1678781" y="1771651"/>
            <a:ext cx="450704" cy="4770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B156B164-9636-48A0-85C5-B806453918F3}"/>
              </a:ext>
            </a:extLst>
          </p:cNvPr>
          <p:cNvSpPr txBox="1"/>
          <p:nvPr/>
        </p:nvSpPr>
        <p:spPr>
          <a:xfrm>
            <a:off x="2292350" y="2016839"/>
            <a:ext cx="164782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b="1">
                <a:solidFill>
                  <a:schemeClr val="accent2"/>
                </a:solidFill>
              </a:rPr>
              <a:t>st_notice.notice_yn</a:t>
            </a:r>
            <a:endParaRPr lang="ko-KR" altLang="en-US" sz="1000" b="1">
              <a:solidFill>
                <a:schemeClr val="accent2"/>
              </a:solidFill>
            </a:endParaRPr>
          </a:p>
        </p:txBody>
      </p:sp>
      <p:cxnSp>
        <p:nvCxnSpPr>
          <p:cNvPr id="13" name="직선 화살표 연결선 12">
            <a:extLst>
              <a:ext uri="{FF2B5EF4-FFF2-40B4-BE49-F238E27FC236}">
                <a16:creationId xmlns:a16="http://schemas.microsoft.com/office/drawing/2014/main" id="{3FE67F96-9922-440F-ED29-F655362BC4DF}"/>
              </a:ext>
            </a:extLst>
          </p:cNvPr>
          <p:cNvCxnSpPr>
            <a:cxnSpLocks/>
          </p:cNvCxnSpPr>
          <p:nvPr/>
        </p:nvCxnSpPr>
        <p:spPr>
          <a:xfrm flipV="1">
            <a:off x="1238250" y="2139950"/>
            <a:ext cx="1054100" cy="169863"/>
          </a:xfrm>
          <a:prstGeom prst="straightConnector1">
            <a:avLst/>
          </a:prstGeom>
          <a:ln>
            <a:solidFill>
              <a:schemeClr val="accent2">
                <a:lumMod val="40000"/>
                <a:lumOff val="6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314896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54</TotalTime>
  <Words>354</Words>
  <Application>Microsoft Office PowerPoint</Application>
  <PresentationFormat>와이드스크린</PresentationFormat>
  <Paragraphs>59</Paragraphs>
  <Slides>9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9</vt:i4>
      </vt:variant>
    </vt:vector>
  </HeadingPairs>
  <TitlesOfParts>
    <vt:vector size="12" baseType="lpstr">
      <vt:lpstr>맑은 고딕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최 지수</dc:creator>
  <cp:lastModifiedBy>최 지수</cp:lastModifiedBy>
  <cp:revision>3</cp:revision>
  <dcterms:created xsi:type="dcterms:W3CDTF">2025-04-23T09:31:31Z</dcterms:created>
  <dcterms:modified xsi:type="dcterms:W3CDTF">2025-04-25T06:45:10Z</dcterms:modified>
</cp:coreProperties>
</file>