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58" r:id="rId6"/>
    <p:sldId id="263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20" y="24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DE97EA-B0DB-CBC3-4288-CAF9DCE53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6C43ED-11AE-D506-17FA-75F109AA5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95B562-A586-A35E-4A3C-42FC094A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442253-4598-3B24-E6E2-03889310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8B3A30-3AB3-7E38-5D16-D445EB29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7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C034CA-509F-0044-CC84-01743BF5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697F87-DCE5-FAAB-7A72-FF460621B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4C3452-98D1-9FA0-D3F3-CC3076D4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5C9281-D8AC-F430-BFDB-6D18B123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55EBF9-95CF-3854-D55C-270BF441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70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AA5434-5C65-674F-E8FB-772E788F8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4E121F-4589-742D-1630-4D54DC6E5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9B2359-B9D0-2F7D-15DB-A23B61AD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1DD23F-24C8-4A4B-A540-A319E187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7EA000-AC5B-C38F-3AF6-23501A59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09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530C27-AAB1-28BF-8B3B-E42F498B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71BE30-5C5F-3581-9DAE-7B25ABBC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27BB3E-5179-BEE1-2B6D-2213FFDA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46AFF2-6BBB-DB5A-D688-7D4D5823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27A1B7-871F-56CD-7D92-4AC3F3E5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99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0542D1-EBE8-6C14-1AAB-99E29BA5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11526-C4E7-C130-90A4-D37ADBEA5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1E8F0C-5583-D5E6-971C-1602E49F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B48DB9-910B-D3E0-ABE0-8A074544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C20EB-0A41-9B88-E0C2-D0B68B4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69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C09A19-E50A-C49B-3273-83640102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AB5673-D7E7-C089-C527-C7087C7E7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2FB78F-A529-5DA7-AA34-13E72E7DA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1E7D38-B4E1-7373-603A-4BA824FD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73D2BD-4A05-347C-F0FA-F090D52B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615E37-7D2D-AB13-68B6-2AD08D1C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8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E1857-2E54-1711-F348-ED996329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F5555F-50AE-6F9E-4BBC-148842B7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FD592D-DE13-A01A-B1F5-D2171728B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DBBD5F-89D8-A4D7-F91E-C1AC268C5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1FE8F9F-7AE3-DA6E-06FC-32E9B41F9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8B67FC-6525-5016-E5DB-50370A86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31ED0C-E024-96E3-4403-E8688C49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BEC065-5EA3-2467-A11C-7917D7BC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0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86D240-2FAF-F310-F27D-BFD8D947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E1470E-E903-C499-CEE4-37A415BC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3F5CCB-2450-CF93-C07E-CF639DEE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92216FD-99FA-3399-A02A-54135D78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3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637075E-6640-7DDC-FC38-C59542C9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8A2816C-B784-60F3-A62B-50A2C317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9C6E9C-4952-BBA1-91E7-82709A97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36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FCF16A-10E2-8B1B-9C3A-DE5778F0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3537D-1C8B-B2DE-AC47-4F5EDA02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57024FB-E33D-E292-1316-71849E80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99AE1D-2AEE-7613-A484-B0EEC2F5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2089E5-DC49-7D67-75CC-E1B41A71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04AA46-BF3C-B11B-80D2-A5D0F785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7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594FF0-068B-5619-DA2D-B42A09E2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BC6D60-A2C5-F29A-C79C-FC9831050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E29E0F-E089-1D99-4802-C374B80AC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AEB946-2D1D-3E45-9306-3A141A0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BCC6AE-121C-7420-3BA8-468F1695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17D167-DFC8-74E6-C683-1A8CA9ED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2E25E9A-F24F-AA9C-73C7-A8BF1859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8260AD-24FA-07BB-57D1-9C7BA09A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A1F3F1-DA37-40CE-22A7-74A5B8456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2B503-1433-4519-BC28-51BC13DDAD1F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02024F-6F9F-1728-39C9-C50EF9F42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32BB7B-A76A-60A2-5BB5-ED93B5A5C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61F6C-C875-4621-8FEB-F20E0B8A2B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28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EEFE330-2857-F843-DCC8-F585D206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11" y="0"/>
            <a:ext cx="466486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B5E76-4993-3320-813C-78F584C2F2F9}"/>
              </a:ext>
            </a:extLst>
          </p:cNvPr>
          <p:cNvSpPr txBox="1"/>
          <p:nvPr/>
        </p:nvSpPr>
        <p:spPr>
          <a:xfrm>
            <a:off x="6372225" y="430768"/>
            <a:ext cx="40767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1. </a:t>
            </a:r>
            <a:r>
              <a:rPr lang="ko-KR" altLang="en-US" b="1">
                <a:solidFill>
                  <a:schemeClr val="bg1"/>
                </a:solidFill>
              </a:rPr>
              <a:t>메인페이지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5B139-AE53-A8CB-A6FA-603D23D8E11B}"/>
              </a:ext>
            </a:extLst>
          </p:cNvPr>
          <p:cNvSpPr txBox="1"/>
          <p:nvPr/>
        </p:nvSpPr>
        <p:spPr>
          <a:xfrm>
            <a:off x="6372225" y="907018"/>
            <a:ext cx="4076700" cy="8876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/>
              <a:t>배너 영역</a:t>
            </a:r>
            <a:endParaRPr lang="en-US" altLang="ko-KR" sz="1200"/>
          </a:p>
          <a:p>
            <a:pPr algn="ctr">
              <a:lnSpc>
                <a:spcPct val="150000"/>
              </a:lnSpc>
            </a:pPr>
            <a:r>
              <a:rPr lang="ko-KR" altLang="en-US" sz="1200"/>
              <a:t>게시글 영역</a:t>
            </a:r>
            <a:endParaRPr lang="en-US" altLang="ko-KR" sz="1200"/>
          </a:p>
          <a:p>
            <a:pPr algn="ctr">
              <a:lnSpc>
                <a:spcPct val="150000"/>
              </a:lnSpc>
            </a:pPr>
            <a:r>
              <a:rPr lang="ko-KR" altLang="en-US" sz="1200"/>
              <a:t>프로그램 영역</a:t>
            </a:r>
          </a:p>
        </p:txBody>
      </p:sp>
    </p:spTree>
    <p:extLst>
      <p:ext uri="{BB962C8B-B14F-4D97-AF65-F5344CB8AC3E}">
        <p14:creationId xmlns:p14="http://schemas.microsoft.com/office/powerpoint/2010/main" val="250357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1F5B904-AE2E-EDAC-ACCA-C5C0F2CA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000"/>
          <a:stretch/>
        </p:blipFill>
        <p:spPr>
          <a:xfrm>
            <a:off x="317105" y="482600"/>
            <a:ext cx="11557789" cy="3398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3DFF3-5F84-F779-F9BD-E568D0522379}"/>
              </a:ext>
            </a:extLst>
          </p:cNvPr>
          <p:cNvSpPr txBox="1"/>
          <p:nvPr/>
        </p:nvSpPr>
        <p:spPr>
          <a:xfrm>
            <a:off x="1368425" y="4272518"/>
            <a:ext cx="3254375" cy="610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/>
              <a:t>st_banner</a:t>
            </a:r>
          </a:p>
          <a:p>
            <a:pPr algn="ctr">
              <a:lnSpc>
                <a:spcPct val="150000"/>
              </a:lnSpc>
            </a:pPr>
            <a:r>
              <a:rPr lang="en-US" altLang="ko-KR" sz="1200"/>
              <a:t>*</a:t>
            </a:r>
            <a:r>
              <a:rPr lang="ko-KR" altLang="en-US" sz="1200"/>
              <a:t>이미지는 </a:t>
            </a:r>
            <a:r>
              <a:rPr lang="en-US" altLang="ko-KR" sz="1200"/>
              <a:t>PC</a:t>
            </a:r>
            <a:r>
              <a:rPr lang="ko-KR" altLang="en-US" sz="1200"/>
              <a:t>와 모바일 </a:t>
            </a:r>
            <a:r>
              <a:rPr lang="en-US" altLang="ko-KR" sz="1200"/>
              <a:t>2</a:t>
            </a:r>
            <a:r>
              <a:rPr lang="ko-KR" altLang="en-US" sz="1200"/>
              <a:t>개 있습니다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5DBD8D9-E594-7055-74CD-B42A0F81AD8F}"/>
              </a:ext>
            </a:extLst>
          </p:cNvPr>
          <p:cNvCxnSpPr>
            <a:endCxn id="3" idx="0"/>
          </p:cNvCxnSpPr>
          <p:nvPr/>
        </p:nvCxnSpPr>
        <p:spPr>
          <a:xfrm>
            <a:off x="2995612" y="3670300"/>
            <a:ext cx="1" cy="602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33AC73-695D-852A-98AD-C0B2DAB6D7C8}"/>
              </a:ext>
            </a:extLst>
          </p:cNvPr>
          <p:cNvSpPr txBox="1"/>
          <p:nvPr/>
        </p:nvSpPr>
        <p:spPr>
          <a:xfrm>
            <a:off x="6654800" y="4272518"/>
            <a:ext cx="1778000" cy="333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/>
              <a:t>st_notice.data_type</a:t>
            </a:r>
            <a:endParaRPr lang="ko-KR" altLang="en-US" sz="120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2BB7724-B162-8748-4B44-2A1D02188E57}"/>
              </a:ext>
            </a:extLst>
          </p:cNvPr>
          <p:cNvCxnSpPr>
            <a:cxnSpLocks/>
          </p:cNvCxnSpPr>
          <p:nvPr/>
        </p:nvCxnSpPr>
        <p:spPr>
          <a:xfrm flipH="1">
            <a:off x="6899275" y="1943100"/>
            <a:ext cx="860425" cy="2329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D545F3-DEA9-9071-3847-79684E31B8BA}"/>
              </a:ext>
            </a:extLst>
          </p:cNvPr>
          <p:cNvSpPr txBox="1"/>
          <p:nvPr/>
        </p:nvSpPr>
        <p:spPr>
          <a:xfrm>
            <a:off x="9118994" y="4606135"/>
            <a:ext cx="2031605" cy="8876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/>
              <a:t>새창 바로가기 버튼</a:t>
            </a:r>
            <a:endParaRPr lang="en-US" altLang="ko-KR" sz="1200" b="1"/>
          </a:p>
          <a:p>
            <a:pPr algn="ctr">
              <a:lnSpc>
                <a:spcPct val="150000"/>
              </a:lnSpc>
            </a:pPr>
            <a:r>
              <a:rPr lang="en-US" altLang="ko-KR" sz="1200"/>
              <a:t>https://www.gugak.go.kr/site/main/index001</a:t>
            </a:r>
            <a:endParaRPr lang="ko-KR" altLang="en-US" sz="120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AA2B366-D498-9795-F929-E18428BDC4EB}"/>
              </a:ext>
            </a:extLst>
          </p:cNvPr>
          <p:cNvCxnSpPr>
            <a:cxnSpLocks/>
          </p:cNvCxnSpPr>
          <p:nvPr/>
        </p:nvCxnSpPr>
        <p:spPr>
          <a:xfrm>
            <a:off x="10007995" y="3670300"/>
            <a:ext cx="0" cy="9358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0509" y="3808263"/>
            <a:ext cx="4432291" cy="455509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Main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1.banner area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banner 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logic</a:t>
            </a:r>
            <a:br>
              <a:rPr lang="en-US" altLang="ko-KR" sz="1000" dirty="0" smtClean="0"/>
            </a:br>
            <a:r>
              <a:rPr lang="en-US" altLang="ko-KR" sz="1000" dirty="0" smtClean="0"/>
              <a:t>     DB: </a:t>
            </a:r>
            <a:r>
              <a:rPr lang="en-US" altLang="ko-KR" sz="1000" dirty="0" err="1" smtClean="0"/>
              <a:t>st_banner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conditions</a:t>
            </a:r>
            <a:r>
              <a:rPr lang="en-US" altLang="ko-KR" sz="1000" dirty="0"/>
              <a:t>: </a:t>
            </a:r>
            <a:r>
              <a:rPr lang="en-US" altLang="ko-KR" sz="1000" dirty="0" err="1" smtClean="0"/>
              <a:t>main_show_yn</a:t>
            </a:r>
            <a:r>
              <a:rPr lang="en-US" altLang="ko-KR" sz="1000" dirty="0"/>
              <a:t> = ‘Y’ AND </a:t>
            </a:r>
            <a:r>
              <a:rPr lang="en-US" altLang="ko-KR" sz="1000" dirty="0" err="1" smtClean="0"/>
              <a:t>show_start_date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&lt;= today &lt;= </a:t>
            </a:r>
            <a:r>
              <a:rPr lang="en-US" altLang="ko-KR" sz="1000" dirty="0" err="1" smtClean="0"/>
              <a:t>show_end_date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sort: </a:t>
            </a:r>
            <a:r>
              <a:rPr lang="en-US" altLang="ko-KR" sz="1000" dirty="0" err="1" smtClean="0"/>
              <a:t>sort_seq</a:t>
            </a:r>
            <a:r>
              <a:rPr lang="en-US" altLang="ko-KR" sz="1000" dirty="0" smtClean="0"/>
              <a:t> ASC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</a:t>
            </a:r>
            <a:r>
              <a:rPr lang="en-US" altLang="ko-KR" sz="1000" dirty="0"/>
              <a:t>) if </a:t>
            </a:r>
            <a:r>
              <a:rPr lang="en-US" altLang="ko-KR" sz="1000" dirty="0" err="1" smtClean="0"/>
              <a:t>link_url</a:t>
            </a:r>
            <a:r>
              <a:rPr lang="en-US" altLang="ko-KR" sz="1000" dirty="0" smtClean="0"/>
              <a:t> is NOT NULL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the banner clicks, move </a:t>
            </a:r>
            <a:r>
              <a:rPr lang="en-US" altLang="ko-KR" sz="1000" dirty="0"/>
              <a:t>to the </a:t>
            </a:r>
            <a:r>
              <a:rPr lang="en-US" altLang="ko-KR" sz="1000" dirty="0" smtClean="0"/>
              <a:t>URL 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</a:t>
            </a:r>
            <a:r>
              <a:rPr lang="en-US" altLang="ko-KR" sz="1000" dirty="0" err="1" smtClean="0"/>
              <a:t>new_open_yn</a:t>
            </a:r>
            <a:r>
              <a:rPr lang="en-US" altLang="ko-KR" sz="1000" dirty="0" smtClean="0"/>
              <a:t>=‘Y’, open new browser tab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2.notice area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notice 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display latest </a:t>
            </a:r>
            <a:r>
              <a:rPr lang="en-US" altLang="ko-KR" sz="1000" dirty="0"/>
              <a:t>5 count</a:t>
            </a:r>
            <a:br>
              <a:rPr lang="en-US" altLang="ko-KR" sz="1000" dirty="0"/>
            </a:br>
            <a:r>
              <a:rPr lang="en-US" altLang="ko-KR" sz="1000" dirty="0"/>
              <a:t>    - if </a:t>
            </a:r>
            <a:r>
              <a:rPr lang="en-US" altLang="ko-KR" sz="1000" dirty="0" err="1" smtClean="0"/>
              <a:t>notice_yn</a:t>
            </a:r>
            <a:r>
              <a:rPr lang="en-US" altLang="ko-KR" sz="1000" dirty="0" smtClean="0"/>
              <a:t> = ‘Y’, always display on the first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logic</a:t>
            </a:r>
            <a:br>
              <a:rPr lang="en-US" altLang="ko-KR" sz="1000" dirty="0" smtClean="0"/>
            </a:br>
            <a:r>
              <a:rPr lang="en-US" altLang="ko-KR" sz="1000" dirty="0" smtClean="0"/>
              <a:t>      DB: </a:t>
            </a:r>
            <a:r>
              <a:rPr lang="en-US" altLang="ko-KR" sz="1000" dirty="0" err="1" smtClean="0"/>
              <a:t>st_notice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/>
              <a:t>      conditions: </a:t>
            </a:r>
            <a:r>
              <a:rPr lang="en-US" altLang="ko-KR" sz="1000" dirty="0" err="1" smtClean="0"/>
              <a:t>use_yn</a:t>
            </a:r>
            <a:r>
              <a:rPr lang="en-US" altLang="ko-KR" sz="1000" dirty="0" smtClean="0"/>
              <a:t> = ‘Y’ </a:t>
            </a:r>
            <a:br>
              <a:rPr lang="en-US" altLang="ko-KR" sz="1000" dirty="0" smtClean="0"/>
            </a:br>
            <a:r>
              <a:rPr lang="en-US" altLang="ko-KR" sz="1000" dirty="0" smtClean="0"/>
              <a:t>      sort: 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 DESC</a:t>
            </a:r>
          </a:p>
          <a:p>
            <a:r>
              <a:rPr lang="en-US" altLang="ko-KR" sz="1000" dirty="0" smtClean="0"/>
              <a:t>  2) notice row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smtClean="0"/>
              <a:t>a) </a:t>
            </a:r>
            <a:r>
              <a:rPr lang="en-US" altLang="ko-KR" sz="1000" dirty="0"/>
              <a:t>{</a:t>
            </a:r>
            <a:r>
              <a:rPr lang="en-US" altLang="ko-KR" sz="1000" dirty="0" err="1" smtClean="0"/>
              <a:t>data_type</a:t>
            </a:r>
            <a:r>
              <a:rPr lang="en-US" altLang="ko-KR" sz="1000" dirty="0" smtClean="0"/>
              <a:t>} (show code name with button style)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smtClean="0"/>
              <a:t>b) {</a:t>
            </a:r>
            <a:r>
              <a:rPr lang="en-US" altLang="ko-KR" sz="1000" dirty="0" err="1" smtClean="0"/>
              <a:t>ntc_title</a:t>
            </a:r>
            <a:r>
              <a:rPr lang="en-US" altLang="ko-KR" sz="1000" dirty="0" smtClean="0"/>
              <a:t>} (if long, show with ‘...’)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clicks, move to notice view page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{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}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3.</a:t>
            </a:r>
            <a:r>
              <a:rPr lang="ko-KR" altLang="en-US" sz="1000" dirty="0" smtClean="0"/>
              <a:t>국립국악원 바로가기  </a:t>
            </a:r>
            <a:r>
              <a:rPr lang="en-US" altLang="ko-KR" sz="1000" dirty="0" smtClean="0"/>
              <a:t>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if clicks, open new browser tab with the URL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38282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923C186-9E61-F11B-6AF7-84633629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74" b="21296"/>
          <a:stretch/>
        </p:blipFill>
        <p:spPr>
          <a:xfrm>
            <a:off x="799311" y="1168399"/>
            <a:ext cx="5601489" cy="49104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8CE5F-4A07-D330-0D5B-7D134F3E2E43}"/>
              </a:ext>
            </a:extLst>
          </p:cNvPr>
          <p:cNvSpPr txBox="1"/>
          <p:nvPr/>
        </p:nvSpPr>
        <p:spPr>
          <a:xfrm>
            <a:off x="7159625" y="4331959"/>
            <a:ext cx="4546600" cy="14416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/>
              <a:t>st_program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/>
              <a:t>프로그램 데이터는 한 페이지에 최대 </a:t>
            </a:r>
            <a:r>
              <a:rPr lang="en-US" altLang="ko-KR" sz="1200"/>
              <a:t>8</a:t>
            </a:r>
            <a:r>
              <a:rPr lang="ko-KR" altLang="en-US" sz="1200"/>
              <a:t>개씩 불러 옵니다</a:t>
            </a:r>
            <a:r>
              <a:rPr lang="en-US" altLang="ko-KR" sz="120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/>
              <a:t>정렬 기준</a:t>
            </a:r>
            <a:r>
              <a:rPr lang="en-US" altLang="ko-KR" sz="1200"/>
              <a:t>: program_end_date</a:t>
            </a:r>
            <a:r>
              <a:rPr lang="ko-KR" altLang="en-US" sz="1200"/>
              <a:t>가 현재보다 후고</a:t>
            </a:r>
            <a:r>
              <a:rPr lang="en-US" altLang="ko-KR" sz="1200"/>
              <a:t>, program_start_date</a:t>
            </a:r>
            <a:r>
              <a:rPr lang="ko-KR" altLang="en-US" sz="1200"/>
              <a:t>가 현재와 가까운 순</a:t>
            </a:r>
            <a:r>
              <a:rPr lang="en-US" altLang="ko-KR" sz="1200"/>
              <a:t>(</a:t>
            </a:r>
            <a:r>
              <a:rPr lang="ko-KR" altLang="en-US" sz="1200"/>
              <a:t>겹칠 경우 </a:t>
            </a:r>
            <a:r>
              <a:rPr lang="en-US" altLang="ko-KR" sz="1200"/>
              <a:t>ID </a:t>
            </a:r>
            <a:r>
              <a:rPr lang="ko-KR" altLang="en-US" sz="1200"/>
              <a:t>내림차순</a:t>
            </a:r>
            <a:r>
              <a:rPr lang="en-US" altLang="ko-KR" sz="1200"/>
              <a:t>)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077E61A-3BA1-3CD5-8753-BDEC2D29DBFA}"/>
              </a:ext>
            </a:extLst>
          </p:cNvPr>
          <p:cNvCxnSpPr>
            <a:cxnSpLocks/>
          </p:cNvCxnSpPr>
          <p:nvPr/>
        </p:nvCxnSpPr>
        <p:spPr>
          <a:xfrm flipV="1">
            <a:off x="5854700" y="5109318"/>
            <a:ext cx="1304926" cy="4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8CCDAA-A686-0B41-41C2-9422DC7EAB7A}"/>
              </a:ext>
            </a:extLst>
          </p:cNvPr>
          <p:cNvSpPr txBox="1"/>
          <p:nvPr/>
        </p:nvSpPr>
        <p:spPr>
          <a:xfrm>
            <a:off x="7159625" y="825897"/>
            <a:ext cx="4546600" cy="17186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/>
              <a:t>st_program.apply_start_date = A</a:t>
            </a:r>
          </a:p>
          <a:p>
            <a:pPr>
              <a:lnSpc>
                <a:spcPct val="150000"/>
              </a:lnSpc>
            </a:pPr>
            <a:r>
              <a:rPr lang="en-US" altLang="ko-KR" sz="1200" b="1"/>
              <a:t>st_program.apply_end_date = B</a:t>
            </a:r>
          </a:p>
          <a:p>
            <a:pPr>
              <a:lnSpc>
                <a:spcPct val="150000"/>
              </a:lnSpc>
            </a:pPr>
            <a:endParaRPr lang="en-US" altLang="ko-KR" sz="1200" b="1"/>
          </a:p>
          <a:p>
            <a:pPr>
              <a:lnSpc>
                <a:spcPct val="150000"/>
              </a:lnSpc>
            </a:pPr>
            <a:r>
              <a:rPr lang="en-US" altLang="ko-KR" sz="1200" b="1"/>
              <a:t>A </a:t>
            </a:r>
            <a:r>
              <a:rPr lang="ko-KR" altLang="en-US" sz="1200" b="1"/>
              <a:t>≤ 현재 ≤ </a:t>
            </a:r>
            <a:r>
              <a:rPr lang="en-US" altLang="ko-KR" sz="1200" b="1"/>
              <a:t>B : </a:t>
            </a:r>
            <a:r>
              <a:rPr lang="ko-KR" altLang="en-US" sz="1200" b="1"/>
              <a:t>접수중</a:t>
            </a:r>
            <a:endParaRPr lang="en-US" altLang="ko-KR" sz="1200" b="1"/>
          </a:p>
          <a:p>
            <a:pPr>
              <a:lnSpc>
                <a:spcPct val="150000"/>
              </a:lnSpc>
            </a:pPr>
            <a:r>
              <a:rPr lang="ko-KR" altLang="en-US" sz="1200" b="1"/>
              <a:t>현재 </a:t>
            </a:r>
            <a:r>
              <a:rPr lang="en-US" altLang="ko-KR" sz="1200" b="1"/>
              <a:t>&lt;</a:t>
            </a:r>
            <a:r>
              <a:rPr lang="ko-KR" altLang="en-US" sz="1200" b="1"/>
              <a:t> </a:t>
            </a:r>
            <a:r>
              <a:rPr lang="en-US" altLang="ko-KR" sz="1200" b="1"/>
              <a:t>A : </a:t>
            </a:r>
            <a:r>
              <a:rPr lang="ko-KR" altLang="en-US" sz="1200" b="1"/>
              <a:t>접수예정</a:t>
            </a:r>
            <a:endParaRPr lang="en-US" altLang="ko-KR" sz="1200" b="1"/>
          </a:p>
          <a:p>
            <a:pPr>
              <a:lnSpc>
                <a:spcPct val="150000"/>
              </a:lnSpc>
            </a:pPr>
            <a:r>
              <a:rPr lang="en-US" altLang="ko-KR" sz="1200" b="1"/>
              <a:t>B &lt; </a:t>
            </a:r>
            <a:r>
              <a:rPr lang="ko-KR" altLang="en-US" sz="1200" b="1"/>
              <a:t>현재 </a:t>
            </a:r>
            <a:r>
              <a:rPr lang="en-US" altLang="ko-KR" sz="1200" b="1"/>
              <a:t>: </a:t>
            </a:r>
            <a:r>
              <a:rPr lang="ko-KR" altLang="en-US" sz="1200" b="1"/>
              <a:t>접수마감</a:t>
            </a:r>
            <a:endParaRPr lang="en-US" altLang="ko-KR" sz="1200" b="1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3003923-42B9-E3FE-F497-2A2158BD98F6}"/>
              </a:ext>
            </a:extLst>
          </p:cNvPr>
          <p:cNvCxnSpPr>
            <a:cxnSpLocks/>
          </p:cNvCxnSpPr>
          <p:nvPr/>
        </p:nvCxnSpPr>
        <p:spPr>
          <a:xfrm flipV="1">
            <a:off x="5032376" y="1224951"/>
            <a:ext cx="2127250" cy="488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8659F0-10DF-5308-C5BF-E25CA453E8FC}"/>
              </a:ext>
            </a:extLst>
          </p:cNvPr>
          <p:cNvSpPr txBox="1"/>
          <p:nvPr/>
        </p:nvSpPr>
        <p:spPr>
          <a:xfrm>
            <a:off x="7159625" y="3132926"/>
            <a:ext cx="4546600" cy="610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/>
              <a:t>신청 </a:t>
            </a:r>
            <a:r>
              <a:rPr lang="en-US" altLang="ko-KR" sz="1200" b="1"/>
              <a:t>:</a:t>
            </a:r>
            <a:r>
              <a:rPr lang="ko-KR" altLang="en-US" sz="1200" b="1"/>
              <a:t> </a:t>
            </a:r>
            <a:r>
              <a:rPr lang="en-US" altLang="ko-KR" sz="1200" b="1"/>
              <a:t>st_program.apply_start(end)_date</a:t>
            </a:r>
          </a:p>
          <a:p>
            <a:pPr>
              <a:lnSpc>
                <a:spcPct val="150000"/>
              </a:lnSpc>
            </a:pPr>
            <a:r>
              <a:rPr lang="ko-KR" altLang="en-US" sz="1200" b="1"/>
              <a:t>기간 </a:t>
            </a:r>
            <a:r>
              <a:rPr lang="en-US" altLang="ko-KR" sz="1200" b="1"/>
              <a:t>:</a:t>
            </a:r>
            <a:r>
              <a:rPr lang="ko-KR" altLang="en-US" sz="1200" b="1"/>
              <a:t> </a:t>
            </a:r>
            <a:r>
              <a:rPr lang="en-US" altLang="ko-KR" sz="1200" b="1"/>
              <a:t>st_program.program_start(end)_date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AE8F122-C7A9-80D5-4EAC-59B61F1AB552}"/>
              </a:ext>
            </a:extLst>
          </p:cNvPr>
          <p:cNvCxnSpPr>
            <a:cxnSpLocks/>
          </p:cNvCxnSpPr>
          <p:nvPr/>
        </p:nvCxnSpPr>
        <p:spPr>
          <a:xfrm>
            <a:off x="5781675" y="3429000"/>
            <a:ext cx="13779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3025" y="3415781"/>
            <a:ext cx="4432291" cy="317009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Main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3.</a:t>
            </a:r>
            <a:r>
              <a:rPr lang="ko-KR" altLang="en-US" sz="1000" dirty="0" smtClean="0"/>
              <a:t>프로그램 일정 </a:t>
            </a:r>
            <a:r>
              <a:rPr lang="en-US" altLang="ko-KR" sz="1000" dirty="0" smtClean="0"/>
              <a:t>(program schedule)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logic</a:t>
            </a:r>
            <a:br>
              <a:rPr lang="en-US" altLang="ko-KR" sz="1000" dirty="0" smtClean="0"/>
            </a:br>
            <a:r>
              <a:rPr lang="en-US" altLang="ko-KR" sz="1000" dirty="0" smtClean="0"/>
              <a:t>    DB: </a:t>
            </a:r>
            <a:r>
              <a:rPr lang="en-US" altLang="ko-KR" sz="1000" dirty="0" err="1" smtClean="0"/>
              <a:t>st_program</a:t>
            </a:r>
            <a:endParaRPr lang="en-US" altLang="ko-KR" sz="1000" dirty="0" smtClean="0"/>
          </a:p>
          <a:p>
            <a:r>
              <a:rPr lang="en-US" altLang="ko-KR" sz="1000" dirty="0"/>
              <a:t>    condition: </a:t>
            </a:r>
            <a:r>
              <a:rPr lang="en-US" altLang="ko-KR" sz="1000" dirty="0" err="1" smtClean="0"/>
              <a:t>use_yn</a:t>
            </a:r>
            <a:r>
              <a:rPr lang="en-US" altLang="ko-KR" sz="1000" dirty="0" smtClean="0"/>
              <a:t> = ‘Y’</a:t>
            </a:r>
            <a:br>
              <a:rPr lang="en-US" altLang="ko-KR" sz="1000" dirty="0" smtClean="0"/>
            </a:br>
            <a:r>
              <a:rPr lang="en-US" altLang="ko-KR" sz="1000" dirty="0"/>
              <a:t>    sort: </a:t>
            </a:r>
            <a:r>
              <a:rPr lang="en-US" altLang="ko-KR" sz="1000" dirty="0" err="1" smtClean="0"/>
              <a:t>program_end_date</a:t>
            </a:r>
            <a:r>
              <a:rPr lang="en-US" altLang="ko-KR" sz="1000" dirty="0" smtClean="0"/>
              <a:t> DESC, </a:t>
            </a:r>
            <a:r>
              <a:rPr lang="en-US" altLang="ko-KR" sz="1000" dirty="0" err="1" smtClean="0"/>
              <a:t>program_start_date</a:t>
            </a:r>
            <a:r>
              <a:rPr lang="en-US" altLang="ko-KR" sz="1000" dirty="0" smtClean="0"/>
              <a:t> DESC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en-US" altLang="ko-KR" sz="1000" dirty="0" err="1" smtClean="0"/>
              <a:t>prev</a:t>
            </a:r>
            <a:r>
              <a:rPr lang="en-US" altLang="ko-KR" sz="1000" dirty="0" smtClean="0"/>
              <a:t>/next button</a:t>
            </a:r>
            <a:br>
              <a:rPr lang="en-US" altLang="ko-KR" sz="1000" dirty="0" smtClean="0"/>
            </a:br>
            <a:r>
              <a:rPr lang="en-US" altLang="ko-KR" sz="1000" dirty="0" smtClean="0"/>
              <a:t>    - display 8 count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/>
              <a:t>apply </a:t>
            </a:r>
            <a:r>
              <a:rPr lang="en-US" altLang="ko-KR" sz="1000" dirty="0" smtClean="0"/>
              <a:t>status (button style)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- if {</a:t>
            </a:r>
            <a:r>
              <a:rPr lang="en-US" altLang="ko-KR" sz="1000" dirty="0" err="1" smtClean="0"/>
              <a:t>apply_start_date</a:t>
            </a:r>
            <a:r>
              <a:rPr lang="en-US" altLang="ko-KR" sz="1000" dirty="0" smtClean="0"/>
              <a:t>} </a:t>
            </a:r>
            <a:r>
              <a:rPr lang="en-US" altLang="ko-KR" sz="1000" dirty="0"/>
              <a:t>&lt;= today &lt;= {</a:t>
            </a:r>
            <a:r>
              <a:rPr lang="en-US" altLang="ko-KR" sz="1000" dirty="0" err="1" smtClean="0"/>
              <a:t>apply_end_date</a:t>
            </a:r>
            <a:r>
              <a:rPr lang="en-US" altLang="ko-KR" sz="1000" dirty="0" smtClean="0"/>
              <a:t>}, “</a:t>
            </a:r>
            <a:r>
              <a:rPr lang="ko-KR" altLang="en-US" sz="1000" dirty="0" smtClean="0"/>
              <a:t>접수중</a:t>
            </a:r>
            <a:r>
              <a:rPr lang="en-US" altLang="ko-KR" sz="1000" dirty="0" smtClean="0"/>
              <a:t>” (applying)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if </a:t>
            </a:r>
            <a:r>
              <a:rPr lang="en-US" altLang="ko-KR" sz="1000" dirty="0"/>
              <a:t>today </a:t>
            </a:r>
            <a:r>
              <a:rPr lang="en-US" altLang="ko-KR" sz="1000" dirty="0" smtClean="0"/>
              <a:t>&lt;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apply_start_date</a:t>
            </a:r>
            <a:r>
              <a:rPr lang="en-US" altLang="ko-KR" sz="1000" dirty="0"/>
              <a:t>} </a:t>
            </a:r>
            <a:r>
              <a:rPr lang="en-US" altLang="ko-KR" sz="1000" dirty="0" smtClean="0"/>
              <a:t>, “</a:t>
            </a:r>
            <a:r>
              <a:rPr lang="ko-KR" altLang="en-US" sz="1000" dirty="0" smtClean="0"/>
              <a:t>접수예정</a:t>
            </a:r>
            <a:r>
              <a:rPr lang="en-US" altLang="ko-KR" sz="1000" dirty="0" smtClean="0"/>
              <a:t>” (scheduled)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if </a:t>
            </a:r>
            <a:r>
              <a:rPr lang="en-US" altLang="ko-KR" sz="1000" dirty="0"/>
              <a:t>{</a:t>
            </a:r>
            <a:r>
              <a:rPr lang="en-US" altLang="ko-KR" sz="1000" dirty="0" err="1"/>
              <a:t>apply_end_date</a:t>
            </a:r>
            <a:r>
              <a:rPr lang="en-US" altLang="ko-KR" sz="1000" dirty="0" smtClean="0"/>
              <a:t>} &lt; today, “</a:t>
            </a:r>
            <a:r>
              <a:rPr lang="ko-KR" altLang="en-US" sz="1000" dirty="0" smtClean="0"/>
              <a:t>접수마감</a:t>
            </a:r>
            <a:r>
              <a:rPr lang="en-US" altLang="ko-KR" sz="1000" dirty="0" smtClean="0"/>
              <a:t>” (</a:t>
            </a:r>
            <a:r>
              <a:rPr lang="en-US" altLang="ko-KR" sz="1000" dirty="0" err="1" smtClean="0"/>
              <a:t>closd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</a:t>
            </a:r>
            <a:r>
              <a:rPr lang="en-US" altLang="ko-KR" sz="1000" dirty="0"/>
              <a:t>) thumbnail of {</a:t>
            </a:r>
            <a:r>
              <a:rPr lang="en-US" altLang="ko-KR" sz="1000" dirty="0" err="1" smtClean="0"/>
              <a:t>image_file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   c) {</a:t>
            </a:r>
            <a:r>
              <a:rPr lang="en-US" altLang="ko-KR" sz="1000" dirty="0" err="1" smtClean="0"/>
              <a:t>program_title</a:t>
            </a:r>
            <a:r>
              <a:rPr lang="en-US" altLang="ko-KR" sz="1000" dirty="0" smtClean="0"/>
              <a:t>} (show until max 2 rows with ...)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clicks title or thumbnail, move to program view page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d) </a:t>
            </a:r>
            <a:r>
              <a:rPr lang="ko-KR" altLang="en-US" sz="1000" dirty="0" smtClean="0"/>
              <a:t>신청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apply_start_date</a:t>
            </a:r>
            <a:r>
              <a:rPr lang="en-US" altLang="ko-KR" sz="1000" dirty="0"/>
              <a:t>} ~ {</a:t>
            </a:r>
            <a:r>
              <a:rPr lang="en-US" altLang="ko-KR" sz="1000" dirty="0" err="1" smtClean="0"/>
              <a:t>apply_end_date</a:t>
            </a:r>
            <a:r>
              <a:rPr lang="en-US" altLang="ko-KR" sz="1000" dirty="0" smtClean="0"/>
              <a:t>}</a:t>
            </a:r>
            <a:br>
              <a:rPr lang="en-US" altLang="ko-KR" sz="1000" dirty="0" smtClean="0"/>
            </a:br>
            <a:r>
              <a:rPr lang="en-US" altLang="ko-KR" sz="1000" dirty="0" smtClean="0"/>
              <a:t>        </a:t>
            </a:r>
            <a:r>
              <a:rPr lang="ko-KR" altLang="en-US" sz="1000" dirty="0" smtClean="0"/>
              <a:t>기간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program_start_date</a:t>
            </a:r>
            <a:r>
              <a:rPr lang="en-US" altLang="ko-KR" sz="1000" dirty="0"/>
              <a:t>} ~ {</a:t>
            </a:r>
            <a:r>
              <a:rPr lang="en-US" altLang="ko-KR" sz="1000" dirty="0" err="1" smtClean="0"/>
              <a:t>program_end_date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126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0FA6A30-7DF1-A17A-823F-91CEEAC4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455097"/>
            <a:ext cx="10572750" cy="2894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5E06A-E18A-1621-FA09-4C391C3D1CC5}"/>
              </a:ext>
            </a:extLst>
          </p:cNvPr>
          <p:cNvSpPr txBox="1"/>
          <p:nvPr/>
        </p:nvSpPr>
        <p:spPr>
          <a:xfrm>
            <a:off x="3933825" y="3793093"/>
            <a:ext cx="40767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</a:rPr>
              <a:t>메인페이지 팝업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026F6-47FE-C61A-BFDE-F33CAD5442EA}"/>
              </a:ext>
            </a:extLst>
          </p:cNvPr>
          <p:cNvSpPr txBox="1"/>
          <p:nvPr/>
        </p:nvSpPr>
        <p:spPr>
          <a:xfrm>
            <a:off x="3933825" y="4269343"/>
            <a:ext cx="4076700" cy="610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/>
              <a:t>이미지 팝업</a:t>
            </a:r>
            <a:endParaRPr lang="en-US" altLang="ko-KR" sz="1200"/>
          </a:p>
          <a:p>
            <a:pPr algn="ctr">
              <a:lnSpc>
                <a:spcPct val="150000"/>
              </a:lnSpc>
            </a:pPr>
            <a:r>
              <a:rPr lang="ko-KR" altLang="en-US" sz="1200"/>
              <a:t>텍스트 팝업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5078" y="3435869"/>
            <a:ext cx="443229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Main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1.popup (image / text)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- same with </a:t>
            </a:r>
            <a:r>
              <a:rPr lang="en-US" altLang="ko-KR" sz="1000" dirty="0" err="1" smtClean="0"/>
              <a:t>kcmuseum</a:t>
            </a:r>
            <a:r>
              <a:rPr lang="en-US" altLang="ko-KR" sz="1000" dirty="0" smtClean="0"/>
              <a:t> project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12825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D965006-A0E9-0DC7-3E1B-14F5F9C3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9" y="0"/>
            <a:ext cx="3593712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86B9F-7CC2-BB5F-29F3-96A1B85CFFDE}"/>
              </a:ext>
            </a:extLst>
          </p:cNvPr>
          <p:cNvSpPr txBox="1"/>
          <p:nvPr/>
        </p:nvSpPr>
        <p:spPr>
          <a:xfrm>
            <a:off x="4648200" y="430768"/>
            <a:ext cx="40767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</a:rPr>
              <a:t>프로그램 목록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BB046-A3A3-864A-3F8E-831E6F22BAA3}"/>
              </a:ext>
            </a:extLst>
          </p:cNvPr>
          <p:cNvSpPr txBox="1"/>
          <p:nvPr/>
        </p:nvSpPr>
        <p:spPr>
          <a:xfrm>
            <a:off x="4648200" y="907018"/>
            <a:ext cx="4076700" cy="333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/>
              <a:t>필터 형태로 검색 등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95673E3-C2E2-7AA3-A9A3-5146917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50"/>
          <a:stretch/>
        </p:blipFill>
        <p:spPr>
          <a:xfrm>
            <a:off x="4648200" y="1571383"/>
            <a:ext cx="6591300" cy="3791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5078" y="3435869"/>
            <a:ext cx="443229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</a:t>
            </a:r>
            <a:r>
              <a:rPr lang="ko-KR" altLang="en-US" sz="1000" b="1" dirty="0" smtClean="0"/>
              <a:t>국악 프로그램 </a:t>
            </a:r>
            <a:r>
              <a:rPr lang="en-US" altLang="ko-KR" sz="1000" b="1" dirty="0" smtClean="0"/>
              <a:t>(/program)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24377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75667AB-48EF-B92B-7C2C-5AC80858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50"/>
          <a:stretch/>
        </p:blipFill>
        <p:spPr>
          <a:xfrm>
            <a:off x="638174" y="374692"/>
            <a:ext cx="10620375" cy="61086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24020-0D30-AE76-5F60-E3F1DF7522C8}"/>
              </a:ext>
            </a:extLst>
          </p:cNvPr>
          <p:cNvSpPr txBox="1"/>
          <p:nvPr/>
        </p:nvSpPr>
        <p:spPr>
          <a:xfrm>
            <a:off x="1581150" y="2953464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program_title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BC3F7-42A6-9433-258B-4E33E594F91A}"/>
              </a:ext>
            </a:extLst>
          </p:cNvPr>
          <p:cNvSpPr txBox="1"/>
          <p:nvPr/>
        </p:nvSpPr>
        <p:spPr>
          <a:xfrm>
            <a:off x="3486150" y="2334339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program_region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D1B93-26A8-6666-9E98-45F33CBFC566}"/>
              </a:ext>
            </a:extLst>
          </p:cNvPr>
          <p:cNvSpPr txBox="1"/>
          <p:nvPr/>
        </p:nvSpPr>
        <p:spPr>
          <a:xfrm>
            <a:off x="4467225" y="2953463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program_type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5CE1D-39E3-C99F-C930-F0D5CE99A728}"/>
              </a:ext>
            </a:extLst>
          </p:cNvPr>
          <p:cNvSpPr txBox="1"/>
          <p:nvPr/>
        </p:nvSpPr>
        <p:spPr>
          <a:xfrm>
            <a:off x="4914167" y="487214"/>
            <a:ext cx="2327275" cy="14475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/>
              <a:t>st_program.apply_start_date = A</a:t>
            </a:r>
          </a:p>
          <a:p>
            <a:pPr>
              <a:lnSpc>
                <a:spcPct val="150000"/>
              </a:lnSpc>
            </a:pPr>
            <a:r>
              <a:rPr lang="en-US" altLang="ko-KR" sz="1000" b="1"/>
              <a:t>st_program.apply_end_date = B</a:t>
            </a:r>
          </a:p>
          <a:p>
            <a:pPr>
              <a:lnSpc>
                <a:spcPct val="150000"/>
              </a:lnSpc>
            </a:pPr>
            <a:endParaRPr lang="en-US" altLang="ko-KR" sz="1000" b="1"/>
          </a:p>
          <a:p>
            <a:pPr>
              <a:lnSpc>
                <a:spcPct val="150000"/>
              </a:lnSpc>
            </a:pPr>
            <a:r>
              <a:rPr lang="en-US" altLang="ko-KR" sz="1000" b="1"/>
              <a:t>A </a:t>
            </a:r>
            <a:r>
              <a:rPr lang="ko-KR" altLang="en-US" sz="1000" b="1"/>
              <a:t>≤ 현재 ≤ </a:t>
            </a:r>
            <a:r>
              <a:rPr lang="en-US" altLang="ko-KR" sz="1000" b="1"/>
              <a:t>B : </a:t>
            </a:r>
            <a:r>
              <a:rPr lang="ko-KR" altLang="en-US" sz="1000" b="1"/>
              <a:t>접수중</a:t>
            </a:r>
            <a:endParaRPr lang="en-US" altLang="ko-KR" sz="1000" b="1"/>
          </a:p>
          <a:p>
            <a:pPr>
              <a:lnSpc>
                <a:spcPct val="150000"/>
              </a:lnSpc>
            </a:pPr>
            <a:r>
              <a:rPr lang="ko-KR" altLang="en-US" sz="1000" b="1"/>
              <a:t>현재 </a:t>
            </a:r>
            <a:r>
              <a:rPr lang="en-US" altLang="ko-KR" sz="1000" b="1"/>
              <a:t>&lt;</a:t>
            </a:r>
            <a:r>
              <a:rPr lang="ko-KR" altLang="en-US" sz="1000" b="1"/>
              <a:t> </a:t>
            </a:r>
            <a:r>
              <a:rPr lang="en-US" altLang="ko-KR" sz="1000" b="1"/>
              <a:t>A : </a:t>
            </a:r>
            <a:r>
              <a:rPr lang="ko-KR" altLang="en-US" sz="1000" b="1"/>
              <a:t>접수예정</a:t>
            </a:r>
            <a:endParaRPr lang="en-US" altLang="ko-KR" sz="1000" b="1"/>
          </a:p>
          <a:p>
            <a:pPr>
              <a:lnSpc>
                <a:spcPct val="150000"/>
              </a:lnSpc>
            </a:pPr>
            <a:r>
              <a:rPr lang="en-US" altLang="ko-KR" sz="1000" b="1"/>
              <a:t>B &lt; </a:t>
            </a:r>
            <a:r>
              <a:rPr lang="ko-KR" altLang="en-US" sz="1000" b="1"/>
              <a:t>현재 </a:t>
            </a:r>
            <a:r>
              <a:rPr lang="en-US" altLang="ko-KR" sz="1000" b="1"/>
              <a:t>: </a:t>
            </a:r>
            <a:r>
              <a:rPr lang="ko-KR" altLang="en-US" sz="1000" b="1"/>
              <a:t>접수마감</a:t>
            </a:r>
            <a:endParaRPr lang="en-US" altLang="ko-KR" sz="1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363F0-A350-BB55-60E6-6BB44F1B1400}"/>
              </a:ext>
            </a:extLst>
          </p:cNvPr>
          <p:cNvSpPr txBox="1"/>
          <p:nvPr/>
        </p:nvSpPr>
        <p:spPr>
          <a:xfrm>
            <a:off x="5124448" y="2257394"/>
            <a:ext cx="164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apply_start(end)_date</a:t>
            </a:r>
            <a:r>
              <a:rPr lang="ko-KR" altLang="en-US" sz="1000" b="1">
                <a:solidFill>
                  <a:schemeClr val="accent2"/>
                </a:solidFill>
              </a:rPr>
              <a:t>를 통한 접수 상태 구분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70742-87D5-C9EB-9BC2-2A91B564F93F}"/>
              </a:ext>
            </a:extLst>
          </p:cNvPr>
          <p:cNvSpPr txBox="1"/>
          <p:nvPr/>
        </p:nvSpPr>
        <p:spPr>
          <a:xfrm>
            <a:off x="7353300" y="2953463"/>
            <a:ext cx="120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apply_start_date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70E34-CE16-CB6C-0726-DB3FA1DB7912}"/>
              </a:ext>
            </a:extLst>
          </p:cNvPr>
          <p:cNvSpPr txBox="1"/>
          <p:nvPr/>
        </p:nvSpPr>
        <p:spPr>
          <a:xfrm>
            <a:off x="7353300" y="3412096"/>
            <a:ext cx="120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apply_end_date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D3131-1B52-060A-9509-DDA6D0EF1E7C}"/>
              </a:ext>
            </a:extLst>
          </p:cNvPr>
          <p:cNvSpPr txBox="1"/>
          <p:nvPr/>
        </p:nvSpPr>
        <p:spPr>
          <a:xfrm>
            <a:off x="8048626" y="2363656"/>
            <a:ext cx="178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program_start(end)_date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3654" y="3159321"/>
            <a:ext cx="4432291" cy="33239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</a:t>
            </a:r>
            <a:r>
              <a:rPr lang="ko-KR" altLang="en-US" sz="1000" b="1" dirty="0" smtClean="0"/>
              <a:t>국악 프로그램 </a:t>
            </a:r>
            <a:r>
              <a:rPr lang="en-US" altLang="ko-KR" sz="1000" b="1" dirty="0" smtClean="0"/>
              <a:t>(/</a:t>
            </a:r>
            <a:r>
              <a:rPr lang="en-US" altLang="ko-KR" sz="1000" b="1" dirty="0" smtClean="0"/>
              <a:t>program) &gt; List</a:t>
            </a:r>
            <a:endParaRPr lang="en-US" altLang="ko-KR" sz="1000" b="1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1.Search</a:t>
            </a:r>
            <a:br>
              <a:rPr lang="en-US" altLang="ko-KR" sz="1000" dirty="0" smtClean="0"/>
            </a:br>
            <a:r>
              <a:rPr lang="en-US" altLang="ko-KR" sz="1000" dirty="0" smtClean="0"/>
              <a:t>  1) </a:t>
            </a:r>
            <a:r>
              <a:rPr lang="ko-KR" altLang="en-US" sz="1000" dirty="0" smtClean="0"/>
              <a:t>프로그램 제목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program_title</a:t>
            </a:r>
            <a:r>
              <a:rPr lang="en-US" altLang="ko-KR" sz="1000" dirty="0" smtClean="0"/>
              <a:t>} LIKE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지역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program_region</a:t>
            </a:r>
            <a:r>
              <a:rPr lang="en-US" altLang="ko-KR" sz="1000" dirty="0" smtClean="0"/>
              <a:t>}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drop down with checkbox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options: </a:t>
            </a:r>
            <a:r>
              <a:rPr lang="ko-KR" altLang="en-US" sz="1000" dirty="0" smtClean="0"/>
              <a:t>전체</a:t>
            </a:r>
            <a:r>
              <a:rPr lang="en-US" altLang="ko-KR" sz="1000" dirty="0" smtClean="0"/>
              <a:t>(all), PR codes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multiple checked, search OR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</a:t>
            </a:r>
            <a:r>
              <a:rPr lang="ko-KR" altLang="en-US" sz="1000" dirty="0" smtClean="0"/>
              <a:t>구분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program_type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 smtClean="0"/>
              <a:t>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ko-KR" altLang="en-US" sz="1000" dirty="0" smtClean="0"/>
              <a:t>전체</a:t>
            </a:r>
            <a:r>
              <a:rPr lang="en-US" altLang="ko-KR" sz="1000" dirty="0" smtClean="0"/>
              <a:t>(all), PT codes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4) </a:t>
            </a:r>
            <a:r>
              <a:rPr lang="ko-KR" altLang="en-US" sz="1000" dirty="0" smtClean="0"/>
              <a:t>접수 구분 </a:t>
            </a:r>
            <a:r>
              <a:rPr lang="en-US" altLang="ko-KR" sz="1000" dirty="0" smtClean="0"/>
              <a:t>: </a:t>
            </a:r>
            <a:br>
              <a:rPr lang="en-US" altLang="ko-KR" sz="1000" dirty="0" smtClean="0"/>
            </a:br>
            <a:r>
              <a:rPr lang="en-US" altLang="ko-KR" sz="1000" dirty="0" smtClean="0"/>
              <a:t> 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ko-KR" altLang="en-US" sz="1000" dirty="0" smtClean="0"/>
              <a:t>전쳬</a:t>
            </a:r>
            <a:r>
              <a:rPr lang="en-US" altLang="ko-KR" sz="1000" dirty="0" smtClean="0"/>
              <a:t>(all), </a:t>
            </a:r>
            <a:r>
              <a:rPr lang="ko-KR" altLang="en-US" sz="1000" dirty="0" smtClean="0"/>
              <a:t>접수중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접수예정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접수마감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- logic is same with p3 : 3)-a) apply status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5) </a:t>
            </a:r>
            <a:r>
              <a:rPr lang="ko-KR" altLang="en-US" sz="1000" dirty="0" smtClean="0"/>
              <a:t>신청 기간 </a:t>
            </a:r>
            <a:r>
              <a:rPr lang="en-US" altLang="ko-KR" sz="1000" dirty="0" smtClean="0"/>
              <a:t>: </a:t>
            </a:r>
            <a:br>
              <a:rPr lang="en-US" altLang="ko-KR" sz="1000" dirty="0" smtClean="0"/>
            </a:br>
            <a:r>
              <a:rPr lang="en-US" altLang="ko-KR" sz="1000" dirty="0" smtClean="0"/>
              <a:t>    a) 1</a:t>
            </a:r>
            <a:r>
              <a:rPr lang="en-US" altLang="ko-KR" sz="1000" baseline="30000" dirty="0" smtClean="0"/>
              <a:t>st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datepicker</a:t>
            </a:r>
            <a:r>
              <a:rPr lang="en-US" altLang="ko-KR" sz="1000" dirty="0" smtClean="0"/>
              <a:t>: {</a:t>
            </a:r>
            <a:r>
              <a:rPr lang="en-US" altLang="ko-KR" sz="1000" dirty="0" err="1" smtClean="0"/>
              <a:t>apply_start_date</a:t>
            </a:r>
            <a:r>
              <a:rPr lang="en-US" altLang="ko-KR" sz="1000" dirty="0" smtClean="0"/>
              <a:t>}</a:t>
            </a:r>
            <a:br>
              <a:rPr lang="en-US" altLang="ko-KR" sz="1000" dirty="0" smtClean="0"/>
            </a:br>
            <a:r>
              <a:rPr lang="en-US" altLang="ko-KR" sz="1000" dirty="0" smtClean="0"/>
              <a:t>    b) 2</a:t>
            </a:r>
            <a:r>
              <a:rPr lang="en-US" altLang="ko-KR" sz="1000" baseline="30000" dirty="0" smtClean="0"/>
              <a:t>nd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datepicker</a:t>
            </a:r>
            <a:r>
              <a:rPr lang="en-US" altLang="ko-KR" sz="1000" dirty="0" smtClean="0"/>
              <a:t>: {</a:t>
            </a:r>
            <a:r>
              <a:rPr lang="en-US" altLang="ko-KR" sz="1000" dirty="0" err="1" smtClean="0"/>
              <a:t>apply_end_date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6) </a:t>
            </a:r>
            <a:r>
              <a:rPr lang="ko-KR" altLang="en-US" sz="1000" dirty="0" smtClean="0"/>
              <a:t>프로그램 기간 </a:t>
            </a:r>
            <a:r>
              <a:rPr lang="en-US" altLang="ko-KR" sz="1000" dirty="0"/>
              <a:t>: </a:t>
            </a:r>
            <a:br>
              <a:rPr lang="en-US" altLang="ko-KR" sz="1000" dirty="0"/>
            </a:br>
            <a:r>
              <a:rPr lang="en-US" altLang="ko-KR" sz="1000" dirty="0"/>
              <a:t>    a) 1</a:t>
            </a:r>
            <a:r>
              <a:rPr lang="en-US" altLang="ko-KR" sz="1000" baseline="30000" dirty="0"/>
              <a:t>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datepicker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program_start_date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b) 2</a:t>
            </a:r>
            <a:r>
              <a:rPr lang="en-US" altLang="ko-KR" sz="1000" baseline="30000" dirty="0"/>
              <a:t>nd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datepicker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program_end_date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7) </a:t>
            </a:r>
            <a:r>
              <a:rPr lang="ko-KR" altLang="en-US" sz="1000" dirty="0" smtClean="0"/>
              <a:t>검색 </a:t>
            </a:r>
            <a:r>
              <a:rPr lang="en-US" altLang="ko-KR" sz="1000" dirty="0" smtClean="0"/>
              <a:t>(search) : if clicks, do search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8) </a:t>
            </a:r>
            <a:r>
              <a:rPr lang="ko-KR" altLang="en-US" sz="1000" dirty="0" smtClean="0"/>
              <a:t>초기화 </a:t>
            </a:r>
            <a:r>
              <a:rPr lang="en-US" altLang="ko-KR" sz="1000" dirty="0" smtClean="0"/>
              <a:t>(initialize): if clicks, clear all search conditions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160563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43688DA-7136-75C0-8087-8C6C9905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72" y="0"/>
            <a:ext cx="4793942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D12F0-49D7-4C09-2DE4-84B60B3B4AFA}"/>
              </a:ext>
            </a:extLst>
          </p:cNvPr>
          <p:cNvSpPr txBox="1"/>
          <p:nvPr/>
        </p:nvSpPr>
        <p:spPr>
          <a:xfrm>
            <a:off x="5461000" y="430768"/>
            <a:ext cx="40767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</a:rPr>
              <a:t>프로그램 상세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C30E0-C6E8-C609-8B32-96ABD33D39F1}"/>
              </a:ext>
            </a:extLst>
          </p:cNvPr>
          <p:cNvSpPr txBox="1"/>
          <p:nvPr/>
        </p:nvSpPr>
        <p:spPr>
          <a:xfrm>
            <a:off x="5461000" y="907018"/>
            <a:ext cx="4076700" cy="333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/>
              <a:t>st-program</a:t>
            </a:r>
            <a:r>
              <a:rPr lang="ko-KR" altLang="en-US" sz="1200"/>
              <a:t>에 등록한 정보 표시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D474F-8556-1536-DE28-989D6DE33104}"/>
              </a:ext>
            </a:extLst>
          </p:cNvPr>
          <p:cNvSpPr txBox="1"/>
          <p:nvPr/>
        </p:nvSpPr>
        <p:spPr>
          <a:xfrm>
            <a:off x="5574239" y="3429000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program_derpn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ACA17A4-EEB1-40FB-CBBB-BD13D4CE7D1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5004328" y="3552111"/>
            <a:ext cx="5699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640488-4DBA-DD37-0A4C-C68901C480DE}"/>
              </a:ext>
            </a:extLst>
          </p:cNvPr>
          <p:cNvSpPr txBox="1"/>
          <p:nvPr/>
        </p:nvSpPr>
        <p:spPr>
          <a:xfrm>
            <a:off x="5272087" y="2150151"/>
            <a:ext cx="164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program_introduction (</a:t>
            </a:r>
            <a:r>
              <a:rPr lang="ko-KR" altLang="en-US" sz="1000" b="1">
                <a:solidFill>
                  <a:schemeClr val="accent2"/>
                </a:solidFill>
              </a:rPr>
              <a:t>없을 때</a:t>
            </a:r>
            <a:r>
              <a:rPr lang="en-US" altLang="ko-KR" sz="1000" b="1">
                <a:solidFill>
                  <a:schemeClr val="accent2"/>
                </a:solidFill>
              </a:rPr>
              <a:t>)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9CBCD24-58E8-9C99-2F6F-0F3564B15E1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67250" y="2350206"/>
            <a:ext cx="6048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2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2A718E2-4509-B086-E459-0BC4BF8E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1" y="714375"/>
            <a:ext cx="6271379" cy="53240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684FC-3A86-3F9D-A099-C668E18C0699}"/>
              </a:ext>
            </a:extLst>
          </p:cNvPr>
          <p:cNvSpPr txBox="1"/>
          <p:nvPr/>
        </p:nvSpPr>
        <p:spPr>
          <a:xfrm>
            <a:off x="2447923" y="1009619"/>
            <a:ext cx="164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apply_start(end)_date</a:t>
            </a:r>
            <a:r>
              <a:rPr lang="ko-KR" altLang="en-US" sz="1000" b="1">
                <a:solidFill>
                  <a:schemeClr val="accent2"/>
                </a:solidFill>
              </a:rPr>
              <a:t>를 통한 접수 상태 구분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4C006EA-52AD-DFA9-AD52-26010C113B73}"/>
              </a:ext>
            </a:extLst>
          </p:cNvPr>
          <p:cNvCxnSpPr>
            <a:endCxn id="5" idx="1"/>
          </p:cNvCxnSpPr>
          <p:nvPr/>
        </p:nvCxnSpPr>
        <p:spPr>
          <a:xfrm flipV="1">
            <a:off x="1524000" y="1209674"/>
            <a:ext cx="923923" cy="476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43DBBF-948F-1CC7-F1FE-F1DB1EBB918E}"/>
              </a:ext>
            </a:extLst>
          </p:cNvPr>
          <p:cNvSpPr txBox="1"/>
          <p:nvPr/>
        </p:nvSpPr>
        <p:spPr>
          <a:xfrm>
            <a:off x="5105399" y="1476374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program_title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423951-5DBB-AE05-9209-DFBE78F17482}"/>
              </a:ext>
            </a:extLst>
          </p:cNvPr>
          <p:cNvSpPr/>
          <p:nvPr/>
        </p:nvSpPr>
        <p:spPr>
          <a:xfrm>
            <a:off x="3457575" y="1722595"/>
            <a:ext cx="3009900" cy="325280"/>
          </a:xfrm>
          <a:prstGeom prst="rect">
            <a:avLst/>
          </a:prstGeom>
          <a:solidFill>
            <a:srgbClr val="FBE3D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221DF-90BB-686E-E7C3-26D9DDEB05A5}"/>
              </a:ext>
            </a:extLst>
          </p:cNvPr>
          <p:cNvSpPr txBox="1"/>
          <p:nvPr/>
        </p:nvSpPr>
        <p:spPr>
          <a:xfrm>
            <a:off x="7037386" y="1762124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apply_url (</a:t>
            </a:r>
            <a:r>
              <a:rPr lang="ko-KR" altLang="en-US" sz="1000" b="1">
                <a:solidFill>
                  <a:schemeClr val="accent2"/>
                </a:solidFill>
              </a:rPr>
              <a:t>새창</a:t>
            </a:r>
            <a:r>
              <a:rPr lang="en-US" altLang="ko-KR" sz="1000" b="1">
                <a:solidFill>
                  <a:schemeClr val="accent2"/>
                </a:solidFill>
              </a:rPr>
              <a:t>)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CEA9B17-B330-33D8-2C24-A8A9D2690902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6467475" y="1885235"/>
            <a:ext cx="5699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9D75905-DBEC-A836-23B4-356B8B65BB25}"/>
              </a:ext>
            </a:extLst>
          </p:cNvPr>
          <p:cNvCxnSpPr>
            <a:cxnSpLocks/>
          </p:cNvCxnSpPr>
          <p:nvPr/>
        </p:nvCxnSpPr>
        <p:spPr>
          <a:xfrm>
            <a:off x="4781549" y="2223373"/>
            <a:ext cx="23812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4C84310-64DA-0380-B4BD-AC9BBCD32913}"/>
              </a:ext>
            </a:extLst>
          </p:cNvPr>
          <p:cNvSpPr txBox="1"/>
          <p:nvPr/>
        </p:nvSpPr>
        <p:spPr>
          <a:xfrm>
            <a:off x="7172326" y="2095499"/>
            <a:ext cx="2705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program_type</a:t>
            </a:r>
          </a:p>
          <a:p>
            <a:r>
              <a:rPr lang="en-US" altLang="ko-KR" sz="1000" b="1">
                <a:solidFill>
                  <a:schemeClr val="accent2"/>
                </a:solidFill>
              </a:rPr>
              <a:t>program_region</a:t>
            </a:r>
          </a:p>
          <a:p>
            <a:r>
              <a:rPr lang="en-US" altLang="ko-KR" sz="1000" b="1">
                <a:solidFill>
                  <a:schemeClr val="accent2"/>
                </a:solidFill>
              </a:rPr>
              <a:t>program_place</a:t>
            </a:r>
          </a:p>
          <a:p>
            <a:r>
              <a:rPr lang="en-US" altLang="ko-KR" sz="1000" b="1">
                <a:solidFill>
                  <a:schemeClr val="accent2"/>
                </a:solidFill>
              </a:rPr>
              <a:t>apply_start_date ~ apply_end_date</a:t>
            </a:r>
          </a:p>
          <a:p>
            <a:r>
              <a:rPr lang="en-US" altLang="ko-KR" sz="1000" b="1">
                <a:solidFill>
                  <a:schemeClr val="accent2"/>
                </a:solidFill>
              </a:rPr>
              <a:t>program_start_date ~ program_end_date</a:t>
            </a:r>
            <a:endParaRPr lang="ko-KR" altLang="en-US" sz="1000" b="1">
              <a:solidFill>
                <a:schemeClr val="accent2"/>
              </a:solidFill>
            </a:endParaRPr>
          </a:p>
          <a:p>
            <a:r>
              <a:rPr lang="en-US" altLang="ko-KR" sz="1000" b="1">
                <a:solidFill>
                  <a:schemeClr val="accent2"/>
                </a:solidFill>
              </a:rPr>
              <a:t>program_inquiry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2F056-7E07-57E3-1B40-C8378D515BA9}"/>
              </a:ext>
            </a:extLst>
          </p:cNvPr>
          <p:cNvSpPr txBox="1"/>
          <p:nvPr/>
        </p:nvSpPr>
        <p:spPr>
          <a:xfrm>
            <a:off x="7037386" y="3286660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program_introduction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1DF5E70-FEFB-402E-66E8-AC804C959009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467475" y="3409771"/>
            <a:ext cx="5699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A5E8885-C321-A659-5216-2879CB70E3D8}"/>
              </a:ext>
            </a:extLst>
          </p:cNvPr>
          <p:cNvSpPr txBox="1"/>
          <p:nvPr/>
        </p:nvSpPr>
        <p:spPr>
          <a:xfrm>
            <a:off x="7300078" y="689603"/>
            <a:ext cx="40767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</a:rPr>
              <a:t>프로그램 상세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EC27F-96A0-2DAB-E806-83AA46D0AAE8}"/>
              </a:ext>
            </a:extLst>
          </p:cNvPr>
          <p:cNvSpPr txBox="1"/>
          <p:nvPr/>
        </p:nvSpPr>
        <p:spPr>
          <a:xfrm>
            <a:off x="7300078" y="1165853"/>
            <a:ext cx="4076700" cy="333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/>
              <a:t>st-program</a:t>
            </a:r>
            <a:r>
              <a:rPr lang="ko-KR" altLang="en-US" sz="1200"/>
              <a:t>에 등록한 정보 표시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0207" y="3190828"/>
            <a:ext cx="4432291" cy="36317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</a:t>
            </a:r>
            <a:r>
              <a:rPr lang="ko-KR" altLang="en-US" sz="1000" b="1" dirty="0" smtClean="0"/>
              <a:t>국악 프로그램 </a:t>
            </a:r>
            <a:r>
              <a:rPr lang="en-US" altLang="ko-KR" sz="1000" b="1" dirty="0" smtClean="0"/>
              <a:t>(/</a:t>
            </a:r>
            <a:r>
              <a:rPr lang="en-US" altLang="ko-KR" sz="1000" b="1" dirty="0" smtClean="0"/>
              <a:t>program) &gt; View</a:t>
            </a:r>
            <a:endParaRPr lang="en-US" altLang="ko-KR" sz="1000" b="1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apply status (button style)</a:t>
            </a:r>
            <a:br>
              <a:rPr lang="en-US" altLang="ko-KR" sz="1000" dirty="0" smtClean="0"/>
            </a:br>
            <a:r>
              <a:rPr lang="en-US" altLang="ko-KR" sz="1000" dirty="0" smtClean="0"/>
              <a:t>    - </a:t>
            </a:r>
            <a:r>
              <a:rPr lang="en-US" altLang="ko-KR" sz="1000" dirty="0"/>
              <a:t>same with p3 : 3)-a) apply </a:t>
            </a:r>
            <a:r>
              <a:rPr lang="en-US" altLang="ko-KR" sz="1000" dirty="0" smtClean="0"/>
              <a:t>status</a:t>
            </a:r>
          </a:p>
          <a:p>
            <a:r>
              <a:rPr lang="en-US" altLang="ko-KR" sz="1000" dirty="0" smtClean="0"/>
              <a:t>  2) {</a:t>
            </a:r>
            <a:r>
              <a:rPr lang="en-US" altLang="ko-KR" sz="1000" dirty="0" err="1" smtClean="0"/>
              <a:t>image_file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 smtClean="0"/>
              <a:t>  3) {</a:t>
            </a:r>
            <a:r>
              <a:rPr lang="en-US" altLang="ko-KR" sz="1000" dirty="0" err="1" smtClean="0"/>
              <a:t>program_title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 smtClean="0"/>
              <a:t>  4</a:t>
            </a:r>
            <a:r>
              <a:rPr lang="en-US" altLang="ko-KR" sz="1000" dirty="0" smtClean="0"/>
              <a:t>) </a:t>
            </a:r>
            <a:r>
              <a:rPr lang="ko-KR" altLang="en-US" sz="1000" dirty="0" smtClean="0"/>
              <a:t>예약 바로가기 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</a:t>
            </a:r>
            <a:r>
              <a:rPr lang="en-US" altLang="ko-KR" sz="1000" dirty="0" smtClean="0"/>
              <a:t>  - </a:t>
            </a:r>
            <a:r>
              <a:rPr lang="en-US" altLang="ko-KR" sz="1000" dirty="0"/>
              <a:t>if {</a:t>
            </a:r>
            <a:r>
              <a:rPr lang="en-US" altLang="ko-KR" sz="1000" dirty="0" err="1" smtClean="0"/>
              <a:t>apply_url</a:t>
            </a:r>
            <a:r>
              <a:rPr lang="en-US" altLang="ko-KR" sz="1000" dirty="0" smtClean="0"/>
              <a:t>} exists, show it (if not, hide)</a:t>
            </a:r>
            <a:br>
              <a:rPr lang="en-US" altLang="ko-KR" sz="1000" dirty="0" smtClean="0"/>
            </a:br>
            <a:r>
              <a:rPr lang="en-US" altLang="ko-KR" sz="1000" dirty="0" smtClean="0"/>
              <a:t>    - if clicks, open new browser with the URL</a:t>
            </a:r>
          </a:p>
          <a:p>
            <a:r>
              <a:rPr lang="en-US" altLang="ko-KR" sz="1000" dirty="0" smtClean="0"/>
              <a:t>  5) sub </a:t>
            </a:r>
            <a:r>
              <a:rPr lang="en-US" altLang="ko-KR" sz="1000" dirty="0" smtClean="0"/>
              <a:t>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 smtClean="0"/>
              <a:t>a) </a:t>
            </a:r>
            <a:r>
              <a:rPr lang="ko-KR" altLang="en-US" sz="1000" dirty="0" smtClean="0"/>
              <a:t>구분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program_type</a:t>
            </a:r>
            <a:r>
              <a:rPr lang="en-US" altLang="ko-KR" sz="1000" dirty="0" smtClean="0"/>
              <a:t>} (show code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ko-KR" altLang="en-US" sz="1000" dirty="0" smtClean="0"/>
              <a:t>지역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program_region</a:t>
            </a:r>
            <a:r>
              <a:rPr lang="en-US" altLang="ko-KR" sz="1000" dirty="0" smtClean="0"/>
              <a:t>} </a:t>
            </a:r>
            <a:r>
              <a:rPr lang="en-US" altLang="ko-KR" sz="1000" dirty="0"/>
              <a:t>(show code name)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ko-KR" altLang="en-US" sz="1000" dirty="0" smtClean="0"/>
              <a:t>장소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program_place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d) </a:t>
            </a:r>
            <a:r>
              <a:rPr lang="ko-KR" altLang="en-US" sz="1000" dirty="0" smtClean="0"/>
              <a:t>신청 기간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apply_start_date</a:t>
            </a:r>
            <a:r>
              <a:rPr lang="en-US" altLang="ko-KR" sz="1000" dirty="0"/>
              <a:t>} ~ {</a:t>
            </a:r>
            <a:r>
              <a:rPr lang="en-US" altLang="ko-KR" sz="1000" dirty="0" err="1" smtClean="0"/>
              <a:t>apply_end_date</a:t>
            </a:r>
            <a:r>
              <a:rPr lang="en-US" altLang="ko-KR" sz="1000" dirty="0" smtClean="0"/>
              <a:t>}</a:t>
            </a:r>
            <a:endParaRPr lang="en-US" altLang="ko-KR" sz="1000" dirty="0" smtClean="0"/>
          </a:p>
          <a:p>
            <a:r>
              <a:rPr lang="en-US" altLang="ko-KR" sz="1000" dirty="0" smtClean="0"/>
              <a:t>    e) </a:t>
            </a:r>
            <a:r>
              <a:rPr lang="ko-KR" altLang="en-US" sz="1000" dirty="0" smtClean="0"/>
              <a:t>프로그램 기간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program_start_date</a:t>
            </a:r>
            <a:r>
              <a:rPr lang="en-US" altLang="ko-KR" sz="1000" dirty="0"/>
              <a:t>} ~ {</a:t>
            </a:r>
            <a:r>
              <a:rPr lang="en-US" altLang="ko-KR" sz="1000" dirty="0" err="1"/>
              <a:t>program_end_date</a:t>
            </a:r>
            <a:r>
              <a:rPr lang="en-US" altLang="ko-KR" sz="1000" dirty="0"/>
              <a:t>}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f) </a:t>
            </a:r>
            <a:r>
              <a:rPr lang="ko-KR" altLang="en-US" sz="1000" dirty="0" smtClean="0"/>
              <a:t>문의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program_inquiry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g</a:t>
            </a:r>
            <a:r>
              <a:rPr lang="en-US" altLang="ko-KR" sz="1000" dirty="0"/>
              <a:t>) {</a:t>
            </a:r>
            <a:r>
              <a:rPr lang="en-US" altLang="ko-KR" sz="1000" dirty="0" err="1" smtClean="0"/>
              <a:t>program_intro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 smtClean="0"/>
              <a:t>  6) {</a:t>
            </a:r>
            <a:r>
              <a:rPr lang="en-US" altLang="ko-KR" sz="1000" dirty="0" err="1" smtClean="0"/>
              <a:t>program_derpn</a:t>
            </a:r>
            <a:r>
              <a:rPr lang="en-US" altLang="ko-KR" sz="1000" dirty="0" smtClean="0"/>
              <a:t>}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2.buttons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목록 </a:t>
            </a:r>
            <a:r>
              <a:rPr lang="en-US" altLang="ko-KR" sz="1000" dirty="0" smtClean="0"/>
              <a:t>(list)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이전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prev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/ </a:t>
            </a:r>
            <a:r>
              <a:rPr lang="ko-KR" altLang="en-US" sz="1000" dirty="0" smtClean="0"/>
              <a:t>다음 </a:t>
            </a:r>
            <a:r>
              <a:rPr lang="en-US" altLang="ko-KR" sz="1000" dirty="0" smtClean="0"/>
              <a:t>(next)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0108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866FDA5-40B6-86CC-6584-7B77CFC0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60" y="693863"/>
            <a:ext cx="4745297" cy="54702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643ACCB-2F41-C6DB-4567-819945435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009" y="2355144"/>
            <a:ext cx="4219191" cy="3808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4ADDC-0743-699C-E46B-1B0AC3E6F8B2}"/>
              </a:ext>
            </a:extLst>
          </p:cNvPr>
          <p:cNvSpPr txBox="1"/>
          <p:nvPr/>
        </p:nvSpPr>
        <p:spPr>
          <a:xfrm>
            <a:off x="5613400" y="693863"/>
            <a:ext cx="4076700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</a:rPr>
              <a:t>공지사항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FAF6B-7C1B-46C8-A2D2-9D9F5DBA87B9}"/>
              </a:ext>
            </a:extLst>
          </p:cNvPr>
          <p:cNvSpPr txBox="1"/>
          <p:nvPr/>
        </p:nvSpPr>
        <p:spPr>
          <a:xfrm>
            <a:off x="5613400" y="1208744"/>
            <a:ext cx="4076700" cy="610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/>
              <a:t>notice_type(</a:t>
            </a:r>
            <a:r>
              <a:rPr lang="ko-KR" altLang="en-US" sz="1200"/>
              <a:t>현재 공지사항</a:t>
            </a:r>
            <a:r>
              <a:rPr lang="en-US" altLang="ko-KR" sz="1200"/>
              <a:t>, </a:t>
            </a:r>
            <a:r>
              <a:rPr lang="ko-KR" altLang="en-US" sz="1200"/>
              <a:t>이벤트</a:t>
            </a:r>
            <a:r>
              <a:rPr lang="en-US" altLang="ko-KR" sz="1200"/>
              <a:t>)</a:t>
            </a:r>
            <a:r>
              <a:rPr lang="ko-KR" altLang="en-US" sz="1200"/>
              <a:t>으로 상단 탭 구분</a:t>
            </a:r>
            <a:endParaRPr lang="en-US" altLang="ko-KR" sz="1200"/>
          </a:p>
          <a:p>
            <a:pPr algn="ctr">
              <a:lnSpc>
                <a:spcPct val="150000"/>
              </a:lnSpc>
            </a:pPr>
            <a:r>
              <a:rPr lang="ko-KR" altLang="en-US" sz="1200"/>
              <a:t>게시글 자체의 차이는 없음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9E651-9454-48CE-81F7-45152EF092C6}"/>
              </a:ext>
            </a:extLst>
          </p:cNvPr>
          <p:cNvSpPr txBox="1"/>
          <p:nvPr/>
        </p:nvSpPr>
        <p:spPr>
          <a:xfrm>
            <a:off x="2128618" y="1697979"/>
            <a:ext cx="1778000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/>
              <a:t>st_notice.data_type</a:t>
            </a:r>
            <a:endParaRPr lang="ko-KR" altLang="en-US" sz="120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6A11180-34C9-0633-D181-6E60FCABF3EF}"/>
              </a:ext>
            </a:extLst>
          </p:cNvPr>
          <p:cNvCxnSpPr>
            <a:cxnSpLocks/>
          </p:cNvCxnSpPr>
          <p:nvPr/>
        </p:nvCxnSpPr>
        <p:spPr>
          <a:xfrm flipV="1">
            <a:off x="1735931" y="1910214"/>
            <a:ext cx="393554" cy="399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B9821EA-5E31-B16D-5986-0464F66DAC24}"/>
              </a:ext>
            </a:extLst>
          </p:cNvPr>
          <p:cNvCxnSpPr>
            <a:cxnSpLocks/>
          </p:cNvCxnSpPr>
          <p:nvPr/>
        </p:nvCxnSpPr>
        <p:spPr>
          <a:xfrm>
            <a:off x="1678781" y="1771651"/>
            <a:ext cx="450704" cy="47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56B164-9636-48A0-85C5-B806453918F3}"/>
              </a:ext>
            </a:extLst>
          </p:cNvPr>
          <p:cNvSpPr txBox="1"/>
          <p:nvPr/>
        </p:nvSpPr>
        <p:spPr>
          <a:xfrm>
            <a:off x="2292350" y="2016839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accent2"/>
                </a:solidFill>
              </a:rPr>
              <a:t>st_notice.notice_yn</a:t>
            </a:r>
            <a:endParaRPr lang="ko-KR" altLang="en-US" sz="1000" b="1">
              <a:solidFill>
                <a:schemeClr val="accent2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3FE67F96-9922-440F-ED29-F655362BC4DF}"/>
              </a:ext>
            </a:extLst>
          </p:cNvPr>
          <p:cNvCxnSpPr>
            <a:cxnSpLocks/>
          </p:cNvCxnSpPr>
          <p:nvPr/>
        </p:nvCxnSpPr>
        <p:spPr>
          <a:xfrm flipV="1">
            <a:off x="1238250" y="2139950"/>
            <a:ext cx="1054100" cy="169863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5357" y="3913718"/>
            <a:ext cx="4165900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[USER] </a:t>
            </a:r>
            <a:r>
              <a:rPr lang="ko-KR" altLang="en-US" sz="1000" b="1" dirty="0" smtClean="0"/>
              <a:t>공지사항</a:t>
            </a:r>
            <a:r>
              <a:rPr lang="en-US" altLang="ko-KR" sz="1000" b="1" dirty="0" smtClean="0"/>
              <a:t>(/notice) </a:t>
            </a:r>
            <a:r>
              <a:rPr lang="en-US" altLang="ko-KR" sz="1000" b="1" dirty="0" smtClean="0"/>
              <a:t>&gt; List</a:t>
            </a:r>
            <a:endParaRPr lang="en-US" altLang="ko-KR" sz="1000" b="1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1.data types</a:t>
            </a:r>
            <a:br>
              <a:rPr lang="en-US" altLang="ko-KR" sz="1000" dirty="0" smtClean="0"/>
            </a:br>
            <a:r>
              <a:rPr lang="en-US" altLang="ko-KR" sz="1000" dirty="0" smtClean="0"/>
              <a:t>  - buttons: </a:t>
            </a:r>
            <a:r>
              <a:rPr lang="ko-KR" altLang="en-US" sz="1000" dirty="0" smtClean="0"/>
              <a:t>전체</a:t>
            </a:r>
            <a:r>
              <a:rPr lang="en-US" altLang="ko-KR" sz="1000" dirty="0" smtClean="0"/>
              <a:t>(all</a:t>
            </a:r>
            <a:r>
              <a:rPr lang="en-US" altLang="ko-KR" sz="1000" dirty="0"/>
              <a:t>), </a:t>
            </a:r>
            <a:r>
              <a:rPr lang="en-US" altLang="ko-KR" sz="1000" dirty="0" smtClean="0"/>
              <a:t>NT codes</a:t>
            </a:r>
          </a:p>
          <a:p>
            <a:r>
              <a:rPr lang="en-US" altLang="ko-KR" sz="1000" dirty="0" smtClean="0"/>
              <a:t>2.List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logic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  DB: </a:t>
            </a:r>
            <a:r>
              <a:rPr lang="en-US" altLang="ko-KR" sz="1000" dirty="0" err="1" smtClean="0"/>
              <a:t>st_notice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/>
              <a:t>    conditions: </a:t>
            </a:r>
            <a:r>
              <a:rPr lang="en-US" altLang="ko-KR" sz="1000" dirty="0" err="1" smtClean="0"/>
              <a:t>use_yn</a:t>
            </a:r>
            <a:r>
              <a:rPr lang="en-US" altLang="ko-KR" sz="1000" dirty="0" smtClean="0"/>
              <a:t> = ‘Y’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  sort: 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 DESC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2) if {</a:t>
            </a:r>
            <a:r>
              <a:rPr lang="en-US" altLang="ko-KR" sz="1000" dirty="0" err="1" smtClean="0"/>
              <a:t>notice_yn</a:t>
            </a:r>
            <a:r>
              <a:rPr lang="en-US" altLang="ko-KR" sz="1000" dirty="0" smtClean="0"/>
              <a:t>} = ‘Y’</a:t>
            </a:r>
            <a:br>
              <a:rPr lang="en-US" altLang="ko-KR" sz="1000" dirty="0" smtClean="0"/>
            </a:br>
            <a:r>
              <a:rPr lang="en-US" altLang="ko-KR" sz="1000" dirty="0" smtClean="0"/>
              <a:t>   - always display on top (sort: 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 DESC)</a:t>
            </a:r>
            <a:br>
              <a:rPr lang="en-US" altLang="ko-KR" sz="1000" dirty="0" smtClean="0"/>
            </a:br>
            <a:r>
              <a:rPr lang="en-US" altLang="ko-KR" sz="1000" dirty="0" smtClean="0"/>
              <a:t>  3)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ko-KR" altLang="en-US" sz="1000" dirty="0" smtClean="0"/>
              <a:t>번호 </a:t>
            </a:r>
            <a:r>
              <a:rPr lang="en-US" altLang="ko-KR" sz="1000" dirty="0" smtClean="0"/>
              <a:t>: logical no (</a:t>
            </a:r>
            <a:r>
              <a:rPr lang="en-US" altLang="ko-KR" sz="1000" dirty="0"/>
              <a:t>if {</a:t>
            </a:r>
            <a:r>
              <a:rPr lang="en-US" altLang="ko-KR" sz="1000" dirty="0" err="1"/>
              <a:t>notice_yn</a:t>
            </a:r>
            <a:r>
              <a:rPr lang="en-US" altLang="ko-KR" sz="1000" dirty="0"/>
              <a:t>} = ‘Y</a:t>
            </a:r>
            <a:r>
              <a:rPr lang="en-US" altLang="ko-KR" sz="1000" dirty="0" smtClean="0"/>
              <a:t>’, show ‘</a:t>
            </a:r>
            <a:r>
              <a:rPr lang="ko-KR" altLang="en-US" sz="1000" dirty="0" smtClean="0"/>
              <a:t>공지</a:t>
            </a:r>
            <a:r>
              <a:rPr lang="en-US" altLang="ko-KR" sz="1000" dirty="0" smtClean="0"/>
              <a:t>’)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ko-KR" altLang="en-US" sz="1000" dirty="0" smtClean="0"/>
              <a:t>구분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data_type</a:t>
            </a:r>
            <a:r>
              <a:rPr lang="en-US" altLang="ko-KR" sz="1000" dirty="0" smtClean="0"/>
              <a:t>} (show code name)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ko-KR" altLang="en-US" sz="1000" dirty="0" smtClean="0"/>
              <a:t>제목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ntc_title</a:t>
            </a:r>
            <a:r>
              <a:rPr lang="en-US" altLang="ko-KR" sz="1000" dirty="0" smtClean="0"/>
              <a:t>}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if clicks, move to view page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d) </a:t>
            </a:r>
            <a:r>
              <a:rPr lang="ko-KR" altLang="en-US" sz="1000" dirty="0" smtClean="0"/>
              <a:t>작성일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}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e) </a:t>
            </a:r>
            <a:r>
              <a:rPr lang="ko-KR" altLang="en-US" sz="1000" dirty="0" smtClean="0"/>
              <a:t>조회수 </a:t>
            </a:r>
            <a:r>
              <a:rPr lang="en-US" altLang="ko-KR" sz="1000" dirty="0"/>
              <a:t>: {</a:t>
            </a:r>
            <a:r>
              <a:rPr lang="en-US" altLang="ko-KR" sz="1000" dirty="0" err="1" smtClean="0"/>
              <a:t>read_cnt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3205" y="4006308"/>
            <a:ext cx="4432291" cy="270843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ko-KR" altLang="en-US" sz="1000" b="1" dirty="0"/>
              <a:t>공지사항</a:t>
            </a:r>
            <a:r>
              <a:rPr lang="en-US" altLang="ko-KR" sz="1000" b="1" dirty="0"/>
              <a:t>(/notice) &gt; </a:t>
            </a:r>
            <a:r>
              <a:rPr lang="en-US" altLang="ko-KR" sz="1000" b="1" dirty="0" smtClean="0"/>
              <a:t>View</a:t>
            </a:r>
          </a:p>
          <a:p>
            <a:endParaRPr lang="en-US" altLang="ko-KR" sz="1000" dirty="0" smtClean="0"/>
          </a:p>
          <a:p>
            <a:r>
              <a:rPr lang="en-US" altLang="ko-KR" sz="1000" b="1" dirty="0" smtClean="0"/>
              <a:t>0.if access view page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- increase {</a:t>
            </a:r>
            <a:r>
              <a:rPr lang="en-US" altLang="ko-KR" sz="1000" b="1" dirty="0" err="1" smtClean="0"/>
              <a:t>read_cnt</a:t>
            </a:r>
            <a:r>
              <a:rPr lang="en-US" altLang="ko-KR" sz="1000" b="1" dirty="0" smtClean="0"/>
              <a:t>} by 1</a:t>
            </a:r>
            <a:endParaRPr lang="en-US" altLang="ko-KR" sz="1000" b="1" dirty="0"/>
          </a:p>
          <a:p>
            <a:r>
              <a:rPr lang="en-US" altLang="ko-KR" sz="1000" dirty="0" smtClean="0"/>
              <a:t>1.fields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1) {</a:t>
            </a:r>
            <a:r>
              <a:rPr lang="en-US" altLang="ko-KR" sz="1000" dirty="0" err="1" smtClean="0"/>
              <a:t>ntc_title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작성일 </a:t>
            </a:r>
            <a:r>
              <a:rPr lang="en-US" altLang="ko-KR" sz="1000" dirty="0"/>
              <a:t>{</a:t>
            </a:r>
            <a:r>
              <a:rPr lang="en-US" altLang="ko-KR" sz="1000" dirty="0" err="1" smtClean="0"/>
              <a:t>reg_date</a:t>
            </a:r>
            <a:r>
              <a:rPr lang="en-US" altLang="ko-KR" sz="1000" dirty="0" smtClean="0"/>
              <a:t>} </a:t>
            </a:r>
            <a:r>
              <a:rPr lang="ko-KR" altLang="en-US" sz="1000" dirty="0" smtClean="0"/>
              <a:t>조회수 </a:t>
            </a:r>
            <a:r>
              <a:rPr lang="en-US" altLang="ko-KR" sz="1000" dirty="0"/>
              <a:t>{</a:t>
            </a:r>
            <a:r>
              <a:rPr lang="en-US" altLang="ko-KR" sz="1000" dirty="0" err="1" smtClean="0"/>
              <a:t>read_cnt</a:t>
            </a:r>
            <a:r>
              <a:rPr lang="en-US" altLang="ko-KR" sz="1000" dirty="0" smtClean="0"/>
              <a:t>} </a:t>
            </a:r>
            <a:r>
              <a:rPr lang="ko-KR" altLang="en-US" sz="1000" dirty="0" smtClean="0"/>
              <a:t>작성자 </a:t>
            </a:r>
            <a:r>
              <a:rPr lang="en-US" altLang="ko-KR" sz="1000" dirty="0"/>
              <a:t>{</a:t>
            </a:r>
            <a:r>
              <a:rPr lang="en-US" altLang="ko-KR" sz="1000" dirty="0" err="1" smtClean="0"/>
              <a:t>reg_user_seq</a:t>
            </a:r>
            <a:r>
              <a:rPr lang="en-US" altLang="ko-KR" sz="1000" dirty="0" smtClean="0"/>
              <a:t>}(show user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/>
              <a:t> 3) {</a:t>
            </a:r>
            <a:r>
              <a:rPr lang="en-US" altLang="ko-KR" sz="1000" dirty="0" err="1" smtClean="0"/>
              <a:t>ntc_derpn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첨부파일 </a:t>
            </a:r>
            <a:r>
              <a:rPr lang="en-US" altLang="ko-KR" sz="1000" dirty="0" smtClean="0"/>
              <a:t>(attach file)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if exists, show it (if not, hide)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a) original file name &amp; download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- if clicks, download the file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2.buttons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/>
              <a:t>목록 </a:t>
            </a:r>
            <a:r>
              <a:rPr lang="en-US" altLang="ko-KR" sz="1000" dirty="0"/>
              <a:t>(list)</a:t>
            </a: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이전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prev</a:t>
            </a:r>
            <a:r>
              <a:rPr lang="en-US" altLang="ko-KR" sz="1000" dirty="0"/>
              <a:t>)</a:t>
            </a:r>
            <a:r>
              <a:rPr lang="ko-KR" altLang="en-US" sz="1000" dirty="0"/>
              <a:t> </a:t>
            </a:r>
            <a:r>
              <a:rPr lang="en-US" altLang="ko-KR" sz="1000" dirty="0"/>
              <a:t>/ </a:t>
            </a:r>
            <a:r>
              <a:rPr lang="ko-KR" altLang="en-US" sz="1000" dirty="0"/>
              <a:t>다음 </a:t>
            </a:r>
            <a:r>
              <a:rPr lang="en-US" altLang="ko-KR" sz="1000" dirty="0"/>
              <a:t>(next</a:t>
            </a:r>
            <a:r>
              <a:rPr lang="en-US" altLang="ko-KR" sz="1000" dirty="0" smtClean="0"/>
              <a:t>)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3331489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1213</Words>
  <Application>Microsoft Office PowerPoint</Application>
  <PresentationFormat>Widescreen</PresentationFormat>
  <Paragraphs>157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최 지수</dc:creator>
  <cp:lastModifiedBy>gram</cp:lastModifiedBy>
  <cp:revision>14</cp:revision>
  <dcterms:created xsi:type="dcterms:W3CDTF">2025-04-23T09:31:31Z</dcterms:created>
  <dcterms:modified xsi:type="dcterms:W3CDTF">2025-04-26T07:28:10Z</dcterms:modified>
</cp:coreProperties>
</file>