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9B1F-AC87-4EC0-8E1E-7D2FC21FCBA6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449AE-6194-4F8A-8F71-8E1E564EE8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680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AD4658-73A0-79A4-1F8E-5EC84A6D0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11704D5-5548-75A2-7A3B-4724B74C6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BC2C72-8F25-F33E-3F63-EF0EE4EA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4075B8-791C-93AE-1EC7-C2BCCBD7B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5F9A24-00E0-C57A-9B14-8039236E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879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6FFBC2-8C99-2D69-D53E-66760E977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F525A3F-183C-D135-EE13-0537ACEF1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C49B10-B3EF-9E14-1293-A6277139E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B38CCD-CE6E-859F-80FF-E331B1D5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42BC1D-EEA1-88AD-E98F-A4DB76AC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99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70831FF-C44B-71B0-AFAD-BBC4AFF4E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20F132A-DE0E-7D5B-007C-CB27A8F60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80AA1B-238C-F7D4-C86B-E699953BE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E35103-AE0F-BA28-FA63-4A0F2A50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8F588D-427E-14F3-C921-F2C34BA95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579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FC745D-F7D8-0A6D-85CE-A43781BC8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5D20F6-7265-98F5-62EA-4AE612CE3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96ED56-F655-167B-1F8B-DB30DE59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B636BA1-2FFE-4932-922C-CDE5952E3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A1AB43-E2EB-B514-EC73-8BFFD64F5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629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1548A3-FE87-71B6-37CA-B86C996E2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5346BDA-6A2E-F84D-C958-2ADDEEA4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FDABA0-0988-8156-3872-BA62B22C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4B0C9F-B82D-B5A4-54F6-B10ED4CC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2BBA4B-CACA-CE3A-DF34-9E0EC913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46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A0CBF1-E5F7-6FA8-B4FE-ECE747DF0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630EC9-03BF-12E2-EFFB-C1843718B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8CBC6A9-5F41-E8B0-6D42-E45E3CE5C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21AA3B9-FA9F-09FB-2560-A8176518C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870C2F-7069-C8E8-898E-F0792DD2B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E1FCED-4348-E1EA-6543-8D8E0D0C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72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015D04-6B70-1012-30C4-A9E8A7CFB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A5F87D9-3F52-0B2D-730F-22E5AD408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AC57538-2D30-2AA6-C7B2-7060EE5DA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B6A3B4E-D955-158B-0836-FF6011991B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3B7452C-41B9-1FB6-B309-225C43D92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3F33FFF-A784-37B5-FCC3-0DD87982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B73524A-4948-A70C-52B5-B0355F87C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694BCB0-713E-F733-922C-40957B3D2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606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F0A9F0-08CB-CA45-4B4D-6F39B220B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9F4B5AD-9E78-23E3-DFB8-12B9A2710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EE9F77A-74DB-3C92-94A5-46115DA55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B6AEDDD-D266-C8F6-F1AB-B057E6CE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004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A191799-ED31-5177-1C07-583048E5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2CB0AE1-BDFE-EDB1-71C5-BD1DCF49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A7262E-42F2-04DA-CB84-440E444E3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70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32AD06-7FC0-84DE-BEAD-E3B77C4E1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83E5833-3626-DF7A-41A5-D434DC1B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89E2548-FE49-9D63-35D5-FB24565FB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D537BA-9B65-4ED8-3E2E-6162317E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A1FDD67-0790-DB54-BAB6-BEB03C8EA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CA539EF-507B-AED9-7ED7-651A0F7C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38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D6A681-97D0-ECA1-FC81-E37125E47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8DCF2D8-5D10-3745-22ED-5D7CCEA3F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7C5450-03F6-1067-D5B0-9FD353EFC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4F0E136-9431-FEF2-7385-BEDBBB88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B8CD250-B343-F55E-151F-4EF037B14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E5C424E-27E7-EA51-EBA7-D0B41161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055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1CEDC4A-2C02-5FDC-B26B-77A31336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D556674-5283-9732-2B5C-E0D7D4929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429140-A473-FA6F-55F0-973F25E6F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5BFFBF-363B-43A2-B12C-DF85377EBCAC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9E625A-DEF3-68F8-9874-F231A5502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DF67CC-8406-3BB5-B827-C8A5E86E2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B2F48A-95F7-4960-9F8B-F0BA2F600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706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E754F1D-2360-C598-64A5-90E9C0CF4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6707"/>
            <a:ext cx="12192000" cy="5984585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7F782595-6BA6-9272-9E42-D91D3DC1D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949" y="1095375"/>
            <a:ext cx="3794909" cy="419139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03F0E9E-5449-B41C-262A-8898C352BF1D}"/>
              </a:ext>
            </a:extLst>
          </p:cNvPr>
          <p:cNvSpPr txBox="1"/>
          <p:nvPr/>
        </p:nvSpPr>
        <p:spPr>
          <a:xfrm>
            <a:off x="1990724" y="1219200"/>
            <a:ext cx="317182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프로그램 조회수 </a:t>
            </a:r>
            <a:r>
              <a:rPr lang="en-US" altLang="ko-KR" sz="1000" b="1"/>
              <a:t>TOP 5</a:t>
            </a:r>
            <a:endParaRPr lang="ko-KR" altLang="en-US" sz="1000" b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6FACB8-BF6E-3FDF-BF02-5F84A7247D03}"/>
              </a:ext>
            </a:extLst>
          </p:cNvPr>
          <p:cNvSpPr txBox="1"/>
          <p:nvPr/>
        </p:nvSpPr>
        <p:spPr>
          <a:xfrm>
            <a:off x="2397124" y="3638550"/>
            <a:ext cx="1927225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solidFill>
                  <a:srgbClr val="FF0000"/>
                </a:solidFill>
              </a:rPr>
              <a:t>{program_title}</a:t>
            </a:r>
            <a:endParaRPr lang="ko-KR" altLang="en-US" sz="9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DF9758-45FA-4250-F714-1F14FE583D3D}"/>
              </a:ext>
            </a:extLst>
          </p:cNvPr>
          <p:cNvSpPr txBox="1"/>
          <p:nvPr/>
        </p:nvSpPr>
        <p:spPr>
          <a:xfrm>
            <a:off x="2397124" y="3987800"/>
            <a:ext cx="252905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국악 명상 치유 프로그램 </a:t>
            </a:r>
            <a:r>
              <a:rPr lang="en-US" altLang="ko-KR" sz="900"/>
              <a:t>&lt;</a:t>
            </a:r>
            <a:r>
              <a:rPr lang="ko-KR" altLang="en-US" sz="900"/>
              <a:t>마음</a:t>
            </a:r>
            <a:r>
              <a:rPr lang="en-US" altLang="ko-KR" sz="900"/>
              <a:t>, </a:t>
            </a:r>
            <a:r>
              <a:rPr lang="ko-KR" altLang="en-US" sz="900"/>
              <a:t>쉼</a:t>
            </a:r>
            <a:r>
              <a:rPr lang="en-US" altLang="ko-KR" sz="900"/>
              <a:t>&gt;</a:t>
            </a:r>
            <a:endParaRPr lang="ko-KR" altLang="en-US" sz="9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4B065F-B115-C5E7-5BC8-E6525ACFB4EC}"/>
              </a:ext>
            </a:extLst>
          </p:cNvPr>
          <p:cNvSpPr txBox="1"/>
          <p:nvPr/>
        </p:nvSpPr>
        <p:spPr>
          <a:xfrm>
            <a:off x="2397124" y="4305300"/>
            <a:ext cx="252905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진도 지역 무형유산 보존회 합동 공연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ED75D1-2C55-D6C7-38CE-278B684D8FBC}"/>
              </a:ext>
            </a:extLst>
          </p:cNvPr>
          <p:cNvSpPr txBox="1"/>
          <p:nvPr/>
        </p:nvSpPr>
        <p:spPr>
          <a:xfrm>
            <a:off x="2397124" y="4635500"/>
            <a:ext cx="252905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/>
              <a:t>2025 </a:t>
            </a:r>
            <a:r>
              <a:rPr lang="ko-KR" altLang="en-US" sz="900"/>
              <a:t>굿음악축제 </a:t>
            </a:r>
            <a:r>
              <a:rPr lang="en-US" altLang="ko-KR" sz="900"/>
              <a:t>'</a:t>
            </a:r>
            <a:r>
              <a:rPr lang="ko-KR" altLang="en-US" sz="900"/>
              <a:t>아시아의 굿음악</a:t>
            </a:r>
            <a:r>
              <a:rPr lang="en-US" altLang="ko-KR" sz="900"/>
              <a:t>-</a:t>
            </a:r>
            <a:r>
              <a:rPr lang="ko-KR" altLang="en-US" sz="900"/>
              <a:t>치유와 위</a:t>
            </a:r>
            <a:r>
              <a:rPr lang="en-US" altLang="ko-KR" sz="900"/>
              <a:t>..</a:t>
            </a:r>
            <a:endParaRPr lang="ko-KR" altLang="en-US" sz="9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68D042-B4C2-C430-3956-B9336EACDA0E}"/>
              </a:ext>
            </a:extLst>
          </p:cNvPr>
          <p:cNvSpPr txBox="1"/>
          <p:nvPr/>
        </p:nvSpPr>
        <p:spPr>
          <a:xfrm>
            <a:off x="2397124" y="4964803"/>
            <a:ext cx="252905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국악왔데이</a:t>
            </a:r>
            <a:r>
              <a:rPr lang="en-US" altLang="ko-KR" sz="900"/>
              <a:t>!</a:t>
            </a:r>
            <a:endParaRPr lang="ko-KR" altLang="en-US" sz="90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4C67DC8-EEB0-2432-1983-57122F190BB7}"/>
              </a:ext>
            </a:extLst>
          </p:cNvPr>
          <p:cNvSpPr/>
          <p:nvPr/>
        </p:nvSpPr>
        <p:spPr>
          <a:xfrm>
            <a:off x="5082540" y="3695700"/>
            <a:ext cx="44196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504ADA-658F-1360-C423-D2BC00C4CDFC}"/>
              </a:ext>
            </a:extLst>
          </p:cNvPr>
          <p:cNvSpPr txBox="1"/>
          <p:nvPr/>
        </p:nvSpPr>
        <p:spPr>
          <a:xfrm>
            <a:off x="5833258" y="1219199"/>
            <a:ext cx="31718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등록 프로그램 현황</a:t>
            </a: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75B3237E-6A33-7F3A-0332-9B212987B2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3259" y="1465421"/>
            <a:ext cx="3425042" cy="480528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E7608966-D130-F031-7B63-7AC04A1EB2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14337" y="1456668"/>
            <a:ext cx="2313296" cy="471996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55E3CCD-A0FE-2CE5-9599-C677B26E0067}"/>
              </a:ext>
            </a:extLst>
          </p:cNvPr>
          <p:cNvSpPr txBox="1"/>
          <p:nvPr/>
        </p:nvSpPr>
        <p:spPr>
          <a:xfrm>
            <a:off x="5833257" y="2124801"/>
            <a:ext cx="31718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신규 등록 프로그램</a:t>
            </a: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501297EC-A970-6FEE-F603-2EECA487F156}"/>
              </a:ext>
            </a:extLst>
          </p:cNvPr>
          <p:cNvSpPr/>
          <p:nvPr/>
        </p:nvSpPr>
        <p:spPr>
          <a:xfrm>
            <a:off x="5873903" y="2442017"/>
            <a:ext cx="5774982" cy="159772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EEEB1F-B029-554F-580A-59CB05A94F23}"/>
              </a:ext>
            </a:extLst>
          </p:cNvPr>
          <p:cNvSpPr txBox="1"/>
          <p:nvPr/>
        </p:nvSpPr>
        <p:spPr>
          <a:xfrm>
            <a:off x="5954509" y="2797100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>
                <a:solidFill>
                  <a:srgbClr val="FF0000"/>
                </a:solidFill>
              </a:rPr>
              <a:t>{reg_date}</a:t>
            </a:r>
            <a:endParaRPr lang="ko-KR" altLang="en-US" sz="90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3BCF05-50F2-6B8B-D1CF-6F47A7767A1B}"/>
              </a:ext>
            </a:extLst>
          </p:cNvPr>
          <p:cNvSpPr txBox="1"/>
          <p:nvPr/>
        </p:nvSpPr>
        <p:spPr>
          <a:xfrm>
            <a:off x="6867717" y="2797099"/>
            <a:ext cx="4781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solidFill>
                  <a:srgbClr val="FF0000"/>
                </a:solidFill>
              </a:rPr>
              <a:t>{program_title}</a:t>
            </a:r>
            <a:endParaRPr lang="ko-KR" altLang="en-US" sz="90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E376529-AEC4-7BA7-800B-12EC264942F6}"/>
              </a:ext>
            </a:extLst>
          </p:cNvPr>
          <p:cNvSpPr txBox="1"/>
          <p:nvPr/>
        </p:nvSpPr>
        <p:spPr>
          <a:xfrm>
            <a:off x="5954509" y="3027932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/>
              <a:t>2025-05-28</a:t>
            </a:r>
            <a:endParaRPr lang="ko-KR" altLang="en-US" sz="9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B32545E-06B7-247A-013A-3BC112719632}"/>
              </a:ext>
            </a:extLst>
          </p:cNvPr>
          <p:cNvSpPr txBox="1"/>
          <p:nvPr/>
        </p:nvSpPr>
        <p:spPr>
          <a:xfrm>
            <a:off x="6867717" y="3027931"/>
            <a:ext cx="4781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국악 명상 치유 프로그램 </a:t>
            </a:r>
            <a:r>
              <a:rPr lang="en-US" altLang="ko-KR" sz="900"/>
              <a:t>&lt;</a:t>
            </a:r>
            <a:r>
              <a:rPr lang="ko-KR" altLang="en-US" sz="900"/>
              <a:t>마음</a:t>
            </a:r>
            <a:r>
              <a:rPr lang="en-US" altLang="ko-KR" sz="900"/>
              <a:t>, </a:t>
            </a:r>
            <a:r>
              <a:rPr lang="ko-KR" altLang="en-US" sz="900"/>
              <a:t>쉼</a:t>
            </a:r>
            <a:r>
              <a:rPr lang="en-US" altLang="ko-KR" sz="900"/>
              <a:t>&gt;</a:t>
            </a:r>
            <a:endParaRPr lang="ko-KR" altLang="en-US" sz="9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7C19216-238F-5BB9-2C0C-1A27D02BE2C1}"/>
              </a:ext>
            </a:extLst>
          </p:cNvPr>
          <p:cNvSpPr txBox="1"/>
          <p:nvPr/>
        </p:nvSpPr>
        <p:spPr>
          <a:xfrm>
            <a:off x="5954509" y="3258764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/>
              <a:t>2025-05-27</a:t>
            </a:r>
            <a:endParaRPr lang="ko-KR" altLang="en-US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31824A-7F44-4057-06B7-7F4C4A7DFC30}"/>
              </a:ext>
            </a:extLst>
          </p:cNvPr>
          <p:cNvSpPr txBox="1"/>
          <p:nvPr/>
        </p:nvSpPr>
        <p:spPr>
          <a:xfrm>
            <a:off x="6867717" y="3258763"/>
            <a:ext cx="4781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진도 지역 무형유산 보존회 합동 공연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CDF3D52-C12B-4F5D-D134-EB55DED56CB4}"/>
              </a:ext>
            </a:extLst>
          </p:cNvPr>
          <p:cNvSpPr txBox="1"/>
          <p:nvPr/>
        </p:nvSpPr>
        <p:spPr>
          <a:xfrm>
            <a:off x="5954509" y="3489596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/>
              <a:t>2025-05-26</a:t>
            </a:r>
            <a:endParaRPr lang="ko-KR" altLang="en-US" sz="9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EBDE18C-80B7-827B-22B4-158BD47961CE}"/>
              </a:ext>
            </a:extLst>
          </p:cNvPr>
          <p:cNvSpPr txBox="1"/>
          <p:nvPr/>
        </p:nvSpPr>
        <p:spPr>
          <a:xfrm>
            <a:off x="6867717" y="3489595"/>
            <a:ext cx="4781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2025 </a:t>
            </a:r>
            <a:r>
              <a:rPr lang="ko-KR" altLang="en-US" sz="900"/>
              <a:t>굿음악축제 </a:t>
            </a:r>
            <a:r>
              <a:rPr lang="en-US" altLang="ko-KR" sz="900"/>
              <a:t>'</a:t>
            </a:r>
            <a:r>
              <a:rPr lang="ko-KR" altLang="en-US" sz="900"/>
              <a:t>아시아의 굿음악</a:t>
            </a:r>
            <a:r>
              <a:rPr lang="en-US" altLang="ko-KR" sz="900"/>
              <a:t>-</a:t>
            </a:r>
            <a:r>
              <a:rPr lang="ko-KR" altLang="en-US" sz="900"/>
              <a:t>치유와 위로의 공간</a:t>
            </a:r>
            <a:r>
              <a:rPr lang="en-US" altLang="ko-KR" sz="900"/>
              <a:t>' : </a:t>
            </a:r>
            <a:r>
              <a:rPr lang="ko-KR" altLang="en-US" sz="900"/>
              <a:t>공연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581123E-0AAC-9600-70FE-CEB5281DA090}"/>
              </a:ext>
            </a:extLst>
          </p:cNvPr>
          <p:cNvSpPr txBox="1"/>
          <p:nvPr/>
        </p:nvSpPr>
        <p:spPr>
          <a:xfrm>
            <a:off x="5954509" y="3720427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/>
              <a:t>2025-05-25</a:t>
            </a:r>
            <a:endParaRPr lang="ko-KR" altLang="en-US" sz="9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E9139CE-824E-BF1A-B498-8BA7A3B0E418}"/>
              </a:ext>
            </a:extLst>
          </p:cNvPr>
          <p:cNvSpPr txBox="1"/>
          <p:nvPr/>
        </p:nvSpPr>
        <p:spPr>
          <a:xfrm>
            <a:off x="6867717" y="3720426"/>
            <a:ext cx="4781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국악왔데이</a:t>
            </a:r>
            <a:r>
              <a:rPr lang="en-US" altLang="ko-KR" sz="900"/>
              <a:t>!</a:t>
            </a:r>
            <a:endParaRPr lang="ko-KR" altLang="en-US" sz="9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075840F-08A4-F272-5658-12B90CB09723}"/>
              </a:ext>
            </a:extLst>
          </p:cNvPr>
          <p:cNvSpPr txBox="1"/>
          <p:nvPr/>
        </p:nvSpPr>
        <p:spPr>
          <a:xfrm>
            <a:off x="5954509" y="2534736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/>
              <a:t>등록일자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5FB0990-3DA1-65D2-E6DD-4A5FCC19652D}"/>
              </a:ext>
            </a:extLst>
          </p:cNvPr>
          <p:cNvSpPr txBox="1"/>
          <p:nvPr/>
        </p:nvSpPr>
        <p:spPr>
          <a:xfrm>
            <a:off x="6867717" y="2534735"/>
            <a:ext cx="38860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/>
              <a:t>제목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7361380-5DA1-1F73-CF39-39C003449898}"/>
              </a:ext>
            </a:extLst>
          </p:cNvPr>
          <p:cNvSpPr txBox="1"/>
          <p:nvPr/>
        </p:nvSpPr>
        <p:spPr>
          <a:xfrm>
            <a:off x="5851518" y="4206054"/>
            <a:ext cx="5774981" cy="209288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000"/>
              <a:t>권한 체크 필요 없습니다</a:t>
            </a:r>
            <a:r>
              <a:rPr lang="en-US" altLang="ko-KR" sz="1000"/>
              <a:t>.</a:t>
            </a:r>
          </a:p>
          <a:p>
            <a:pPr marL="285750" indent="-285750">
              <a:buFontTx/>
              <a:buChar char="-"/>
            </a:pPr>
            <a:r>
              <a:rPr lang="ko-KR" altLang="en-US" sz="1000"/>
              <a:t>모두 링크 없습니다</a:t>
            </a:r>
            <a:r>
              <a:rPr lang="en-US" altLang="ko-KR" sz="1000"/>
              <a:t>(</a:t>
            </a:r>
            <a:r>
              <a:rPr lang="ko-KR" altLang="en-US" sz="1000"/>
              <a:t>예</a:t>
            </a:r>
            <a:r>
              <a:rPr lang="en-US" altLang="ko-KR" sz="1000"/>
              <a:t>: </a:t>
            </a:r>
            <a:r>
              <a:rPr lang="ko-KR" altLang="en-US" sz="1000"/>
              <a:t>프로그램 누르면 상세 페이지로 이동 등</a:t>
            </a:r>
            <a:r>
              <a:rPr lang="en-US" altLang="ko-KR" sz="1000"/>
              <a:t>)</a:t>
            </a:r>
          </a:p>
          <a:p>
            <a:endParaRPr lang="en-US" altLang="ko-KR" sz="1000"/>
          </a:p>
          <a:p>
            <a:r>
              <a:rPr lang="en-US" altLang="ko-KR" sz="1000" b="1"/>
              <a:t>[</a:t>
            </a:r>
            <a:r>
              <a:rPr lang="ko-KR" altLang="en-US" sz="1000" b="1"/>
              <a:t>프로그램 조회수</a:t>
            </a:r>
            <a:r>
              <a:rPr lang="en-US" altLang="ko-KR" sz="1000" b="1"/>
              <a:t>]</a:t>
            </a:r>
          </a:p>
          <a:p>
            <a:r>
              <a:rPr lang="ko-KR" altLang="en-US" sz="1000"/>
              <a:t>조회수 로그를 쌓는 게 아니므로 기간 조건 같은 부분은 필요 없습니다</a:t>
            </a:r>
            <a:r>
              <a:rPr lang="en-US" altLang="ko-KR" sz="1000"/>
              <a:t>. </a:t>
            </a:r>
            <a:r>
              <a:rPr lang="ko-KR" altLang="en-US" sz="1000"/>
              <a:t>단</a:t>
            </a:r>
            <a:r>
              <a:rPr lang="en-US" altLang="ko-KR" sz="1000"/>
              <a:t>, use_yn = Y</a:t>
            </a:r>
            <a:r>
              <a:rPr lang="ko-KR" altLang="en-US" sz="1000"/>
              <a:t>인 것</a:t>
            </a:r>
            <a:endParaRPr lang="en-US" altLang="ko-KR" sz="1000"/>
          </a:p>
          <a:p>
            <a:endParaRPr lang="en-US" altLang="ko-KR" sz="1000"/>
          </a:p>
          <a:p>
            <a:r>
              <a:rPr lang="en-US" altLang="ko-KR" sz="1000" b="1"/>
              <a:t>[</a:t>
            </a:r>
            <a:r>
              <a:rPr lang="ko-KR" altLang="en-US" sz="1000" b="1"/>
              <a:t>등록 프로그램 현황</a:t>
            </a:r>
            <a:r>
              <a:rPr lang="en-US" altLang="ko-KR" sz="1000" b="1"/>
              <a:t>]</a:t>
            </a:r>
          </a:p>
          <a:p>
            <a:r>
              <a:rPr lang="ko-KR" altLang="en-US" sz="1000"/>
              <a:t>전체</a:t>
            </a:r>
            <a:r>
              <a:rPr lang="en-US" altLang="ko-KR" sz="1000"/>
              <a:t>: all (</a:t>
            </a:r>
            <a:r>
              <a:rPr lang="ko-KR" altLang="en-US" sz="1000"/>
              <a:t>삭제 여부 없으므로 체크 필요 </a:t>
            </a:r>
            <a:r>
              <a:rPr lang="en-US" altLang="ko-KR" sz="1000"/>
              <a:t>x)</a:t>
            </a:r>
          </a:p>
          <a:p>
            <a:r>
              <a:rPr lang="ko-KR" altLang="en-US" sz="1000"/>
              <a:t>접수중</a:t>
            </a:r>
            <a:r>
              <a:rPr lang="en-US" altLang="ko-KR" sz="1000"/>
              <a:t>, </a:t>
            </a:r>
            <a:r>
              <a:rPr lang="ko-KR" altLang="en-US" sz="1000"/>
              <a:t>접수예정</a:t>
            </a:r>
            <a:r>
              <a:rPr lang="en-US" altLang="ko-KR" sz="1000"/>
              <a:t>, </a:t>
            </a:r>
            <a:r>
              <a:rPr lang="ko-KR" altLang="en-US" sz="1000"/>
              <a:t>접수마감</a:t>
            </a:r>
            <a:r>
              <a:rPr lang="en-US" altLang="ko-KR" sz="1000"/>
              <a:t>: user</a:t>
            </a:r>
            <a:r>
              <a:rPr lang="ko-KR" altLang="en-US" sz="1000"/>
              <a:t>와 동일하게 체크 </a:t>
            </a:r>
            <a:r>
              <a:rPr lang="en-US" altLang="ko-KR" sz="1000"/>
              <a:t>(use_yn = Y</a:t>
            </a:r>
            <a:r>
              <a:rPr lang="ko-KR" altLang="en-US" sz="1000"/>
              <a:t>인 것</a:t>
            </a:r>
            <a:r>
              <a:rPr lang="en-US" altLang="ko-KR" sz="1000"/>
              <a:t>)</a:t>
            </a:r>
          </a:p>
          <a:p>
            <a:r>
              <a:rPr lang="ko-KR" altLang="en-US" sz="1000"/>
              <a:t>비공개</a:t>
            </a:r>
            <a:r>
              <a:rPr lang="en-US" altLang="ko-KR" sz="1000"/>
              <a:t>: use_yn = N</a:t>
            </a:r>
            <a:r>
              <a:rPr lang="ko-KR" altLang="en-US" sz="1000"/>
              <a:t>인 것</a:t>
            </a:r>
            <a:endParaRPr lang="en-US" altLang="ko-KR" sz="1000"/>
          </a:p>
          <a:p>
            <a:endParaRPr lang="en-US" altLang="ko-KR" sz="1000"/>
          </a:p>
          <a:p>
            <a:r>
              <a:rPr lang="en-US" altLang="ko-KR" sz="1000" b="1"/>
              <a:t>[</a:t>
            </a:r>
            <a:r>
              <a:rPr lang="ko-KR" altLang="en-US" sz="1000" b="1"/>
              <a:t>신규 등록 프로그램</a:t>
            </a:r>
            <a:r>
              <a:rPr lang="en-US" altLang="ko-KR" sz="1000" b="1"/>
              <a:t>]</a:t>
            </a:r>
          </a:p>
          <a:p>
            <a:r>
              <a:rPr lang="en-US" altLang="ko-KR" sz="1000"/>
              <a:t>reg_date desc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E6FC5A7-6965-838A-26F9-743E8E27D4F7}"/>
              </a:ext>
            </a:extLst>
          </p:cNvPr>
          <p:cNvSpPr txBox="1"/>
          <p:nvPr/>
        </p:nvSpPr>
        <p:spPr>
          <a:xfrm>
            <a:off x="10614425" y="2797099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>
                <a:solidFill>
                  <a:srgbClr val="FF0000"/>
                </a:solidFill>
              </a:rPr>
              <a:t>{use_yn}</a:t>
            </a:r>
            <a:endParaRPr lang="ko-KR" altLang="en-US" sz="90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9281EDF-F484-F5BF-3367-4E8197873760}"/>
              </a:ext>
            </a:extLst>
          </p:cNvPr>
          <p:cNvSpPr txBox="1"/>
          <p:nvPr/>
        </p:nvSpPr>
        <p:spPr>
          <a:xfrm>
            <a:off x="10614425" y="3027931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/>
              <a:t>사용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C359052-6CBE-C8A7-F9AA-858C546EC2E8}"/>
              </a:ext>
            </a:extLst>
          </p:cNvPr>
          <p:cNvSpPr txBox="1"/>
          <p:nvPr/>
        </p:nvSpPr>
        <p:spPr>
          <a:xfrm>
            <a:off x="10614425" y="3258763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/>
              <a:t>사용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7FFEAF6-929B-02A8-86E3-53EA28144539}"/>
              </a:ext>
            </a:extLst>
          </p:cNvPr>
          <p:cNvSpPr txBox="1"/>
          <p:nvPr/>
        </p:nvSpPr>
        <p:spPr>
          <a:xfrm>
            <a:off x="10614425" y="3489595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/>
              <a:t>사용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9DC36D3-5595-B20E-4416-CD745ECAAF50}"/>
              </a:ext>
            </a:extLst>
          </p:cNvPr>
          <p:cNvSpPr txBox="1"/>
          <p:nvPr/>
        </p:nvSpPr>
        <p:spPr>
          <a:xfrm>
            <a:off x="10614425" y="3720426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/>
              <a:t>미사용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4CB839F-34A8-9820-2231-4E5CC8A7D995}"/>
              </a:ext>
            </a:extLst>
          </p:cNvPr>
          <p:cNvSpPr txBox="1"/>
          <p:nvPr/>
        </p:nvSpPr>
        <p:spPr>
          <a:xfrm>
            <a:off x="10614425" y="2534735"/>
            <a:ext cx="913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/>
              <a:t>사용 여부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E9B0247-1B57-180C-F6BD-7B2C369FF471}"/>
              </a:ext>
            </a:extLst>
          </p:cNvPr>
          <p:cNvSpPr txBox="1"/>
          <p:nvPr/>
        </p:nvSpPr>
        <p:spPr>
          <a:xfrm>
            <a:off x="2251073" y="3237468"/>
            <a:ext cx="6163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solidFill>
                  <a:srgbClr val="FF0000"/>
                </a:solidFill>
              </a:rPr>
              <a:t>{program_title}</a:t>
            </a:r>
            <a:endParaRPr lang="ko-KR" altLang="en-US" sz="90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34575" y="4118788"/>
            <a:ext cx="4432291" cy="54784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</a:t>
            </a:r>
            <a:r>
              <a:rPr lang="en-US" altLang="ko-KR" sz="1000" b="1" dirty="0" smtClean="0"/>
              <a:t>] dashboard</a:t>
            </a:r>
          </a:p>
          <a:p>
            <a:endParaRPr lang="en-US" altLang="ko-KR" sz="1000" b="1" dirty="0"/>
          </a:p>
          <a:p>
            <a:r>
              <a:rPr lang="en-US" altLang="ko-KR" sz="1000" b="1" dirty="0" smtClean="0"/>
              <a:t>0.UI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refer to </a:t>
            </a:r>
            <a:r>
              <a:rPr lang="en-US" altLang="ko-KR" sz="1000" dirty="0" err="1" smtClean="0"/>
              <a:t>korail</a:t>
            </a:r>
            <a:r>
              <a:rPr lang="en-US" altLang="ko-KR" sz="1000" dirty="0" smtClean="0"/>
              <a:t> ADMIN &gt; dashboard</a:t>
            </a:r>
            <a:endParaRPr lang="en-US" altLang="ko-KR" sz="1000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ko-KR" altLang="en-US" sz="1000" dirty="0" smtClean="0"/>
              <a:t>프로그램 조회수 </a:t>
            </a:r>
            <a:r>
              <a:rPr lang="en-US" altLang="ko-KR" sz="1000" dirty="0" smtClean="0"/>
              <a:t>TOP 5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logic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DB: </a:t>
            </a:r>
            <a:r>
              <a:rPr lang="en-US" altLang="ko-KR" sz="1000" dirty="0" err="1" smtClean="0"/>
              <a:t>st_program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condition: </a:t>
            </a:r>
            <a:r>
              <a:rPr lang="en-US" altLang="ko-KR" sz="1000" dirty="0" err="1" smtClean="0"/>
              <a:t>use_yn</a:t>
            </a:r>
            <a:r>
              <a:rPr lang="en-US" altLang="ko-KR" sz="1000" dirty="0" smtClean="0"/>
              <a:t>=‘Y’ AND </a:t>
            </a:r>
            <a:r>
              <a:rPr lang="en-US" altLang="ko-KR" sz="1000" dirty="0" err="1" smtClean="0"/>
              <a:t>read_count</a:t>
            </a:r>
            <a:r>
              <a:rPr lang="en-US" altLang="ko-KR" sz="1000" dirty="0" smtClean="0"/>
              <a:t> &gt; 0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sort: </a:t>
            </a:r>
            <a:r>
              <a:rPr lang="en-US" altLang="ko-KR" sz="1000" dirty="0" err="1" smtClean="0"/>
              <a:t>read_count</a:t>
            </a:r>
            <a:r>
              <a:rPr lang="en-US" altLang="ko-KR" sz="1000" dirty="0" smtClean="0"/>
              <a:t> DESC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bar graph 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display {</a:t>
            </a:r>
            <a:r>
              <a:rPr lang="en-US" altLang="ko-KR" sz="1000" dirty="0" err="1" smtClean="0"/>
              <a:t>program_title</a:t>
            </a:r>
            <a:r>
              <a:rPr lang="en-US" altLang="ko-KR" sz="1000" dirty="0" smtClean="0"/>
              <a:t>} and {</a:t>
            </a:r>
            <a:r>
              <a:rPr lang="en-US" altLang="ko-KR" sz="1000" dirty="0" err="1" smtClean="0"/>
              <a:t>read_count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List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</a:t>
            </a:r>
            <a:r>
              <a:rPr lang="en-US" altLang="ko-KR" sz="1000" dirty="0"/>
              <a:t>display {</a:t>
            </a:r>
            <a:r>
              <a:rPr lang="en-US" altLang="ko-KR" sz="1000" dirty="0" err="1"/>
              <a:t>program_title</a:t>
            </a:r>
            <a:r>
              <a:rPr lang="en-US" altLang="ko-KR" sz="1000" dirty="0"/>
              <a:t>} </a:t>
            </a:r>
            <a:endParaRPr lang="en-US" altLang="ko-KR" sz="1000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2.</a:t>
            </a:r>
            <a:r>
              <a:rPr lang="ko-KR" altLang="en-US" sz="1000" dirty="0" smtClean="0"/>
              <a:t>등록 프로그램 현황</a:t>
            </a:r>
            <a:endParaRPr lang="en-US" altLang="ko-KR" sz="1000" dirty="0" smtClean="0"/>
          </a:p>
          <a:p>
            <a:r>
              <a:rPr lang="en-US" altLang="ko-KR" sz="1000" dirty="0" smtClean="0"/>
              <a:t>  1) </a:t>
            </a:r>
            <a:r>
              <a:rPr lang="ko-KR" altLang="en-US" sz="1000" dirty="0" smtClean="0"/>
              <a:t>전체</a:t>
            </a:r>
            <a:r>
              <a:rPr lang="ko-KR" altLang="en-US" sz="1000" dirty="0"/>
              <a:t> </a:t>
            </a:r>
            <a:r>
              <a:rPr lang="en-US" altLang="ko-KR" sz="1000" dirty="0"/>
              <a:t>: count of </a:t>
            </a:r>
            <a:r>
              <a:rPr lang="en-US" altLang="ko-KR" sz="1000" dirty="0" err="1"/>
              <a:t>use_yn</a:t>
            </a:r>
            <a:r>
              <a:rPr lang="en-US" altLang="ko-KR" sz="1000" dirty="0" smtClean="0"/>
              <a:t>=‘Y’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접수중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</a:t>
            </a:r>
            <a:r>
              <a:rPr lang="ko-KR" altLang="en-US" sz="1000" dirty="0" smtClean="0"/>
              <a:t>접수예정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4) </a:t>
            </a:r>
            <a:r>
              <a:rPr lang="ko-KR" altLang="en-US" sz="1000" dirty="0" smtClean="0"/>
              <a:t>접수마감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- </a:t>
            </a:r>
            <a:r>
              <a:rPr lang="en-US" altLang="ko-KR" sz="1000" dirty="0"/>
              <a:t>default condition: </a:t>
            </a:r>
            <a:r>
              <a:rPr lang="en-US" altLang="ko-KR" sz="1000" dirty="0" err="1"/>
              <a:t>use_yn</a:t>
            </a:r>
            <a:r>
              <a:rPr lang="en-US" altLang="ko-KR" sz="1000" dirty="0"/>
              <a:t>=‘Y’</a:t>
            </a:r>
            <a:endParaRPr lang="en-US" altLang="ko-KR" sz="1000" dirty="0" smtClean="0"/>
          </a:p>
          <a:p>
            <a:r>
              <a:rPr lang="en-US" altLang="ko-KR" sz="1000" dirty="0" smtClean="0"/>
              <a:t>    - </a:t>
            </a:r>
            <a:r>
              <a:rPr lang="en-US" altLang="ko-KR" sz="1000" dirty="0"/>
              <a:t>if {</a:t>
            </a:r>
            <a:r>
              <a:rPr lang="en-US" altLang="ko-KR" sz="1000" dirty="0" err="1"/>
              <a:t>apply_start_date</a:t>
            </a:r>
            <a:r>
              <a:rPr lang="en-US" altLang="ko-KR" sz="1000" dirty="0"/>
              <a:t>} &lt;= today &lt;= {</a:t>
            </a:r>
            <a:r>
              <a:rPr lang="en-US" altLang="ko-KR" sz="1000" dirty="0" err="1"/>
              <a:t>apply_end_date</a:t>
            </a:r>
            <a:r>
              <a:rPr lang="en-US" altLang="ko-KR" sz="1000" dirty="0"/>
              <a:t>}, “</a:t>
            </a:r>
            <a:r>
              <a:rPr lang="ko-KR" altLang="en-US" sz="1000" dirty="0"/>
              <a:t>접수중</a:t>
            </a:r>
            <a:r>
              <a:rPr lang="en-US" altLang="ko-KR" sz="1000" dirty="0"/>
              <a:t>” (applying)</a:t>
            </a:r>
          </a:p>
          <a:p>
            <a:r>
              <a:rPr lang="en-US" altLang="ko-KR" sz="1000" dirty="0"/>
              <a:t>    </a:t>
            </a:r>
            <a:r>
              <a:rPr lang="en-US" altLang="ko-KR" sz="1000" dirty="0" smtClean="0"/>
              <a:t>- </a:t>
            </a:r>
            <a:r>
              <a:rPr lang="en-US" altLang="ko-KR" sz="1000" dirty="0"/>
              <a:t>if today &lt; {</a:t>
            </a:r>
            <a:r>
              <a:rPr lang="en-US" altLang="ko-KR" sz="1000" dirty="0" err="1"/>
              <a:t>apply_start_date</a:t>
            </a:r>
            <a:r>
              <a:rPr lang="en-US" altLang="ko-KR" sz="1000" dirty="0"/>
              <a:t>} , “</a:t>
            </a:r>
            <a:r>
              <a:rPr lang="ko-KR" altLang="en-US" sz="1000" dirty="0"/>
              <a:t>접수예정</a:t>
            </a:r>
            <a:r>
              <a:rPr lang="en-US" altLang="ko-KR" sz="1000" dirty="0"/>
              <a:t>” (scheduled)</a:t>
            </a:r>
          </a:p>
          <a:p>
            <a:r>
              <a:rPr lang="en-US" altLang="ko-KR" sz="1000" dirty="0"/>
              <a:t>    </a:t>
            </a:r>
            <a:r>
              <a:rPr lang="en-US" altLang="ko-KR" sz="1000" dirty="0" smtClean="0"/>
              <a:t>- </a:t>
            </a:r>
            <a:r>
              <a:rPr lang="en-US" altLang="ko-KR" sz="1000" dirty="0"/>
              <a:t>if {</a:t>
            </a:r>
            <a:r>
              <a:rPr lang="en-US" altLang="ko-KR" sz="1000" dirty="0" err="1"/>
              <a:t>apply_end_date</a:t>
            </a:r>
            <a:r>
              <a:rPr lang="en-US" altLang="ko-KR" sz="1000" dirty="0"/>
              <a:t>} &lt; today, “</a:t>
            </a:r>
            <a:r>
              <a:rPr lang="ko-KR" altLang="en-US" sz="1000" dirty="0"/>
              <a:t>접수마감</a:t>
            </a:r>
            <a:r>
              <a:rPr lang="en-US" altLang="ko-KR" sz="1000" dirty="0"/>
              <a:t>” (</a:t>
            </a:r>
            <a:r>
              <a:rPr lang="en-US" altLang="ko-KR" sz="1000" dirty="0" err="1"/>
              <a:t>closd</a:t>
            </a:r>
            <a:r>
              <a:rPr lang="en-US" altLang="ko-KR" sz="1000" dirty="0"/>
              <a:t>)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5) </a:t>
            </a:r>
            <a:r>
              <a:rPr lang="ko-KR" altLang="en-US" sz="1000" dirty="0" smtClean="0"/>
              <a:t>비공개 </a:t>
            </a:r>
            <a:r>
              <a:rPr lang="en-US" altLang="ko-KR" sz="1000" dirty="0" smtClean="0"/>
              <a:t>: count of </a:t>
            </a:r>
            <a:r>
              <a:rPr lang="en-US" altLang="ko-KR" sz="1000" dirty="0" err="1" smtClean="0"/>
              <a:t>use_yn</a:t>
            </a:r>
            <a:r>
              <a:rPr lang="en-US" altLang="ko-KR" sz="1000" dirty="0" smtClean="0"/>
              <a:t>=‘N’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3.</a:t>
            </a:r>
            <a:r>
              <a:rPr lang="ko-KR" altLang="en-US" sz="1000" dirty="0" smtClean="0"/>
              <a:t>신규 등록 프로그램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</a:t>
            </a:r>
            <a:r>
              <a:rPr lang="en-US" altLang="ko-KR" sz="1000" dirty="0"/>
              <a:t>) logic</a:t>
            </a:r>
          </a:p>
          <a:p>
            <a:r>
              <a:rPr lang="en-US" altLang="ko-KR" sz="1000" dirty="0"/>
              <a:t>    DB: </a:t>
            </a:r>
            <a:r>
              <a:rPr lang="en-US" altLang="ko-KR" sz="1000" dirty="0" err="1"/>
              <a:t>st_program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condition: </a:t>
            </a:r>
            <a:r>
              <a:rPr lang="en-US" altLang="ko-KR" sz="1000" dirty="0" err="1"/>
              <a:t>use_yn</a:t>
            </a:r>
            <a:r>
              <a:rPr lang="en-US" altLang="ko-KR" sz="1000" dirty="0"/>
              <a:t>=‘Y’ 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/>
              <a:t>   sort: </a:t>
            </a:r>
            <a:r>
              <a:rPr lang="en-US" altLang="ko-KR" sz="1000" dirty="0" err="1" smtClean="0"/>
              <a:t>reg_date</a:t>
            </a:r>
            <a:r>
              <a:rPr lang="en-US" altLang="ko-KR" sz="1000" dirty="0" smtClean="0"/>
              <a:t> DESC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List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display top 10</a:t>
            </a:r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45367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381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맑은 고딕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5</cp:revision>
  <dcterms:created xsi:type="dcterms:W3CDTF">2025-05-20T08:34:25Z</dcterms:created>
  <dcterms:modified xsi:type="dcterms:W3CDTF">2025-05-20T09:35:36Z</dcterms:modified>
</cp:coreProperties>
</file>