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7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smtClean="0"/>
              <a:t>Click to edit Master subtitle style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6C064-A0E6-41CE-AF0A-EC829A72B193}" type="datetimeFigureOut">
              <a:rPr lang="ko-KR" altLang="en-US" smtClean="0"/>
              <a:t>2023-07-15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DE251-B041-408D-B05C-6CA6AA6F71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7089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6C064-A0E6-41CE-AF0A-EC829A72B193}" type="datetimeFigureOut">
              <a:rPr lang="ko-KR" altLang="en-US" smtClean="0"/>
              <a:t>2023-07-15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DE251-B041-408D-B05C-6CA6AA6F71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381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6C064-A0E6-41CE-AF0A-EC829A72B193}" type="datetimeFigureOut">
              <a:rPr lang="ko-KR" altLang="en-US" smtClean="0"/>
              <a:t>2023-07-15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DE251-B041-408D-B05C-6CA6AA6F71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7355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6C064-A0E6-41CE-AF0A-EC829A72B193}" type="datetimeFigureOut">
              <a:rPr lang="ko-KR" altLang="en-US" smtClean="0"/>
              <a:t>2023-07-15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DE251-B041-408D-B05C-6CA6AA6F71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5632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6C064-A0E6-41CE-AF0A-EC829A72B193}" type="datetimeFigureOut">
              <a:rPr lang="ko-KR" altLang="en-US" smtClean="0"/>
              <a:t>2023-07-15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DE251-B041-408D-B05C-6CA6AA6F71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7324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6C064-A0E6-41CE-AF0A-EC829A72B193}" type="datetimeFigureOut">
              <a:rPr lang="ko-KR" altLang="en-US" smtClean="0"/>
              <a:t>2023-07-15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DE251-B041-408D-B05C-6CA6AA6F71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7393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6C064-A0E6-41CE-AF0A-EC829A72B193}" type="datetimeFigureOut">
              <a:rPr lang="ko-KR" altLang="en-US" smtClean="0"/>
              <a:t>2023-07-15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DE251-B041-408D-B05C-6CA6AA6F71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6365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6C064-A0E6-41CE-AF0A-EC829A72B193}" type="datetimeFigureOut">
              <a:rPr lang="ko-KR" altLang="en-US" smtClean="0"/>
              <a:t>2023-07-15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DE251-B041-408D-B05C-6CA6AA6F71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5126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6C064-A0E6-41CE-AF0A-EC829A72B193}" type="datetimeFigureOut">
              <a:rPr lang="ko-KR" altLang="en-US" smtClean="0"/>
              <a:t>2023-07-15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DE251-B041-408D-B05C-6CA6AA6F71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5360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6C064-A0E6-41CE-AF0A-EC829A72B193}" type="datetimeFigureOut">
              <a:rPr lang="ko-KR" altLang="en-US" smtClean="0"/>
              <a:t>2023-07-15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DE251-B041-408D-B05C-6CA6AA6F71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0586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6C064-A0E6-41CE-AF0A-EC829A72B193}" type="datetimeFigureOut">
              <a:rPr lang="ko-KR" altLang="en-US" smtClean="0"/>
              <a:t>2023-07-15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DE251-B041-408D-B05C-6CA6AA6F71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381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6C064-A0E6-41CE-AF0A-EC829A72B193}" type="datetimeFigureOut">
              <a:rPr lang="ko-KR" altLang="en-US" smtClean="0"/>
              <a:t>2023-07-15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DE251-B041-408D-B05C-6CA6AA6F71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8429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" name="표 6">
            <a:extLst>
              <a:ext uri="{FF2B5EF4-FFF2-40B4-BE49-F238E27FC236}">
                <a16:creationId xmlns:a16="http://schemas.microsoft.com/office/drawing/2014/main" id="{1770A66A-A6F2-B1D5-5AB9-DBCA397AAF59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44" name="표 37">
            <a:extLst>
              <a:ext uri="{FF2B5EF4-FFF2-40B4-BE49-F238E27FC236}">
                <a16:creationId xmlns:a16="http://schemas.microsoft.com/office/drawing/2014/main" id="{ECE80FD7-9932-7718-FA8A-3212CF519AC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794170" y="725881"/>
          <a:ext cx="4397830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상품 등록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엑셀 업로드를 위한 양식 다운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551011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엑셀 업로드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일괄 등록을 위한 엑셀 업로드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763139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주의사항 안내 텍스트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563168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쇼핑몰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930055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034338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입력된 값에 맞는 정보 조회 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1282068"/>
                  </a:ext>
                </a:extLst>
              </a:tr>
            </a:tbl>
          </a:graphicData>
        </a:graphic>
      </p:graphicFrame>
      <p:graphicFrame>
        <p:nvGraphicFramePr>
          <p:cNvPr id="45" name="표 44">
            <a:extLst>
              <a:ext uri="{FF2B5EF4-FFF2-40B4-BE49-F238E27FC236}">
                <a16:creationId xmlns:a16="http://schemas.microsoft.com/office/drawing/2014/main" id="{DFF74556-8810-CD8D-6AA5-6013EE780D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079642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쇼핑몰 </a:t>
                      </a:r>
                      <a:r>
                        <a:rPr lang="ko-KR" altLang="en-US" sz="9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등록 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온라인몰 </a:t>
                      </a:r>
                      <a:r>
                        <a:rPr lang="ko-KR" altLang="en-US" sz="9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>
                          <a:latin typeface="+mn-ea"/>
                          <a:ea typeface="+mn-ea"/>
                        </a:rPr>
                        <a:t>AD-07-0005</a:t>
                      </a:r>
                      <a:endParaRPr lang="ko-KR" altLang="en-US" sz="900" b="0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46" name="슬라이드 번호 개체 틀 1">
            <a:extLst>
              <a:ext uri="{FF2B5EF4-FFF2-40B4-BE49-F238E27FC236}">
                <a16:creationId xmlns:a16="http://schemas.microsoft.com/office/drawing/2014/main" id="{3A0E8F81-81FE-1FB4-062A-302CC4CE0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-73025"/>
            <a:ext cx="2743200" cy="365125"/>
          </a:xfrm>
        </p:spPr>
        <p:txBody>
          <a:bodyPr/>
          <a:lstStyle/>
          <a:p>
            <a:fld id="{7E1CE73B-84C7-4AAC-9FE3-B393E1970512}" type="slidenum">
              <a:rPr lang="ko-KR" altLang="en-US" smtClean="0"/>
              <a:t>1</a:t>
            </a:fld>
            <a:endParaRPr lang="ko-KR" alt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81FC0D2-510D-D55C-FE2F-EB551513DB6C}"/>
              </a:ext>
            </a:extLst>
          </p:cNvPr>
          <p:cNvSpPr txBox="1"/>
          <p:nvPr/>
        </p:nvSpPr>
        <p:spPr>
          <a:xfrm>
            <a:off x="336150" y="617555"/>
            <a:ext cx="212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dirty="0"/>
              <a:t>온라인몰 관리  </a:t>
            </a:r>
            <a:r>
              <a:rPr lang="en-US" altLang="ko-KR" sz="900" dirty="0"/>
              <a:t>&gt; </a:t>
            </a:r>
            <a:r>
              <a:rPr lang="ko-KR" altLang="en-US" sz="900" dirty="0" smtClean="0"/>
              <a:t>쇼핑몰 </a:t>
            </a:r>
            <a:r>
              <a:rPr lang="ko-KR" altLang="en-US" sz="900" dirty="0"/>
              <a:t>등록 관리</a:t>
            </a:r>
            <a:endParaRPr lang="en-US" altLang="ko-KR" sz="900" dirty="0"/>
          </a:p>
        </p:txBody>
      </p:sp>
      <p:grpSp>
        <p:nvGrpSpPr>
          <p:cNvPr id="52" name="그룹 51">
            <a:extLst>
              <a:ext uri="{FF2B5EF4-FFF2-40B4-BE49-F238E27FC236}">
                <a16:creationId xmlns:a16="http://schemas.microsoft.com/office/drawing/2014/main" id="{E0DCCEB9-6DC9-CD3C-3EA8-4A4A932828CD}"/>
              </a:ext>
            </a:extLst>
          </p:cNvPr>
          <p:cNvGrpSpPr/>
          <p:nvPr/>
        </p:nvGrpSpPr>
        <p:grpSpPr>
          <a:xfrm rot="5400000">
            <a:off x="2249152" y="604310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53" name="이등변 삼각형 52">
              <a:extLst>
                <a:ext uri="{FF2B5EF4-FFF2-40B4-BE49-F238E27FC236}">
                  <a16:creationId xmlns:a16="http://schemas.microsoft.com/office/drawing/2014/main" id="{F3F3E66D-26D2-C150-769E-529E77E72726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54" name="Oval 593">
              <a:extLst>
                <a:ext uri="{FF2B5EF4-FFF2-40B4-BE49-F238E27FC236}">
                  <a16:creationId xmlns:a16="http://schemas.microsoft.com/office/drawing/2014/main" id="{02465CFC-F177-46DE-6137-36AACE4359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sp>
        <p:nvSpPr>
          <p:cNvPr id="176" name="TextBox 175">
            <a:extLst>
              <a:ext uri="{FF2B5EF4-FFF2-40B4-BE49-F238E27FC236}">
                <a16:creationId xmlns:a16="http://schemas.microsoft.com/office/drawing/2014/main" id="{D79F606B-C128-4595-E5E7-DEB34755B9B8}"/>
              </a:ext>
            </a:extLst>
          </p:cNvPr>
          <p:cNvSpPr txBox="1"/>
          <p:nvPr/>
        </p:nvSpPr>
        <p:spPr>
          <a:xfrm>
            <a:off x="7851983" y="2764109"/>
            <a:ext cx="208754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highlight>
                  <a:srgbClr val="FFFF00"/>
                </a:highlight>
              </a:rPr>
              <a:t>상품 정렬 기준</a:t>
            </a:r>
            <a:r>
              <a:rPr lang="en-US" altLang="ko-KR" sz="900">
                <a:highlight>
                  <a:srgbClr val="FFFF00"/>
                </a:highlight>
              </a:rPr>
              <a:t>(</a:t>
            </a:r>
            <a:r>
              <a:rPr lang="ko-KR" altLang="en-US" sz="900">
                <a:highlight>
                  <a:srgbClr val="FFFF00"/>
                </a:highlight>
              </a:rPr>
              <a:t>메뉴</a:t>
            </a:r>
            <a:r>
              <a:rPr lang="en-US" altLang="ko-KR" sz="900">
                <a:highlight>
                  <a:srgbClr val="FFFF00"/>
                </a:highlight>
              </a:rPr>
              <a:t>)</a:t>
            </a:r>
            <a:r>
              <a:rPr lang="ko-KR" altLang="en-US" sz="900">
                <a:highlight>
                  <a:srgbClr val="FFFF00"/>
                </a:highlight>
              </a:rPr>
              <a:t> 추가 예정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844495" y="775072"/>
            <a:ext cx="3930889" cy="5770811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온라인몰 관리 </a:t>
            </a:r>
            <a:r>
              <a:rPr lang="en-US" altLang="ko-KR" sz="900" dirty="0"/>
              <a:t>&gt;</a:t>
            </a:r>
            <a:r>
              <a:rPr lang="ko-KR" altLang="en-US" sz="900" dirty="0" smtClean="0"/>
              <a:t> </a:t>
            </a:r>
            <a:r>
              <a:rPr lang="ko-KR" altLang="en-US" sz="900" dirty="0" smtClean="0"/>
              <a:t>쇼핑몰 </a:t>
            </a:r>
            <a:r>
              <a:rPr lang="ko-KR" altLang="en-US" sz="900" dirty="0" smtClean="0"/>
              <a:t>등록 관리 </a:t>
            </a:r>
            <a:r>
              <a:rPr lang="en-US" altLang="ko-KR" sz="900" dirty="0" smtClean="0"/>
              <a:t>(</a:t>
            </a:r>
            <a:r>
              <a:rPr lang="en-US" altLang="ko-KR" sz="900" dirty="0" smtClean="0"/>
              <a:t>online mall</a:t>
            </a:r>
            <a:r>
              <a:rPr lang="en-US" altLang="ko-KR" sz="900" dirty="0" smtClean="0"/>
              <a:t> </a:t>
            </a:r>
            <a:r>
              <a:rPr lang="en-US" altLang="ko-KR" sz="900" dirty="0" smtClean="0"/>
              <a:t>management) &gt; </a:t>
            </a:r>
            <a:r>
              <a:rPr lang="ko-KR" altLang="en-US" sz="900" b="1" dirty="0" smtClean="0"/>
              <a:t>엑셀 업로드 </a:t>
            </a:r>
            <a:r>
              <a:rPr lang="en-US" altLang="ko-KR" sz="900" b="1" dirty="0" smtClean="0"/>
              <a:t>(excel upload)</a:t>
            </a:r>
          </a:p>
          <a:p>
            <a:endParaRPr lang="en-US" altLang="ko-KR" sz="900" dirty="0" smtClean="0"/>
          </a:p>
          <a:p>
            <a:r>
              <a:rPr lang="en-US" altLang="ko-KR" sz="900" dirty="0" smtClean="0">
                <a:latin typeface="+mn-ea"/>
              </a:rPr>
              <a:t>2.</a:t>
            </a:r>
            <a:r>
              <a:rPr lang="ko-KR" altLang="en-US" sz="900" dirty="0" smtClean="0">
                <a:latin typeface="+mn-ea"/>
              </a:rPr>
              <a:t>엑셀 업로드 </a:t>
            </a:r>
            <a:r>
              <a:rPr lang="en-US" altLang="ko-KR" sz="900" dirty="0" smtClean="0">
                <a:latin typeface="+mn-ea"/>
              </a:rPr>
              <a:t>button</a:t>
            </a:r>
          </a:p>
          <a:p>
            <a:r>
              <a:rPr lang="en-US" altLang="ko-KR" sz="900" dirty="0">
                <a:latin typeface="+mn-ea"/>
              </a:rPr>
              <a:t>  </a:t>
            </a:r>
            <a:r>
              <a:rPr lang="en-US" altLang="ko-KR" sz="900" dirty="0" smtClean="0">
                <a:latin typeface="+mn-ea"/>
              </a:rPr>
              <a:t>- Add the button next to </a:t>
            </a:r>
            <a:r>
              <a:rPr lang="ko-KR" altLang="en-US" sz="900" dirty="0" smtClean="0">
                <a:latin typeface="+mn-ea"/>
              </a:rPr>
              <a:t>엑셀 다운 </a:t>
            </a:r>
            <a:r>
              <a:rPr lang="en-US" altLang="ko-KR" sz="900" dirty="0" smtClean="0">
                <a:latin typeface="+mn-ea"/>
              </a:rPr>
              <a:t>button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- if clicks, open the modal</a:t>
            </a:r>
          </a:p>
          <a:p>
            <a:endParaRPr lang="en-US" altLang="ko-KR" sz="900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3.Modal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title : </a:t>
            </a:r>
            <a:r>
              <a:rPr lang="en-US" altLang="ko-KR" sz="900" b="1" dirty="0" smtClean="0">
                <a:latin typeface="+mn-ea"/>
              </a:rPr>
              <a:t>‘</a:t>
            </a:r>
            <a:r>
              <a:rPr lang="ko-KR" altLang="en-US" sz="900" b="1" dirty="0" smtClean="0">
                <a:latin typeface="+mn-ea"/>
              </a:rPr>
              <a:t>쇼핑몰 </a:t>
            </a:r>
            <a:r>
              <a:rPr lang="ko-KR" altLang="en-US" sz="900" b="1" dirty="0" smtClean="0">
                <a:latin typeface="+mn-ea"/>
              </a:rPr>
              <a:t>엑셀 업로드</a:t>
            </a:r>
            <a:r>
              <a:rPr lang="en-US" altLang="ko-KR" sz="900" b="1" dirty="0" smtClean="0">
                <a:latin typeface="+mn-ea"/>
              </a:rPr>
              <a:t>‘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2) content area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</a:t>
            </a:r>
            <a:r>
              <a:rPr lang="en-US" altLang="ko-KR" sz="900" dirty="0" smtClean="0">
                <a:latin typeface="+mn-ea"/>
              </a:rPr>
              <a:t>“</a:t>
            </a:r>
            <a:r>
              <a:rPr lang="en-US" altLang="ko-KR" sz="900" dirty="0" smtClean="0">
                <a:latin typeface="+mn-ea"/>
              </a:rPr>
              <a:t>- </a:t>
            </a:r>
            <a:r>
              <a:rPr lang="ko-KR" altLang="en-US" sz="900" dirty="0">
                <a:latin typeface="+mn-ea"/>
              </a:rPr>
              <a:t>많은 양의 쇼핑몰을 한꺼번에 수정</a:t>
            </a:r>
            <a:r>
              <a:rPr lang="en-US" altLang="ko-KR" sz="900" dirty="0">
                <a:latin typeface="+mn-ea"/>
              </a:rPr>
              <a:t>/</a:t>
            </a:r>
            <a:r>
              <a:rPr lang="ko-KR" altLang="en-US" sz="900" dirty="0">
                <a:latin typeface="+mn-ea"/>
              </a:rPr>
              <a:t>등록할 때</a:t>
            </a:r>
            <a:r>
              <a:rPr lang="en-US" altLang="ko-KR" sz="900" dirty="0">
                <a:latin typeface="+mn-ea"/>
              </a:rPr>
              <a:t>, </a:t>
            </a:r>
            <a:r>
              <a:rPr lang="ko-KR" altLang="en-US" sz="900" dirty="0">
                <a:latin typeface="+mn-ea"/>
              </a:rPr>
              <a:t>엑셀을 업로드하여 일괄 등록할 수 있습니다</a:t>
            </a:r>
            <a:r>
              <a:rPr lang="en-US" altLang="ko-KR" sz="900" dirty="0">
                <a:latin typeface="+mn-ea"/>
              </a:rPr>
              <a:t>.</a:t>
            </a:r>
          </a:p>
          <a:p>
            <a:r>
              <a:rPr lang="en-US" altLang="ko-KR" sz="900" dirty="0" smtClean="0">
                <a:latin typeface="+mn-ea"/>
              </a:rPr>
              <a:t>    - </a:t>
            </a:r>
            <a:r>
              <a:rPr lang="ko-KR" altLang="en-US" sz="900" dirty="0">
                <a:latin typeface="+mn-ea"/>
              </a:rPr>
              <a:t>엑셀 양식은 </a:t>
            </a:r>
            <a:r>
              <a:rPr lang="en-US" altLang="ko-KR" sz="900" dirty="0">
                <a:latin typeface="+mn-ea"/>
              </a:rPr>
              <a:t>'</a:t>
            </a:r>
            <a:r>
              <a:rPr lang="ko-KR" altLang="en-US" sz="900" dirty="0">
                <a:latin typeface="+mn-ea"/>
              </a:rPr>
              <a:t>양식 다운</a:t>
            </a:r>
            <a:r>
              <a:rPr lang="en-US" altLang="ko-KR" sz="900" dirty="0">
                <a:latin typeface="+mn-ea"/>
              </a:rPr>
              <a:t>' </a:t>
            </a:r>
            <a:r>
              <a:rPr lang="ko-KR" altLang="en-US" sz="900" dirty="0">
                <a:latin typeface="+mn-ea"/>
              </a:rPr>
              <a:t>버튼을 통해 다운로드할 수 있습니다</a:t>
            </a:r>
            <a:r>
              <a:rPr lang="en-US" altLang="ko-KR" sz="900" dirty="0" smtClean="0">
                <a:latin typeface="+mn-ea"/>
              </a:rPr>
              <a:t>.”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a) </a:t>
            </a:r>
            <a:r>
              <a:rPr lang="ko-KR" altLang="en-US" sz="900" dirty="0" smtClean="0">
                <a:latin typeface="+mn-ea"/>
              </a:rPr>
              <a:t>양식 다운 </a:t>
            </a:r>
            <a:r>
              <a:rPr lang="en-US" altLang="ko-KR" sz="900" dirty="0" smtClean="0">
                <a:latin typeface="+mn-ea"/>
              </a:rPr>
              <a:t>button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if clicks, download sample excel (‘</a:t>
            </a:r>
            <a:r>
              <a:rPr lang="ko-KR" altLang="en-US" sz="900" dirty="0">
                <a:latin typeface="+mn-ea"/>
              </a:rPr>
              <a:t>온라인몰</a:t>
            </a:r>
            <a:r>
              <a:rPr lang="en-US" altLang="ko-KR" sz="900" dirty="0" smtClean="0">
                <a:latin typeface="+mn-ea"/>
              </a:rPr>
              <a:t>_</a:t>
            </a:r>
            <a:r>
              <a:rPr lang="ko-KR" altLang="en-US" sz="900" dirty="0" smtClean="0">
                <a:latin typeface="+mn-ea"/>
              </a:rPr>
              <a:t>등록</a:t>
            </a:r>
            <a:r>
              <a:rPr lang="en-US" altLang="ko-KR" sz="900" dirty="0">
                <a:latin typeface="+mn-ea"/>
              </a:rPr>
              <a:t>_</a:t>
            </a:r>
            <a:r>
              <a:rPr lang="ko-KR" altLang="en-US" sz="900" dirty="0">
                <a:latin typeface="+mn-ea"/>
              </a:rPr>
              <a:t>양식</a:t>
            </a:r>
            <a:r>
              <a:rPr lang="en-US" altLang="ko-KR" sz="900" dirty="0">
                <a:latin typeface="+mn-ea"/>
              </a:rPr>
              <a:t>.</a:t>
            </a:r>
            <a:r>
              <a:rPr lang="en-US" altLang="ko-KR" sz="900" dirty="0" err="1" smtClean="0">
                <a:latin typeface="+mn-ea"/>
              </a:rPr>
              <a:t>xlsx</a:t>
            </a:r>
            <a:r>
              <a:rPr lang="en-US" altLang="ko-KR" sz="900" dirty="0" smtClean="0">
                <a:latin typeface="+mn-ea"/>
              </a:rPr>
              <a:t>’)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b) </a:t>
            </a:r>
            <a:r>
              <a:rPr lang="ko-KR" altLang="en-US" sz="900" dirty="0" smtClean="0">
                <a:latin typeface="+mn-ea"/>
              </a:rPr>
              <a:t>엑셀 업로드 </a:t>
            </a:r>
            <a:r>
              <a:rPr lang="en-US" altLang="ko-KR" sz="900" dirty="0" smtClean="0">
                <a:latin typeface="+mn-ea"/>
              </a:rPr>
              <a:t>button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if clicks, open file selection and if file is selected, show selected file name next to the button with x icon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3) buttons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a) </a:t>
            </a:r>
            <a:r>
              <a:rPr lang="ko-KR" altLang="en-US" sz="900" dirty="0" smtClean="0">
                <a:latin typeface="+mn-ea"/>
              </a:rPr>
              <a:t>저장</a:t>
            </a:r>
            <a:r>
              <a:rPr lang="en-US" altLang="ko-KR" sz="900" dirty="0" smtClean="0">
                <a:latin typeface="+mn-ea"/>
              </a:rPr>
              <a:t>(save)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if clicks, show confirm msg</a:t>
            </a:r>
            <a:r>
              <a:rPr lang="en-US" altLang="ko-KR" sz="900" dirty="0" smtClean="0">
                <a:latin typeface="+mn-ea"/>
              </a:rPr>
              <a:t>.(“</a:t>
            </a:r>
            <a:r>
              <a:rPr lang="ko-KR" altLang="en-US" sz="900" dirty="0" smtClean="0">
                <a:latin typeface="+mn-ea"/>
              </a:rPr>
              <a:t>쇼핑몰 </a:t>
            </a:r>
            <a:r>
              <a:rPr lang="ko-KR" altLang="en-US" sz="900" dirty="0" smtClean="0">
                <a:latin typeface="+mn-ea"/>
              </a:rPr>
              <a:t>엑셀 업로드 하시겠습니까</a:t>
            </a:r>
            <a:r>
              <a:rPr lang="en-US" altLang="ko-KR" sz="900" dirty="0" smtClean="0">
                <a:latin typeface="+mn-ea"/>
              </a:rPr>
              <a:t>?”)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if YES, do the process and clos the modal and reload product Grid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b) </a:t>
            </a:r>
            <a:r>
              <a:rPr lang="ko-KR" altLang="en-US" sz="900" dirty="0" smtClean="0">
                <a:latin typeface="+mn-ea"/>
              </a:rPr>
              <a:t>취소 </a:t>
            </a:r>
            <a:r>
              <a:rPr lang="en-US" altLang="ko-KR" sz="900" dirty="0" smtClean="0">
                <a:latin typeface="+mn-ea"/>
              </a:rPr>
              <a:t>(cancel) : if clicks, close the modal</a:t>
            </a:r>
          </a:p>
          <a:p>
            <a:endParaRPr lang="en-US" altLang="ko-KR" sz="900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4.Process for excel upload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logic</a:t>
            </a:r>
          </a:p>
          <a:p>
            <a:r>
              <a:rPr lang="en-US" altLang="ko-KR" sz="900" dirty="0">
                <a:latin typeface="+mn-ea"/>
              </a:rPr>
              <a:t>     INSERT </a:t>
            </a:r>
            <a:r>
              <a:rPr lang="en-US" altLang="ko-KR" sz="900" dirty="0" err="1" smtClean="0">
                <a:latin typeface="+mn-ea"/>
              </a:rPr>
              <a:t>st_mall</a:t>
            </a:r>
            <a:r>
              <a:rPr lang="en-US" altLang="ko-KR" sz="900" dirty="0">
                <a:latin typeface="+mn-ea"/>
              </a:rPr>
              <a:t/>
            </a:r>
            <a:br>
              <a:rPr lang="en-US" altLang="ko-KR" sz="900" dirty="0">
                <a:latin typeface="+mn-ea"/>
              </a:rPr>
            </a:br>
            <a:r>
              <a:rPr lang="en-US" altLang="ko-KR" sz="900" dirty="0">
                <a:latin typeface="+mn-ea"/>
              </a:rPr>
              <a:t>     - </a:t>
            </a:r>
            <a:r>
              <a:rPr lang="en-US" altLang="ko-KR" sz="900" dirty="0" err="1" smtClean="0">
                <a:latin typeface="+mn-ea"/>
              </a:rPr>
              <a:t>mall_type</a:t>
            </a:r>
            <a:r>
              <a:rPr lang="en-US" altLang="ko-KR" sz="900" dirty="0" smtClean="0">
                <a:latin typeface="+mn-ea"/>
              </a:rPr>
              <a:t> =</a:t>
            </a:r>
            <a:r>
              <a:rPr lang="en-US" altLang="ko-KR" sz="900" b="1" dirty="0" smtClean="0">
                <a:latin typeface="+mn-ea"/>
              </a:rPr>
              <a:t> ‘online’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>
                <a:latin typeface="+mn-ea"/>
              </a:rPr>
              <a:t>    - </a:t>
            </a:r>
            <a:r>
              <a:rPr lang="en-US" altLang="ko-KR" sz="900" dirty="0" err="1" smtClean="0">
                <a:latin typeface="+mn-ea"/>
              </a:rPr>
              <a:t>reg_date</a:t>
            </a:r>
            <a:r>
              <a:rPr lang="en-US" altLang="ko-KR" sz="900" dirty="0">
                <a:latin typeface="+mn-ea"/>
              </a:rPr>
              <a:t> / </a:t>
            </a:r>
            <a:r>
              <a:rPr lang="en-US" altLang="ko-KR" sz="900" dirty="0" err="1">
                <a:latin typeface="+mn-ea"/>
              </a:rPr>
              <a:t>reg_user_seq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2) excel </a:t>
            </a:r>
            <a:r>
              <a:rPr lang="en-US" altLang="ko-KR" sz="900" dirty="0" smtClean="0">
                <a:latin typeface="+mn-ea"/>
              </a:rPr>
              <a:t>columns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 </a:t>
            </a:r>
            <a:r>
              <a:rPr lang="en-US" altLang="ko-KR" sz="900" dirty="0" smtClean="0">
                <a:latin typeface="+mn-ea"/>
              </a:rPr>
              <a:t>  a) </a:t>
            </a:r>
            <a:r>
              <a:rPr lang="ko-KR" altLang="en-US" sz="900" dirty="0">
                <a:latin typeface="+mn-ea"/>
              </a:rPr>
              <a:t>쇼핑몰 이름 </a:t>
            </a:r>
            <a:r>
              <a:rPr lang="en-US" altLang="ko-KR" sz="900" dirty="0">
                <a:latin typeface="+mn-ea"/>
              </a:rPr>
              <a:t>: </a:t>
            </a:r>
            <a:r>
              <a:rPr lang="en-US" altLang="ko-KR" sz="900" dirty="0">
                <a:latin typeface="+mn-ea"/>
              </a:rPr>
              <a:t>{</a:t>
            </a:r>
            <a:r>
              <a:rPr lang="en-US" altLang="ko-KR" sz="900" dirty="0" err="1">
                <a:latin typeface="+mn-ea"/>
              </a:rPr>
              <a:t>mall_name</a:t>
            </a:r>
            <a:r>
              <a:rPr lang="en-US" altLang="ko-KR" sz="900" dirty="0">
                <a:latin typeface="+mn-ea"/>
              </a:rPr>
              <a:t>}</a:t>
            </a:r>
            <a:endParaRPr lang="en-US" altLang="ko-KR" sz="900" dirty="0">
              <a:latin typeface="+mn-ea"/>
            </a:endParaRPr>
          </a:p>
          <a:p>
            <a:r>
              <a:rPr lang="ko-KR" altLang="en-US" sz="900" dirty="0" smtClean="0">
                <a:latin typeface="+mn-ea"/>
              </a:rPr>
              <a:t>    </a:t>
            </a:r>
            <a:r>
              <a:rPr lang="en-US" altLang="ko-KR" sz="900" dirty="0" smtClean="0">
                <a:latin typeface="+mn-ea"/>
              </a:rPr>
              <a:t>b) </a:t>
            </a:r>
            <a:r>
              <a:rPr lang="ko-KR" altLang="en-US" sz="900" dirty="0">
                <a:latin typeface="+mn-ea"/>
              </a:rPr>
              <a:t>쇼핑몰 소개 </a:t>
            </a:r>
            <a:r>
              <a:rPr lang="en-US" altLang="ko-KR" sz="900" dirty="0">
                <a:latin typeface="+mn-ea"/>
              </a:rPr>
              <a:t>: </a:t>
            </a:r>
            <a:r>
              <a:rPr lang="en-US" altLang="ko-KR" sz="900" dirty="0">
                <a:latin typeface="+mn-ea"/>
              </a:rPr>
              <a:t>{</a:t>
            </a:r>
            <a:r>
              <a:rPr lang="en-US" altLang="ko-KR" sz="900" dirty="0" err="1">
                <a:latin typeface="+mn-ea"/>
              </a:rPr>
              <a:t>mall_info</a:t>
            </a:r>
            <a:r>
              <a:rPr lang="en-US" altLang="ko-KR" sz="900" dirty="0" smtClean="0">
                <a:latin typeface="+mn-ea"/>
              </a:rPr>
              <a:t>}</a:t>
            </a:r>
            <a:endParaRPr lang="en-US" altLang="ko-KR" sz="900" dirty="0">
              <a:latin typeface="+mn-ea"/>
            </a:endParaRPr>
          </a:p>
          <a:p>
            <a:r>
              <a:rPr lang="ko-KR" altLang="en-US" sz="900" dirty="0" smtClean="0">
                <a:latin typeface="+mn-ea"/>
              </a:rPr>
              <a:t>    </a:t>
            </a:r>
            <a:r>
              <a:rPr lang="en-US" altLang="ko-KR" sz="900" dirty="0" smtClean="0">
                <a:latin typeface="+mn-ea"/>
              </a:rPr>
              <a:t>c) </a:t>
            </a:r>
            <a:r>
              <a:rPr lang="ko-KR" altLang="en-US" sz="900" dirty="0">
                <a:latin typeface="+mn-ea"/>
              </a:rPr>
              <a:t>쇼핑몰 카테고리 </a:t>
            </a:r>
            <a:r>
              <a:rPr lang="en-US" altLang="ko-KR" sz="900" dirty="0">
                <a:latin typeface="+mn-ea"/>
              </a:rPr>
              <a:t>: </a:t>
            </a:r>
            <a:r>
              <a:rPr lang="en-US" altLang="ko-KR" sz="900" dirty="0">
                <a:latin typeface="+mn-ea"/>
              </a:rPr>
              <a:t>{</a:t>
            </a:r>
            <a:r>
              <a:rPr lang="en-US" altLang="ko-KR" sz="900" dirty="0" err="1">
                <a:latin typeface="+mn-ea"/>
              </a:rPr>
              <a:t>category_code</a:t>
            </a:r>
            <a:r>
              <a:rPr lang="en-US" altLang="ko-KR" sz="900" dirty="0">
                <a:latin typeface="+mn-ea"/>
              </a:rPr>
              <a:t>}</a:t>
            </a:r>
            <a:br>
              <a:rPr lang="en-US" altLang="ko-KR" sz="900" dirty="0">
                <a:latin typeface="+mn-ea"/>
              </a:rPr>
            </a:br>
            <a:r>
              <a:rPr lang="en-US" altLang="ko-KR" sz="900" dirty="0">
                <a:latin typeface="+mn-ea"/>
              </a:rPr>
              <a:t>     </a:t>
            </a:r>
            <a:r>
              <a:rPr lang="en-US" altLang="ko-KR" sz="900" dirty="0" smtClean="0">
                <a:latin typeface="+mn-ea"/>
              </a:rPr>
              <a:t> - get </a:t>
            </a:r>
            <a:r>
              <a:rPr lang="en-US" altLang="ko-KR" sz="900" dirty="0" err="1" smtClean="0">
                <a:latin typeface="+mn-ea"/>
              </a:rPr>
              <a:t>st_code_dtl.code</a:t>
            </a:r>
            <a:r>
              <a:rPr lang="en-US" altLang="ko-KR" sz="900" dirty="0" smtClean="0">
                <a:latin typeface="+mn-ea"/>
              </a:rPr>
              <a:t> </a:t>
            </a:r>
            <a:r>
              <a:rPr lang="en-US" altLang="ko-KR" sz="900" dirty="0">
                <a:latin typeface="+mn-ea"/>
              </a:rPr>
              <a:t>with </a:t>
            </a:r>
            <a:r>
              <a:rPr lang="en-US" altLang="ko-KR" sz="900" dirty="0" err="1" smtClean="0">
                <a:latin typeface="+mn-ea"/>
              </a:rPr>
              <a:t>grp_code</a:t>
            </a:r>
            <a:r>
              <a:rPr lang="en-US" altLang="ko-KR" sz="900" dirty="0" smtClean="0">
                <a:latin typeface="+mn-ea"/>
              </a:rPr>
              <a:t> = “OM” AND </a:t>
            </a:r>
            <a:r>
              <a:rPr lang="en-US" altLang="ko-KR" sz="900" dirty="0" err="1" smtClean="0">
                <a:latin typeface="+mn-ea"/>
              </a:rPr>
              <a:t>code_name</a:t>
            </a:r>
            <a:r>
              <a:rPr lang="en-US" altLang="ko-KR" sz="900" dirty="0" smtClean="0">
                <a:latin typeface="+mn-ea"/>
              </a:rPr>
              <a:t>=“{excel column(truncated)”</a:t>
            </a:r>
            <a:endParaRPr lang="en-US" altLang="ko-KR" sz="900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    d) </a:t>
            </a:r>
            <a:r>
              <a:rPr lang="ko-KR" altLang="en-US" sz="900" dirty="0">
                <a:latin typeface="+mn-ea"/>
              </a:rPr>
              <a:t>쇼핑몰 관리자 </a:t>
            </a:r>
            <a:r>
              <a:rPr lang="en-US" altLang="ko-KR" sz="900" dirty="0" smtClean="0">
                <a:latin typeface="+mn-ea"/>
              </a:rPr>
              <a:t>: </a:t>
            </a:r>
            <a:r>
              <a:rPr lang="en-US" altLang="ko-KR" sz="900" dirty="0">
                <a:latin typeface="+mn-ea"/>
              </a:rPr>
              <a:t>{</a:t>
            </a:r>
            <a:r>
              <a:rPr lang="en-US" altLang="ko-KR" sz="900" dirty="0" err="1">
                <a:latin typeface="+mn-ea"/>
              </a:rPr>
              <a:t>manager_name</a:t>
            </a:r>
            <a:r>
              <a:rPr lang="en-US" altLang="ko-KR" sz="900" dirty="0">
                <a:latin typeface="+mn-ea"/>
              </a:rPr>
              <a:t>}</a:t>
            </a:r>
            <a:endParaRPr lang="en-US" altLang="ko-KR" sz="900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    e) </a:t>
            </a:r>
            <a:r>
              <a:rPr lang="ko-KR" altLang="en-US" sz="900" dirty="0">
                <a:latin typeface="+mn-ea"/>
              </a:rPr>
              <a:t>쇼핑몰 연락처 </a:t>
            </a:r>
            <a:r>
              <a:rPr lang="en-US" altLang="ko-KR" sz="900" dirty="0" smtClean="0">
                <a:latin typeface="+mn-ea"/>
              </a:rPr>
              <a:t>: </a:t>
            </a:r>
            <a:r>
              <a:rPr lang="en-US" altLang="ko-KR" sz="900" dirty="0">
                <a:latin typeface="+mn-ea"/>
              </a:rPr>
              <a:t>{</a:t>
            </a:r>
            <a:r>
              <a:rPr lang="en-US" altLang="ko-KR" sz="900" dirty="0" err="1">
                <a:latin typeface="+mn-ea"/>
              </a:rPr>
              <a:t>mall_phone</a:t>
            </a:r>
            <a:r>
              <a:rPr lang="en-US" altLang="ko-KR" sz="900" dirty="0" smtClean="0">
                <a:latin typeface="+mn-ea"/>
              </a:rPr>
              <a:t>}</a:t>
            </a:r>
            <a:endParaRPr lang="en-US" altLang="ko-KR" sz="900" dirty="0">
              <a:latin typeface="+mn-ea"/>
            </a:endParaRPr>
          </a:p>
          <a:p>
            <a:r>
              <a:rPr lang="ko-KR" altLang="en-US" sz="900" dirty="0" smtClean="0">
                <a:latin typeface="+mn-ea"/>
              </a:rPr>
              <a:t>    </a:t>
            </a:r>
            <a:r>
              <a:rPr lang="en-US" altLang="ko-KR" sz="900" dirty="0" smtClean="0">
                <a:latin typeface="+mn-ea"/>
              </a:rPr>
              <a:t>f) </a:t>
            </a:r>
            <a:r>
              <a:rPr lang="ko-KR" altLang="en-US" sz="900" dirty="0">
                <a:latin typeface="+mn-ea"/>
              </a:rPr>
              <a:t>관리자 </a:t>
            </a:r>
            <a:r>
              <a:rPr lang="ko-KR" altLang="en-US" sz="900" dirty="0" smtClean="0">
                <a:latin typeface="+mn-ea"/>
              </a:rPr>
              <a:t>연락처 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err="1">
                <a:latin typeface="+mn-ea"/>
              </a:rPr>
              <a:t>manager_phone</a:t>
            </a:r>
            <a:r>
              <a:rPr lang="en-US" altLang="ko-KR" sz="900" dirty="0">
                <a:latin typeface="+mn-ea"/>
              </a:rPr>
              <a:t>}</a:t>
            </a:r>
            <a:endParaRPr lang="en-US" altLang="ko-KR" sz="900" dirty="0">
              <a:latin typeface="+mn-ea"/>
            </a:endParaRPr>
          </a:p>
          <a:p>
            <a:r>
              <a:rPr lang="ko-KR" altLang="en-US" sz="900" dirty="0" smtClean="0">
                <a:latin typeface="+mn-ea"/>
              </a:rPr>
              <a:t>    </a:t>
            </a:r>
            <a:r>
              <a:rPr lang="en-US" altLang="ko-KR" sz="900" dirty="0" smtClean="0">
                <a:latin typeface="+mn-ea"/>
              </a:rPr>
              <a:t>g) </a:t>
            </a:r>
            <a:r>
              <a:rPr lang="ko-KR" altLang="en-US" sz="900" dirty="0">
                <a:latin typeface="+mn-ea"/>
              </a:rPr>
              <a:t>배송 </a:t>
            </a:r>
            <a:r>
              <a:rPr lang="ko-KR" altLang="en-US" sz="900" dirty="0" smtClean="0">
                <a:latin typeface="+mn-ea"/>
              </a:rPr>
              <a:t>조건</a:t>
            </a:r>
            <a:r>
              <a:rPr lang="ko-KR" altLang="en-US" sz="900" dirty="0">
                <a:latin typeface="+mn-ea"/>
              </a:rPr>
              <a:t> 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err="1">
                <a:latin typeface="+mn-ea"/>
              </a:rPr>
              <a:t>delivery_condition</a:t>
            </a:r>
            <a:r>
              <a:rPr lang="en-US" altLang="ko-KR" sz="900" dirty="0" smtClean="0">
                <a:latin typeface="+mn-ea"/>
              </a:rPr>
              <a:t>}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546" y="939535"/>
            <a:ext cx="7050677" cy="378084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4545" y="1150188"/>
            <a:ext cx="1412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>
                <a:solidFill>
                  <a:srgbClr val="FF0000"/>
                </a:solidFill>
              </a:rPr>
              <a:t>Example</a:t>
            </a:r>
            <a:endParaRPr lang="ko-KR" alt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759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" name="표 6">
            <a:extLst>
              <a:ext uri="{FF2B5EF4-FFF2-40B4-BE49-F238E27FC236}">
                <a16:creationId xmlns:a16="http://schemas.microsoft.com/office/drawing/2014/main" id="{1770A66A-A6F2-B1D5-5AB9-DBCA397AAF59}"/>
              </a:ext>
            </a:extLst>
          </p:cNvPr>
          <p:cNvGraphicFramePr>
            <a:graphicFrameLocks noGrp="1"/>
          </p:cNvGraphicFramePr>
          <p:nvPr/>
        </p:nvGraphicFramePr>
        <p:xfrm>
          <a:off x="7794170" y="478246"/>
          <a:ext cx="4397829" cy="637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829">
                  <a:extLst>
                    <a:ext uri="{9D8B030D-6E8A-4147-A177-3AD203B41FA5}">
                      <a16:colId xmlns:a16="http://schemas.microsoft.com/office/drawing/2014/main" val="1224551373"/>
                    </a:ext>
                  </a:extLst>
                </a:gridCol>
              </a:tblGrid>
              <a:tr h="27176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/>
                        <a:t>Description</a:t>
                      </a:r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7032"/>
                  </a:ext>
                </a:extLst>
              </a:tr>
              <a:tr h="6107989">
                <a:tc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153190"/>
                  </a:ext>
                </a:extLst>
              </a:tr>
            </a:tbl>
          </a:graphicData>
        </a:graphic>
      </p:graphicFrame>
      <p:graphicFrame>
        <p:nvGraphicFramePr>
          <p:cNvPr id="44" name="표 37">
            <a:extLst>
              <a:ext uri="{FF2B5EF4-FFF2-40B4-BE49-F238E27FC236}">
                <a16:creationId xmlns:a16="http://schemas.microsoft.com/office/drawing/2014/main" id="{ECE80FD7-9932-7718-FA8A-3212CF519AC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794170" y="725881"/>
          <a:ext cx="4397830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17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3773713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상품 등록 관리를 위한 페이지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내비게이션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63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엑셀 업로드를 위한 양식 다운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551011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엑셀 업로드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일괄 등록을 위한 엑셀 업로드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763139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주의사항 안내 텍스트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563168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쇼핑몰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930055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상품 이름 입력 및 검색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034338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  - 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입력된 값에 맞는 정보 조회 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1282068"/>
                  </a:ext>
                </a:extLst>
              </a:tr>
            </a:tbl>
          </a:graphicData>
        </a:graphic>
      </p:graphicFrame>
      <p:graphicFrame>
        <p:nvGraphicFramePr>
          <p:cNvPr id="45" name="표 44">
            <a:extLst>
              <a:ext uri="{FF2B5EF4-FFF2-40B4-BE49-F238E27FC236}">
                <a16:creationId xmlns:a16="http://schemas.microsoft.com/office/drawing/2014/main" id="{DFF74556-8810-CD8D-6AA5-6013EE780D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987763"/>
              </p:ext>
            </p:extLst>
          </p:nvPr>
        </p:nvGraphicFramePr>
        <p:xfrm>
          <a:off x="0" y="0"/>
          <a:ext cx="12192000" cy="4782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03078623"/>
                    </a:ext>
                  </a:extLst>
                </a:gridCol>
                <a:gridCol w="7257143">
                  <a:extLst>
                    <a:ext uri="{9D8B030D-6E8A-4147-A177-3AD203B41FA5}">
                      <a16:colId xmlns:a16="http://schemas.microsoft.com/office/drawing/2014/main" val="545079909"/>
                    </a:ext>
                  </a:extLst>
                </a:gridCol>
                <a:gridCol w="986971">
                  <a:extLst>
                    <a:ext uri="{9D8B030D-6E8A-4147-A177-3AD203B41FA5}">
                      <a16:colId xmlns:a16="http://schemas.microsoft.com/office/drawing/2014/main" val="6355192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87377386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225252459"/>
                    </a:ext>
                  </a:extLst>
                </a:gridCol>
                <a:gridCol w="972457">
                  <a:extLst>
                    <a:ext uri="{9D8B030D-6E8A-4147-A177-3AD203B41FA5}">
                      <a16:colId xmlns:a16="http://schemas.microsoft.com/office/drawing/2014/main" val="13937824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err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화면명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매장 </a:t>
                      </a:r>
                      <a:r>
                        <a:rPr lang="ko-KR" altLang="en-US" sz="9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화면유형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latin typeface="+mn-ea"/>
                          <a:ea typeface="+mn-ea"/>
                        </a:rPr>
                        <a:t>Page</a:t>
                      </a:r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159749"/>
                  </a:ext>
                </a:extLst>
              </a:tr>
              <a:tr h="249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Location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스마트 오더 </a:t>
                      </a:r>
                      <a:r>
                        <a:rPr lang="ko-KR" altLang="en-US" sz="9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관리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9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ID</a:t>
                      </a:r>
                      <a:endParaRPr lang="ko-KR" altLang="en-US" sz="900" b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>
                          <a:latin typeface="+mn-ea"/>
                          <a:ea typeface="+mn-ea"/>
                        </a:rPr>
                        <a:t>AD-07-0005</a:t>
                      </a:r>
                      <a:endParaRPr lang="ko-KR" altLang="en-US" sz="900" b="0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032376"/>
                  </a:ext>
                </a:extLst>
              </a:tr>
            </a:tbl>
          </a:graphicData>
        </a:graphic>
      </p:graphicFrame>
      <p:sp>
        <p:nvSpPr>
          <p:cNvPr id="46" name="슬라이드 번호 개체 틀 1">
            <a:extLst>
              <a:ext uri="{FF2B5EF4-FFF2-40B4-BE49-F238E27FC236}">
                <a16:creationId xmlns:a16="http://schemas.microsoft.com/office/drawing/2014/main" id="{3A0E8F81-81FE-1FB4-062A-302CC4CE0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-73025"/>
            <a:ext cx="2743200" cy="365125"/>
          </a:xfrm>
        </p:spPr>
        <p:txBody>
          <a:bodyPr/>
          <a:lstStyle/>
          <a:p>
            <a:fld id="{7E1CE73B-84C7-4AAC-9FE3-B393E1970512}" type="slidenum">
              <a:rPr lang="ko-KR" altLang="en-US" smtClean="0"/>
              <a:t>2</a:t>
            </a:fld>
            <a:endParaRPr lang="ko-KR" alt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81FC0D2-510D-D55C-FE2F-EB551513DB6C}"/>
              </a:ext>
            </a:extLst>
          </p:cNvPr>
          <p:cNvSpPr txBox="1"/>
          <p:nvPr/>
        </p:nvSpPr>
        <p:spPr>
          <a:xfrm>
            <a:off x="336150" y="617555"/>
            <a:ext cx="212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dirty="0" smtClean="0"/>
              <a:t>스마트 오더 </a:t>
            </a:r>
            <a:r>
              <a:rPr lang="ko-KR" altLang="en-US" sz="900" dirty="0"/>
              <a:t>관리  </a:t>
            </a:r>
            <a:r>
              <a:rPr lang="en-US" altLang="ko-KR" sz="900" dirty="0"/>
              <a:t>&gt; </a:t>
            </a:r>
            <a:r>
              <a:rPr lang="ko-KR" altLang="en-US" sz="900" dirty="0" smtClean="0"/>
              <a:t>매장 </a:t>
            </a:r>
            <a:r>
              <a:rPr lang="ko-KR" altLang="en-US" sz="900" dirty="0"/>
              <a:t>관리</a:t>
            </a:r>
            <a:endParaRPr lang="en-US" altLang="ko-KR" sz="900" dirty="0"/>
          </a:p>
        </p:txBody>
      </p:sp>
      <p:grpSp>
        <p:nvGrpSpPr>
          <p:cNvPr id="52" name="그룹 51">
            <a:extLst>
              <a:ext uri="{FF2B5EF4-FFF2-40B4-BE49-F238E27FC236}">
                <a16:creationId xmlns:a16="http://schemas.microsoft.com/office/drawing/2014/main" id="{E0DCCEB9-6DC9-CD3C-3EA8-4A4A932828CD}"/>
              </a:ext>
            </a:extLst>
          </p:cNvPr>
          <p:cNvGrpSpPr/>
          <p:nvPr/>
        </p:nvGrpSpPr>
        <p:grpSpPr>
          <a:xfrm rot="5400000">
            <a:off x="2249152" y="604310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53" name="이등변 삼각형 52">
              <a:extLst>
                <a:ext uri="{FF2B5EF4-FFF2-40B4-BE49-F238E27FC236}">
                  <a16:creationId xmlns:a16="http://schemas.microsoft.com/office/drawing/2014/main" id="{F3F3E66D-26D2-C150-769E-529E77E72726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54" name="Oval 593">
              <a:extLst>
                <a:ext uri="{FF2B5EF4-FFF2-40B4-BE49-F238E27FC236}">
                  <a16:creationId xmlns:a16="http://schemas.microsoft.com/office/drawing/2014/main" id="{02465CFC-F177-46DE-6137-36AACE4359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8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sp>
        <p:nvSpPr>
          <p:cNvPr id="176" name="TextBox 175">
            <a:extLst>
              <a:ext uri="{FF2B5EF4-FFF2-40B4-BE49-F238E27FC236}">
                <a16:creationId xmlns:a16="http://schemas.microsoft.com/office/drawing/2014/main" id="{D79F606B-C128-4595-E5E7-DEB34755B9B8}"/>
              </a:ext>
            </a:extLst>
          </p:cNvPr>
          <p:cNvSpPr txBox="1"/>
          <p:nvPr/>
        </p:nvSpPr>
        <p:spPr>
          <a:xfrm>
            <a:off x="7851983" y="2764109"/>
            <a:ext cx="208754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highlight>
                  <a:srgbClr val="FFFF00"/>
                </a:highlight>
              </a:rPr>
              <a:t>상품 정렬 기준</a:t>
            </a:r>
            <a:r>
              <a:rPr lang="en-US" altLang="ko-KR" sz="900">
                <a:highlight>
                  <a:srgbClr val="FFFF00"/>
                </a:highlight>
              </a:rPr>
              <a:t>(</a:t>
            </a:r>
            <a:r>
              <a:rPr lang="ko-KR" altLang="en-US" sz="900">
                <a:highlight>
                  <a:srgbClr val="FFFF00"/>
                </a:highlight>
              </a:rPr>
              <a:t>메뉴</a:t>
            </a:r>
            <a:r>
              <a:rPr lang="en-US" altLang="ko-KR" sz="900">
                <a:highlight>
                  <a:srgbClr val="FFFF00"/>
                </a:highlight>
              </a:rPr>
              <a:t>)</a:t>
            </a:r>
            <a:r>
              <a:rPr lang="ko-KR" altLang="en-US" sz="900">
                <a:highlight>
                  <a:srgbClr val="FFFF00"/>
                </a:highlight>
              </a:rPr>
              <a:t> 추가 예정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844495" y="775072"/>
            <a:ext cx="3930889" cy="6324808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스마트 오더 </a:t>
            </a:r>
            <a:r>
              <a:rPr lang="ko-KR" altLang="en-US" sz="900" dirty="0" smtClean="0"/>
              <a:t>관리 </a:t>
            </a:r>
            <a:r>
              <a:rPr lang="en-US" altLang="ko-KR" sz="900" dirty="0"/>
              <a:t>&gt;</a:t>
            </a:r>
            <a:r>
              <a:rPr lang="ko-KR" altLang="en-US" sz="900" dirty="0" smtClean="0"/>
              <a:t> </a:t>
            </a:r>
            <a:r>
              <a:rPr lang="ko-KR" altLang="en-US" sz="900" dirty="0" smtClean="0"/>
              <a:t>매장 </a:t>
            </a:r>
            <a:r>
              <a:rPr lang="ko-KR" altLang="en-US" sz="900" dirty="0" smtClean="0"/>
              <a:t>관리 </a:t>
            </a:r>
            <a:r>
              <a:rPr lang="en-US" altLang="ko-KR" sz="900" dirty="0" smtClean="0"/>
              <a:t>(</a:t>
            </a:r>
            <a:r>
              <a:rPr lang="en-US" altLang="ko-KR" sz="900" dirty="0" smtClean="0"/>
              <a:t>store mall</a:t>
            </a:r>
            <a:r>
              <a:rPr lang="en-US" altLang="ko-KR" sz="900" dirty="0" smtClean="0"/>
              <a:t> </a:t>
            </a:r>
            <a:r>
              <a:rPr lang="en-US" altLang="ko-KR" sz="900" dirty="0" smtClean="0"/>
              <a:t>management) &gt; </a:t>
            </a:r>
            <a:r>
              <a:rPr lang="ko-KR" altLang="en-US" sz="900" b="1" dirty="0" smtClean="0"/>
              <a:t>엑셀 업로드 </a:t>
            </a:r>
            <a:r>
              <a:rPr lang="en-US" altLang="ko-KR" sz="900" b="1" dirty="0" smtClean="0"/>
              <a:t>(excel upload)</a:t>
            </a:r>
          </a:p>
          <a:p>
            <a:endParaRPr lang="en-US" altLang="ko-KR" sz="900" dirty="0" smtClean="0"/>
          </a:p>
          <a:p>
            <a:r>
              <a:rPr lang="en-US" altLang="ko-KR" sz="900" dirty="0" smtClean="0">
                <a:latin typeface="+mn-ea"/>
              </a:rPr>
              <a:t>2.</a:t>
            </a:r>
            <a:r>
              <a:rPr lang="ko-KR" altLang="en-US" sz="900" dirty="0" smtClean="0">
                <a:latin typeface="+mn-ea"/>
              </a:rPr>
              <a:t>엑셀 업로드 </a:t>
            </a:r>
            <a:r>
              <a:rPr lang="en-US" altLang="ko-KR" sz="900" dirty="0" smtClean="0">
                <a:latin typeface="+mn-ea"/>
              </a:rPr>
              <a:t>button</a:t>
            </a:r>
          </a:p>
          <a:p>
            <a:r>
              <a:rPr lang="en-US" altLang="ko-KR" sz="900" dirty="0">
                <a:latin typeface="+mn-ea"/>
              </a:rPr>
              <a:t>  </a:t>
            </a:r>
            <a:r>
              <a:rPr lang="en-US" altLang="ko-KR" sz="900" dirty="0" smtClean="0">
                <a:latin typeface="+mn-ea"/>
              </a:rPr>
              <a:t>- Add the button next to </a:t>
            </a:r>
            <a:r>
              <a:rPr lang="ko-KR" altLang="en-US" sz="900" dirty="0" smtClean="0">
                <a:latin typeface="+mn-ea"/>
              </a:rPr>
              <a:t>엑셀 다운 </a:t>
            </a:r>
            <a:r>
              <a:rPr lang="en-US" altLang="ko-KR" sz="900" dirty="0" smtClean="0">
                <a:latin typeface="+mn-ea"/>
              </a:rPr>
              <a:t>button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- if clicks, open the modal</a:t>
            </a:r>
          </a:p>
          <a:p>
            <a:endParaRPr lang="en-US" altLang="ko-KR" sz="900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3.Modal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title : </a:t>
            </a:r>
            <a:r>
              <a:rPr lang="en-US" altLang="ko-KR" sz="900" b="1" dirty="0" smtClean="0">
                <a:latin typeface="+mn-ea"/>
              </a:rPr>
              <a:t>‘</a:t>
            </a:r>
            <a:r>
              <a:rPr lang="ko-KR" altLang="en-US" sz="900" b="1" dirty="0" smtClean="0">
                <a:latin typeface="+mn-ea"/>
              </a:rPr>
              <a:t>매장 </a:t>
            </a:r>
            <a:r>
              <a:rPr lang="ko-KR" altLang="en-US" sz="900" b="1" dirty="0" smtClean="0">
                <a:latin typeface="+mn-ea"/>
              </a:rPr>
              <a:t>엑셀 업로드</a:t>
            </a:r>
            <a:r>
              <a:rPr lang="en-US" altLang="ko-KR" sz="900" b="1" dirty="0" smtClean="0">
                <a:latin typeface="+mn-ea"/>
              </a:rPr>
              <a:t>‘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2) content area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</a:t>
            </a:r>
            <a:r>
              <a:rPr lang="en-US" altLang="ko-KR" sz="900" dirty="0" smtClean="0">
                <a:latin typeface="+mn-ea"/>
              </a:rPr>
              <a:t>“</a:t>
            </a:r>
            <a:r>
              <a:rPr lang="en-US" altLang="ko-KR" sz="900" dirty="0" smtClean="0">
                <a:latin typeface="+mn-ea"/>
              </a:rPr>
              <a:t>- </a:t>
            </a:r>
            <a:r>
              <a:rPr lang="ko-KR" altLang="en-US" sz="900" dirty="0">
                <a:latin typeface="+mn-ea"/>
              </a:rPr>
              <a:t>많은 양의 </a:t>
            </a:r>
            <a:r>
              <a:rPr lang="ko-KR" altLang="en-US" sz="900" dirty="0" smtClean="0">
                <a:latin typeface="+mn-ea"/>
              </a:rPr>
              <a:t>매장을 </a:t>
            </a:r>
            <a:r>
              <a:rPr lang="ko-KR" altLang="en-US" sz="900" dirty="0">
                <a:latin typeface="+mn-ea"/>
              </a:rPr>
              <a:t>한꺼번에 수정</a:t>
            </a:r>
            <a:r>
              <a:rPr lang="en-US" altLang="ko-KR" sz="900" dirty="0">
                <a:latin typeface="+mn-ea"/>
              </a:rPr>
              <a:t>/</a:t>
            </a:r>
            <a:r>
              <a:rPr lang="ko-KR" altLang="en-US" sz="900" dirty="0">
                <a:latin typeface="+mn-ea"/>
              </a:rPr>
              <a:t>등록할 때</a:t>
            </a:r>
            <a:r>
              <a:rPr lang="en-US" altLang="ko-KR" sz="900" dirty="0">
                <a:latin typeface="+mn-ea"/>
              </a:rPr>
              <a:t>, </a:t>
            </a:r>
            <a:r>
              <a:rPr lang="ko-KR" altLang="en-US" sz="900" dirty="0">
                <a:latin typeface="+mn-ea"/>
              </a:rPr>
              <a:t>엑셀을 업로드하여 일괄 등록할 수 있습니다</a:t>
            </a:r>
            <a:r>
              <a:rPr lang="en-US" altLang="ko-KR" sz="900" dirty="0">
                <a:latin typeface="+mn-ea"/>
              </a:rPr>
              <a:t>.</a:t>
            </a:r>
          </a:p>
          <a:p>
            <a:r>
              <a:rPr lang="en-US" altLang="ko-KR" sz="900" dirty="0" smtClean="0">
                <a:latin typeface="+mn-ea"/>
              </a:rPr>
              <a:t>    - </a:t>
            </a:r>
            <a:r>
              <a:rPr lang="ko-KR" altLang="en-US" sz="900" dirty="0">
                <a:latin typeface="+mn-ea"/>
              </a:rPr>
              <a:t>엑셀 양식은 </a:t>
            </a:r>
            <a:r>
              <a:rPr lang="en-US" altLang="ko-KR" sz="900" dirty="0">
                <a:latin typeface="+mn-ea"/>
              </a:rPr>
              <a:t>'</a:t>
            </a:r>
            <a:r>
              <a:rPr lang="ko-KR" altLang="en-US" sz="900" dirty="0">
                <a:latin typeface="+mn-ea"/>
              </a:rPr>
              <a:t>양식 다운</a:t>
            </a:r>
            <a:r>
              <a:rPr lang="en-US" altLang="ko-KR" sz="900" dirty="0">
                <a:latin typeface="+mn-ea"/>
              </a:rPr>
              <a:t>' </a:t>
            </a:r>
            <a:r>
              <a:rPr lang="ko-KR" altLang="en-US" sz="900" dirty="0">
                <a:latin typeface="+mn-ea"/>
              </a:rPr>
              <a:t>버튼을 통해 다운로드할 수 있습니다</a:t>
            </a:r>
            <a:r>
              <a:rPr lang="en-US" altLang="ko-KR" sz="900" dirty="0" smtClean="0">
                <a:latin typeface="+mn-ea"/>
              </a:rPr>
              <a:t>.”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a) </a:t>
            </a:r>
            <a:r>
              <a:rPr lang="ko-KR" altLang="en-US" sz="900" dirty="0" smtClean="0">
                <a:latin typeface="+mn-ea"/>
              </a:rPr>
              <a:t>양식 다운 </a:t>
            </a:r>
            <a:r>
              <a:rPr lang="en-US" altLang="ko-KR" sz="900" dirty="0" smtClean="0">
                <a:latin typeface="+mn-ea"/>
              </a:rPr>
              <a:t>button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if clicks, download sample excel </a:t>
            </a:r>
            <a:r>
              <a:rPr lang="en-US" altLang="ko-KR" sz="900" dirty="0" smtClean="0">
                <a:latin typeface="+mn-ea"/>
              </a:rPr>
              <a:t>(‘</a:t>
            </a:r>
            <a:r>
              <a:rPr lang="ko-KR" altLang="en-US" sz="900" dirty="0" smtClean="0">
                <a:latin typeface="+mn-ea"/>
              </a:rPr>
              <a:t>매장</a:t>
            </a:r>
            <a:r>
              <a:rPr lang="en-US" altLang="ko-KR" sz="900" dirty="0" smtClean="0">
                <a:latin typeface="+mn-ea"/>
              </a:rPr>
              <a:t>_</a:t>
            </a:r>
            <a:r>
              <a:rPr lang="ko-KR" altLang="en-US" sz="900" dirty="0" smtClean="0">
                <a:latin typeface="+mn-ea"/>
              </a:rPr>
              <a:t>등록</a:t>
            </a:r>
            <a:r>
              <a:rPr lang="en-US" altLang="ko-KR" sz="900" dirty="0">
                <a:latin typeface="+mn-ea"/>
              </a:rPr>
              <a:t>_</a:t>
            </a:r>
            <a:r>
              <a:rPr lang="ko-KR" altLang="en-US" sz="900" dirty="0">
                <a:latin typeface="+mn-ea"/>
              </a:rPr>
              <a:t>양식</a:t>
            </a:r>
            <a:r>
              <a:rPr lang="en-US" altLang="ko-KR" sz="900" dirty="0">
                <a:latin typeface="+mn-ea"/>
              </a:rPr>
              <a:t>.</a:t>
            </a:r>
            <a:r>
              <a:rPr lang="en-US" altLang="ko-KR" sz="900" dirty="0" err="1" smtClean="0">
                <a:latin typeface="+mn-ea"/>
              </a:rPr>
              <a:t>xlsx</a:t>
            </a:r>
            <a:r>
              <a:rPr lang="en-US" altLang="ko-KR" sz="900" dirty="0" smtClean="0">
                <a:latin typeface="+mn-ea"/>
              </a:rPr>
              <a:t>’)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b) </a:t>
            </a:r>
            <a:r>
              <a:rPr lang="ko-KR" altLang="en-US" sz="900" dirty="0" smtClean="0">
                <a:latin typeface="+mn-ea"/>
              </a:rPr>
              <a:t>엑셀 업로드 </a:t>
            </a:r>
            <a:r>
              <a:rPr lang="en-US" altLang="ko-KR" sz="900" dirty="0" smtClean="0">
                <a:latin typeface="+mn-ea"/>
              </a:rPr>
              <a:t>button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if clicks, open file selection and if file is selected, show selected file name next to the button with x icon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3) buttons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a) </a:t>
            </a:r>
            <a:r>
              <a:rPr lang="ko-KR" altLang="en-US" sz="900" dirty="0" smtClean="0">
                <a:latin typeface="+mn-ea"/>
              </a:rPr>
              <a:t>저장</a:t>
            </a:r>
            <a:r>
              <a:rPr lang="en-US" altLang="ko-KR" sz="900" dirty="0" smtClean="0">
                <a:latin typeface="+mn-ea"/>
              </a:rPr>
              <a:t>(save)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if clicks, show confirm msg</a:t>
            </a:r>
            <a:r>
              <a:rPr lang="en-US" altLang="ko-KR" sz="900" dirty="0" smtClean="0">
                <a:latin typeface="+mn-ea"/>
              </a:rPr>
              <a:t>.(“</a:t>
            </a:r>
            <a:r>
              <a:rPr lang="ko-KR" altLang="en-US" sz="900" dirty="0" smtClean="0">
                <a:latin typeface="+mn-ea"/>
              </a:rPr>
              <a:t>매장 </a:t>
            </a:r>
            <a:r>
              <a:rPr lang="ko-KR" altLang="en-US" sz="900" dirty="0" smtClean="0">
                <a:latin typeface="+mn-ea"/>
              </a:rPr>
              <a:t>엑셀 업로드 하시겠습니까</a:t>
            </a:r>
            <a:r>
              <a:rPr lang="en-US" altLang="ko-KR" sz="900" dirty="0" smtClean="0">
                <a:latin typeface="+mn-ea"/>
              </a:rPr>
              <a:t>?”)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if YES, do the process and clos the modal and reload product Grid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b) </a:t>
            </a:r>
            <a:r>
              <a:rPr lang="ko-KR" altLang="en-US" sz="900" dirty="0" smtClean="0">
                <a:latin typeface="+mn-ea"/>
              </a:rPr>
              <a:t>취소 </a:t>
            </a:r>
            <a:r>
              <a:rPr lang="en-US" altLang="ko-KR" sz="900" dirty="0" smtClean="0">
                <a:latin typeface="+mn-ea"/>
              </a:rPr>
              <a:t>(cancel) : if clicks, close the modal</a:t>
            </a:r>
          </a:p>
          <a:p>
            <a:endParaRPr lang="en-US" altLang="ko-KR" sz="900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4.Process for excel upload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logic</a:t>
            </a:r>
          </a:p>
          <a:p>
            <a:r>
              <a:rPr lang="en-US" altLang="ko-KR" sz="900" dirty="0">
                <a:latin typeface="+mn-ea"/>
              </a:rPr>
              <a:t>     INSERT </a:t>
            </a:r>
            <a:r>
              <a:rPr lang="en-US" altLang="ko-KR" sz="900" dirty="0" err="1" smtClean="0">
                <a:latin typeface="+mn-ea"/>
              </a:rPr>
              <a:t>st_mall</a:t>
            </a:r>
            <a:r>
              <a:rPr lang="en-US" altLang="ko-KR" sz="900" dirty="0">
                <a:latin typeface="+mn-ea"/>
              </a:rPr>
              <a:t/>
            </a:r>
            <a:br>
              <a:rPr lang="en-US" altLang="ko-KR" sz="900" dirty="0">
                <a:latin typeface="+mn-ea"/>
              </a:rPr>
            </a:br>
            <a:r>
              <a:rPr lang="en-US" altLang="ko-KR" sz="900" dirty="0">
                <a:latin typeface="+mn-ea"/>
              </a:rPr>
              <a:t>     - </a:t>
            </a:r>
            <a:r>
              <a:rPr lang="en-US" altLang="ko-KR" sz="900" dirty="0" err="1" smtClean="0">
                <a:latin typeface="+mn-ea"/>
              </a:rPr>
              <a:t>mall_type</a:t>
            </a:r>
            <a:r>
              <a:rPr lang="en-US" altLang="ko-KR" sz="900" dirty="0" smtClean="0">
                <a:latin typeface="+mn-ea"/>
              </a:rPr>
              <a:t> =</a:t>
            </a:r>
            <a:r>
              <a:rPr lang="en-US" altLang="ko-KR" sz="900" b="1" dirty="0" smtClean="0">
                <a:latin typeface="+mn-ea"/>
              </a:rPr>
              <a:t> ‘store’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>
                <a:latin typeface="+mn-ea"/>
              </a:rPr>
              <a:t>    - </a:t>
            </a:r>
            <a:r>
              <a:rPr lang="en-US" altLang="ko-KR" sz="900" dirty="0" err="1" smtClean="0">
                <a:latin typeface="+mn-ea"/>
              </a:rPr>
              <a:t>reg_date</a:t>
            </a:r>
            <a:r>
              <a:rPr lang="en-US" altLang="ko-KR" sz="900" dirty="0">
                <a:latin typeface="+mn-ea"/>
              </a:rPr>
              <a:t> / </a:t>
            </a:r>
            <a:r>
              <a:rPr lang="en-US" altLang="ko-KR" sz="900" dirty="0" err="1">
                <a:latin typeface="+mn-ea"/>
              </a:rPr>
              <a:t>reg_user_seq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2) excel </a:t>
            </a:r>
            <a:r>
              <a:rPr lang="en-US" altLang="ko-KR" sz="900" dirty="0" smtClean="0">
                <a:latin typeface="+mn-ea"/>
              </a:rPr>
              <a:t>columns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 </a:t>
            </a:r>
            <a:r>
              <a:rPr lang="en-US" altLang="ko-KR" sz="900" dirty="0" smtClean="0">
                <a:latin typeface="+mn-ea"/>
              </a:rPr>
              <a:t>  a) </a:t>
            </a:r>
            <a:r>
              <a:rPr lang="ko-KR" altLang="en-US" sz="900" dirty="0">
                <a:latin typeface="+mn-ea"/>
              </a:rPr>
              <a:t>매장 이름 </a:t>
            </a:r>
            <a:r>
              <a:rPr lang="en-US" altLang="ko-KR" sz="900" dirty="0">
                <a:latin typeface="+mn-ea"/>
              </a:rPr>
              <a:t>: </a:t>
            </a:r>
            <a:r>
              <a:rPr lang="en-US" altLang="ko-KR" sz="900" dirty="0">
                <a:latin typeface="+mn-ea"/>
              </a:rPr>
              <a:t>{</a:t>
            </a:r>
            <a:r>
              <a:rPr lang="en-US" altLang="ko-KR" sz="900" dirty="0" err="1">
                <a:latin typeface="+mn-ea"/>
              </a:rPr>
              <a:t>mall_name</a:t>
            </a:r>
            <a:r>
              <a:rPr lang="en-US" altLang="ko-KR" sz="900" dirty="0">
                <a:latin typeface="+mn-ea"/>
              </a:rPr>
              <a:t>}</a:t>
            </a:r>
            <a:endParaRPr lang="en-US" altLang="ko-KR" sz="900" dirty="0">
              <a:latin typeface="+mn-ea"/>
            </a:endParaRPr>
          </a:p>
          <a:p>
            <a:r>
              <a:rPr lang="ko-KR" altLang="en-US" sz="900" dirty="0" smtClean="0">
                <a:latin typeface="+mn-ea"/>
              </a:rPr>
              <a:t>    </a:t>
            </a:r>
            <a:r>
              <a:rPr lang="en-US" altLang="ko-KR" sz="900" dirty="0" smtClean="0">
                <a:latin typeface="+mn-ea"/>
              </a:rPr>
              <a:t>b) </a:t>
            </a:r>
            <a:r>
              <a:rPr lang="ko-KR" altLang="en-US" sz="900" dirty="0">
                <a:latin typeface="+mn-ea"/>
              </a:rPr>
              <a:t>역사 코드 </a:t>
            </a:r>
            <a:r>
              <a:rPr lang="en-US" altLang="ko-KR" sz="900" dirty="0">
                <a:latin typeface="+mn-ea"/>
              </a:rPr>
              <a:t>: </a:t>
            </a:r>
            <a:r>
              <a:rPr lang="en-US" altLang="ko-KR" sz="900" dirty="0">
                <a:latin typeface="+mn-ea"/>
              </a:rPr>
              <a:t>{</a:t>
            </a:r>
            <a:r>
              <a:rPr lang="en-US" altLang="ko-KR" sz="900" dirty="0" err="1">
                <a:latin typeface="+mn-ea"/>
              </a:rPr>
              <a:t>station_code</a:t>
            </a:r>
            <a:r>
              <a:rPr lang="en-US" altLang="ko-KR" sz="900" dirty="0">
                <a:latin typeface="+mn-ea"/>
              </a:rPr>
              <a:t>}</a:t>
            </a:r>
            <a:endParaRPr lang="en-US" altLang="ko-KR" sz="900" dirty="0">
              <a:latin typeface="+mn-ea"/>
            </a:endParaRPr>
          </a:p>
          <a:p>
            <a:r>
              <a:rPr lang="ko-KR" altLang="en-US" sz="900" dirty="0" smtClean="0">
                <a:latin typeface="+mn-ea"/>
              </a:rPr>
              <a:t>    </a:t>
            </a:r>
            <a:r>
              <a:rPr lang="en-US" altLang="ko-KR" sz="900" dirty="0" smtClean="0">
                <a:latin typeface="+mn-ea"/>
              </a:rPr>
              <a:t>c) </a:t>
            </a:r>
            <a:r>
              <a:rPr lang="ko-KR" altLang="en-US" sz="900" dirty="0">
                <a:latin typeface="+mn-ea"/>
              </a:rPr>
              <a:t>업종</a:t>
            </a:r>
            <a:r>
              <a:rPr lang="en-US" altLang="ko-KR" sz="900" dirty="0">
                <a:latin typeface="+mn-ea"/>
              </a:rPr>
              <a:t>/</a:t>
            </a:r>
            <a:r>
              <a:rPr lang="ko-KR" altLang="en-US" sz="900" dirty="0">
                <a:latin typeface="+mn-ea"/>
              </a:rPr>
              <a:t>용도 </a:t>
            </a:r>
            <a:r>
              <a:rPr lang="en-US" altLang="ko-KR" sz="900" dirty="0">
                <a:latin typeface="+mn-ea"/>
              </a:rPr>
              <a:t>: </a:t>
            </a:r>
            <a:r>
              <a:rPr lang="en-US" altLang="ko-KR" sz="900" dirty="0">
                <a:latin typeface="+mn-ea"/>
              </a:rPr>
              <a:t>{</a:t>
            </a:r>
            <a:r>
              <a:rPr lang="en-US" altLang="ko-KR" sz="900" dirty="0" err="1">
                <a:latin typeface="+mn-ea"/>
              </a:rPr>
              <a:t>business_sector</a:t>
            </a:r>
            <a:r>
              <a:rPr lang="en-US" altLang="ko-KR" sz="900" dirty="0" smtClean="0">
                <a:latin typeface="+mn-ea"/>
              </a:rPr>
              <a:t>}</a:t>
            </a:r>
            <a:endParaRPr lang="en-US" altLang="ko-KR" sz="900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    d) </a:t>
            </a:r>
            <a:r>
              <a:rPr lang="ko-KR" altLang="en-US" sz="900" dirty="0" smtClean="0">
                <a:latin typeface="+mn-ea"/>
              </a:rPr>
              <a:t>카테고리 </a:t>
            </a:r>
            <a:r>
              <a:rPr lang="en-US" altLang="ko-KR" sz="900" dirty="0" smtClean="0">
                <a:latin typeface="+mn-ea"/>
              </a:rPr>
              <a:t>: </a:t>
            </a:r>
            <a:r>
              <a:rPr lang="en-US" altLang="ko-KR" sz="900" dirty="0">
                <a:latin typeface="+mn-ea"/>
              </a:rPr>
              <a:t>{</a:t>
            </a:r>
            <a:r>
              <a:rPr lang="en-US" altLang="ko-KR" sz="900" dirty="0" err="1">
                <a:latin typeface="+mn-ea"/>
              </a:rPr>
              <a:t>store_category_code</a:t>
            </a:r>
            <a:r>
              <a:rPr lang="en-US" altLang="ko-KR" sz="900" dirty="0">
                <a:latin typeface="+mn-ea"/>
              </a:rPr>
              <a:t>} </a:t>
            </a:r>
            <a:br>
              <a:rPr lang="en-US" altLang="ko-KR" sz="900" dirty="0">
                <a:latin typeface="+mn-ea"/>
              </a:rPr>
            </a:br>
            <a:r>
              <a:rPr lang="en-US" altLang="ko-KR" sz="900" dirty="0">
                <a:latin typeface="+mn-ea"/>
              </a:rPr>
              <a:t>      - get </a:t>
            </a:r>
            <a:r>
              <a:rPr lang="en-US" altLang="ko-KR" sz="900" dirty="0" err="1">
                <a:latin typeface="+mn-ea"/>
              </a:rPr>
              <a:t>st_code_dtl.code</a:t>
            </a:r>
            <a:r>
              <a:rPr lang="en-US" altLang="ko-KR" sz="900" dirty="0">
                <a:latin typeface="+mn-ea"/>
              </a:rPr>
              <a:t> with </a:t>
            </a:r>
            <a:r>
              <a:rPr lang="en-US" altLang="ko-KR" sz="900" dirty="0" err="1">
                <a:latin typeface="+mn-ea"/>
              </a:rPr>
              <a:t>grp_code</a:t>
            </a:r>
            <a:r>
              <a:rPr lang="en-US" altLang="ko-KR" sz="900" dirty="0">
                <a:latin typeface="+mn-ea"/>
              </a:rPr>
              <a:t> = “SO” AND </a:t>
            </a:r>
            <a:r>
              <a:rPr lang="en-US" altLang="ko-KR" sz="900" dirty="0" err="1">
                <a:latin typeface="+mn-ea"/>
              </a:rPr>
              <a:t>code_name</a:t>
            </a:r>
            <a:r>
              <a:rPr lang="en-US" altLang="ko-KR" sz="900" dirty="0">
                <a:latin typeface="+mn-ea"/>
              </a:rPr>
              <a:t>=“{excel column(truncated)”</a:t>
            </a:r>
            <a:endParaRPr lang="en-US" altLang="ko-KR" sz="900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    e) </a:t>
            </a:r>
            <a:r>
              <a:rPr lang="ko-KR" altLang="en-US" sz="900" dirty="0">
                <a:latin typeface="+mn-ea"/>
              </a:rPr>
              <a:t>건물 내 위치 </a:t>
            </a:r>
            <a:r>
              <a:rPr lang="en-US" altLang="ko-KR" sz="900" dirty="0" smtClean="0">
                <a:latin typeface="+mn-ea"/>
              </a:rPr>
              <a:t>: </a:t>
            </a:r>
            <a:r>
              <a:rPr lang="en-US" altLang="ko-KR" sz="900" dirty="0">
                <a:latin typeface="+mn-ea"/>
              </a:rPr>
              <a:t>{</a:t>
            </a:r>
            <a:r>
              <a:rPr lang="en-US" altLang="ko-KR" sz="900" dirty="0" err="1">
                <a:latin typeface="+mn-ea"/>
              </a:rPr>
              <a:t>mall_location</a:t>
            </a:r>
            <a:r>
              <a:rPr lang="en-US" altLang="ko-KR" sz="900" dirty="0">
                <a:latin typeface="+mn-ea"/>
              </a:rPr>
              <a:t>}</a:t>
            </a:r>
            <a:endParaRPr lang="en-US" altLang="ko-KR" sz="900" dirty="0">
              <a:latin typeface="+mn-ea"/>
            </a:endParaRPr>
          </a:p>
          <a:p>
            <a:r>
              <a:rPr lang="ko-KR" altLang="en-US" sz="900" dirty="0" smtClean="0">
                <a:latin typeface="+mn-ea"/>
              </a:rPr>
              <a:t>    </a:t>
            </a:r>
            <a:r>
              <a:rPr lang="en-US" altLang="ko-KR" sz="900" dirty="0" smtClean="0">
                <a:latin typeface="+mn-ea"/>
              </a:rPr>
              <a:t>f) </a:t>
            </a:r>
            <a:r>
              <a:rPr lang="ko-KR" altLang="en-US" sz="900" dirty="0">
                <a:latin typeface="+mn-ea"/>
              </a:rPr>
              <a:t>평균 소요 시간 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err="1">
                <a:latin typeface="+mn-ea"/>
              </a:rPr>
              <a:t>business_hours</a:t>
            </a:r>
            <a:r>
              <a:rPr lang="en-US" altLang="ko-KR" sz="900" dirty="0">
                <a:latin typeface="+mn-ea"/>
              </a:rPr>
              <a:t>}</a:t>
            </a:r>
            <a:endParaRPr lang="en-US" altLang="ko-KR" sz="900" dirty="0">
              <a:latin typeface="+mn-ea"/>
            </a:endParaRPr>
          </a:p>
          <a:p>
            <a:r>
              <a:rPr lang="ko-KR" altLang="en-US" sz="900" dirty="0" smtClean="0">
                <a:latin typeface="+mn-ea"/>
              </a:rPr>
              <a:t>    </a:t>
            </a:r>
            <a:r>
              <a:rPr lang="en-US" altLang="ko-KR" sz="900" dirty="0" smtClean="0">
                <a:latin typeface="+mn-ea"/>
              </a:rPr>
              <a:t>g) </a:t>
            </a:r>
            <a:r>
              <a:rPr lang="ko-KR" altLang="en-US" sz="900" dirty="0">
                <a:latin typeface="+mn-ea"/>
              </a:rPr>
              <a:t>담당자명 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err="1">
                <a:latin typeface="+mn-ea"/>
              </a:rPr>
              <a:t>manager_name</a:t>
            </a:r>
            <a:r>
              <a:rPr lang="en-US" altLang="ko-KR" sz="900" dirty="0">
                <a:latin typeface="+mn-ea"/>
              </a:rPr>
              <a:t>}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h) </a:t>
            </a:r>
            <a:r>
              <a:rPr lang="ko-KR" altLang="en-US" sz="900" dirty="0">
                <a:latin typeface="+mn-ea"/>
              </a:rPr>
              <a:t>담당자 </a:t>
            </a:r>
            <a:r>
              <a:rPr lang="ko-KR" altLang="en-US" sz="900" dirty="0" smtClean="0">
                <a:latin typeface="+mn-ea"/>
              </a:rPr>
              <a:t>연락처 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err="1">
                <a:latin typeface="+mn-ea"/>
              </a:rPr>
              <a:t>manager_phone</a:t>
            </a:r>
            <a:r>
              <a:rPr lang="en-US" altLang="ko-KR" sz="900" dirty="0">
                <a:latin typeface="+mn-ea"/>
              </a:rPr>
              <a:t>}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</a:t>
            </a:r>
            <a:r>
              <a:rPr lang="en-US" altLang="ko-KR" sz="900" dirty="0" err="1" smtClean="0">
                <a:latin typeface="+mn-ea"/>
              </a:rPr>
              <a:t>i</a:t>
            </a:r>
            <a:r>
              <a:rPr lang="en-US" altLang="ko-KR" sz="900" dirty="0" smtClean="0">
                <a:latin typeface="+mn-ea"/>
              </a:rPr>
              <a:t>) </a:t>
            </a:r>
            <a:r>
              <a:rPr lang="ko-KR" altLang="en-US" sz="900" dirty="0">
                <a:latin typeface="+mn-ea"/>
              </a:rPr>
              <a:t>매장 주문 불가 여부 </a:t>
            </a:r>
            <a:r>
              <a:rPr lang="en-US" altLang="ko-KR" sz="900" dirty="0">
                <a:latin typeface="+mn-ea"/>
              </a:rPr>
              <a:t>(Y/N</a:t>
            </a:r>
            <a:r>
              <a:rPr lang="en-US" altLang="ko-KR" sz="900" dirty="0" smtClean="0">
                <a:latin typeface="+mn-ea"/>
              </a:rPr>
              <a:t>) 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err="1">
                <a:latin typeface="+mn-ea"/>
              </a:rPr>
              <a:t>no_order_yn</a:t>
            </a:r>
            <a:r>
              <a:rPr lang="en-US" altLang="ko-KR" sz="900" dirty="0" smtClean="0">
                <a:latin typeface="+mn-ea"/>
              </a:rPr>
              <a:t>}</a:t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- if value is “Y” or “y”, set “Y”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else set “N”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546" y="939535"/>
            <a:ext cx="7050677" cy="3780848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54545" y="1150188"/>
            <a:ext cx="1412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>
                <a:solidFill>
                  <a:srgbClr val="FF0000"/>
                </a:solidFill>
              </a:rPr>
              <a:t>Example</a:t>
            </a:r>
            <a:endParaRPr lang="ko-KR" alt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102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850</Words>
  <Application>Microsoft Office PowerPoint</Application>
  <PresentationFormat>Widescreen</PresentationFormat>
  <Paragraphs>129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나눔고딕</vt:lpstr>
      <vt:lpstr>맑은 고딕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gram</dc:creator>
  <cp:lastModifiedBy>gram</cp:lastModifiedBy>
  <cp:revision>6</cp:revision>
  <dcterms:created xsi:type="dcterms:W3CDTF">2023-06-07T09:31:45Z</dcterms:created>
  <dcterms:modified xsi:type="dcterms:W3CDTF">2023-07-15T08:20:57Z</dcterms:modified>
</cp:coreProperties>
</file>