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08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38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35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563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3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39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36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512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5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58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81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6C064-A0E6-41CE-AF0A-EC829A72B193}" type="datetimeFigureOut">
              <a:rPr lang="ko-KR" altLang="en-US" smtClean="0"/>
              <a:t>2023-07-15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DE251-B041-408D-B05C-6CA6AA6F71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4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표 6">
            <a:extLst>
              <a:ext uri="{FF2B5EF4-FFF2-40B4-BE49-F238E27FC236}">
                <a16:creationId xmlns:a16="http://schemas.microsoft.com/office/drawing/2014/main" id="{1770A66A-A6F2-B1D5-5AB9-DBCA397AAF59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44" name="표 37">
            <a:extLst>
              <a:ext uri="{FF2B5EF4-FFF2-40B4-BE49-F238E27FC236}">
                <a16:creationId xmlns:a16="http://schemas.microsoft.com/office/drawing/2014/main" id="{ECE80FD7-9932-7718-FA8A-3212CF519A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94170" y="725881"/>
          <a:ext cx="439783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업로드를 위한 양식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101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일괄 등록을 위한 엑셀 업로드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313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주의사항 안내 텍스트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6316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005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34338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282068"/>
                  </a:ext>
                </a:extLst>
              </a:tr>
            </a:tbl>
          </a:graphicData>
        </a:graphic>
      </p:graphicFrame>
      <p:graphicFrame>
        <p:nvGraphicFramePr>
          <p:cNvPr id="45" name="표 44">
            <a:extLst>
              <a:ext uri="{FF2B5EF4-FFF2-40B4-BE49-F238E27FC236}">
                <a16:creationId xmlns:a16="http://schemas.microsoft.com/office/drawing/2014/main" id="{DFF74556-8810-CD8D-6AA5-6013EE780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79642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쇼핑몰 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등록 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온라인몰 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latin typeface="+mn-ea"/>
                          <a:ea typeface="+mn-ea"/>
                        </a:rPr>
                        <a:t>AD-07-0005</a:t>
                      </a:r>
                      <a:endParaRPr lang="ko-KR" altLang="en-US" sz="90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46" name="슬라이드 번호 개체 틀 1">
            <a:extLst>
              <a:ext uri="{FF2B5EF4-FFF2-40B4-BE49-F238E27FC236}">
                <a16:creationId xmlns:a16="http://schemas.microsoft.com/office/drawing/2014/main" id="{3A0E8F81-81FE-1FB4-062A-302CC4CE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/>
          <a:p>
            <a:fld id="{7E1CE73B-84C7-4AAC-9FE3-B393E197051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1FC0D2-510D-D55C-FE2F-EB551513DB6C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온라인몰 관리  </a:t>
            </a:r>
            <a:r>
              <a:rPr lang="en-US" altLang="ko-KR" sz="900" dirty="0"/>
              <a:t>&gt; </a:t>
            </a:r>
            <a:r>
              <a:rPr lang="ko-KR" altLang="en-US" sz="900" dirty="0" smtClean="0"/>
              <a:t>쇼핑몰 </a:t>
            </a:r>
            <a:r>
              <a:rPr lang="ko-KR" altLang="en-US" sz="900" dirty="0"/>
              <a:t>등록 관리</a:t>
            </a:r>
            <a:endParaRPr lang="en-US" altLang="ko-KR" sz="900" dirty="0"/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E0DCCEB9-6DC9-CD3C-3EA8-4A4A932828CD}"/>
              </a:ext>
            </a:extLst>
          </p:cNvPr>
          <p:cNvGrpSpPr/>
          <p:nvPr/>
        </p:nvGrpSpPr>
        <p:grpSpPr>
          <a:xfrm rot="5400000">
            <a:off x="2249152" y="60431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F3F3E66D-26D2-C150-769E-529E77E7272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4" name="Oval 593">
              <a:extLst>
                <a:ext uri="{FF2B5EF4-FFF2-40B4-BE49-F238E27FC236}">
                  <a16:creationId xmlns:a16="http://schemas.microsoft.com/office/drawing/2014/main" id="{02465CFC-F177-46DE-6137-36AACE435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D79F606B-C128-4595-E5E7-DEB34755B9B8}"/>
              </a:ext>
            </a:extLst>
          </p:cNvPr>
          <p:cNvSpPr txBox="1"/>
          <p:nvPr/>
        </p:nvSpPr>
        <p:spPr>
          <a:xfrm>
            <a:off x="7851983" y="2764109"/>
            <a:ext cx="20875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highlight>
                  <a:srgbClr val="FFFF00"/>
                </a:highlight>
              </a:rPr>
              <a:t>상품 정렬 기준</a:t>
            </a:r>
            <a:r>
              <a:rPr lang="en-US" altLang="ko-KR" sz="900">
                <a:highlight>
                  <a:srgbClr val="FFFF00"/>
                </a:highlight>
              </a:rPr>
              <a:t>(</a:t>
            </a:r>
            <a:r>
              <a:rPr lang="ko-KR" altLang="en-US" sz="900">
                <a:highlight>
                  <a:srgbClr val="FFFF00"/>
                </a:highlight>
              </a:rPr>
              <a:t>메뉴</a:t>
            </a:r>
            <a:r>
              <a:rPr lang="en-US" altLang="ko-KR" sz="900">
                <a:highlight>
                  <a:srgbClr val="FFFF00"/>
                </a:highlight>
              </a:rPr>
              <a:t>)</a:t>
            </a:r>
            <a:r>
              <a:rPr lang="ko-KR" altLang="en-US" sz="900">
                <a:highlight>
                  <a:srgbClr val="FFFF00"/>
                </a:highlight>
              </a:rPr>
              <a:t> 추가 예정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4495" y="775072"/>
            <a:ext cx="3930889" cy="577081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온라인몰 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쇼핑몰 </a:t>
            </a:r>
            <a:r>
              <a:rPr lang="ko-KR" altLang="en-US" sz="900" dirty="0" smtClean="0"/>
              <a:t>등록 관리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online mall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management) &gt; </a:t>
            </a:r>
            <a:r>
              <a:rPr lang="ko-KR" altLang="en-US" sz="900" b="1" dirty="0" smtClean="0"/>
              <a:t>엑셀 업로드 </a:t>
            </a:r>
            <a:r>
              <a:rPr lang="en-US" altLang="ko-KR" sz="900" b="1" dirty="0" smtClean="0"/>
              <a:t>(excel upload)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- Add the button next to </a:t>
            </a:r>
            <a:r>
              <a:rPr lang="ko-KR" altLang="en-US" sz="900" dirty="0" smtClean="0">
                <a:latin typeface="+mn-ea"/>
              </a:rPr>
              <a:t>엑셀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if clicks, open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title : </a:t>
            </a:r>
            <a:r>
              <a:rPr lang="en-US" altLang="ko-KR" sz="900" b="1" dirty="0" smtClean="0">
                <a:latin typeface="+mn-ea"/>
              </a:rPr>
              <a:t>‘</a:t>
            </a:r>
            <a:r>
              <a:rPr lang="ko-KR" altLang="en-US" sz="900" b="1" dirty="0" smtClean="0">
                <a:latin typeface="+mn-ea"/>
              </a:rPr>
              <a:t>쇼핑몰 </a:t>
            </a:r>
            <a:r>
              <a:rPr lang="ko-KR" altLang="en-US" sz="900" b="1" dirty="0" smtClean="0">
                <a:latin typeface="+mn-ea"/>
              </a:rPr>
              <a:t>엑셀 업로드</a:t>
            </a:r>
            <a:r>
              <a:rPr lang="en-US" altLang="ko-KR" sz="900" b="1" dirty="0" smtClean="0">
                <a:latin typeface="+mn-ea"/>
              </a:rPr>
              <a:t>‘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content area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“</a:t>
            </a:r>
            <a:r>
              <a:rPr lang="en-US" altLang="ko-KR" sz="900" dirty="0" smtClean="0">
                <a:latin typeface="+mn-ea"/>
              </a:rPr>
              <a:t>- </a:t>
            </a:r>
            <a:r>
              <a:rPr lang="ko-KR" altLang="en-US" sz="900" dirty="0">
                <a:latin typeface="+mn-ea"/>
              </a:rPr>
              <a:t>많은 양의 쇼핑몰을 한꺼번에 수정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등록할 때</a:t>
            </a:r>
            <a:r>
              <a:rPr lang="en-US" altLang="ko-KR" sz="900" dirty="0">
                <a:latin typeface="+mn-ea"/>
              </a:rPr>
              <a:t>, </a:t>
            </a:r>
            <a:r>
              <a:rPr lang="ko-KR" altLang="en-US" sz="900" dirty="0">
                <a:latin typeface="+mn-ea"/>
              </a:rPr>
              <a:t>엑셀을 업로드하여 일괄 등록할 수 있습니다</a:t>
            </a:r>
            <a:r>
              <a:rPr lang="en-US" altLang="ko-KR" sz="900" dirty="0">
                <a:latin typeface="+mn-ea"/>
              </a:rPr>
              <a:t>.</a:t>
            </a:r>
          </a:p>
          <a:p>
            <a:r>
              <a:rPr lang="en-US" altLang="ko-KR" sz="900" dirty="0" smtClean="0">
                <a:latin typeface="+mn-ea"/>
              </a:rPr>
              <a:t>    - </a:t>
            </a:r>
            <a:r>
              <a:rPr lang="ko-KR" altLang="en-US" sz="900" dirty="0">
                <a:latin typeface="+mn-ea"/>
              </a:rPr>
              <a:t>엑셀 양식은 </a:t>
            </a:r>
            <a:r>
              <a:rPr lang="en-US" altLang="ko-KR" sz="900" dirty="0">
                <a:latin typeface="+mn-ea"/>
              </a:rPr>
              <a:t>'</a:t>
            </a:r>
            <a:r>
              <a:rPr lang="ko-KR" altLang="en-US" sz="900" dirty="0">
                <a:latin typeface="+mn-ea"/>
              </a:rPr>
              <a:t>양식 다운</a:t>
            </a:r>
            <a:r>
              <a:rPr lang="en-US" altLang="ko-KR" sz="900" dirty="0">
                <a:latin typeface="+mn-ea"/>
              </a:rPr>
              <a:t>' </a:t>
            </a:r>
            <a:r>
              <a:rPr lang="ko-KR" altLang="en-US" sz="900" dirty="0">
                <a:latin typeface="+mn-ea"/>
              </a:rPr>
              <a:t>버튼을 통해 다운로드할 수 있습니다</a:t>
            </a:r>
            <a:r>
              <a:rPr lang="en-US" altLang="ko-KR" sz="900" dirty="0" smtClean="0">
                <a:latin typeface="+mn-ea"/>
              </a:rPr>
              <a:t>.”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양식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download sample excel (‘</a:t>
            </a:r>
            <a:r>
              <a:rPr lang="ko-KR" altLang="en-US" sz="900" dirty="0">
                <a:latin typeface="+mn-ea"/>
              </a:rPr>
              <a:t>온라인몰</a:t>
            </a:r>
            <a:r>
              <a:rPr lang="en-US" altLang="ko-KR" sz="900" dirty="0" smtClean="0">
                <a:latin typeface="+mn-ea"/>
              </a:rPr>
              <a:t>_</a:t>
            </a:r>
            <a:r>
              <a:rPr lang="ko-KR" altLang="en-US" sz="900" dirty="0" smtClean="0">
                <a:latin typeface="+mn-ea"/>
              </a:rPr>
              <a:t>등록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양식</a:t>
            </a:r>
            <a:r>
              <a:rPr lang="en-US" altLang="ko-KR" sz="900" dirty="0">
                <a:latin typeface="+mn-ea"/>
              </a:rPr>
              <a:t>.</a:t>
            </a:r>
            <a:r>
              <a:rPr lang="en-US" altLang="ko-KR" sz="900" dirty="0" err="1" smtClean="0">
                <a:latin typeface="+mn-ea"/>
              </a:rPr>
              <a:t>xlsx</a:t>
            </a:r>
            <a:r>
              <a:rPr lang="en-US" altLang="ko-KR" sz="900" dirty="0" smtClean="0">
                <a:latin typeface="+mn-ea"/>
              </a:rPr>
              <a:t>’)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open file selection and if file is selected, show selected file name next to the button with x icon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show confirm msg</a:t>
            </a:r>
            <a:r>
              <a:rPr lang="en-US" altLang="ko-KR" sz="900" dirty="0" smtClean="0">
                <a:latin typeface="+mn-ea"/>
              </a:rPr>
              <a:t>.(“</a:t>
            </a:r>
            <a:r>
              <a:rPr lang="ko-KR" altLang="en-US" sz="900" dirty="0" smtClean="0">
                <a:latin typeface="+mn-ea"/>
              </a:rPr>
              <a:t>쇼핑몰 </a:t>
            </a:r>
            <a:r>
              <a:rPr lang="ko-KR" altLang="en-US" sz="900" dirty="0" smtClean="0">
                <a:latin typeface="+mn-ea"/>
              </a:rPr>
              <a:t>엑셀 업로드 하시겠습니까</a:t>
            </a:r>
            <a:r>
              <a:rPr lang="en-US" altLang="ko-KR" sz="900" dirty="0" smtClean="0">
                <a:latin typeface="+mn-ea"/>
              </a:rPr>
              <a:t>?”)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YES, do the process and clos the modal and reload product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clicks, close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4.Process for excel upload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INSERT </a:t>
            </a:r>
            <a:r>
              <a:rPr lang="en-US" altLang="ko-KR" sz="900" dirty="0" err="1" smtClean="0">
                <a:latin typeface="+mn-ea"/>
              </a:rPr>
              <a:t>st_mall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- </a:t>
            </a:r>
            <a:r>
              <a:rPr lang="en-US" altLang="ko-KR" sz="900" dirty="0" err="1" smtClean="0">
                <a:latin typeface="+mn-ea"/>
              </a:rPr>
              <a:t>mall_type</a:t>
            </a:r>
            <a:r>
              <a:rPr lang="en-US" altLang="ko-KR" sz="900" dirty="0" smtClean="0">
                <a:latin typeface="+mn-ea"/>
              </a:rPr>
              <a:t> =</a:t>
            </a:r>
            <a:r>
              <a:rPr lang="en-US" altLang="ko-KR" sz="900" b="1" dirty="0" smtClean="0">
                <a:latin typeface="+mn-ea"/>
              </a:rPr>
              <a:t> ‘online’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    - </a:t>
            </a:r>
            <a:r>
              <a:rPr lang="en-US" altLang="ko-KR" sz="900" dirty="0" err="1" smtClean="0">
                <a:latin typeface="+mn-ea"/>
              </a:rPr>
              <a:t>reg_date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>
                <a:latin typeface="+mn-ea"/>
              </a:rPr>
              <a:t>reg_user_seq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excel </a:t>
            </a:r>
            <a:r>
              <a:rPr lang="en-US" altLang="ko-KR" sz="900" dirty="0" smtClean="0">
                <a:latin typeface="+mn-ea"/>
              </a:rPr>
              <a:t>columns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a) </a:t>
            </a:r>
            <a:r>
              <a:rPr lang="ko-KR" altLang="en-US" sz="900" dirty="0">
                <a:latin typeface="+mn-ea"/>
              </a:rPr>
              <a:t>쇼핑몰 이름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mall_name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b) </a:t>
            </a:r>
            <a:r>
              <a:rPr lang="ko-KR" altLang="en-US" sz="900" dirty="0">
                <a:latin typeface="+mn-ea"/>
              </a:rPr>
              <a:t>쇼핑몰 소개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mall_info</a:t>
            </a:r>
            <a:r>
              <a:rPr lang="en-US" altLang="ko-KR" sz="900" dirty="0" smtClean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c) </a:t>
            </a:r>
            <a:r>
              <a:rPr lang="ko-KR" altLang="en-US" sz="900" dirty="0">
                <a:latin typeface="+mn-ea"/>
              </a:rPr>
              <a:t>쇼핑몰 카테고리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category_code</a:t>
            </a:r>
            <a:r>
              <a:rPr lang="en-US" altLang="ko-KR" sz="900" dirty="0">
                <a:latin typeface="+mn-ea"/>
              </a:rPr>
              <a:t>}</a:t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</a:t>
            </a:r>
            <a:r>
              <a:rPr lang="en-US" altLang="ko-KR" sz="900" dirty="0" smtClean="0">
                <a:latin typeface="+mn-ea"/>
              </a:rPr>
              <a:t> - get </a:t>
            </a:r>
            <a:r>
              <a:rPr lang="en-US" altLang="ko-KR" sz="900" dirty="0" err="1" smtClean="0">
                <a:latin typeface="+mn-ea"/>
              </a:rPr>
              <a:t>st_code_dtl.code</a:t>
            </a:r>
            <a:r>
              <a:rPr lang="en-US" altLang="ko-KR" sz="900" dirty="0" smtClean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with </a:t>
            </a:r>
            <a:r>
              <a:rPr lang="en-US" altLang="ko-KR" sz="900" dirty="0" err="1" smtClean="0">
                <a:latin typeface="+mn-ea"/>
              </a:rPr>
              <a:t>grp_code</a:t>
            </a:r>
            <a:r>
              <a:rPr lang="en-US" altLang="ko-KR" sz="900" dirty="0" smtClean="0">
                <a:latin typeface="+mn-ea"/>
              </a:rPr>
              <a:t> = “OM” AND </a:t>
            </a:r>
            <a:r>
              <a:rPr lang="en-US" altLang="ko-KR" sz="900" dirty="0" err="1" smtClean="0">
                <a:latin typeface="+mn-ea"/>
              </a:rPr>
              <a:t>code_name</a:t>
            </a:r>
            <a:r>
              <a:rPr lang="en-US" altLang="ko-KR" sz="900" dirty="0" smtClean="0">
                <a:latin typeface="+mn-ea"/>
              </a:rPr>
              <a:t>=“{excel column(truncated)”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d) </a:t>
            </a:r>
            <a:r>
              <a:rPr lang="ko-KR" altLang="en-US" sz="900" dirty="0">
                <a:latin typeface="+mn-ea"/>
              </a:rPr>
              <a:t>쇼핑몰 관리자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manager_name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e) </a:t>
            </a:r>
            <a:r>
              <a:rPr lang="ko-KR" altLang="en-US" sz="900" dirty="0">
                <a:latin typeface="+mn-ea"/>
              </a:rPr>
              <a:t>쇼핑몰 연락처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mall_phone</a:t>
            </a:r>
            <a:r>
              <a:rPr lang="en-US" altLang="ko-KR" sz="900" dirty="0" smtClean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f) </a:t>
            </a:r>
            <a:r>
              <a:rPr lang="ko-KR" altLang="en-US" sz="900" dirty="0">
                <a:latin typeface="+mn-ea"/>
              </a:rPr>
              <a:t>관리자 </a:t>
            </a:r>
            <a:r>
              <a:rPr lang="ko-KR" altLang="en-US" sz="900" dirty="0" smtClean="0">
                <a:latin typeface="+mn-ea"/>
              </a:rPr>
              <a:t>연락처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manager_phone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g) </a:t>
            </a:r>
            <a:r>
              <a:rPr lang="ko-KR" altLang="en-US" sz="900" dirty="0">
                <a:latin typeface="+mn-ea"/>
              </a:rPr>
              <a:t>배송 </a:t>
            </a:r>
            <a:r>
              <a:rPr lang="ko-KR" altLang="en-US" sz="900" dirty="0" smtClean="0">
                <a:latin typeface="+mn-ea"/>
              </a:rPr>
              <a:t>조건</a:t>
            </a:r>
            <a:r>
              <a:rPr lang="ko-KR" altLang="en-US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delivery_condition</a:t>
            </a:r>
            <a:r>
              <a:rPr lang="en-US" altLang="ko-KR" sz="900" dirty="0" smtClean="0">
                <a:latin typeface="+mn-ea"/>
              </a:rPr>
              <a:t>}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939535"/>
            <a:ext cx="7050677" cy="37808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545" y="1150188"/>
            <a:ext cx="141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Example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5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표 6">
            <a:extLst>
              <a:ext uri="{FF2B5EF4-FFF2-40B4-BE49-F238E27FC236}">
                <a16:creationId xmlns:a16="http://schemas.microsoft.com/office/drawing/2014/main" id="{1770A66A-A6F2-B1D5-5AB9-DBCA397AAF59}"/>
              </a:ext>
            </a:extLst>
          </p:cNvPr>
          <p:cNvGraphicFramePr>
            <a:graphicFrameLocks noGrp="1"/>
          </p:cNvGraphicFramePr>
          <p:nvPr/>
        </p:nvGraphicFramePr>
        <p:xfrm>
          <a:off x="7794170" y="478246"/>
          <a:ext cx="4397829" cy="63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829">
                  <a:extLst>
                    <a:ext uri="{9D8B030D-6E8A-4147-A177-3AD203B41FA5}">
                      <a16:colId xmlns:a16="http://schemas.microsoft.com/office/drawing/2014/main" val="1224551373"/>
                    </a:ext>
                  </a:extLst>
                </a:gridCol>
              </a:tblGrid>
              <a:tr h="27176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/>
                        <a:t>Description</a:t>
                      </a:r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7032"/>
                  </a:ext>
                </a:extLst>
              </a:tr>
              <a:tr h="6107989">
                <a:tc>
                  <a:txBody>
                    <a:bodyPr/>
                    <a:lstStyle/>
                    <a:p>
                      <a:pPr latinLnBrk="1"/>
                      <a:endParaRPr lang="ko-KR" altLang="en-US" sz="9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153190"/>
                  </a:ext>
                </a:extLst>
              </a:tr>
            </a:tbl>
          </a:graphicData>
        </a:graphic>
      </p:graphicFrame>
      <p:graphicFrame>
        <p:nvGraphicFramePr>
          <p:cNvPr id="44" name="표 37">
            <a:extLst>
              <a:ext uri="{FF2B5EF4-FFF2-40B4-BE49-F238E27FC236}">
                <a16:creationId xmlns:a16="http://schemas.microsoft.com/office/drawing/2014/main" id="{ECE80FD7-9932-7718-FA8A-3212CF519AC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94170" y="725881"/>
          <a:ext cx="439783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117">
                  <a:extLst>
                    <a:ext uri="{9D8B030D-6E8A-4147-A177-3AD203B41FA5}">
                      <a16:colId xmlns:a16="http://schemas.microsoft.com/office/drawing/2014/main" val="267081048"/>
                    </a:ext>
                  </a:extLst>
                </a:gridCol>
                <a:gridCol w="3773713">
                  <a:extLst>
                    <a:ext uri="{9D8B030D-6E8A-4147-A177-3AD203B41FA5}">
                      <a16:colId xmlns:a16="http://schemas.microsoft.com/office/drawing/2014/main" val="7088127"/>
                    </a:ext>
                  </a:extLst>
                </a:gridCol>
              </a:tblGrid>
              <a:tr h="243840"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0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90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90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상품 등록 관리를 위한 페이지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7099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내비게이션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6373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업로드를 위한 양식 다운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1011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엑셀 업로드 </a:t>
                      </a: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일괄 등록을 위한 엑셀 업로드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763139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주의사항 안내 텍스트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6316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쇼핑몰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930055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상품 이름 입력 및 검색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34338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>
                          <a:solidFill>
                            <a:schemeClr val="tx1"/>
                          </a:solidFill>
                        </a:rPr>
                        <a:t>  -  </a:t>
                      </a:r>
                      <a:r>
                        <a:rPr lang="ko-KR" altLang="en-US" sz="800">
                          <a:solidFill>
                            <a:schemeClr val="tx1"/>
                          </a:solidFill>
                        </a:rPr>
                        <a:t>입력된 값에 맞는 정보 조회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1282068"/>
                  </a:ext>
                </a:extLst>
              </a:tr>
            </a:tbl>
          </a:graphicData>
        </a:graphic>
      </p:graphicFrame>
      <p:graphicFrame>
        <p:nvGraphicFramePr>
          <p:cNvPr id="45" name="표 44">
            <a:extLst>
              <a:ext uri="{FF2B5EF4-FFF2-40B4-BE49-F238E27FC236}">
                <a16:creationId xmlns:a16="http://schemas.microsoft.com/office/drawing/2014/main" id="{DFF74556-8810-CD8D-6AA5-6013EE780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87763"/>
              </p:ext>
            </p:extLst>
          </p:nvPr>
        </p:nvGraphicFramePr>
        <p:xfrm>
          <a:off x="0" y="0"/>
          <a:ext cx="12192000" cy="47824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03078623"/>
                    </a:ext>
                  </a:extLst>
                </a:gridCol>
                <a:gridCol w="7257143">
                  <a:extLst>
                    <a:ext uri="{9D8B030D-6E8A-4147-A177-3AD203B41FA5}">
                      <a16:colId xmlns:a16="http://schemas.microsoft.com/office/drawing/2014/main" val="545079909"/>
                    </a:ext>
                  </a:extLst>
                </a:gridCol>
                <a:gridCol w="986971">
                  <a:extLst>
                    <a:ext uri="{9D8B030D-6E8A-4147-A177-3AD203B41FA5}">
                      <a16:colId xmlns:a16="http://schemas.microsoft.com/office/drawing/2014/main" val="6355192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87377386"/>
                    </a:ext>
                  </a:extLst>
                </a:gridCol>
                <a:gridCol w="696686">
                  <a:extLst>
                    <a:ext uri="{9D8B030D-6E8A-4147-A177-3AD203B41FA5}">
                      <a16:colId xmlns:a16="http://schemas.microsoft.com/office/drawing/2014/main" val="225252459"/>
                    </a:ext>
                  </a:extLst>
                </a:gridCol>
                <a:gridCol w="972457">
                  <a:extLst>
                    <a:ext uri="{9D8B030D-6E8A-4147-A177-3AD203B41FA5}">
                      <a16:colId xmlns:a16="http://schemas.microsoft.com/office/drawing/2014/main" val="13937824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 err="1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화면명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매장 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화면유형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latin typeface="+mn-ea"/>
                          <a:ea typeface="+mn-ea"/>
                        </a:rPr>
                        <a:t>Page</a:t>
                      </a:r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6159749"/>
                  </a:ext>
                </a:extLst>
              </a:tr>
              <a:tr h="249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Location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스마트 오더 </a:t>
                      </a:r>
                      <a:r>
                        <a:rPr lang="ko-KR" altLang="en-US" sz="9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관리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화면</a:t>
                      </a:r>
                      <a:r>
                        <a:rPr lang="en-US" altLang="ko-KR" sz="9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ID</a:t>
                      </a:r>
                      <a:endParaRPr lang="ko-KR" altLang="en-US" sz="900" b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dirty="0">
                          <a:latin typeface="+mn-ea"/>
                          <a:ea typeface="+mn-ea"/>
                        </a:rPr>
                        <a:t>AD-07-0005</a:t>
                      </a:r>
                      <a:endParaRPr lang="ko-KR" altLang="en-US" sz="900" b="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032376"/>
                  </a:ext>
                </a:extLst>
              </a:tr>
            </a:tbl>
          </a:graphicData>
        </a:graphic>
      </p:graphicFrame>
      <p:sp>
        <p:nvSpPr>
          <p:cNvPr id="46" name="슬라이드 번호 개체 틀 1">
            <a:extLst>
              <a:ext uri="{FF2B5EF4-FFF2-40B4-BE49-F238E27FC236}">
                <a16:creationId xmlns:a16="http://schemas.microsoft.com/office/drawing/2014/main" id="{3A0E8F81-81FE-1FB4-062A-302CC4CE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73025"/>
            <a:ext cx="2743200" cy="365125"/>
          </a:xfrm>
        </p:spPr>
        <p:txBody>
          <a:bodyPr/>
          <a:lstStyle/>
          <a:p>
            <a:fld id="{7E1CE73B-84C7-4AAC-9FE3-B393E197051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1FC0D2-510D-D55C-FE2F-EB551513DB6C}"/>
              </a:ext>
            </a:extLst>
          </p:cNvPr>
          <p:cNvSpPr txBox="1"/>
          <p:nvPr/>
        </p:nvSpPr>
        <p:spPr>
          <a:xfrm>
            <a:off x="336150" y="617555"/>
            <a:ext cx="21263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smtClean="0"/>
              <a:t>스마트 오더 </a:t>
            </a:r>
            <a:r>
              <a:rPr lang="ko-KR" altLang="en-US" sz="900" dirty="0"/>
              <a:t>관리  </a:t>
            </a:r>
            <a:r>
              <a:rPr lang="en-US" altLang="ko-KR" sz="900" dirty="0"/>
              <a:t>&gt; </a:t>
            </a:r>
            <a:r>
              <a:rPr lang="ko-KR" altLang="en-US" sz="900" dirty="0" smtClean="0"/>
              <a:t>매장 </a:t>
            </a:r>
            <a:r>
              <a:rPr lang="ko-KR" altLang="en-US" sz="900" dirty="0"/>
              <a:t>관리</a:t>
            </a:r>
            <a:endParaRPr lang="en-US" altLang="ko-KR" sz="900" dirty="0"/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E0DCCEB9-6DC9-CD3C-3EA8-4A4A932828CD}"/>
              </a:ext>
            </a:extLst>
          </p:cNvPr>
          <p:cNvGrpSpPr/>
          <p:nvPr/>
        </p:nvGrpSpPr>
        <p:grpSpPr>
          <a:xfrm rot="5400000">
            <a:off x="2249152" y="604310"/>
            <a:ext cx="172594" cy="244964"/>
            <a:chOff x="5675539" y="5253447"/>
            <a:chExt cx="172594" cy="244964"/>
          </a:xfrm>
          <a:solidFill>
            <a:srgbClr val="C00000"/>
          </a:solidFill>
        </p:grpSpPr>
        <p:sp>
          <p:nvSpPr>
            <p:cNvPr id="53" name="이등변 삼각형 52">
              <a:extLst>
                <a:ext uri="{FF2B5EF4-FFF2-40B4-BE49-F238E27FC236}">
                  <a16:creationId xmlns:a16="http://schemas.microsoft.com/office/drawing/2014/main" id="{F3F3E66D-26D2-C150-769E-529E77E72726}"/>
                </a:ext>
              </a:extLst>
            </p:cNvPr>
            <p:cNvSpPr/>
            <p:nvPr/>
          </p:nvSpPr>
          <p:spPr>
            <a:xfrm rot="10800000">
              <a:off x="5718152" y="5426041"/>
              <a:ext cx="83950" cy="72370"/>
            </a:xfrm>
            <a:prstGeom prst="triangle">
              <a:avLst/>
            </a:prstGeom>
            <a:grpFill/>
            <a:ln>
              <a:noFill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  <a:spcAft>
                  <a:spcPct val="0"/>
                </a:spcAft>
              </a:pPr>
              <a:endParaRPr kumimoji="1" lang="ko-KR" altLang="en-US" sz="900">
                <a:solidFill>
                  <a:prstClr val="white"/>
                </a:solidFill>
              </a:endParaRPr>
            </a:p>
          </p:txBody>
        </p:sp>
        <p:sp>
          <p:nvSpPr>
            <p:cNvPr id="54" name="Oval 593">
              <a:extLst>
                <a:ext uri="{FF2B5EF4-FFF2-40B4-BE49-F238E27FC236}">
                  <a16:creationId xmlns:a16="http://schemas.microsoft.com/office/drawing/2014/main" id="{02465CFC-F177-46DE-6137-36AACE435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5539" y="5253447"/>
              <a:ext cx="172594" cy="172594"/>
            </a:xfrm>
            <a:prstGeom prst="roundRect">
              <a:avLst/>
            </a:prstGeom>
            <a:grpFill/>
            <a:ln>
              <a:noFill/>
            </a:ln>
            <a:effectLst/>
          </p:spPr>
          <p:txBody>
            <a:bodyPr vert="vert270" wrap="none" lIns="0" tIns="0" rIns="0" bIns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5363" fontAlgn="t" latinLnBrk="0">
                <a:spcBef>
                  <a:spcPct val="70000"/>
                </a:spcBef>
              </a:pPr>
              <a:r>
                <a:rPr lang="en-US" altLang="ko-KR" sz="800" b="1">
                  <a:solidFill>
                    <a:prstClr val="white"/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D79F606B-C128-4595-E5E7-DEB34755B9B8}"/>
              </a:ext>
            </a:extLst>
          </p:cNvPr>
          <p:cNvSpPr txBox="1"/>
          <p:nvPr/>
        </p:nvSpPr>
        <p:spPr>
          <a:xfrm>
            <a:off x="7851983" y="2764109"/>
            <a:ext cx="20875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highlight>
                  <a:srgbClr val="FFFF00"/>
                </a:highlight>
              </a:rPr>
              <a:t>상품 정렬 기준</a:t>
            </a:r>
            <a:r>
              <a:rPr lang="en-US" altLang="ko-KR" sz="900">
                <a:highlight>
                  <a:srgbClr val="FFFF00"/>
                </a:highlight>
              </a:rPr>
              <a:t>(</a:t>
            </a:r>
            <a:r>
              <a:rPr lang="ko-KR" altLang="en-US" sz="900">
                <a:highlight>
                  <a:srgbClr val="FFFF00"/>
                </a:highlight>
              </a:rPr>
              <a:t>메뉴</a:t>
            </a:r>
            <a:r>
              <a:rPr lang="en-US" altLang="ko-KR" sz="900">
                <a:highlight>
                  <a:srgbClr val="FFFF00"/>
                </a:highlight>
              </a:rPr>
              <a:t>)</a:t>
            </a:r>
            <a:r>
              <a:rPr lang="ko-KR" altLang="en-US" sz="900">
                <a:highlight>
                  <a:srgbClr val="FFFF00"/>
                </a:highlight>
              </a:rPr>
              <a:t> 추가 예정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4495" y="775072"/>
            <a:ext cx="3930889" cy="632480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navigation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  <a:r>
              <a:rPr lang="ko-KR" altLang="en-US" sz="900" dirty="0" smtClean="0"/>
              <a:t>스마트 오더 </a:t>
            </a:r>
            <a:r>
              <a:rPr lang="ko-KR" altLang="en-US" sz="900" dirty="0" smtClean="0"/>
              <a:t>관리 </a:t>
            </a:r>
            <a:r>
              <a:rPr lang="en-US" altLang="ko-KR" sz="900" dirty="0"/>
              <a:t>&gt;</a:t>
            </a:r>
            <a:r>
              <a:rPr lang="ko-KR" altLang="en-US" sz="900" dirty="0" smtClean="0"/>
              <a:t> </a:t>
            </a:r>
            <a:r>
              <a:rPr lang="ko-KR" altLang="en-US" sz="900" dirty="0" smtClean="0"/>
              <a:t>매장 </a:t>
            </a:r>
            <a:r>
              <a:rPr lang="ko-KR" altLang="en-US" sz="900" dirty="0" smtClean="0"/>
              <a:t>관리 </a:t>
            </a:r>
            <a:r>
              <a:rPr lang="en-US" altLang="ko-KR" sz="900" dirty="0" smtClean="0"/>
              <a:t>(</a:t>
            </a:r>
            <a:r>
              <a:rPr lang="en-US" altLang="ko-KR" sz="900" dirty="0" smtClean="0"/>
              <a:t>store mall</a:t>
            </a:r>
            <a:r>
              <a:rPr lang="en-US" altLang="ko-KR" sz="900" dirty="0" smtClean="0"/>
              <a:t> </a:t>
            </a:r>
            <a:r>
              <a:rPr lang="en-US" altLang="ko-KR" sz="900" dirty="0" smtClean="0"/>
              <a:t>management) &gt; </a:t>
            </a:r>
            <a:r>
              <a:rPr lang="ko-KR" altLang="en-US" sz="900" b="1" dirty="0" smtClean="0"/>
              <a:t>엑셀 업로드 </a:t>
            </a:r>
            <a:r>
              <a:rPr lang="en-US" altLang="ko-KR" sz="900" b="1" dirty="0" smtClean="0"/>
              <a:t>(excel upload)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>
                <a:latin typeface="+mn-ea"/>
              </a:rPr>
              <a:t>2.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- Add the button next to </a:t>
            </a:r>
            <a:r>
              <a:rPr lang="ko-KR" altLang="en-US" sz="900" dirty="0" smtClean="0">
                <a:latin typeface="+mn-ea"/>
              </a:rPr>
              <a:t>엑셀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- if clicks, open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3.Modal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title : </a:t>
            </a:r>
            <a:r>
              <a:rPr lang="en-US" altLang="ko-KR" sz="900" b="1" dirty="0" smtClean="0">
                <a:latin typeface="+mn-ea"/>
              </a:rPr>
              <a:t>‘</a:t>
            </a:r>
            <a:r>
              <a:rPr lang="ko-KR" altLang="en-US" sz="900" b="1" dirty="0" smtClean="0">
                <a:latin typeface="+mn-ea"/>
              </a:rPr>
              <a:t>매장 </a:t>
            </a:r>
            <a:r>
              <a:rPr lang="ko-KR" altLang="en-US" sz="900" b="1" dirty="0" smtClean="0">
                <a:latin typeface="+mn-ea"/>
              </a:rPr>
              <a:t>엑셀 업로드</a:t>
            </a:r>
            <a:r>
              <a:rPr lang="en-US" altLang="ko-KR" sz="900" b="1" dirty="0" smtClean="0">
                <a:latin typeface="+mn-ea"/>
              </a:rPr>
              <a:t>‘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content area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dirty="0" smtClean="0">
                <a:latin typeface="+mn-ea"/>
              </a:rPr>
              <a:t>“</a:t>
            </a:r>
            <a:r>
              <a:rPr lang="en-US" altLang="ko-KR" sz="900" dirty="0" smtClean="0">
                <a:latin typeface="+mn-ea"/>
              </a:rPr>
              <a:t>- </a:t>
            </a:r>
            <a:r>
              <a:rPr lang="ko-KR" altLang="en-US" sz="900" dirty="0">
                <a:latin typeface="+mn-ea"/>
              </a:rPr>
              <a:t>많은 양의 </a:t>
            </a:r>
            <a:r>
              <a:rPr lang="ko-KR" altLang="en-US" sz="900" dirty="0" smtClean="0">
                <a:latin typeface="+mn-ea"/>
              </a:rPr>
              <a:t>매장을 </a:t>
            </a:r>
            <a:r>
              <a:rPr lang="ko-KR" altLang="en-US" sz="900" dirty="0">
                <a:latin typeface="+mn-ea"/>
              </a:rPr>
              <a:t>한꺼번에 수정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등록할 때</a:t>
            </a:r>
            <a:r>
              <a:rPr lang="en-US" altLang="ko-KR" sz="900" dirty="0">
                <a:latin typeface="+mn-ea"/>
              </a:rPr>
              <a:t>, </a:t>
            </a:r>
            <a:r>
              <a:rPr lang="ko-KR" altLang="en-US" sz="900" dirty="0">
                <a:latin typeface="+mn-ea"/>
              </a:rPr>
              <a:t>엑셀을 업로드하여 일괄 등록할 수 있습니다</a:t>
            </a:r>
            <a:r>
              <a:rPr lang="en-US" altLang="ko-KR" sz="900" dirty="0">
                <a:latin typeface="+mn-ea"/>
              </a:rPr>
              <a:t>.</a:t>
            </a:r>
          </a:p>
          <a:p>
            <a:r>
              <a:rPr lang="en-US" altLang="ko-KR" sz="900" dirty="0" smtClean="0">
                <a:latin typeface="+mn-ea"/>
              </a:rPr>
              <a:t>    - </a:t>
            </a:r>
            <a:r>
              <a:rPr lang="ko-KR" altLang="en-US" sz="900" dirty="0">
                <a:latin typeface="+mn-ea"/>
              </a:rPr>
              <a:t>엑셀 양식은 </a:t>
            </a:r>
            <a:r>
              <a:rPr lang="en-US" altLang="ko-KR" sz="900" dirty="0">
                <a:latin typeface="+mn-ea"/>
              </a:rPr>
              <a:t>'</a:t>
            </a:r>
            <a:r>
              <a:rPr lang="ko-KR" altLang="en-US" sz="900" dirty="0">
                <a:latin typeface="+mn-ea"/>
              </a:rPr>
              <a:t>양식 다운</a:t>
            </a:r>
            <a:r>
              <a:rPr lang="en-US" altLang="ko-KR" sz="900" dirty="0">
                <a:latin typeface="+mn-ea"/>
              </a:rPr>
              <a:t>' </a:t>
            </a:r>
            <a:r>
              <a:rPr lang="ko-KR" altLang="en-US" sz="900" dirty="0">
                <a:latin typeface="+mn-ea"/>
              </a:rPr>
              <a:t>버튼을 통해 다운로드할 수 있습니다</a:t>
            </a:r>
            <a:r>
              <a:rPr lang="en-US" altLang="ko-KR" sz="900" dirty="0" smtClean="0">
                <a:latin typeface="+mn-ea"/>
              </a:rPr>
              <a:t>.”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양식 다운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download sample excel </a:t>
            </a:r>
            <a:r>
              <a:rPr lang="en-US" altLang="ko-KR" sz="900" dirty="0" smtClean="0">
                <a:latin typeface="+mn-ea"/>
              </a:rPr>
              <a:t>(‘</a:t>
            </a:r>
            <a:r>
              <a:rPr lang="ko-KR" altLang="en-US" sz="900" dirty="0" smtClean="0">
                <a:latin typeface="+mn-ea"/>
              </a:rPr>
              <a:t>매장</a:t>
            </a:r>
            <a:r>
              <a:rPr lang="en-US" altLang="ko-KR" sz="900" dirty="0" smtClean="0">
                <a:latin typeface="+mn-ea"/>
              </a:rPr>
              <a:t>_</a:t>
            </a:r>
            <a:r>
              <a:rPr lang="ko-KR" altLang="en-US" sz="900" dirty="0" smtClean="0">
                <a:latin typeface="+mn-ea"/>
              </a:rPr>
              <a:t>등록</a:t>
            </a:r>
            <a:r>
              <a:rPr lang="en-US" altLang="ko-KR" sz="900" dirty="0">
                <a:latin typeface="+mn-ea"/>
              </a:rPr>
              <a:t>_</a:t>
            </a:r>
            <a:r>
              <a:rPr lang="ko-KR" altLang="en-US" sz="900" dirty="0">
                <a:latin typeface="+mn-ea"/>
              </a:rPr>
              <a:t>양식</a:t>
            </a:r>
            <a:r>
              <a:rPr lang="en-US" altLang="ko-KR" sz="900" dirty="0">
                <a:latin typeface="+mn-ea"/>
              </a:rPr>
              <a:t>.</a:t>
            </a:r>
            <a:r>
              <a:rPr lang="en-US" altLang="ko-KR" sz="900" dirty="0" err="1" smtClean="0">
                <a:latin typeface="+mn-ea"/>
              </a:rPr>
              <a:t>xlsx</a:t>
            </a:r>
            <a:r>
              <a:rPr lang="en-US" altLang="ko-KR" sz="900" dirty="0" smtClean="0">
                <a:latin typeface="+mn-ea"/>
              </a:rPr>
              <a:t>’)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엑셀 업로드 </a:t>
            </a:r>
            <a:r>
              <a:rPr lang="en-US" altLang="ko-KR" sz="900" dirty="0" smtClean="0">
                <a:latin typeface="+mn-ea"/>
              </a:rPr>
              <a:t>button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open file selection and if file is selected, show selected file name next to the button with x icon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3) buttons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a) </a:t>
            </a:r>
            <a:r>
              <a:rPr lang="ko-KR" altLang="en-US" sz="900" dirty="0" smtClean="0">
                <a:latin typeface="+mn-ea"/>
              </a:rPr>
              <a:t>저장</a:t>
            </a:r>
            <a:r>
              <a:rPr lang="en-US" altLang="ko-KR" sz="900" dirty="0" smtClean="0">
                <a:latin typeface="+mn-ea"/>
              </a:rPr>
              <a:t>(save)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clicks, show confirm msg</a:t>
            </a:r>
            <a:r>
              <a:rPr lang="en-US" altLang="ko-KR" sz="900" dirty="0" smtClean="0">
                <a:latin typeface="+mn-ea"/>
              </a:rPr>
              <a:t>.(“</a:t>
            </a:r>
            <a:r>
              <a:rPr lang="ko-KR" altLang="en-US" sz="900" dirty="0" smtClean="0">
                <a:latin typeface="+mn-ea"/>
              </a:rPr>
              <a:t>매장 </a:t>
            </a:r>
            <a:r>
              <a:rPr lang="ko-KR" altLang="en-US" sz="900" dirty="0" smtClean="0">
                <a:latin typeface="+mn-ea"/>
              </a:rPr>
              <a:t>엑셀 업로드 하시겠습니까</a:t>
            </a:r>
            <a:r>
              <a:rPr lang="en-US" altLang="ko-KR" sz="900" dirty="0" smtClean="0">
                <a:latin typeface="+mn-ea"/>
              </a:rPr>
              <a:t>?”)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if YES, do the process and clos the modal and reload product Grid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b) </a:t>
            </a:r>
            <a:r>
              <a:rPr lang="ko-KR" altLang="en-US" sz="900" dirty="0" smtClean="0">
                <a:latin typeface="+mn-ea"/>
              </a:rPr>
              <a:t>취소 </a:t>
            </a:r>
            <a:r>
              <a:rPr lang="en-US" altLang="ko-KR" sz="900" dirty="0" smtClean="0">
                <a:latin typeface="+mn-ea"/>
              </a:rPr>
              <a:t>(cancel) : if clicks, close the modal</a:t>
            </a:r>
          </a:p>
          <a:p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4.Process for excel upload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1) logic</a:t>
            </a:r>
          </a:p>
          <a:p>
            <a:r>
              <a:rPr lang="en-US" altLang="ko-KR" sz="900" dirty="0">
                <a:latin typeface="+mn-ea"/>
              </a:rPr>
              <a:t>     INSERT </a:t>
            </a:r>
            <a:r>
              <a:rPr lang="en-US" altLang="ko-KR" sz="900" dirty="0" err="1" smtClean="0">
                <a:latin typeface="+mn-ea"/>
              </a:rPr>
              <a:t>st_mall</a:t>
            </a:r>
            <a:r>
              <a:rPr lang="en-US" altLang="ko-KR" sz="900" dirty="0">
                <a:latin typeface="+mn-ea"/>
              </a:rPr>
              <a:t/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- </a:t>
            </a:r>
            <a:r>
              <a:rPr lang="en-US" altLang="ko-KR" sz="900" dirty="0" err="1" smtClean="0">
                <a:latin typeface="+mn-ea"/>
              </a:rPr>
              <a:t>mall_type</a:t>
            </a:r>
            <a:r>
              <a:rPr lang="en-US" altLang="ko-KR" sz="900" dirty="0" smtClean="0">
                <a:latin typeface="+mn-ea"/>
              </a:rPr>
              <a:t> =</a:t>
            </a:r>
            <a:r>
              <a:rPr lang="en-US" altLang="ko-KR" sz="900" b="1" dirty="0" smtClean="0">
                <a:latin typeface="+mn-ea"/>
              </a:rPr>
              <a:t> ‘store’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>
                <a:latin typeface="+mn-ea"/>
              </a:rPr>
              <a:t>    - </a:t>
            </a:r>
            <a:r>
              <a:rPr lang="en-US" altLang="ko-KR" sz="900" dirty="0" err="1" smtClean="0">
                <a:latin typeface="+mn-ea"/>
              </a:rPr>
              <a:t>reg_date</a:t>
            </a:r>
            <a:r>
              <a:rPr lang="en-US" altLang="ko-KR" sz="900" dirty="0">
                <a:latin typeface="+mn-ea"/>
              </a:rPr>
              <a:t> / </a:t>
            </a:r>
            <a:r>
              <a:rPr lang="en-US" altLang="ko-KR" sz="900" dirty="0" err="1">
                <a:latin typeface="+mn-ea"/>
              </a:rPr>
              <a:t>reg_user_seq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2) excel </a:t>
            </a:r>
            <a:r>
              <a:rPr lang="en-US" altLang="ko-KR" sz="900" dirty="0" smtClean="0">
                <a:latin typeface="+mn-ea"/>
              </a:rPr>
              <a:t>columns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 </a:t>
            </a:r>
            <a:r>
              <a:rPr lang="en-US" altLang="ko-KR" sz="900" dirty="0" smtClean="0">
                <a:latin typeface="+mn-ea"/>
              </a:rPr>
              <a:t>  a) </a:t>
            </a:r>
            <a:r>
              <a:rPr lang="ko-KR" altLang="en-US" sz="900" dirty="0">
                <a:latin typeface="+mn-ea"/>
              </a:rPr>
              <a:t>매장 이름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mall_name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b) </a:t>
            </a:r>
            <a:r>
              <a:rPr lang="ko-KR" altLang="en-US" sz="900" dirty="0">
                <a:latin typeface="+mn-ea"/>
              </a:rPr>
              <a:t>역사 코드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station_code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c) </a:t>
            </a:r>
            <a:r>
              <a:rPr lang="ko-KR" altLang="en-US" sz="900" dirty="0">
                <a:latin typeface="+mn-ea"/>
              </a:rPr>
              <a:t>업종</a:t>
            </a:r>
            <a:r>
              <a:rPr lang="en-US" altLang="ko-KR" sz="900" dirty="0">
                <a:latin typeface="+mn-ea"/>
              </a:rPr>
              <a:t>/</a:t>
            </a:r>
            <a:r>
              <a:rPr lang="ko-KR" altLang="en-US" sz="900" dirty="0">
                <a:latin typeface="+mn-ea"/>
              </a:rPr>
              <a:t>용도 </a:t>
            </a:r>
            <a:r>
              <a:rPr lang="en-US" altLang="ko-KR" sz="900" dirty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business_sector</a:t>
            </a:r>
            <a:r>
              <a:rPr lang="en-US" altLang="ko-KR" sz="900" dirty="0" smtClean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d) </a:t>
            </a:r>
            <a:r>
              <a:rPr lang="ko-KR" altLang="en-US" sz="900" dirty="0" smtClean="0">
                <a:latin typeface="+mn-ea"/>
              </a:rPr>
              <a:t>카테고리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store_category_code</a:t>
            </a:r>
            <a:r>
              <a:rPr lang="en-US" altLang="ko-KR" sz="900" dirty="0">
                <a:latin typeface="+mn-ea"/>
              </a:rPr>
              <a:t>} </a:t>
            </a:r>
            <a:br>
              <a:rPr lang="en-US" altLang="ko-KR" sz="900" dirty="0">
                <a:latin typeface="+mn-ea"/>
              </a:rPr>
            </a:br>
            <a:r>
              <a:rPr lang="en-US" altLang="ko-KR" sz="900" dirty="0">
                <a:latin typeface="+mn-ea"/>
              </a:rPr>
              <a:t>      - get </a:t>
            </a:r>
            <a:r>
              <a:rPr lang="en-US" altLang="ko-KR" sz="900" dirty="0" err="1">
                <a:latin typeface="+mn-ea"/>
              </a:rPr>
              <a:t>st_code_dtl.code</a:t>
            </a:r>
            <a:r>
              <a:rPr lang="en-US" altLang="ko-KR" sz="900" dirty="0">
                <a:latin typeface="+mn-ea"/>
              </a:rPr>
              <a:t> with </a:t>
            </a:r>
            <a:r>
              <a:rPr lang="en-US" altLang="ko-KR" sz="900" dirty="0" err="1">
                <a:latin typeface="+mn-ea"/>
              </a:rPr>
              <a:t>grp_code</a:t>
            </a:r>
            <a:r>
              <a:rPr lang="en-US" altLang="ko-KR" sz="900" dirty="0">
                <a:latin typeface="+mn-ea"/>
              </a:rPr>
              <a:t> = “SO” AND </a:t>
            </a:r>
            <a:r>
              <a:rPr lang="en-US" altLang="ko-KR" sz="900" dirty="0" err="1">
                <a:latin typeface="+mn-ea"/>
              </a:rPr>
              <a:t>code_name</a:t>
            </a:r>
            <a:r>
              <a:rPr lang="en-US" altLang="ko-KR" sz="900" dirty="0">
                <a:latin typeface="+mn-ea"/>
              </a:rPr>
              <a:t>=“{excel column(truncated)”</a:t>
            </a:r>
            <a:endParaRPr lang="en-US" altLang="ko-KR" sz="900" dirty="0">
              <a:latin typeface="+mn-ea"/>
            </a:endParaRPr>
          </a:p>
          <a:p>
            <a:r>
              <a:rPr lang="en-US" altLang="ko-KR" sz="900" dirty="0" smtClean="0">
                <a:latin typeface="+mn-ea"/>
              </a:rPr>
              <a:t>    e) </a:t>
            </a:r>
            <a:r>
              <a:rPr lang="ko-KR" altLang="en-US" sz="900" dirty="0">
                <a:latin typeface="+mn-ea"/>
              </a:rPr>
              <a:t>건물 내 위치 </a:t>
            </a:r>
            <a:r>
              <a:rPr lang="en-US" altLang="ko-KR" sz="900" dirty="0" smtClean="0">
                <a:latin typeface="+mn-ea"/>
              </a:rPr>
              <a:t>: </a:t>
            </a:r>
            <a:r>
              <a:rPr lang="en-US" altLang="ko-KR" sz="900" dirty="0">
                <a:latin typeface="+mn-ea"/>
              </a:rPr>
              <a:t>{</a:t>
            </a:r>
            <a:r>
              <a:rPr lang="en-US" altLang="ko-KR" sz="900" dirty="0" err="1">
                <a:latin typeface="+mn-ea"/>
              </a:rPr>
              <a:t>mall_location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f) </a:t>
            </a:r>
            <a:r>
              <a:rPr lang="ko-KR" altLang="en-US" sz="900" dirty="0">
                <a:latin typeface="+mn-ea"/>
              </a:rPr>
              <a:t>평균 소요 시간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business_hours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>
              <a:latin typeface="+mn-ea"/>
            </a:endParaRPr>
          </a:p>
          <a:p>
            <a:r>
              <a:rPr lang="ko-KR" altLang="en-US" sz="900" dirty="0" smtClean="0">
                <a:latin typeface="+mn-ea"/>
              </a:rPr>
              <a:t>    </a:t>
            </a:r>
            <a:r>
              <a:rPr lang="en-US" altLang="ko-KR" sz="900" dirty="0" smtClean="0">
                <a:latin typeface="+mn-ea"/>
              </a:rPr>
              <a:t>g) </a:t>
            </a:r>
            <a:r>
              <a:rPr lang="ko-KR" altLang="en-US" sz="900" dirty="0">
                <a:latin typeface="+mn-ea"/>
              </a:rPr>
              <a:t>담당자명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manager_name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h) </a:t>
            </a:r>
            <a:r>
              <a:rPr lang="ko-KR" altLang="en-US" sz="900" dirty="0">
                <a:latin typeface="+mn-ea"/>
              </a:rPr>
              <a:t>담당자 </a:t>
            </a:r>
            <a:r>
              <a:rPr lang="ko-KR" altLang="en-US" sz="900" dirty="0" smtClean="0">
                <a:latin typeface="+mn-ea"/>
              </a:rPr>
              <a:t>연락처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manager_phone</a:t>
            </a:r>
            <a:r>
              <a:rPr lang="en-US" altLang="ko-KR" sz="900" dirty="0">
                <a:latin typeface="+mn-ea"/>
              </a:rPr>
              <a:t>}</a:t>
            </a:r>
            <a:endParaRPr lang="en-US" altLang="ko-KR" sz="900" dirty="0" smtClean="0">
              <a:latin typeface="+mn-ea"/>
            </a:endParaRP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</a:t>
            </a:r>
            <a:r>
              <a:rPr lang="en-US" altLang="ko-KR" sz="900" dirty="0" err="1" smtClean="0">
                <a:latin typeface="+mn-ea"/>
              </a:rPr>
              <a:t>i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ko-KR" altLang="en-US" sz="900" dirty="0">
                <a:latin typeface="+mn-ea"/>
              </a:rPr>
              <a:t>매장 주문 불가 여부 </a:t>
            </a:r>
            <a:r>
              <a:rPr lang="en-US" altLang="ko-KR" sz="900" dirty="0">
                <a:latin typeface="+mn-ea"/>
              </a:rPr>
              <a:t>(Y/N</a:t>
            </a:r>
            <a:r>
              <a:rPr lang="en-US" altLang="ko-KR" sz="900" dirty="0" smtClean="0">
                <a:latin typeface="+mn-ea"/>
              </a:rPr>
              <a:t>) </a:t>
            </a:r>
            <a:r>
              <a:rPr lang="en-US" altLang="ko-KR" sz="900" dirty="0">
                <a:latin typeface="+mn-ea"/>
              </a:rPr>
              <a:t>: {</a:t>
            </a:r>
            <a:r>
              <a:rPr lang="en-US" altLang="ko-KR" sz="900" dirty="0" err="1">
                <a:latin typeface="+mn-ea"/>
              </a:rPr>
              <a:t>no_order_yn</a:t>
            </a:r>
            <a:r>
              <a:rPr lang="en-US" altLang="ko-KR" sz="900" dirty="0" smtClean="0">
                <a:latin typeface="+mn-ea"/>
              </a:rPr>
              <a:t>}</a:t>
            </a:r>
            <a:br>
              <a:rPr lang="en-US" altLang="ko-KR" sz="900" dirty="0" smtClean="0">
                <a:latin typeface="+mn-ea"/>
              </a:rPr>
            </a:br>
            <a:r>
              <a:rPr lang="en-US" altLang="ko-KR" sz="900" dirty="0" smtClean="0">
                <a:latin typeface="+mn-ea"/>
              </a:rPr>
              <a:t>      - if value is “Y” or “y”, set “Y”</a:t>
            </a:r>
          </a:p>
          <a:p>
            <a:r>
              <a:rPr lang="en-US" altLang="ko-KR" sz="900" dirty="0">
                <a:latin typeface="+mn-ea"/>
              </a:rPr>
              <a:t> </a:t>
            </a:r>
            <a:r>
              <a:rPr lang="en-US" altLang="ko-KR" sz="900" dirty="0" smtClean="0">
                <a:latin typeface="+mn-ea"/>
              </a:rPr>
              <a:t>     - else set “N”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939535"/>
            <a:ext cx="7050677" cy="378084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4545" y="1150188"/>
            <a:ext cx="141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Example</a:t>
            </a:r>
            <a:endParaRPr lang="ko-KR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0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850</Words>
  <Application>Microsoft Office PowerPoint</Application>
  <PresentationFormat>Widescreen</PresentationFormat>
  <Paragraphs>129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나눔고딕</vt:lpstr>
      <vt:lpstr>맑은 고딕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6</cp:revision>
  <dcterms:created xsi:type="dcterms:W3CDTF">2023-06-07T09:31:45Z</dcterms:created>
  <dcterms:modified xsi:type="dcterms:W3CDTF">2023-07-15T08:20:57Z</dcterms:modified>
</cp:coreProperties>
</file>