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4" r:id="rId6"/>
    <p:sldId id="263" r:id="rId7"/>
    <p:sldId id="257" r:id="rId8"/>
    <p:sldId id="261" r:id="rId9"/>
    <p:sldId id="262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0E9463-40AA-8750-6A28-0F78647CE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5F567F8-8E6A-DA6B-58EE-C61E466C2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0E9626-1D43-D0E5-72CE-ED604447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5302-66B8-413D-BC4E-25F1767A63C9}" type="datetimeFigureOut">
              <a:rPr lang="ko-KR" altLang="en-US" smtClean="0"/>
              <a:t>2025-07-01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C20C1F-81DB-F7C1-2D6E-C9832A763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5FBB40-DEEF-2C90-FAFA-3B13B6455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C173-AE03-4AE5-B4ED-00EB44B1FF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80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F33E67-557D-71CC-55E5-69CDD55E5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D7A04D5-85BE-BF33-7063-06C4A019F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56E3D6-B8F7-F599-1BCC-A4286E43A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5302-66B8-413D-BC4E-25F1767A63C9}" type="datetimeFigureOut">
              <a:rPr lang="ko-KR" altLang="en-US" smtClean="0"/>
              <a:t>2025-07-01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95B13D-FC59-F860-2DFC-84B1A1AD6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B65E4B-60EB-F068-5B50-581EAEC0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C173-AE03-4AE5-B4ED-00EB44B1FF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12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6DD4216-7127-66AD-16EC-836036DB5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EA65D0F-8873-49BD-6B9D-5F750FBED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A2130C-8902-EF56-4A84-9A3E3212C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5302-66B8-413D-BC4E-25F1767A63C9}" type="datetimeFigureOut">
              <a:rPr lang="ko-KR" altLang="en-US" smtClean="0"/>
              <a:t>2025-07-01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42CC7B-61A6-41C6-42BE-BE730B6A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CE0D52-9B5A-9218-774F-1FB7D975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C173-AE03-4AE5-B4ED-00EB44B1FF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74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8BBDAF-447D-F153-0FC0-9C3875CA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647BF5-6549-6E1F-FFC6-726FD27D9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64A607-DDAB-D027-1189-F36A476B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5302-66B8-413D-BC4E-25F1767A63C9}" type="datetimeFigureOut">
              <a:rPr lang="ko-KR" altLang="en-US" smtClean="0"/>
              <a:t>2025-07-01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A18D1F-15C5-44B0-199F-A3F042867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9E34E9-38E4-5531-8FAA-AE3738FA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C173-AE03-4AE5-B4ED-00EB44B1FF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846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1D9B68-1012-C46B-5559-ABB4A7DA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9695D00-8034-BC14-A6C4-3DF8D4DEC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A2A272-9B24-5D47-2BF5-F54BBA189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5302-66B8-413D-BC4E-25F1767A63C9}" type="datetimeFigureOut">
              <a:rPr lang="ko-KR" altLang="en-US" smtClean="0"/>
              <a:t>2025-07-01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8B9C46B-3100-A2F0-661E-061DFE15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A9F04C-DD6F-2A63-B889-42FEF0AE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C173-AE03-4AE5-B4ED-00EB44B1FF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205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ECC8B3-6E7A-8DE9-0CEC-527EF0379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CC220C-B66D-D720-6C33-A161F0359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589F22D-3FF3-869A-64B5-62CD325BF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42CFFB2-0C99-31EB-187F-ABFFA3A3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5302-66B8-413D-BC4E-25F1767A63C9}" type="datetimeFigureOut">
              <a:rPr lang="ko-KR" altLang="en-US" smtClean="0"/>
              <a:t>2025-07-01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2A8E941-B647-F5E7-F275-A7DAF3DBF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E468584-5221-34E3-956D-83437251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C173-AE03-4AE5-B4ED-00EB44B1FF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821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BE6279-2379-7D51-39D3-103B3438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0A7C4A-A7AB-4385-7E45-14D38866C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6C3B064-8331-22DC-5618-19B3258A0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76D73BF-35FA-8C74-D587-66DD1867A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F3972B5-331C-AF0E-56AA-502D593BC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317FA8C-351F-8DAD-F66A-D07A2FD4B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5302-66B8-413D-BC4E-25F1767A63C9}" type="datetimeFigureOut">
              <a:rPr lang="ko-KR" altLang="en-US" smtClean="0"/>
              <a:t>2025-07-01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719129C-99FA-458B-09B1-5603769D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FBB286D-AEEF-2562-47CA-B6215486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C173-AE03-4AE5-B4ED-00EB44B1FF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988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46CF5B-04D1-F4A0-B419-E7A897F3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81202B3-971B-226D-E5C5-1B736C51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5302-66B8-413D-BC4E-25F1767A63C9}" type="datetimeFigureOut">
              <a:rPr lang="ko-KR" altLang="en-US" smtClean="0"/>
              <a:t>2025-07-01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C2C0339-C548-1AE3-E893-038F8A0F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352086F-E0DE-A7FC-6784-21F66C69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C173-AE03-4AE5-B4ED-00EB44B1FF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424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6B90BCD-C2C6-241C-70AF-1F8126BAE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5302-66B8-413D-BC4E-25F1767A63C9}" type="datetimeFigureOut">
              <a:rPr lang="ko-KR" altLang="en-US" smtClean="0"/>
              <a:t>2025-07-01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C898AAC-AB85-C6FB-1E14-85E9E5B47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B603E41-DB36-86FC-3446-025CBEB1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C173-AE03-4AE5-B4ED-00EB44B1FF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777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F58661-4E71-0BA6-A35A-71E9B22D9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205431-A1F3-2AC7-E1A3-32A4D9F7A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E21700B-DE19-9BF1-449A-25E949B5B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48CE110-2893-E81E-7DC6-33A75C0B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5302-66B8-413D-BC4E-25F1767A63C9}" type="datetimeFigureOut">
              <a:rPr lang="ko-KR" altLang="en-US" smtClean="0"/>
              <a:t>2025-07-01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72D27E9-D874-F6B0-0F90-1A66CA5F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A1E74BC-1618-AD05-ADDF-57E6BBD5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C173-AE03-4AE5-B4ED-00EB44B1FF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54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B475D0-03D1-3C82-E737-BE8AA5E9F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F6FE48E-0763-3D34-5FAD-D4AA98F164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F0796DE-1D39-1DC5-647C-2DFCC0E72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00B05C-EED9-7F20-1701-650624A55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5302-66B8-413D-BC4E-25F1767A63C9}" type="datetimeFigureOut">
              <a:rPr lang="ko-KR" altLang="en-US" smtClean="0"/>
              <a:t>2025-07-01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0158745-090D-5CA7-7F3A-93DA937DD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48B70A-8EBE-22D6-A685-892D9E60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FC173-AE03-4AE5-B4ED-00EB44B1FF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79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2BE6A2F-95BC-7DED-848C-FCEE95C0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509656E-F9F6-995A-14DB-930853868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DF22A5-34EC-C584-04F9-4EE323425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345302-66B8-413D-BC4E-25F1767A63C9}" type="datetimeFigureOut">
              <a:rPr lang="ko-KR" altLang="en-US" smtClean="0"/>
              <a:t>2025-07-01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FED82F-F4A0-D6A5-5E75-7C9CD2DC0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4B9584-F96B-4224-7A5D-6CAA266DD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9FC173-AE03-4AE5-B4ED-00EB44B1FF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84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8E36A6-9991-4423-4B74-CAFA5A96D999}"/>
              </a:ext>
            </a:extLst>
          </p:cNvPr>
          <p:cNvSpPr txBox="1"/>
          <p:nvPr/>
        </p:nvSpPr>
        <p:spPr>
          <a:xfrm>
            <a:off x="3361976" y="2551837"/>
            <a:ext cx="546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/>
              <a:t>현대사 아카이브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자료 관리</a:t>
            </a:r>
          </a:p>
        </p:txBody>
      </p:sp>
    </p:spTree>
    <p:extLst>
      <p:ext uri="{BB962C8B-B14F-4D97-AF65-F5344CB8AC3E}">
        <p14:creationId xmlns:p14="http://schemas.microsoft.com/office/powerpoint/2010/main" val="2592545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EACAD-AB12-1F31-20E7-0B2439E4B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3FE3D2B-E89E-A990-A869-D111509E0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88" y="0"/>
            <a:ext cx="819302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FA375B-A595-30D6-B446-E602A25D3E64}"/>
              </a:ext>
            </a:extLst>
          </p:cNvPr>
          <p:cNvSpPr txBox="1"/>
          <p:nvPr/>
        </p:nvSpPr>
        <p:spPr>
          <a:xfrm>
            <a:off x="258618" y="2189018"/>
            <a:ext cx="3017982" cy="7386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050" dirty="0"/>
              <a:t>대표 이미지 추가</a:t>
            </a:r>
            <a:endParaRPr lang="en-US" altLang="ko-KR" sz="1050" dirty="0"/>
          </a:p>
          <a:p>
            <a:pPr marL="228600" indent="-228600">
              <a:buAutoNum type="arabicPeriod"/>
            </a:pPr>
            <a:r>
              <a:rPr lang="ko-KR" altLang="en-US" sz="1050" dirty="0"/>
              <a:t>검색 필터 </a:t>
            </a:r>
            <a:r>
              <a:rPr lang="en-US" altLang="ko-KR" sz="1050" dirty="0"/>
              <a:t>– </a:t>
            </a:r>
            <a:r>
              <a:rPr lang="ko-KR" altLang="en-US" sz="1050" dirty="0"/>
              <a:t>시대 삭제 </a:t>
            </a:r>
            <a:r>
              <a:rPr lang="en-US" altLang="ko-KR" sz="1050" dirty="0"/>
              <a:t>&amp; </a:t>
            </a:r>
            <a:r>
              <a:rPr lang="ko-KR" altLang="en-US" sz="1050" dirty="0"/>
              <a:t>분류 추가</a:t>
            </a:r>
            <a:br>
              <a:rPr lang="en-US" altLang="ko-KR" sz="1050" dirty="0"/>
            </a:br>
            <a:r>
              <a:rPr lang="ko-KR" altLang="en-US" sz="1050" dirty="0"/>
              <a:t>분류 첫 번째 항목으로 검색 및 조회 가능</a:t>
            </a:r>
            <a:endParaRPr lang="en-US" altLang="ko-KR" sz="1050" dirty="0"/>
          </a:p>
          <a:p>
            <a:pPr marL="228600" indent="-228600">
              <a:buAutoNum type="arabicPeriod"/>
            </a:pPr>
            <a:r>
              <a:rPr lang="ko-KR" altLang="en-US" sz="1050" dirty="0"/>
              <a:t>자료 리스트 </a:t>
            </a:r>
            <a:r>
              <a:rPr lang="en-US" altLang="ko-KR" sz="1050" dirty="0"/>
              <a:t>– </a:t>
            </a:r>
            <a:r>
              <a:rPr lang="ko-KR" altLang="en-US" sz="1050" dirty="0"/>
              <a:t>분류 항목 추가</a:t>
            </a:r>
            <a:endParaRPr lang="en-US" altLang="ko-KR" sz="105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0D36C84-BDB6-17B1-6546-89D0C7397360}"/>
              </a:ext>
            </a:extLst>
          </p:cNvPr>
          <p:cNvSpPr/>
          <p:nvPr/>
        </p:nvSpPr>
        <p:spPr>
          <a:xfrm>
            <a:off x="2076450" y="737322"/>
            <a:ext cx="3795713" cy="23812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D15DDB5-F026-2930-5BDC-0A93BE508C7E}"/>
              </a:ext>
            </a:extLst>
          </p:cNvPr>
          <p:cNvSpPr/>
          <p:nvPr/>
        </p:nvSpPr>
        <p:spPr>
          <a:xfrm>
            <a:off x="6096001" y="2239433"/>
            <a:ext cx="762000" cy="3999442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9552E0B-DB71-8886-B6FC-9B1DFE088069}"/>
              </a:ext>
            </a:extLst>
          </p:cNvPr>
          <p:cNvSpPr/>
          <p:nvPr/>
        </p:nvSpPr>
        <p:spPr>
          <a:xfrm>
            <a:off x="3877055" y="2210858"/>
            <a:ext cx="762000" cy="3999442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46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CB462-2B52-2D83-A539-B50A91752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9A80E84-9078-9937-855B-EBAB6EA53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824" y="0"/>
            <a:ext cx="4898026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102513C-48EF-55CC-9DB2-AC6C9E8ADC7E}"/>
              </a:ext>
            </a:extLst>
          </p:cNvPr>
          <p:cNvSpPr/>
          <p:nvPr/>
        </p:nvSpPr>
        <p:spPr>
          <a:xfrm>
            <a:off x="3448050" y="926784"/>
            <a:ext cx="3795713" cy="23812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AFCF302-BDCB-CC81-C5C5-ACA54213A59E}"/>
              </a:ext>
            </a:extLst>
          </p:cNvPr>
          <p:cNvSpPr/>
          <p:nvPr/>
        </p:nvSpPr>
        <p:spPr>
          <a:xfrm>
            <a:off x="3448049" y="254796"/>
            <a:ext cx="3795713" cy="23812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EBB9657-8DDB-FE9F-586E-F16F3BF0377C}"/>
              </a:ext>
            </a:extLst>
          </p:cNvPr>
          <p:cNvSpPr/>
          <p:nvPr/>
        </p:nvSpPr>
        <p:spPr>
          <a:xfrm>
            <a:off x="3448048" y="1905000"/>
            <a:ext cx="3795713" cy="104394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48ED61-1E30-59B1-6ADA-72BEAFC2F4F9}"/>
              </a:ext>
            </a:extLst>
          </p:cNvPr>
          <p:cNvSpPr txBox="1"/>
          <p:nvPr/>
        </p:nvSpPr>
        <p:spPr>
          <a:xfrm>
            <a:off x="166255" y="3429000"/>
            <a:ext cx="4147128" cy="154657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50" dirty="0"/>
              <a:t>드롭다운 목록 후술</a:t>
            </a:r>
            <a:endParaRPr lang="en-US" altLang="ko-KR" sz="1050" dirty="0"/>
          </a:p>
          <a:p>
            <a:endParaRPr lang="en-US" altLang="ko-KR" sz="1050" dirty="0"/>
          </a:p>
          <a:p>
            <a:r>
              <a:rPr lang="ko-KR" altLang="en-US" sz="1050" dirty="0"/>
              <a:t>시기 </a:t>
            </a:r>
            <a:r>
              <a:rPr lang="en-US" altLang="ko-KR" sz="1050" dirty="0"/>
              <a:t>– </a:t>
            </a:r>
            <a:r>
              <a:rPr lang="ko-KR" altLang="en-US" sz="1050" dirty="0"/>
              <a:t>텍스트박스로 변경</a:t>
            </a:r>
            <a:endParaRPr lang="en-US" altLang="ko-KR" sz="1050" dirty="0"/>
          </a:p>
          <a:p>
            <a:endParaRPr lang="en-US" altLang="ko-KR" sz="1050" dirty="0"/>
          </a:p>
          <a:p>
            <a:r>
              <a:rPr lang="en-US" altLang="ko-KR" sz="1050" b="1" dirty="0"/>
              <a:t>*</a:t>
            </a:r>
            <a:r>
              <a:rPr lang="ko-KR" altLang="en-US" sz="1050" b="1" dirty="0"/>
              <a:t>여러 개 입력해야 하는 항목의 경우</a:t>
            </a:r>
            <a:r>
              <a:rPr lang="en-US" altLang="ko-KR" sz="1050" b="1" dirty="0"/>
              <a:t>,</a:t>
            </a:r>
          </a:p>
          <a:p>
            <a:r>
              <a:rPr lang="ko-KR" altLang="en-US" sz="1050" b="1" dirty="0"/>
              <a:t>필수 항목이 아니면 일부 항목만 입력하더라도 저장 가능</a:t>
            </a:r>
            <a:endParaRPr lang="en-US" altLang="ko-KR" sz="1050" b="1" dirty="0"/>
          </a:p>
          <a:p>
            <a:r>
              <a:rPr lang="en-US" altLang="ko-KR" sz="1050" dirty="0"/>
              <a:t>Ex) </a:t>
            </a:r>
            <a:r>
              <a:rPr lang="ko-KR" altLang="en-US" sz="1050" dirty="0"/>
              <a:t>시기에서 년과 월만 입력</a:t>
            </a:r>
            <a:r>
              <a:rPr lang="en-US" altLang="ko-KR" sz="1050" dirty="0"/>
              <a:t>, </a:t>
            </a:r>
            <a:r>
              <a:rPr lang="ko-KR" altLang="en-US" sz="1050" dirty="0"/>
              <a:t>분류 </a:t>
            </a:r>
            <a:r>
              <a:rPr lang="ko-KR" altLang="en-US" sz="1050" dirty="0" err="1"/>
              <a:t>드롭다운을</a:t>
            </a:r>
            <a:r>
              <a:rPr lang="ko-KR" altLang="en-US" sz="1050" dirty="0"/>
              <a:t> 세 </a:t>
            </a:r>
            <a:r>
              <a:rPr lang="ko-KR" altLang="en-US" sz="1050" dirty="0" err="1"/>
              <a:t>칸까지만</a:t>
            </a:r>
            <a:r>
              <a:rPr lang="ko-KR" altLang="en-US" sz="1050" dirty="0"/>
              <a:t> 입력</a:t>
            </a:r>
            <a:endParaRPr lang="en-US" altLang="ko-KR" sz="1050" dirty="0"/>
          </a:p>
          <a:p>
            <a:endParaRPr lang="en-US" altLang="ko-KR" sz="1050" dirty="0"/>
          </a:p>
          <a:p>
            <a:r>
              <a:rPr lang="ko-KR" altLang="en-US" sz="1050" b="1" dirty="0"/>
              <a:t>수정 화면은 변경사항 없음</a:t>
            </a:r>
          </a:p>
        </p:txBody>
      </p:sp>
    </p:spTree>
    <p:extLst>
      <p:ext uri="{BB962C8B-B14F-4D97-AF65-F5344CB8AC3E}">
        <p14:creationId xmlns:p14="http://schemas.microsoft.com/office/powerpoint/2010/main" val="158088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79E82-6A1F-809E-A9DC-1F6373FD0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6B4EDEE7-8AA4-574B-31C9-B7CFB60F5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790065"/>
              </p:ext>
            </p:extLst>
          </p:nvPr>
        </p:nvGraphicFramePr>
        <p:xfrm>
          <a:off x="986703" y="423067"/>
          <a:ext cx="578716" cy="4229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8716">
                  <a:extLst>
                    <a:ext uri="{9D8B030D-6E8A-4147-A177-3AD203B41FA5}">
                      <a16:colId xmlns:a16="http://schemas.microsoft.com/office/drawing/2014/main" val="1042582183"/>
                    </a:ext>
                  </a:extLst>
                </a:gridCol>
              </a:tblGrid>
              <a:tr h="1221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u="none" strike="noStrike" dirty="0">
                          <a:effectLst/>
                        </a:rPr>
                        <a:t>22879</a:t>
                      </a:r>
                      <a:endParaRPr lang="en-US" altLang="ko-KR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333180418"/>
                  </a:ext>
                </a:extLst>
              </a:tr>
              <a:tr h="2010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u="none" strike="noStrike" dirty="0">
                          <a:effectLst/>
                        </a:rPr>
                        <a:t>2019</a:t>
                      </a:r>
                      <a:r>
                        <a:rPr lang="ko-KR" altLang="en-US" sz="600" u="none" strike="noStrike" dirty="0">
                          <a:effectLst/>
                        </a:rPr>
                        <a:t>년 </a:t>
                      </a:r>
                      <a:r>
                        <a:rPr lang="en-US" altLang="ko-KR" sz="600" u="none" strike="noStrike" dirty="0">
                          <a:effectLst/>
                        </a:rPr>
                        <a:t>1</a:t>
                      </a:r>
                      <a:r>
                        <a:rPr lang="ko-KR" altLang="en-US" sz="600" u="none" strike="noStrike" dirty="0">
                          <a:effectLst/>
                        </a:rPr>
                        <a:t>차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1708267100"/>
                  </a:ext>
                </a:extLst>
              </a:tr>
              <a:tr h="2010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u="none" strike="noStrike">
                          <a:effectLst/>
                        </a:rPr>
                        <a:t>2019</a:t>
                      </a:r>
                      <a:r>
                        <a:rPr lang="ko-KR" altLang="en-US" sz="600" u="none" strike="noStrike">
                          <a:effectLst/>
                        </a:rPr>
                        <a:t>년 </a:t>
                      </a:r>
                      <a:r>
                        <a:rPr lang="en-US" altLang="ko-KR" sz="600" u="none" strike="noStrike">
                          <a:effectLst/>
                        </a:rPr>
                        <a:t>2</a:t>
                      </a:r>
                      <a:r>
                        <a:rPr lang="ko-KR" altLang="en-US" sz="600" u="none" strike="noStrike">
                          <a:effectLst/>
                        </a:rPr>
                        <a:t>차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957815948"/>
                  </a:ext>
                </a:extLst>
              </a:tr>
              <a:tr h="2010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u="none" strike="noStrike" dirty="0">
                          <a:effectLst/>
                        </a:rPr>
                        <a:t>2019</a:t>
                      </a:r>
                      <a:r>
                        <a:rPr lang="ko-KR" altLang="en-US" sz="600" u="none" strike="noStrike" dirty="0">
                          <a:effectLst/>
                        </a:rPr>
                        <a:t>년 </a:t>
                      </a:r>
                      <a:r>
                        <a:rPr lang="en-US" altLang="ko-KR" sz="600" u="none" strike="noStrike" dirty="0">
                          <a:effectLst/>
                        </a:rPr>
                        <a:t>3</a:t>
                      </a:r>
                      <a:r>
                        <a:rPr lang="ko-KR" altLang="en-US" sz="600" u="none" strike="noStrike" dirty="0">
                          <a:effectLst/>
                        </a:rPr>
                        <a:t>차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393785631"/>
                  </a:ext>
                </a:extLst>
              </a:tr>
              <a:tr h="2010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u="none" strike="noStrike" dirty="0">
                          <a:effectLst/>
                        </a:rPr>
                        <a:t>2019</a:t>
                      </a:r>
                      <a:r>
                        <a:rPr lang="ko-KR" altLang="en-US" sz="600" u="none" strike="noStrike" dirty="0">
                          <a:effectLst/>
                        </a:rPr>
                        <a:t>년 </a:t>
                      </a:r>
                      <a:r>
                        <a:rPr lang="en-US" altLang="ko-KR" sz="600" u="none" strike="noStrike" dirty="0">
                          <a:effectLst/>
                        </a:rPr>
                        <a:t>4</a:t>
                      </a:r>
                      <a:r>
                        <a:rPr lang="ko-KR" altLang="en-US" sz="600" u="none" strike="noStrike" dirty="0">
                          <a:effectLst/>
                        </a:rPr>
                        <a:t>차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3812635230"/>
                  </a:ext>
                </a:extLst>
              </a:tr>
              <a:tr h="2010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u="none" strike="noStrike" dirty="0">
                          <a:effectLst/>
                        </a:rPr>
                        <a:t>2020</a:t>
                      </a:r>
                      <a:r>
                        <a:rPr lang="ko-KR" altLang="en-US" sz="600" u="none" strike="noStrike" dirty="0">
                          <a:effectLst/>
                        </a:rPr>
                        <a:t>년 </a:t>
                      </a:r>
                      <a:r>
                        <a:rPr lang="en-US" altLang="ko-KR" sz="600" u="none" strike="noStrike" dirty="0">
                          <a:effectLst/>
                        </a:rPr>
                        <a:t>1</a:t>
                      </a:r>
                      <a:r>
                        <a:rPr lang="ko-KR" altLang="en-US" sz="600" u="none" strike="noStrike" dirty="0">
                          <a:effectLst/>
                        </a:rPr>
                        <a:t>차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2280368423"/>
                  </a:ext>
                </a:extLst>
              </a:tr>
              <a:tr h="2010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u="none" strike="noStrike">
                          <a:effectLst/>
                        </a:rPr>
                        <a:t>2020</a:t>
                      </a:r>
                      <a:r>
                        <a:rPr lang="ko-KR" altLang="en-US" sz="600" u="none" strike="noStrike">
                          <a:effectLst/>
                        </a:rPr>
                        <a:t>년 </a:t>
                      </a:r>
                      <a:r>
                        <a:rPr lang="en-US" altLang="ko-KR" sz="600" u="none" strike="noStrike">
                          <a:effectLst/>
                        </a:rPr>
                        <a:t>3</a:t>
                      </a:r>
                      <a:r>
                        <a:rPr lang="ko-KR" altLang="en-US" sz="600" u="none" strike="noStrike">
                          <a:effectLst/>
                        </a:rPr>
                        <a:t>차 구입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2507724220"/>
                  </a:ext>
                </a:extLst>
              </a:tr>
              <a:tr h="2010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u="none" strike="noStrike">
                          <a:effectLst/>
                        </a:rPr>
                        <a:t>2021</a:t>
                      </a:r>
                      <a:r>
                        <a:rPr lang="ko-KR" altLang="en-US" sz="600" u="none" strike="noStrike">
                          <a:effectLst/>
                        </a:rPr>
                        <a:t>년 </a:t>
                      </a:r>
                      <a:r>
                        <a:rPr lang="en-US" altLang="ko-KR" sz="600" u="none" strike="noStrike">
                          <a:effectLst/>
                        </a:rPr>
                        <a:t>2</a:t>
                      </a:r>
                      <a:r>
                        <a:rPr lang="ko-KR" altLang="en-US" sz="600" u="none" strike="noStrike">
                          <a:effectLst/>
                        </a:rPr>
                        <a:t>차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4131925140"/>
                  </a:ext>
                </a:extLst>
              </a:tr>
              <a:tr h="2010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u="none" strike="noStrike">
                          <a:effectLst/>
                        </a:rPr>
                        <a:t>2021</a:t>
                      </a:r>
                      <a:r>
                        <a:rPr lang="ko-KR" altLang="en-US" sz="600" u="none" strike="noStrike">
                          <a:effectLst/>
                        </a:rPr>
                        <a:t>년 </a:t>
                      </a:r>
                      <a:r>
                        <a:rPr lang="en-US" altLang="ko-KR" sz="600" u="none" strike="noStrike">
                          <a:effectLst/>
                        </a:rPr>
                        <a:t>3</a:t>
                      </a:r>
                      <a:r>
                        <a:rPr lang="ko-KR" altLang="en-US" sz="600" u="none" strike="noStrike">
                          <a:effectLst/>
                        </a:rPr>
                        <a:t>차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1448743860"/>
                  </a:ext>
                </a:extLst>
              </a:tr>
              <a:tr h="2010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u="none" strike="noStrike">
                          <a:effectLst/>
                        </a:rPr>
                        <a:t>2022</a:t>
                      </a:r>
                      <a:r>
                        <a:rPr lang="ko-KR" altLang="en-US" sz="600" u="none" strike="noStrike">
                          <a:effectLst/>
                        </a:rPr>
                        <a:t>년 </a:t>
                      </a:r>
                      <a:r>
                        <a:rPr lang="en-US" altLang="ko-KR" sz="600" u="none" strike="noStrike">
                          <a:effectLst/>
                        </a:rPr>
                        <a:t>4</a:t>
                      </a:r>
                      <a:r>
                        <a:rPr lang="ko-KR" altLang="en-US" sz="600" u="none" strike="noStrike">
                          <a:effectLst/>
                        </a:rPr>
                        <a:t>차 수증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1680832809"/>
                  </a:ext>
                </a:extLst>
              </a:tr>
              <a:tr h="2010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u="none" strike="noStrike">
                          <a:effectLst/>
                        </a:rPr>
                        <a:t>2023</a:t>
                      </a:r>
                      <a:r>
                        <a:rPr lang="ko-KR" altLang="en-US" sz="600" u="none" strike="noStrike">
                          <a:effectLst/>
                        </a:rPr>
                        <a:t>년 </a:t>
                      </a:r>
                      <a:r>
                        <a:rPr lang="en-US" altLang="ko-KR" sz="600" u="none" strike="noStrike">
                          <a:effectLst/>
                        </a:rPr>
                        <a:t>1</a:t>
                      </a:r>
                      <a:r>
                        <a:rPr lang="ko-KR" altLang="en-US" sz="600" u="none" strike="noStrike">
                          <a:effectLst/>
                        </a:rPr>
                        <a:t>차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3763371104"/>
                  </a:ext>
                </a:extLst>
              </a:tr>
              <a:tr h="2010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u="none" strike="noStrike" dirty="0">
                          <a:effectLst/>
                        </a:rPr>
                        <a:t>2023</a:t>
                      </a:r>
                      <a:r>
                        <a:rPr lang="ko-KR" altLang="en-US" sz="600" u="none" strike="noStrike" dirty="0">
                          <a:effectLst/>
                        </a:rPr>
                        <a:t>년 </a:t>
                      </a:r>
                      <a:r>
                        <a:rPr lang="en-US" altLang="ko-KR" sz="600" u="none" strike="noStrike" dirty="0">
                          <a:effectLst/>
                        </a:rPr>
                        <a:t>2</a:t>
                      </a:r>
                      <a:r>
                        <a:rPr lang="ko-KR" altLang="en-US" sz="600" u="none" strike="noStrike" dirty="0">
                          <a:effectLst/>
                        </a:rPr>
                        <a:t>차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474791245"/>
                  </a:ext>
                </a:extLst>
              </a:tr>
              <a:tr h="2010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u="none" strike="noStrike">
                          <a:effectLst/>
                        </a:rPr>
                        <a:t>2023</a:t>
                      </a:r>
                      <a:r>
                        <a:rPr lang="ko-KR" altLang="en-US" sz="600" u="none" strike="noStrike">
                          <a:effectLst/>
                        </a:rPr>
                        <a:t>년 </a:t>
                      </a:r>
                      <a:r>
                        <a:rPr lang="en-US" altLang="ko-KR" sz="600" u="none" strike="noStrike">
                          <a:effectLst/>
                        </a:rPr>
                        <a:t>3</a:t>
                      </a:r>
                      <a:r>
                        <a:rPr lang="ko-KR" altLang="en-US" sz="600" u="none" strike="noStrike">
                          <a:effectLst/>
                        </a:rPr>
                        <a:t>차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2998261171"/>
                  </a:ext>
                </a:extLst>
              </a:tr>
              <a:tr h="2010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u="none" strike="noStrike">
                          <a:effectLst/>
                        </a:rPr>
                        <a:t>2024</a:t>
                      </a:r>
                      <a:r>
                        <a:rPr lang="ko-KR" altLang="en-US" sz="600" u="none" strike="noStrike">
                          <a:effectLst/>
                        </a:rPr>
                        <a:t>년 </a:t>
                      </a:r>
                      <a:r>
                        <a:rPr lang="en-US" altLang="ko-KR" sz="600" u="none" strike="noStrike">
                          <a:effectLst/>
                        </a:rPr>
                        <a:t>1</a:t>
                      </a:r>
                      <a:r>
                        <a:rPr lang="ko-KR" altLang="en-US" sz="600" u="none" strike="noStrike">
                          <a:effectLst/>
                        </a:rPr>
                        <a:t>차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1674160668"/>
                  </a:ext>
                </a:extLst>
              </a:tr>
              <a:tr h="2010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u="none" strike="noStrike">
                          <a:effectLst/>
                        </a:rPr>
                        <a:t>2024</a:t>
                      </a:r>
                      <a:r>
                        <a:rPr lang="ko-KR" altLang="en-US" sz="600" u="none" strike="noStrike">
                          <a:effectLst/>
                        </a:rPr>
                        <a:t>년 </a:t>
                      </a:r>
                      <a:r>
                        <a:rPr lang="en-US" altLang="ko-KR" sz="600" u="none" strike="noStrike">
                          <a:effectLst/>
                        </a:rPr>
                        <a:t>1</a:t>
                      </a:r>
                      <a:r>
                        <a:rPr lang="ko-KR" altLang="en-US" sz="600" u="none" strike="noStrike">
                          <a:effectLst/>
                        </a:rPr>
                        <a:t>차 경매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2214121146"/>
                  </a:ext>
                </a:extLst>
              </a:tr>
              <a:tr h="2010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u="none" strike="noStrike">
                          <a:effectLst/>
                        </a:rPr>
                        <a:t>2024</a:t>
                      </a:r>
                      <a:r>
                        <a:rPr lang="ko-KR" altLang="en-US" sz="600" u="none" strike="noStrike">
                          <a:effectLst/>
                        </a:rPr>
                        <a:t>년 </a:t>
                      </a:r>
                      <a:r>
                        <a:rPr lang="en-US" altLang="ko-KR" sz="600" u="none" strike="noStrike">
                          <a:effectLst/>
                        </a:rPr>
                        <a:t>4</a:t>
                      </a:r>
                      <a:r>
                        <a:rPr lang="ko-KR" altLang="en-US" sz="600" u="none" strike="noStrike">
                          <a:effectLst/>
                        </a:rPr>
                        <a:t>차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3299931118"/>
                  </a:ext>
                </a:extLst>
              </a:tr>
              <a:tr h="2010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u="none" strike="noStrike">
                          <a:effectLst/>
                        </a:rPr>
                        <a:t>2025</a:t>
                      </a:r>
                      <a:r>
                        <a:rPr lang="ko-KR" altLang="en-US" sz="600" u="none" strike="noStrike">
                          <a:effectLst/>
                        </a:rPr>
                        <a:t>년 </a:t>
                      </a:r>
                      <a:r>
                        <a:rPr lang="en-US" altLang="ko-KR" sz="600" u="none" strike="noStrike">
                          <a:effectLst/>
                        </a:rPr>
                        <a:t>1</a:t>
                      </a:r>
                      <a:r>
                        <a:rPr lang="ko-KR" altLang="en-US" sz="600" u="none" strike="noStrike">
                          <a:effectLst/>
                        </a:rPr>
                        <a:t>차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2954642338"/>
                  </a:ext>
                </a:extLst>
              </a:tr>
              <a:tr h="2010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600" u="none" strike="noStrike">
                          <a:effectLst/>
                        </a:rPr>
                        <a:t>2025</a:t>
                      </a:r>
                      <a:r>
                        <a:rPr lang="ko-KR" altLang="en-US" sz="600" u="none" strike="noStrike">
                          <a:effectLst/>
                        </a:rPr>
                        <a:t>년 </a:t>
                      </a:r>
                      <a:r>
                        <a:rPr lang="en-US" altLang="ko-KR" sz="600" u="none" strike="noStrike">
                          <a:effectLst/>
                        </a:rPr>
                        <a:t>1</a:t>
                      </a:r>
                      <a:r>
                        <a:rPr lang="ko-KR" altLang="en-US" sz="600" u="none" strike="noStrike">
                          <a:effectLst/>
                        </a:rPr>
                        <a:t>차 경매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1743050863"/>
                  </a:ext>
                </a:extLst>
              </a:tr>
              <a:tr h="1221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구입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1985764603"/>
                  </a:ext>
                </a:extLst>
              </a:tr>
              <a:tr h="20101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부흥 창간호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2238819677"/>
                  </a:ext>
                </a:extLst>
              </a:tr>
              <a:tr h="1221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수증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3953131402"/>
                  </a:ext>
                </a:extLst>
              </a:tr>
              <a:tr h="1221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아고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18785382"/>
                  </a:ext>
                </a:extLst>
              </a:tr>
              <a:tr h="1221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 err="1">
                          <a:effectLst/>
                        </a:rPr>
                        <a:t>한박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553" marR="5553" marT="5553" marB="0" anchor="ctr"/>
                </a:tc>
                <a:extLst>
                  <a:ext uri="{0D108BD9-81ED-4DB2-BD59-A6C34878D82A}">
                    <a16:rowId xmlns:a16="http://schemas.microsoft.com/office/drawing/2014/main" val="4020152897"/>
                  </a:ext>
                </a:extLst>
              </a:tr>
            </a:tbl>
          </a:graphicData>
        </a:graphic>
      </p:graphicFrame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1A94067A-B976-CF14-6406-829F88808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313346"/>
              </p:ext>
            </p:extLst>
          </p:nvPr>
        </p:nvGraphicFramePr>
        <p:xfrm>
          <a:off x="3508082" y="432261"/>
          <a:ext cx="1143000" cy="838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939345377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effectLst/>
                        </a:rPr>
                        <a:t>한국</a:t>
                      </a:r>
                      <a:r>
                        <a:rPr lang="en-US" altLang="ko-KR" sz="600" u="none" strike="noStrike" dirty="0">
                          <a:effectLst/>
                        </a:rPr>
                        <a:t>/</a:t>
                      </a:r>
                      <a:r>
                        <a:rPr lang="ko-KR" altLang="en-US" sz="600" u="none" strike="noStrike" dirty="0">
                          <a:effectLst/>
                        </a:rPr>
                        <a:t>광복이후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650444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effectLst/>
                        </a:rPr>
                        <a:t>한국</a:t>
                      </a:r>
                      <a:r>
                        <a:rPr lang="en-US" altLang="ko-KR" sz="600" u="none" strike="noStrike" dirty="0">
                          <a:effectLst/>
                        </a:rPr>
                        <a:t>/</a:t>
                      </a:r>
                      <a:r>
                        <a:rPr lang="ko-KR" altLang="en-US" sz="600" u="none" strike="noStrike" dirty="0">
                          <a:effectLst/>
                        </a:rPr>
                        <a:t>광복이후</a:t>
                      </a:r>
                      <a:r>
                        <a:rPr lang="en-US" altLang="ko-KR" sz="600" u="none" strike="noStrike" dirty="0">
                          <a:effectLst/>
                        </a:rPr>
                        <a:t>, </a:t>
                      </a:r>
                      <a:r>
                        <a:rPr lang="ko-KR" altLang="en-US" sz="600" u="none" strike="noStrike" dirty="0">
                          <a:effectLst/>
                        </a:rPr>
                        <a:t>미국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82193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effectLst/>
                        </a:rPr>
                        <a:t>한국</a:t>
                      </a:r>
                      <a:r>
                        <a:rPr lang="en-US" altLang="ko-KR" sz="600" u="none" strike="noStrike" dirty="0">
                          <a:effectLst/>
                        </a:rPr>
                        <a:t>/</a:t>
                      </a:r>
                      <a:r>
                        <a:rPr lang="ko-KR" altLang="en-US" sz="600" u="none" strike="noStrike" dirty="0">
                          <a:effectLst/>
                        </a:rPr>
                        <a:t>광복이후</a:t>
                      </a:r>
                      <a:r>
                        <a:rPr lang="en-US" altLang="ko-KR" sz="600" u="none" strike="noStrike" dirty="0">
                          <a:effectLst/>
                        </a:rPr>
                        <a:t>, </a:t>
                      </a:r>
                      <a:r>
                        <a:rPr lang="ko-KR" altLang="en-US" sz="600" u="none" strike="noStrike" dirty="0">
                          <a:effectLst/>
                        </a:rPr>
                        <a:t>영국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422532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effectLst/>
                        </a:rPr>
                        <a:t>한국</a:t>
                      </a:r>
                      <a:r>
                        <a:rPr lang="en-US" altLang="ko-KR" sz="600" u="none" strike="noStrike" dirty="0">
                          <a:effectLst/>
                        </a:rPr>
                        <a:t>/</a:t>
                      </a:r>
                      <a:r>
                        <a:rPr lang="ko-KR" altLang="en-US" sz="600" u="none" strike="noStrike" dirty="0">
                          <a:effectLst/>
                        </a:rPr>
                        <a:t>일제강점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4217173"/>
                  </a:ext>
                </a:extLst>
              </a:tr>
            </a:tbl>
          </a:graphicData>
        </a:graphic>
      </p:graphicFrame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7B5257BE-71C0-A447-8CEB-BCAB52B88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457844"/>
              </p:ext>
            </p:extLst>
          </p:nvPr>
        </p:nvGraphicFramePr>
        <p:xfrm>
          <a:off x="6226465" y="423067"/>
          <a:ext cx="1143000" cy="1466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070246252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effectLst/>
                        </a:rPr>
                        <a:t>금속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850397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나무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746958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effectLst/>
                        </a:rPr>
                        <a:t>동영상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313593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effectLst/>
                        </a:rPr>
                        <a:t>사직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01372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사진</a:t>
                      </a:r>
                      <a:r>
                        <a:rPr lang="en-US" altLang="ko-KR" sz="600" u="none" strike="noStrike">
                          <a:effectLst/>
                        </a:rPr>
                        <a:t>/</a:t>
                      </a:r>
                      <a:r>
                        <a:rPr lang="ko-KR" altLang="en-US" sz="600" u="none" strike="noStrike">
                          <a:effectLst/>
                        </a:rPr>
                        <a:t>필름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529709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음원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740057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effectLst/>
                        </a:rPr>
                        <a:t>종이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35056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C2690F-56EF-0DEB-09BC-152CEED46629}"/>
              </a:ext>
            </a:extLst>
          </p:cNvPr>
          <p:cNvSpPr txBox="1"/>
          <p:nvPr/>
        </p:nvSpPr>
        <p:spPr>
          <a:xfrm>
            <a:off x="277091" y="245140"/>
            <a:ext cx="75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구분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4593F6-BBCA-7493-B43C-7E7D231C2DF5}"/>
              </a:ext>
            </a:extLst>
          </p:cNvPr>
          <p:cNvSpPr txBox="1"/>
          <p:nvPr/>
        </p:nvSpPr>
        <p:spPr>
          <a:xfrm>
            <a:off x="2275031" y="238401"/>
            <a:ext cx="123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국적</a:t>
            </a:r>
            <a:r>
              <a:rPr lang="en-US" altLang="ko-KR" dirty="0"/>
              <a:t>/</a:t>
            </a:r>
            <a:r>
              <a:rPr lang="ko-KR" altLang="en-US" dirty="0"/>
              <a:t>시대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F06B2B-172E-F94A-24CD-3D06F111BC68}"/>
              </a:ext>
            </a:extLst>
          </p:cNvPr>
          <p:cNvSpPr txBox="1"/>
          <p:nvPr/>
        </p:nvSpPr>
        <p:spPr>
          <a:xfrm>
            <a:off x="5532009" y="245140"/>
            <a:ext cx="69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재질</a:t>
            </a:r>
          </a:p>
        </p:txBody>
      </p:sp>
    </p:spTree>
    <p:extLst>
      <p:ext uri="{BB962C8B-B14F-4D97-AF65-F5344CB8AC3E}">
        <p14:creationId xmlns:p14="http://schemas.microsoft.com/office/powerpoint/2010/main" val="60656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FFD93-C510-5E75-36AC-A35BD0BC5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D8E3D3C5-1778-C717-3707-F93486FC5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65616"/>
              </p:ext>
            </p:extLst>
          </p:nvPr>
        </p:nvGraphicFramePr>
        <p:xfrm>
          <a:off x="1208804" y="251879"/>
          <a:ext cx="3992997" cy="6354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9165">
                  <a:extLst>
                    <a:ext uri="{9D8B030D-6E8A-4147-A177-3AD203B41FA5}">
                      <a16:colId xmlns:a16="http://schemas.microsoft.com/office/drawing/2014/main" val="145841785"/>
                    </a:ext>
                  </a:extLst>
                </a:gridCol>
                <a:gridCol w="1257056">
                  <a:extLst>
                    <a:ext uri="{9D8B030D-6E8A-4147-A177-3AD203B41FA5}">
                      <a16:colId xmlns:a16="http://schemas.microsoft.com/office/drawing/2014/main" val="3034646152"/>
                    </a:ext>
                  </a:extLst>
                </a:gridCol>
                <a:gridCol w="961277">
                  <a:extLst>
                    <a:ext uri="{9D8B030D-6E8A-4147-A177-3AD203B41FA5}">
                      <a16:colId xmlns:a16="http://schemas.microsoft.com/office/drawing/2014/main" val="1928294751"/>
                    </a:ext>
                  </a:extLst>
                </a:gridCol>
                <a:gridCol w="665499">
                  <a:extLst>
                    <a:ext uri="{9D8B030D-6E8A-4147-A177-3AD203B41FA5}">
                      <a16:colId xmlns:a16="http://schemas.microsoft.com/office/drawing/2014/main" val="3706251963"/>
                    </a:ext>
                  </a:extLst>
                </a:gridCol>
              </a:tblGrid>
              <a:tr h="613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1depth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2depth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3depth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4depth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2713686729"/>
                  </a:ext>
                </a:extLst>
              </a:tr>
              <a:tr h="613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교통</a:t>
                      </a:r>
                      <a:r>
                        <a:rPr lang="en-US" altLang="ko-KR" sz="600" u="none" strike="noStrike">
                          <a:effectLst/>
                        </a:rPr>
                        <a:t>/</a:t>
                      </a:r>
                      <a:r>
                        <a:rPr lang="ko-KR" altLang="en-US" sz="600" u="none" strike="noStrike">
                          <a:effectLst/>
                        </a:rPr>
                        <a:t>통신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교통</a:t>
                      </a:r>
                      <a:r>
                        <a:rPr lang="en-US" altLang="ko-KR" sz="600" u="none" strike="noStrike">
                          <a:effectLst/>
                        </a:rPr>
                        <a:t>/</a:t>
                      </a:r>
                      <a:r>
                        <a:rPr lang="ko-KR" altLang="en-US" sz="600" u="none" strike="noStrike">
                          <a:effectLst/>
                        </a:rPr>
                        <a:t>관광안내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기타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3076864393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여행안내책자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2051085086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교통운송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승차권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버스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212553017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통신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우편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엽서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3951079306"/>
                  </a:ext>
                </a:extLst>
              </a:tr>
              <a:tr h="6139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군사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기지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현대기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부대기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594254247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문서</a:t>
                      </a:r>
                      <a:r>
                        <a:rPr lang="en-US" altLang="ko-KR" sz="600" u="none" strike="noStrike">
                          <a:effectLst/>
                        </a:rPr>
                        <a:t>/</a:t>
                      </a:r>
                      <a:r>
                        <a:rPr lang="ko-KR" altLang="en-US" sz="600" u="none" strike="noStrike">
                          <a:effectLst/>
                        </a:rPr>
                        <a:t>서적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기타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1843211369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수첩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627706495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일지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897399896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증서</a:t>
                      </a:r>
                      <a:r>
                        <a:rPr lang="en-US" altLang="ko-KR" sz="600" u="none" strike="noStrike">
                          <a:effectLst/>
                        </a:rPr>
                        <a:t>/</a:t>
                      </a:r>
                      <a:r>
                        <a:rPr lang="ko-KR" altLang="en-US" sz="600" u="none" strike="noStrike">
                          <a:effectLst/>
                        </a:rPr>
                        <a:t>증명서류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194245640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표식</a:t>
                      </a:r>
                      <a:r>
                        <a:rPr lang="en-US" altLang="ko-KR" sz="600" u="none" strike="noStrike">
                          <a:effectLst/>
                        </a:rPr>
                        <a:t>/</a:t>
                      </a:r>
                      <a:r>
                        <a:rPr lang="ko-KR" altLang="en-US" sz="600" u="none" strike="noStrike">
                          <a:effectLst/>
                        </a:rPr>
                        <a:t>제식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표식장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배지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3536496193"/>
                  </a:ext>
                </a:extLst>
              </a:tr>
              <a:tr h="6139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문화예술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effectLst/>
                        </a:rPr>
                        <a:t>문헌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기타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1375344521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문집류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문집류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366205379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문학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수필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866067709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시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1548827788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일기</a:t>
                      </a:r>
                      <a:r>
                        <a:rPr lang="en-US" altLang="ko-KR" sz="600" u="none" strike="noStrike">
                          <a:effectLst/>
                        </a:rPr>
                        <a:t>/</a:t>
                      </a:r>
                      <a:r>
                        <a:rPr lang="ko-KR" altLang="en-US" sz="600" u="none" strike="noStrike">
                          <a:effectLst/>
                        </a:rPr>
                        <a:t>기행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725796116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사서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기타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3566505811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음악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기타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2727433535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행사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홍보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안내책자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1840458648"/>
                  </a:ext>
                </a:extLst>
              </a:tr>
              <a:tr h="613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미디어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기록물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사진기록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사진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990777137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사진첩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3535002973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신문</a:t>
                      </a:r>
                      <a:r>
                        <a:rPr lang="en-US" altLang="ko-KR" sz="600" u="none" strike="noStrike">
                          <a:effectLst/>
                        </a:rPr>
                        <a:t>/</a:t>
                      </a:r>
                      <a:r>
                        <a:rPr lang="ko-KR" altLang="en-US" sz="600" u="none" strike="noStrike">
                          <a:effectLst/>
                        </a:rPr>
                        <a:t>방송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신문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4055055838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잡지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3018978881"/>
                  </a:ext>
                </a:extLst>
              </a:tr>
              <a:tr h="101025">
                <a:tc rowSpan="28"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effectLst/>
                        </a:rPr>
                        <a:t>사회생활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>
                          <a:effectLst/>
                        </a:rPr>
                        <a:t>교육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교과용도서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중학교 교과서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1950862201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지도서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1938295326"/>
                  </a:ext>
                </a:extLst>
              </a:tr>
              <a:tr h="101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초등학교 교과서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1794442740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학습교재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3019612333"/>
                  </a:ext>
                </a:extLst>
              </a:tr>
              <a:tr h="101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교구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체육용교구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4275561824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기타교재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기타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1138075524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어학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3089033834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학사자료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기타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2175530071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상장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1516885599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성적표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2094181656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증서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2241922758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기념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기장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메달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2310208017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사회제도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납입증명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고지서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3401439561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인지</a:t>
                      </a:r>
                      <a:r>
                        <a:rPr lang="en-US" altLang="ko-KR" sz="600" u="none" strike="noStrike">
                          <a:effectLst/>
                        </a:rPr>
                        <a:t>/</a:t>
                      </a:r>
                      <a:r>
                        <a:rPr lang="ko-KR" altLang="en-US" sz="600" u="none" strike="noStrike">
                          <a:effectLst/>
                        </a:rPr>
                        <a:t>증지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2193773020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문서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관</a:t>
                      </a:r>
                      <a:r>
                        <a:rPr lang="en-US" altLang="ko-KR" sz="600" u="none" strike="noStrike">
                          <a:effectLst/>
                        </a:rPr>
                        <a:t>(</a:t>
                      </a:r>
                      <a:r>
                        <a:rPr lang="ko-KR" altLang="en-US" sz="600" u="none" strike="noStrike">
                          <a:effectLst/>
                        </a:rPr>
                        <a:t>공</a:t>
                      </a:r>
                      <a:r>
                        <a:rPr lang="en-US" altLang="ko-KR" sz="600" u="none" strike="noStrike">
                          <a:effectLst/>
                        </a:rPr>
                        <a:t>)</a:t>
                      </a:r>
                      <a:r>
                        <a:rPr lang="ko-KR" altLang="en-US" sz="600" u="none" strike="noStrike">
                          <a:effectLst/>
                        </a:rPr>
                        <a:t>문서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1533528171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기타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282037933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사문서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2257954117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법령</a:t>
                      </a:r>
                      <a:r>
                        <a:rPr lang="en-US" altLang="ko-KR" sz="600" u="none" strike="noStrike">
                          <a:effectLst/>
                        </a:rPr>
                        <a:t>/</a:t>
                      </a:r>
                      <a:r>
                        <a:rPr lang="ko-KR" altLang="en-US" sz="600" u="none" strike="noStrike">
                          <a:effectLst/>
                        </a:rPr>
                        <a:t>행정편람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규정집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1301484745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법령집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2971497340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선거</a:t>
                      </a:r>
                      <a:r>
                        <a:rPr lang="en-US" altLang="ko-KR" sz="600" u="none" strike="noStrike">
                          <a:effectLst/>
                        </a:rPr>
                        <a:t>/</a:t>
                      </a:r>
                      <a:r>
                        <a:rPr lang="ko-KR" altLang="en-US" sz="600" u="none" strike="noStrike">
                          <a:effectLst/>
                        </a:rPr>
                        <a:t>정책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기타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1965437445"/>
                  </a:ext>
                </a:extLst>
              </a:tr>
              <a:tr h="101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정치선전물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1638376221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포스터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2846473658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신분증명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기타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2810942378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회원증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1768495353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신표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기타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1575573009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자격증명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면허증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2705337314"/>
                  </a:ext>
                </a:extLst>
              </a:tr>
              <a:tr h="101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전거</a:t>
                      </a:r>
                      <a:r>
                        <a:rPr lang="en-US" altLang="ko-KR" sz="600" u="none" strike="noStrike">
                          <a:effectLst/>
                        </a:rPr>
                        <a:t>/</a:t>
                      </a:r>
                      <a:r>
                        <a:rPr lang="ko-KR" altLang="en-US" sz="600" u="none" strike="noStrike">
                          <a:effectLst/>
                        </a:rPr>
                        <a:t>정책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정치선전물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3139381467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행정서식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이력서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3118277507"/>
                  </a:ext>
                </a:extLst>
              </a:tr>
              <a:tr h="61397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산업</a:t>
                      </a:r>
                      <a:r>
                        <a:rPr lang="en-US" altLang="ko-KR" sz="600" u="none" strike="noStrike">
                          <a:effectLst/>
                        </a:rPr>
                        <a:t>/</a:t>
                      </a:r>
                      <a:r>
                        <a:rPr lang="ko-KR" altLang="en-US" sz="600" u="none" strike="noStrike">
                          <a:effectLst/>
                        </a:rPr>
                        <a:t>생업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관련도서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농업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농정문서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2963824517"/>
                  </a:ext>
                </a:extLst>
              </a:tr>
              <a:tr h="1010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상업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금융거래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급여명세표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3917697663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기타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80637791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보험증서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657734519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예금증서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568678131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통장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3772546644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상거래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거래문서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964961682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영수증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510736397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화폐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어음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2871162626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지폐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1821629727"/>
                  </a:ext>
                </a:extLst>
              </a:tr>
              <a:tr h="6139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식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음식기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저장운반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기타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3523593902"/>
                  </a:ext>
                </a:extLst>
              </a:tr>
              <a:tr h="6139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의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장신구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의복장식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배지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3190912961"/>
                  </a:ext>
                </a:extLst>
              </a:tr>
              <a:tr h="6139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정치행정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행정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문서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4019565801"/>
                  </a:ext>
                </a:extLst>
              </a:tr>
              <a:tr h="6139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종교신앙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기타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1601558724"/>
                  </a:ext>
                </a:extLst>
              </a:tr>
              <a:tr h="613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주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생활용품</a:t>
                      </a:r>
                      <a:r>
                        <a:rPr lang="en-US" altLang="ko-KR" sz="600" u="none" strike="noStrike">
                          <a:effectLst/>
                        </a:rPr>
                        <a:t>/</a:t>
                      </a:r>
                      <a:r>
                        <a:rPr lang="ko-KR" altLang="en-US" sz="600" u="none" strike="noStrike">
                          <a:effectLst/>
                        </a:rPr>
                        <a:t>가전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가구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함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2739162167"/>
                  </a:ext>
                </a:extLst>
              </a:tr>
              <a:tr h="613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>
                          <a:effectLst/>
                        </a:rPr>
                        <a:t>신변잡구</a:t>
                      </a:r>
                      <a:endParaRPr lang="ko-KR" altLang="en-US" sz="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600" u="none" strike="noStrike" dirty="0" err="1">
                          <a:effectLst/>
                        </a:rPr>
                        <a:t>끽연구</a:t>
                      </a:r>
                      <a:endParaRPr lang="ko-KR" alt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2791" marR="2791" marT="2791" marB="0" anchor="ctr"/>
                </a:tc>
                <a:extLst>
                  <a:ext uri="{0D108BD9-81ED-4DB2-BD59-A6C34878D82A}">
                    <a16:rowId xmlns:a16="http://schemas.microsoft.com/office/drawing/2014/main" val="295093893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54C63AB-3D99-9539-3470-9AA7C3B8053F}"/>
              </a:ext>
            </a:extLst>
          </p:cNvPr>
          <p:cNvSpPr txBox="1"/>
          <p:nvPr/>
        </p:nvSpPr>
        <p:spPr>
          <a:xfrm>
            <a:off x="277091" y="245140"/>
            <a:ext cx="75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분류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BA9E83-1236-01DA-E1BA-B7A96F4EB331}"/>
              </a:ext>
            </a:extLst>
          </p:cNvPr>
          <p:cNvSpPr txBox="1"/>
          <p:nvPr/>
        </p:nvSpPr>
        <p:spPr>
          <a:xfrm>
            <a:off x="6096000" y="1276927"/>
            <a:ext cx="4147128" cy="41549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50" b="1" dirty="0"/>
              <a:t>Ex) </a:t>
            </a:r>
            <a:r>
              <a:rPr lang="ko-KR" altLang="en-US" sz="1050" b="1" dirty="0"/>
              <a:t>분류 드롭다운 첫 번째 칸에서 </a:t>
            </a:r>
            <a:r>
              <a:rPr lang="en-US" altLang="ko-KR" sz="1050" b="1" dirty="0"/>
              <a:t>‘</a:t>
            </a:r>
            <a:r>
              <a:rPr lang="ko-KR" altLang="en-US" sz="1050" b="1" dirty="0"/>
              <a:t>미디어</a:t>
            </a:r>
            <a:r>
              <a:rPr lang="en-US" altLang="ko-KR" sz="1050" b="1" dirty="0"/>
              <a:t>’ </a:t>
            </a:r>
            <a:r>
              <a:rPr lang="ko-KR" altLang="en-US" sz="1050" b="1" dirty="0"/>
              <a:t>고를 경우 </a:t>
            </a:r>
            <a:endParaRPr lang="en-US" altLang="ko-KR" sz="1050" b="1" dirty="0"/>
          </a:p>
          <a:p>
            <a:r>
              <a:rPr lang="ko-KR" altLang="en-US" sz="1050" b="1" dirty="0"/>
              <a:t>두 번째 칸에서는 </a:t>
            </a:r>
            <a:r>
              <a:rPr lang="en-US" altLang="ko-KR" sz="1050" b="1" dirty="0"/>
              <a:t>‘</a:t>
            </a:r>
            <a:r>
              <a:rPr lang="ko-KR" altLang="en-US" sz="1050" b="1" dirty="0"/>
              <a:t>기록물</a:t>
            </a:r>
            <a:r>
              <a:rPr lang="en-US" altLang="ko-KR" sz="1050" b="1" dirty="0"/>
              <a:t>’, ‘</a:t>
            </a:r>
            <a:r>
              <a:rPr lang="ko-KR" altLang="en-US" sz="1050" b="1" dirty="0"/>
              <a:t>신문</a:t>
            </a:r>
            <a:r>
              <a:rPr lang="en-US" altLang="ko-KR" sz="1050" b="1" dirty="0"/>
              <a:t>/</a:t>
            </a:r>
            <a:r>
              <a:rPr lang="ko-KR" altLang="en-US" sz="1050" b="1" dirty="0"/>
              <a:t>방송</a:t>
            </a:r>
            <a:r>
              <a:rPr lang="en-US" altLang="ko-KR" sz="1050" b="1" dirty="0"/>
              <a:t>’ </a:t>
            </a:r>
            <a:r>
              <a:rPr lang="ko-KR" altLang="en-US" sz="1050" b="1" dirty="0"/>
              <a:t>노출</a:t>
            </a:r>
            <a:endParaRPr lang="en-US" altLang="ko-KR" sz="1050" b="1" dirty="0"/>
          </a:p>
        </p:txBody>
      </p:sp>
    </p:spTree>
    <p:extLst>
      <p:ext uri="{BB962C8B-B14F-4D97-AF65-F5344CB8AC3E}">
        <p14:creationId xmlns:p14="http://schemas.microsoft.com/office/powerpoint/2010/main" val="248271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4D654-911F-36A2-D8F9-3C0DAC9B8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ED629A-6CFA-3521-DFDC-8679771073EE}"/>
              </a:ext>
            </a:extLst>
          </p:cNvPr>
          <p:cNvSpPr txBox="1"/>
          <p:nvPr/>
        </p:nvSpPr>
        <p:spPr>
          <a:xfrm>
            <a:off x="3361976" y="2551837"/>
            <a:ext cx="546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/>
              <a:t>이전 화면 구성</a:t>
            </a:r>
            <a:r>
              <a:rPr lang="en-US" altLang="ko-KR" sz="5400" b="1" dirty="0"/>
              <a:t>(</a:t>
            </a:r>
            <a:r>
              <a:rPr lang="ko-KR" altLang="en-US" sz="5400" b="1" dirty="0"/>
              <a:t>참고용</a:t>
            </a:r>
            <a:r>
              <a:rPr lang="en-US" altLang="ko-KR" sz="5400" b="1" dirty="0"/>
              <a:t>)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198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81B9789B-5E4C-FF4F-16F3-FBB8B07BC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88" y="0"/>
            <a:ext cx="819302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D14C08-A56C-8EE3-4684-65E89A2B288D}"/>
              </a:ext>
            </a:extLst>
          </p:cNvPr>
          <p:cNvSpPr txBox="1"/>
          <p:nvPr/>
        </p:nvSpPr>
        <p:spPr>
          <a:xfrm>
            <a:off x="258618" y="2189018"/>
            <a:ext cx="1911927" cy="90024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4</a:t>
            </a:r>
            <a:r>
              <a:rPr lang="ko-KR" altLang="en-US" sz="1050" dirty="0"/>
              <a:t>대주제 목록</a:t>
            </a:r>
            <a:endParaRPr lang="en-US" altLang="ko-KR" sz="1050" dirty="0"/>
          </a:p>
          <a:p>
            <a:pPr marL="342900" indent="-342900">
              <a:buAutoNum type="arabicPeriod"/>
            </a:pPr>
            <a:r>
              <a:rPr lang="ko-KR" altLang="en-US" sz="1050" dirty="0"/>
              <a:t>시대를 견디다</a:t>
            </a:r>
            <a:endParaRPr lang="en-US" altLang="ko-KR" sz="1050" dirty="0"/>
          </a:p>
          <a:p>
            <a:pPr marL="342900" indent="-342900">
              <a:buAutoNum type="arabicPeriod"/>
            </a:pPr>
            <a:r>
              <a:rPr lang="ko-KR" altLang="en-US" sz="1050" dirty="0"/>
              <a:t>조선해방만세</a:t>
            </a:r>
            <a:endParaRPr lang="en-US" altLang="ko-KR" sz="1050" dirty="0"/>
          </a:p>
          <a:p>
            <a:pPr marL="342900" indent="-342900">
              <a:buAutoNum type="arabicPeriod"/>
            </a:pPr>
            <a:r>
              <a:rPr lang="ko-KR" altLang="en-US" sz="1050" dirty="0"/>
              <a:t>분단과 열망</a:t>
            </a:r>
            <a:endParaRPr lang="en-US" altLang="ko-KR" sz="1050" dirty="0"/>
          </a:p>
          <a:p>
            <a:pPr marL="342900" indent="-342900">
              <a:buAutoNum type="arabicPeriod"/>
            </a:pPr>
            <a:r>
              <a:rPr lang="ko-KR" altLang="en-US" sz="1050" dirty="0"/>
              <a:t>과도기의 통치 미군정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CC8625-C2EF-1E65-4AA3-7D21171EFBC9}"/>
              </a:ext>
            </a:extLst>
          </p:cNvPr>
          <p:cNvSpPr txBox="1"/>
          <p:nvPr/>
        </p:nvSpPr>
        <p:spPr>
          <a:xfrm>
            <a:off x="258617" y="644386"/>
            <a:ext cx="1911927" cy="2539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50" b="1" dirty="0"/>
              <a:t>*[1945</a:t>
            </a:r>
            <a:r>
              <a:rPr lang="ko-KR" altLang="en-US" sz="1050" b="1" dirty="0"/>
              <a:t>년</a:t>
            </a:r>
            <a:r>
              <a:rPr lang="en-US" altLang="ko-KR" sz="1050" b="1" dirty="0"/>
              <a:t>]</a:t>
            </a:r>
            <a:r>
              <a:rPr lang="ko-KR" altLang="en-US" sz="1050" b="1" dirty="0"/>
              <a:t>고정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3DB459-4904-BB32-ACF1-F89BA2841EA3}"/>
              </a:ext>
            </a:extLst>
          </p:cNvPr>
          <p:cNvSpPr txBox="1"/>
          <p:nvPr/>
        </p:nvSpPr>
        <p:spPr>
          <a:xfrm>
            <a:off x="258616" y="1088616"/>
            <a:ext cx="1911927" cy="5770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50" b="1" dirty="0"/>
              <a:t>*</a:t>
            </a:r>
            <a:r>
              <a:rPr lang="ko-KR" altLang="en-US" sz="1050" b="1" dirty="0"/>
              <a:t>자료번호 </a:t>
            </a:r>
            <a:br>
              <a:rPr lang="en-US" altLang="ko-KR" sz="1050" b="1" dirty="0"/>
            </a:br>
            <a:r>
              <a:rPr lang="en-US" altLang="ko-KR" sz="1050" b="1" dirty="0"/>
              <a:t>‘-’ </a:t>
            </a:r>
            <a:r>
              <a:rPr lang="ko-KR" altLang="en-US" sz="1050" b="1" dirty="0"/>
              <a:t>혹은 텍스트 들어가는 </a:t>
            </a:r>
            <a:br>
              <a:rPr lang="en-US" altLang="ko-KR" sz="1050" b="1" dirty="0"/>
            </a:br>
            <a:r>
              <a:rPr lang="ko-KR" altLang="en-US" sz="1050" b="1" dirty="0"/>
              <a:t>항목 존재함</a:t>
            </a:r>
            <a:endParaRPr lang="en-US" altLang="ko-KR" sz="105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45409" y="2976166"/>
            <a:ext cx="4432291" cy="532453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[ADMIN] </a:t>
            </a:r>
            <a:r>
              <a:rPr lang="ko-KR" altLang="en-US" sz="1000" b="1" dirty="0"/>
              <a:t>현대사 아카이브 자료 관리 </a:t>
            </a:r>
            <a:r>
              <a:rPr lang="en-US" altLang="ko-KR" sz="1000" b="1" dirty="0"/>
              <a:t>(archive data) &gt; List</a:t>
            </a:r>
          </a:p>
          <a:p>
            <a:endParaRPr lang="en-US" altLang="ko-KR" sz="1000" dirty="0"/>
          </a:p>
          <a:p>
            <a:r>
              <a:rPr lang="en-US" altLang="ko-KR" sz="1000" dirty="0"/>
              <a:t>1.search</a:t>
            </a:r>
            <a:br>
              <a:rPr lang="en-US" altLang="ko-KR" sz="1000" dirty="0"/>
            </a:br>
            <a:r>
              <a:rPr lang="en-US" altLang="ko-KR" sz="1000" dirty="0"/>
              <a:t>  1) </a:t>
            </a:r>
            <a:r>
              <a:rPr lang="ko-KR" altLang="en-US" sz="1000" dirty="0"/>
              <a:t>명칭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st_archive_data.data_name</a:t>
            </a:r>
            <a:r>
              <a:rPr lang="en-US" altLang="ko-KR" sz="1000" dirty="0"/>
              <a:t>} LIKE</a:t>
            </a:r>
          </a:p>
          <a:p>
            <a:r>
              <a:rPr lang="en-US" altLang="ko-KR" sz="1000" dirty="0"/>
              <a:t>  2) </a:t>
            </a:r>
            <a:r>
              <a:rPr lang="ko-KR" altLang="en-US" sz="1000" dirty="0"/>
              <a:t>사건일자 </a:t>
            </a:r>
            <a:r>
              <a:rPr lang="en-US" altLang="ko-KR" sz="1000" dirty="0"/>
              <a:t>: {period} LIKE</a:t>
            </a:r>
          </a:p>
          <a:p>
            <a:r>
              <a:rPr lang="en-US" altLang="ko-KR" sz="1000" dirty="0"/>
              <a:t>    a) </a:t>
            </a:r>
            <a:r>
              <a:rPr lang="en-US" altLang="ko-KR" sz="1000" dirty="0" err="1"/>
              <a:t>inputbox</a:t>
            </a:r>
            <a:r>
              <a:rPr lang="en-US" altLang="ko-KR" sz="1000" dirty="0"/>
              <a:t>: set ‘1945’ by default</a:t>
            </a:r>
            <a:br>
              <a:rPr lang="en-US" altLang="ko-KR" sz="1000" dirty="0"/>
            </a:br>
            <a:r>
              <a:rPr lang="en-US" altLang="ko-KR" sz="1000" dirty="0"/>
              <a:t>    b) </a:t>
            </a:r>
            <a:r>
              <a:rPr lang="en-US" altLang="ko-KR" sz="1000" dirty="0" err="1"/>
              <a:t>selectbox</a:t>
            </a:r>
            <a:r>
              <a:rPr lang="en-US" altLang="ko-KR" sz="1000" dirty="0"/>
              <a:t> options: </a:t>
            </a:r>
            <a:r>
              <a:rPr lang="ko-KR" altLang="en-US" sz="1000" dirty="0"/>
              <a:t>월</a:t>
            </a:r>
            <a:r>
              <a:rPr lang="en-US" altLang="ko-KR" sz="1000" dirty="0"/>
              <a:t>(select), 01~12</a:t>
            </a:r>
          </a:p>
          <a:p>
            <a:r>
              <a:rPr lang="en-US" altLang="ko-KR" sz="1000" dirty="0"/>
              <a:t>    c) </a:t>
            </a:r>
            <a:r>
              <a:rPr lang="en-US" altLang="ko-KR" sz="1000" dirty="0" err="1"/>
              <a:t>selectbox</a:t>
            </a:r>
            <a:r>
              <a:rPr lang="en-US" altLang="ko-KR" sz="1000" dirty="0"/>
              <a:t> options: </a:t>
            </a:r>
            <a:r>
              <a:rPr lang="ko-KR" altLang="en-US" sz="1000" dirty="0"/>
              <a:t>일</a:t>
            </a:r>
            <a:r>
              <a:rPr lang="en-US" altLang="ko-KR" sz="1000" dirty="0"/>
              <a:t>(select), 01~31</a:t>
            </a:r>
            <a:br>
              <a:rPr lang="en-US" altLang="ko-KR" sz="1000" dirty="0"/>
            </a:br>
            <a:r>
              <a:rPr lang="en-US" altLang="ko-KR" sz="1000" dirty="0"/>
              <a:t>    * if year or year/month is set, search like ‘194501%’</a:t>
            </a:r>
          </a:p>
          <a:p>
            <a:r>
              <a:rPr lang="en-US" altLang="ko-KR" sz="1000" dirty="0"/>
              <a:t>  3) 4</a:t>
            </a:r>
            <a:r>
              <a:rPr lang="ko-KR" altLang="en-US" sz="1000" dirty="0"/>
              <a:t>대 주제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large_subject</a:t>
            </a:r>
            <a:r>
              <a:rPr lang="en-US" altLang="ko-KR" sz="1000" dirty="0"/>
              <a:t>}</a:t>
            </a:r>
            <a:br>
              <a:rPr lang="en-US" altLang="ko-KR" sz="1000" dirty="0"/>
            </a:br>
            <a:r>
              <a:rPr lang="en-US" altLang="ko-KR" sz="1000" dirty="0"/>
              <a:t>    a) </a:t>
            </a:r>
            <a:r>
              <a:rPr lang="en-US" altLang="ko-KR" sz="1000" dirty="0" err="1"/>
              <a:t>selectbox</a:t>
            </a:r>
            <a:r>
              <a:rPr lang="en-US" altLang="ko-KR" sz="1000" dirty="0"/>
              <a:t> options: </a:t>
            </a:r>
            <a:r>
              <a:rPr lang="ko-KR" altLang="en-US" sz="1000" dirty="0"/>
              <a:t>선택</a:t>
            </a:r>
            <a:r>
              <a:rPr lang="en-US" altLang="ko-KR" sz="1000" dirty="0"/>
              <a:t>(select), LS codes</a:t>
            </a:r>
            <a:br>
              <a:rPr lang="en-US" altLang="ko-KR" sz="1000" dirty="0"/>
            </a:br>
            <a:r>
              <a:rPr lang="en-US" altLang="ko-KR" sz="1000" dirty="0"/>
              <a:t>  4) </a:t>
            </a:r>
            <a:r>
              <a:rPr lang="ko-KR" altLang="en-US" sz="1000" dirty="0"/>
              <a:t>자료번호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data_cd</a:t>
            </a:r>
            <a:r>
              <a:rPr lang="en-US" altLang="ko-KR" sz="1000" dirty="0"/>
              <a:t>} LIKE</a:t>
            </a:r>
            <a:br>
              <a:rPr lang="en-US" altLang="ko-KR" sz="1000" dirty="0"/>
            </a:br>
            <a:r>
              <a:rPr lang="en-US" altLang="ko-KR" sz="1000" dirty="0"/>
              <a:t>    a) </a:t>
            </a:r>
            <a:r>
              <a:rPr lang="en-US" altLang="ko-KR" sz="1000" dirty="0" err="1"/>
              <a:t>inputbox</a:t>
            </a:r>
            <a:endParaRPr lang="en-US" altLang="ko-KR" sz="1000" dirty="0"/>
          </a:p>
          <a:p>
            <a:r>
              <a:rPr lang="en-US" altLang="ko-KR" sz="1000" dirty="0"/>
              <a:t>  5) </a:t>
            </a:r>
            <a:r>
              <a:rPr lang="ko-KR" altLang="en-US" sz="1000" dirty="0"/>
              <a:t>사용여부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use_yn</a:t>
            </a:r>
            <a:r>
              <a:rPr lang="en-US" altLang="ko-KR" sz="1000" dirty="0"/>
              <a:t>}</a:t>
            </a:r>
            <a:br>
              <a:rPr lang="en-US" altLang="ko-KR" sz="1000" dirty="0"/>
            </a:br>
            <a:r>
              <a:rPr lang="en-US" altLang="ko-KR" sz="1000" dirty="0"/>
              <a:t>    a) </a:t>
            </a:r>
            <a:r>
              <a:rPr lang="en-US" altLang="ko-KR" sz="1000" dirty="0" err="1"/>
              <a:t>selectbox</a:t>
            </a:r>
            <a:r>
              <a:rPr lang="en-US" altLang="ko-KR" sz="1000" dirty="0"/>
              <a:t> options: </a:t>
            </a:r>
            <a:r>
              <a:rPr lang="ko-KR" altLang="en-US" sz="1000" dirty="0"/>
              <a:t>선택</a:t>
            </a:r>
            <a:r>
              <a:rPr lang="en-US" altLang="ko-KR" sz="1000" dirty="0"/>
              <a:t>(select), Y/N</a:t>
            </a:r>
          </a:p>
          <a:p>
            <a:endParaRPr lang="en-US" altLang="ko-KR" sz="1000" dirty="0"/>
          </a:p>
          <a:p>
            <a:r>
              <a:rPr lang="en-US" altLang="ko-KR" sz="1000" dirty="0"/>
              <a:t>2.Grid</a:t>
            </a:r>
          </a:p>
          <a:p>
            <a:r>
              <a:rPr lang="en-US" altLang="ko-KR" sz="1000" dirty="0"/>
              <a:t>  1) logic</a:t>
            </a:r>
            <a:br>
              <a:rPr lang="en-US" altLang="ko-KR" sz="1000" dirty="0"/>
            </a:br>
            <a:r>
              <a:rPr lang="en-US" altLang="ko-KR" sz="1000" dirty="0"/>
              <a:t>     DB: </a:t>
            </a:r>
            <a:r>
              <a:rPr lang="en-US" altLang="ko-KR" sz="1000" dirty="0" err="1"/>
              <a:t>st_archive_data</a:t>
            </a:r>
            <a:br>
              <a:rPr lang="en-US" altLang="ko-KR" sz="1000" dirty="0"/>
            </a:br>
            <a:r>
              <a:rPr lang="en-US" altLang="ko-KR" sz="1000" dirty="0"/>
              <a:t>     sort: </a:t>
            </a:r>
            <a:r>
              <a:rPr lang="en-US" altLang="ko-KR" sz="1000" dirty="0" err="1"/>
              <a:t>reg_date</a:t>
            </a:r>
            <a:r>
              <a:rPr lang="en-US" altLang="ko-KR" sz="1000" dirty="0"/>
              <a:t> DESC</a:t>
            </a:r>
          </a:p>
          <a:p>
            <a:r>
              <a:rPr lang="en-US" altLang="ko-KR" sz="1000" dirty="0"/>
              <a:t>  2) columns</a:t>
            </a:r>
            <a:br>
              <a:rPr lang="en-US" altLang="ko-KR" sz="1000" dirty="0"/>
            </a:br>
            <a:r>
              <a:rPr lang="en-US" altLang="ko-KR" sz="1000" dirty="0"/>
              <a:t>    a) </a:t>
            </a:r>
            <a:r>
              <a:rPr lang="ko-KR" altLang="en-US" sz="1000" dirty="0"/>
              <a:t>번호 </a:t>
            </a:r>
            <a:r>
              <a:rPr lang="en-US" altLang="ko-KR" sz="1000" dirty="0"/>
              <a:t>:</a:t>
            </a:r>
          </a:p>
          <a:p>
            <a:r>
              <a:rPr lang="en-US" altLang="ko-KR" sz="1000" dirty="0"/>
              <a:t>    b) 4</a:t>
            </a:r>
            <a:r>
              <a:rPr lang="ko-KR" altLang="en-US" sz="1000" dirty="0"/>
              <a:t>대 주제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large_subject</a:t>
            </a:r>
            <a:r>
              <a:rPr lang="en-US" altLang="ko-KR" sz="1000" dirty="0"/>
              <a:t>) (show code name)</a:t>
            </a:r>
          </a:p>
          <a:p>
            <a:r>
              <a:rPr lang="en-US" altLang="ko-KR" sz="1000" dirty="0"/>
              <a:t>    c) </a:t>
            </a:r>
            <a:r>
              <a:rPr lang="ko-KR" altLang="en-US" sz="1000" dirty="0"/>
              <a:t>자료번호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data_cd</a:t>
            </a:r>
            <a:r>
              <a:rPr lang="en-US" altLang="ko-KR" sz="1000" dirty="0"/>
              <a:t>}</a:t>
            </a:r>
          </a:p>
          <a:p>
            <a:r>
              <a:rPr lang="en-US" altLang="ko-KR" sz="1000" dirty="0"/>
              <a:t>    d) </a:t>
            </a:r>
            <a:r>
              <a:rPr lang="ko-KR" altLang="en-US" sz="1000" dirty="0"/>
              <a:t>명칭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data_name</a:t>
            </a:r>
            <a:r>
              <a:rPr lang="en-US" altLang="ko-KR" sz="1000" dirty="0"/>
              <a:t>}</a:t>
            </a:r>
            <a:br>
              <a:rPr lang="en-US" altLang="ko-KR" sz="1000" dirty="0"/>
            </a:br>
            <a:r>
              <a:rPr lang="en-US" altLang="ko-KR" sz="1000" dirty="0"/>
              <a:t>      - if clicks, move to Modify page</a:t>
            </a:r>
          </a:p>
          <a:p>
            <a:r>
              <a:rPr lang="en-US" altLang="ko-KR" sz="1000" dirty="0"/>
              <a:t>    e) </a:t>
            </a:r>
            <a:r>
              <a:rPr lang="ko-KR" altLang="en-US" sz="1000" dirty="0"/>
              <a:t>조회수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read_count</a:t>
            </a:r>
            <a:r>
              <a:rPr lang="en-US" altLang="ko-KR" sz="1000" dirty="0"/>
              <a:t>}</a:t>
            </a:r>
          </a:p>
          <a:p>
            <a:r>
              <a:rPr lang="en-US" altLang="ko-KR" sz="1000" dirty="0"/>
              <a:t>    f) </a:t>
            </a:r>
            <a:r>
              <a:rPr lang="ko-KR" altLang="en-US" sz="1000" dirty="0"/>
              <a:t>사용여부</a:t>
            </a:r>
            <a:r>
              <a:rPr lang="en-US" altLang="ko-KR" sz="1000" dirty="0"/>
              <a:t> : {</a:t>
            </a:r>
            <a:r>
              <a:rPr lang="en-US" altLang="ko-KR" sz="1000" dirty="0" err="1"/>
              <a:t>use_yn</a:t>
            </a:r>
            <a:r>
              <a:rPr lang="en-US" altLang="ko-KR" sz="1000" dirty="0"/>
              <a:t>}</a:t>
            </a:r>
          </a:p>
          <a:p>
            <a:r>
              <a:rPr lang="en-US" altLang="ko-KR" sz="1000" dirty="0"/>
              <a:t>    g) </a:t>
            </a:r>
            <a:r>
              <a:rPr lang="ko-KR" altLang="en-US" sz="1000" dirty="0"/>
              <a:t>사건일자 </a:t>
            </a:r>
            <a:r>
              <a:rPr lang="en-US" altLang="ko-KR" sz="1000" dirty="0"/>
              <a:t>: {period} (format: yyyy.mm.dd)</a:t>
            </a:r>
          </a:p>
          <a:p>
            <a:r>
              <a:rPr lang="en-US" altLang="ko-KR" sz="1000" dirty="0"/>
              <a:t>    h) </a:t>
            </a:r>
            <a:r>
              <a:rPr lang="ko-KR" altLang="en-US" sz="1000" dirty="0"/>
              <a:t>등록일자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reg_date</a:t>
            </a:r>
            <a:r>
              <a:rPr lang="en-US" altLang="ko-KR" sz="1000" dirty="0"/>
              <a:t>} (format: </a:t>
            </a:r>
            <a:r>
              <a:rPr lang="en-US" altLang="ko-KR" sz="1000" dirty="0" err="1"/>
              <a:t>yyyy</a:t>
            </a:r>
            <a:r>
              <a:rPr lang="en-US" altLang="ko-KR" sz="1000" dirty="0"/>
              <a:t>-mm-</a:t>
            </a:r>
            <a:r>
              <a:rPr lang="en-US" altLang="ko-KR" sz="1000" dirty="0" err="1"/>
              <a:t>dd</a:t>
            </a:r>
            <a:r>
              <a:rPr lang="en-US" altLang="ko-KR" sz="1000" dirty="0"/>
              <a:t>)</a:t>
            </a:r>
          </a:p>
          <a:p>
            <a:endParaRPr lang="en-US" altLang="ko-KR" sz="1000" dirty="0"/>
          </a:p>
          <a:p>
            <a:r>
              <a:rPr lang="en-US" altLang="ko-KR" sz="1000" dirty="0"/>
              <a:t>3.Buttons</a:t>
            </a:r>
          </a:p>
          <a:p>
            <a:r>
              <a:rPr lang="en-US" altLang="ko-KR" sz="1000" dirty="0"/>
              <a:t>  1) </a:t>
            </a:r>
            <a:r>
              <a:rPr lang="ko-KR" altLang="en-US" sz="1000" dirty="0"/>
              <a:t>추가 </a:t>
            </a:r>
            <a:r>
              <a:rPr lang="en-US" altLang="ko-KR" sz="1000" dirty="0"/>
              <a:t>(Add) : if clicks, move to Add page</a:t>
            </a:r>
          </a:p>
          <a:p>
            <a:r>
              <a:rPr lang="en-US" altLang="ko-KR" sz="1000" dirty="0"/>
              <a:t>  2) </a:t>
            </a:r>
            <a:r>
              <a:rPr lang="ko-KR" altLang="en-US" sz="1000" dirty="0"/>
              <a:t>삭제 </a:t>
            </a:r>
            <a:r>
              <a:rPr lang="en-US" altLang="ko-KR" sz="1000" dirty="0"/>
              <a:t>(Delete) : refer to other menu</a:t>
            </a:r>
          </a:p>
        </p:txBody>
      </p:sp>
    </p:spTree>
    <p:extLst>
      <p:ext uri="{BB962C8B-B14F-4D97-AF65-F5344CB8AC3E}">
        <p14:creationId xmlns:p14="http://schemas.microsoft.com/office/powerpoint/2010/main" val="179116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CB462-2B52-2D83-A539-B50A91752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B5F9D6D-D417-24FC-AEB5-AE983A72F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864" y="0"/>
            <a:ext cx="569427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70017" y="0"/>
            <a:ext cx="4432291" cy="809452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[ADMIN] </a:t>
            </a:r>
            <a:r>
              <a:rPr lang="ko-KR" altLang="en-US" sz="1000" b="1" dirty="0"/>
              <a:t>현대사 아카이브 자료 관리 </a:t>
            </a:r>
            <a:r>
              <a:rPr lang="en-US" altLang="ko-KR" sz="1000" b="1" dirty="0"/>
              <a:t>(archive data) &gt; Add</a:t>
            </a:r>
          </a:p>
          <a:p>
            <a:endParaRPr lang="en-US" altLang="ko-KR" sz="1000" dirty="0"/>
          </a:p>
          <a:p>
            <a:r>
              <a:rPr lang="en-US" altLang="ko-KR" sz="1000" dirty="0"/>
              <a:t>1.fields</a:t>
            </a:r>
          </a:p>
          <a:p>
            <a:r>
              <a:rPr lang="en-US" altLang="ko-KR" sz="1000" dirty="0"/>
              <a:t>  1) *</a:t>
            </a:r>
            <a:r>
              <a:rPr lang="ko-KR" altLang="en-US" sz="1000" dirty="0"/>
              <a:t>명칭 </a:t>
            </a:r>
            <a:r>
              <a:rPr lang="en-US" altLang="ko-KR" sz="1000" dirty="0"/>
              <a:t>: </a:t>
            </a:r>
            <a:r>
              <a:rPr lang="en-US" altLang="ko-KR" sz="1000" b="1" dirty="0"/>
              <a:t>{</a:t>
            </a:r>
            <a:r>
              <a:rPr lang="en-US" altLang="ko-KR" sz="1000" b="1" dirty="0" err="1"/>
              <a:t>st_archive_data</a:t>
            </a:r>
            <a:r>
              <a:rPr lang="en-US" altLang="ko-KR" sz="1000" dirty="0" err="1"/>
              <a:t>.data_name</a:t>
            </a:r>
            <a:r>
              <a:rPr lang="en-US" altLang="ko-KR" sz="1000" dirty="0"/>
              <a:t>}</a:t>
            </a:r>
          </a:p>
          <a:p>
            <a:r>
              <a:rPr lang="en-US" altLang="ko-KR" sz="1000" dirty="0"/>
              <a:t>    a) </a:t>
            </a:r>
            <a:r>
              <a:rPr lang="en-US" altLang="ko-KR" sz="1000" dirty="0" err="1"/>
              <a:t>inputbox</a:t>
            </a:r>
            <a:r>
              <a:rPr lang="en-US" altLang="ko-KR" sz="1000" dirty="0"/>
              <a:t> validate: required</a:t>
            </a:r>
          </a:p>
          <a:p>
            <a:r>
              <a:rPr lang="en-US" altLang="ko-KR" sz="1000" dirty="0"/>
              <a:t>  2) </a:t>
            </a:r>
            <a:r>
              <a:rPr lang="ko-KR" altLang="en-US" sz="1000" dirty="0"/>
              <a:t>다른 명칭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other_data_name</a:t>
            </a:r>
            <a:r>
              <a:rPr lang="en-US" altLang="ko-KR" sz="1000" dirty="0"/>
              <a:t>}</a:t>
            </a:r>
          </a:p>
          <a:p>
            <a:r>
              <a:rPr lang="en-US" altLang="ko-KR" sz="1000" dirty="0"/>
              <a:t>  3) *4</a:t>
            </a:r>
            <a:r>
              <a:rPr lang="ko-KR" altLang="en-US" sz="1000" dirty="0"/>
              <a:t>대 주제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large_subject</a:t>
            </a:r>
            <a:r>
              <a:rPr lang="en-US" altLang="ko-KR" sz="1000" dirty="0"/>
              <a:t>}</a:t>
            </a:r>
            <a:br>
              <a:rPr lang="en-US" altLang="ko-KR" sz="1000" dirty="0"/>
            </a:br>
            <a:r>
              <a:rPr lang="en-US" altLang="ko-KR" sz="1000" dirty="0"/>
              <a:t>    a) </a:t>
            </a:r>
            <a:r>
              <a:rPr lang="en-US" altLang="ko-KR" sz="1000" dirty="0" err="1"/>
              <a:t>selectbox</a:t>
            </a:r>
            <a:r>
              <a:rPr lang="en-US" altLang="ko-KR" sz="1000" dirty="0"/>
              <a:t> options: </a:t>
            </a:r>
            <a:r>
              <a:rPr lang="ko-KR" altLang="en-US" sz="1000" dirty="0"/>
              <a:t>선택</a:t>
            </a:r>
            <a:r>
              <a:rPr lang="en-US" altLang="ko-KR" sz="1000" dirty="0"/>
              <a:t>(select), LS codes</a:t>
            </a:r>
            <a:br>
              <a:rPr lang="en-US" altLang="ko-KR" sz="1000" dirty="0"/>
            </a:br>
            <a:r>
              <a:rPr lang="en-US" altLang="ko-KR" sz="1000" dirty="0"/>
              <a:t>      - validate: required</a:t>
            </a:r>
            <a:br>
              <a:rPr lang="en-US" altLang="ko-KR" sz="1000" dirty="0"/>
            </a:br>
            <a:r>
              <a:rPr lang="en-US" altLang="ko-KR" sz="1000" dirty="0"/>
              <a:t>  4) *</a:t>
            </a:r>
            <a:r>
              <a:rPr lang="ko-KR" altLang="en-US" sz="1000" dirty="0"/>
              <a:t>중주제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middle_subject</a:t>
            </a:r>
            <a:r>
              <a:rPr lang="en-US" altLang="ko-KR" sz="1000" dirty="0"/>
              <a:t>} </a:t>
            </a:r>
            <a:br>
              <a:rPr lang="en-US" altLang="ko-KR" sz="1000" dirty="0"/>
            </a:br>
            <a:r>
              <a:rPr lang="en-US" altLang="ko-KR" sz="1000" dirty="0"/>
              <a:t>    a) </a:t>
            </a:r>
            <a:r>
              <a:rPr lang="en-US" altLang="ko-KR" sz="1000" dirty="0" err="1"/>
              <a:t>selectbox</a:t>
            </a:r>
            <a:r>
              <a:rPr lang="en-US" altLang="ko-KR" sz="1000" dirty="0"/>
              <a:t> options: </a:t>
            </a:r>
            <a:r>
              <a:rPr lang="ko-KR" altLang="en-US" sz="1000" dirty="0"/>
              <a:t>선택</a:t>
            </a:r>
            <a:r>
              <a:rPr lang="en-US" altLang="ko-KR" sz="1000" dirty="0"/>
              <a:t>(select), MS codes</a:t>
            </a:r>
            <a:br>
              <a:rPr lang="en-US" altLang="ko-KR" sz="1000" dirty="0"/>
            </a:br>
            <a:r>
              <a:rPr lang="en-US" altLang="ko-KR" sz="1000" dirty="0"/>
              <a:t>      - validate: required</a:t>
            </a:r>
          </a:p>
          <a:p>
            <a:r>
              <a:rPr lang="en-US" altLang="ko-KR" sz="1000" b="1" dirty="0"/>
              <a:t>  </a:t>
            </a:r>
            <a:r>
              <a:rPr lang="en-US" altLang="ko-KR" sz="1000" b="1" dirty="0">
                <a:solidFill>
                  <a:srgbClr val="FF0000"/>
                </a:solidFill>
              </a:rPr>
              <a:t>5) *</a:t>
            </a:r>
            <a:r>
              <a:rPr lang="ko-KR" altLang="en-US" sz="1000" b="1" dirty="0">
                <a:solidFill>
                  <a:srgbClr val="FF0000"/>
                </a:solidFill>
              </a:rPr>
              <a:t>키워드 </a:t>
            </a:r>
            <a:r>
              <a:rPr lang="en-US" altLang="ko-KR" sz="1000" b="1" dirty="0">
                <a:solidFill>
                  <a:srgbClr val="FF0000"/>
                </a:solidFill>
              </a:rPr>
              <a:t>: {keyword} </a:t>
            </a:r>
            <a:br>
              <a:rPr lang="en-US" altLang="ko-KR" sz="1000" b="1" dirty="0">
                <a:solidFill>
                  <a:srgbClr val="FF0000"/>
                </a:solidFill>
              </a:rPr>
            </a:br>
            <a:r>
              <a:rPr lang="en-US" altLang="ko-KR" sz="1000" b="1" dirty="0">
                <a:solidFill>
                  <a:srgbClr val="FF0000"/>
                </a:solidFill>
              </a:rPr>
              <a:t>    a) </a:t>
            </a:r>
            <a:r>
              <a:rPr lang="en-US" altLang="ko-KR" sz="1000" b="1" dirty="0" err="1">
                <a:solidFill>
                  <a:srgbClr val="FF0000"/>
                </a:solidFill>
              </a:rPr>
              <a:t>inputbox</a:t>
            </a:r>
            <a:br>
              <a:rPr lang="en-US" altLang="ko-KR" sz="1000" b="1" dirty="0">
                <a:solidFill>
                  <a:srgbClr val="FF0000"/>
                </a:solidFill>
              </a:rPr>
            </a:br>
            <a:r>
              <a:rPr lang="en-US" altLang="ko-KR" sz="1000" b="1" dirty="0">
                <a:solidFill>
                  <a:srgbClr val="FF0000"/>
                </a:solidFill>
              </a:rPr>
              <a:t>    b) append guide text : “</a:t>
            </a:r>
            <a:r>
              <a:rPr lang="ko-KR" altLang="en-US" sz="1000" b="1" dirty="0">
                <a:solidFill>
                  <a:srgbClr val="FF0000"/>
                </a:solidFill>
              </a:rPr>
              <a:t>*추가 키워드는 쉼표</a:t>
            </a:r>
            <a:r>
              <a:rPr lang="en-US" altLang="ko-KR" sz="1000" b="1" dirty="0">
                <a:solidFill>
                  <a:srgbClr val="FF0000"/>
                </a:solidFill>
              </a:rPr>
              <a:t>(,)</a:t>
            </a:r>
            <a:r>
              <a:rPr lang="ko-KR" altLang="en-US" sz="1000" b="1" dirty="0">
                <a:solidFill>
                  <a:srgbClr val="FF0000"/>
                </a:solidFill>
              </a:rPr>
              <a:t>로 구분</a:t>
            </a:r>
            <a:r>
              <a:rPr lang="en-US" altLang="ko-KR" sz="1000" b="1" dirty="0">
                <a:solidFill>
                  <a:srgbClr val="FF0000"/>
                </a:solidFill>
              </a:rPr>
              <a:t>, </a:t>
            </a:r>
            <a:r>
              <a:rPr lang="ko-KR" altLang="en-US" sz="1000" b="1" dirty="0">
                <a:solidFill>
                  <a:srgbClr val="FF0000"/>
                </a:solidFill>
              </a:rPr>
              <a:t>띄어쓰기 가능하나 같은 키워드일 시 동일하게 입력</a:t>
            </a:r>
            <a:r>
              <a:rPr lang="en-US" altLang="ko-KR" sz="1000" b="1" dirty="0">
                <a:solidFill>
                  <a:srgbClr val="FF0000"/>
                </a:solidFill>
              </a:rPr>
              <a:t>”</a:t>
            </a:r>
            <a:endParaRPr lang="en-US" altLang="ko-KR" sz="1000" dirty="0"/>
          </a:p>
          <a:p>
            <a:r>
              <a:rPr lang="en-US" altLang="ko-KR" sz="1000" dirty="0"/>
              <a:t> </a:t>
            </a:r>
            <a:r>
              <a:rPr lang="en-US" altLang="ko-KR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000" b="1" strike="sngStrike" dirty="0">
                <a:solidFill>
                  <a:srgbClr val="FF0000"/>
                </a:solidFill>
              </a:rPr>
              <a:t>6) </a:t>
            </a:r>
            <a:r>
              <a:rPr lang="ko-KR" altLang="en-US" sz="1000" b="1" strike="sngStrike" dirty="0">
                <a:solidFill>
                  <a:srgbClr val="FF0000"/>
                </a:solidFill>
              </a:rPr>
              <a:t>추가 키워드 </a:t>
            </a:r>
            <a:r>
              <a:rPr lang="en-US" altLang="ko-KR" sz="1000" b="1" strike="sngStrike" dirty="0">
                <a:solidFill>
                  <a:srgbClr val="FF0000"/>
                </a:solidFill>
              </a:rPr>
              <a:t>: {</a:t>
            </a:r>
            <a:r>
              <a:rPr lang="en-US" altLang="ko-KR" sz="1000" b="1" strike="sngStrike" dirty="0" err="1">
                <a:solidFill>
                  <a:srgbClr val="FF0000"/>
                </a:solidFill>
              </a:rPr>
              <a:t>add_keyword</a:t>
            </a:r>
            <a:r>
              <a:rPr lang="en-US" altLang="ko-KR" sz="1000" b="1" strike="sngStrike" dirty="0">
                <a:solidFill>
                  <a:srgbClr val="FF0000"/>
                </a:solidFill>
              </a:rPr>
              <a:t>} </a:t>
            </a:r>
            <a:r>
              <a:rPr lang="en-US" altLang="ko-KR" sz="1000" b="1" dirty="0">
                <a:solidFill>
                  <a:srgbClr val="FF0000"/>
                </a:solidFill>
              </a:rPr>
              <a:t>: REMOVE</a:t>
            </a:r>
          </a:p>
          <a:p>
            <a:r>
              <a:rPr lang="en-US" altLang="ko-KR" sz="1000" dirty="0"/>
              <a:t>  7) </a:t>
            </a:r>
            <a:r>
              <a:rPr lang="ko-KR" altLang="en-US" sz="1000" dirty="0"/>
              <a:t>시기 </a:t>
            </a:r>
            <a:r>
              <a:rPr lang="en-US" altLang="ko-KR" sz="1000" dirty="0"/>
              <a:t>: {period}</a:t>
            </a:r>
            <a:br>
              <a:rPr lang="en-US" altLang="ko-KR" sz="1000" dirty="0"/>
            </a:br>
            <a:r>
              <a:rPr lang="en-US" altLang="ko-KR" sz="1000" dirty="0"/>
              <a:t>    a) </a:t>
            </a:r>
            <a:r>
              <a:rPr lang="en-US" altLang="ko-KR" sz="1000" dirty="0" err="1"/>
              <a:t>inputbox</a:t>
            </a:r>
            <a:r>
              <a:rPr lang="en-US" altLang="ko-KR" sz="1000" dirty="0"/>
              <a:t>: </a:t>
            </a:r>
            <a:r>
              <a:rPr lang="en-US" altLang="ko-KR" sz="1000" b="1" strike="sngStrike" dirty="0">
                <a:solidFill>
                  <a:srgbClr val="FF0000"/>
                </a:solidFill>
              </a:rPr>
              <a:t>set ‘1945’ by default</a:t>
            </a:r>
            <a:br>
              <a:rPr lang="en-US" altLang="ko-KR" sz="1000" dirty="0"/>
            </a:br>
            <a:r>
              <a:rPr lang="en-US" altLang="ko-KR" sz="1000" dirty="0"/>
              <a:t>    b) </a:t>
            </a:r>
            <a:r>
              <a:rPr lang="en-US" altLang="ko-KR" sz="1000" dirty="0" err="1"/>
              <a:t>selectbox</a:t>
            </a:r>
            <a:r>
              <a:rPr lang="en-US" altLang="ko-KR" sz="1000" dirty="0"/>
              <a:t> options: </a:t>
            </a:r>
            <a:r>
              <a:rPr lang="ko-KR" altLang="en-US" sz="1000" dirty="0"/>
              <a:t>월</a:t>
            </a:r>
            <a:r>
              <a:rPr lang="en-US" altLang="ko-KR" sz="1000" dirty="0"/>
              <a:t>(select), 01~12</a:t>
            </a:r>
          </a:p>
          <a:p>
            <a:r>
              <a:rPr lang="en-US" altLang="ko-KR" sz="1000" dirty="0"/>
              <a:t>    c) </a:t>
            </a:r>
            <a:r>
              <a:rPr lang="en-US" altLang="ko-KR" sz="1000" dirty="0" err="1"/>
              <a:t>selectbox</a:t>
            </a:r>
            <a:r>
              <a:rPr lang="en-US" altLang="ko-KR" sz="1000" dirty="0"/>
              <a:t> options: </a:t>
            </a:r>
            <a:r>
              <a:rPr lang="ko-KR" altLang="en-US" sz="1000" dirty="0"/>
              <a:t>일</a:t>
            </a:r>
            <a:r>
              <a:rPr lang="en-US" altLang="ko-KR" sz="1000" dirty="0"/>
              <a:t>(select), 01~31</a:t>
            </a:r>
            <a:br>
              <a:rPr lang="en-US" altLang="ko-KR" sz="1000" dirty="0"/>
            </a:br>
            <a:r>
              <a:rPr lang="en-US" altLang="ko-KR" sz="1000" dirty="0"/>
              <a:t>    * if year or year/month is set, search like ‘194501’</a:t>
            </a:r>
          </a:p>
          <a:p>
            <a:r>
              <a:rPr lang="en-US" altLang="ko-KR" sz="1000" dirty="0"/>
              <a:t>  8) </a:t>
            </a:r>
            <a:r>
              <a:rPr lang="ko-KR" altLang="en-US" sz="1000" dirty="0"/>
              <a:t>자료 번호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data_cd</a:t>
            </a:r>
            <a:r>
              <a:rPr lang="en-US" altLang="ko-KR" sz="1000" dirty="0"/>
              <a:t>}</a:t>
            </a:r>
          </a:p>
          <a:p>
            <a:r>
              <a:rPr lang="en-US" altLang="ko-KR" sz="1000" dirty="0"/>
              <a:t>  9) </a:t>
            </a:r>
            <a:r>
              <a:rPr lang="ko-KR" altLang="en-US" sz="1000" dirty="0"/>
              <a:t>자료 크기</a:t>
            </a:r>
            <a:r>
              <a:rPr lang="en-US" altLang="ko-KR" sz="1000" dirty="0"/>
              <a:t>(cm)</a:t>
            </a:r>
            <a:br>
              <a:rPr lang="en-US" altLang="ko-KR" sz="1000" dirty="0"/>
            </a:br>
            <a:r>
              <a:rPr lang="en-US" altLang="ko-KR" sz="1000" dirty="0"/>
              <a:t>     a) </a:t>
            </a:r>
            <a:r>
              <a:rPr lang="ko-KR" altLang="en-US" sz="1000" dirty="0"/>
              <a:t>가로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size_width</a:t>
            </a:r>
            <a:r>
              <a:rPr lang="en-US" altLang="ko-KR" sz="1000" dirty="0"/>
              <a:t>}</a:t>
            </a:r>
          </a:p>
          <a:p>
            <a:r>
              <a:rPr lang="en-US" altLang="ko-KR" sz="1000" dirty="0"/>
              <a:t>     b) </a:t>
            </a:r>
            <a:r>
              <a:rPr lang="ko-KR" altLang="en-US" sz="1000" dirty="0"/>
              <a:t>세로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size_height</a:t>
            </a:r>
            <a:r>
              <a:rPr lang="en-US" altLang="ko-KR" sz="1000" dirty="0"/>
              <a:t>}</a:t>
            </a:r>
            <a:br>
              <a:rPr lang="en-US" altLang="ko-KR" sz="1000" dirty="0"/>
            </a:br>
            <a:r>
              <a:rPr lang="en-US" altLang="ko-KR" sz="1000" dirty="0"/>
              <a:t>     c) </a:t>
            </a:r>
            <a:r>
              <a:rPr lang="ko-KR" altLang="en-US" sz="1000" dirty="0"/>
              <a:t>두께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size_thick</a:t>
            </a:r>
            <a:r>
              <a:rPr lang="en-US" altLang="ko-KR" sz="1000" dirty="0"/>
              <a:t>} </a:t>
            </a:r>
            <a:br>
              <a:rPr lang="en-US" altLang="ko-KR" sz="1000" dirty="0"/>
            </a:br>
            <a:r>
              <a:rPr lang="en-US" altLang="ko-KR" sz="1000" dirty="0"/>
              <a:t>       - </a:t>
            </a:r>
            <a:r>
              <a:rPr lang="en-US" altLang="ko-KR" sz="1000" dirty="0" err="1"/>
              <a:t>inputbox</a:t>
            </a:r>
            <a:r>
              <a:rPr lang="en-US" altLang="ko-KR" sz="1000" dirty="0"/>
              <a:t> validate: number(allow </a:t>
            </a:r>
            <a:r>
              <a:rPr lang="en-US" altLang="ko-KR" sz="1000" dirty="0" err="1"/>
              <a:t>decima</a:t>
            </a:r>
            <a:r>
              <a:rPr lang="en-US" altLang="ko-KR" sz="1000" dirty="0"/>
              <a:t> point) ex) 10.01</a:t>
            </a:r>
          </a:p>
          <a:p>
            <a:r>
              <a:rPr lang="en-US" altLang="ko-KR" sz="1000" dirty="0"/>
              <a:t>  10) </a:t>
            </a:r>
            <a:r>
              <a:rPr lang="ko-KR" altLang="en-US" sz="1000" dirty="0"/>
              <a:t>자료 업로드 </a:t>
            </a:r>
            <a:r>
              <a:rPr lang="en-US" altLang="ko-KR" sz="1000" dirty="0"/>
              <a:t>: DB </a:t>
            </a:r>
            <a:r>
              <a:rPr lang="en-US" altLang="ko-KR" sz="1000" b="1" dirty="0"/>
              <a:t>{</a:t>
            </a:r>
            <a:r>
              <a:rPr lang="en-US" altLang="ko-KR" sz="1000" b="1" dirty="0" err="1"/>
              <a:t>st_archive_data_files</a:t>
            </a:r>
            <a:r>
              <a:rPr lang="en-US" altLang="ko-KR" sz="1000" b="1" dirty="0"/>
              <a:t>}</a:t>
            </a:r>
            <a:br>
              <a:rPr lang="en-US" altLang="ko-KR" sz="1000" dirty="0"/>
            </a:br>
            <a:r>
              <a:rPr lang="en-US" altLang="ko-KR" sz="1000" dirty="0"/>
              <a:t>    a) </a:t>
            </a:r>
            <a:r>
              <a:rPr lang="en-US" altLang="ko-KR" sz="1000" dirty="0" err="1"/>
              <a:t>inputbox</a:t>
            </a:r>
            <a:r>
              <a:rPr lang="en-US" altLang="ko-KR" sz="1000" dirty="0"/>
              <a:t> &amp; </a:t>
            </a:r>
            <a:r>
              <a:rPr lang="ko-KR" altLang="en-US" sz="1000" dirty="0"/>
              <a:t>첨부</a:t>
            </a:r>
            <a:r>
              <a:rPr lang="en-US" altLang="ko-KR" sz="1000" dirty="0"/>
              <a:t>(attach) button</a:t>
            </a:r>
            <a:br>
              <a:rPr lang="en-US" altLang="ko-KR" sz="1000" dirty="0"/>
            </a:br>
            <a:r>
              <a:rPr lang="en-US" altLang="ko-KR" sz="1000" dirty="0"/>
              <a:t>      - if </a:t>
            </a:r>
            <a:r>
              <a:rPr lang="ko-KR" altLang="en-US" sz="1000" dirty="0"/>
              <a:t>첨부 </a:t>
            </a:r>
            <a:r>
              <a:rPr lang="en-US" altLang="ko-KR" sz="1000" dirty="0"/>
              <a:t>button clicks, can select upload file</a:t>
            </a:r>
          </a:p>
          <a:p>
            <a:r>
              <a:rPr lang="en-US" altLang="ko-KR" sz="1000" dirty="0"/>
              <a:t>    b) +/- button</a:t>
            </a:r>
            <a:br>
              <a:rPr lang="en-US" altLang="ko-KR" sz="1000" dirty="0"/>
            </a:br>
            <a:r>
              <a:rPr lang="en-US" altLang="ko-KR" sz="1000" dirty="0"/>
              <a:t>      - if the button clicks, add/remove row</a:t>
            </a:r>
          </a:p>
          <a:p>
            <a:r>
              <a:rPr lang="en-US" altLang="ko-KR" sz="1000" dirty="0"/>
              <a:t>  11) *</a:t>
            </a:r>
            <a:r>
              <a:rPr lang="ko-KR" altLang="en-US" sz="1000" dirty="0"/>
              <a:t>자료 정보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data_info</a:t>
            </a:r>
            <a:r>
              <a:rPr lang="en-US" altLang="ko-KR" sz="1000" dirty="0"/>
              <a:t>}</a:t>
            </a:r>
            <a:br>
              <a:rPr lang="en-US" altLang="ko-KR" sz="1000" dirty="0"/>
            </a:br>
            <a:r>
              <a:rPr lang="en-US" altLang="ko-KR" sz="1000" dirty="0"/>
              <a:t>    </a:t>
            </a:r>
            <a:r>
              <a:rPr lang="en-US" altLang="ko-KR" sz="1000" b="1" dirty="0">
                <a:solidFill>
                  <a:srgbClr val="FF0000"/>
                </a:solidFill>
              </a:rPr>
              <a:t>a) html editor</a:t>
            </a:r>
            <a:br>
              <a:rPr lang="en-US" altLang="ko-KR" sz="1000" b="1" dirty="0">
                <a:solidFill>
                  <a:srgbClr val="FF0000"/>
                </a:solidFill>
              </a:rPr>
            </a:br>
            <a:r>
              <a:rPr lang="en-US" altLang="ko-KR" sz="1000" b="1" dirty="0">
                <a:solidFill>
                  <a:srgbClr val="FF0000"/>
                </a:solidFill>
              </a:rPr>
              <a:t>      - validate: required</a:t>
            </a:r>
          </a:p>
          <a:p>
            <a:r>
              <a:rPr lang="en-US" altLang="ko-KR" sz="1000" dirty="0"/>
              <a:t>  12) </a:t>
            </a:r>
            <a:r>
              <a:rPr lang="ko-KR" altLang="en-US" sz="1000" dirty="0"/>
              <a:t>상세 정보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details_info</a:t>
            </a:r>
            <a:r>
              <a:rPr lang="en-US" altLang="ko-KR" sz="1000" dirty="0"/>
              <a:t>}</a:t>
            </a:r>
            <a:br>
              <a:rPr lang="en-US" altLang="ko-KR" sz="1000" dirty="0"/>
            </a:br>
            <a:r>
              <a:rPr lang="en-US" altLang="ko-KR" sz="1000" dirty="0"/>
              <a:t>     </a:t>
            </a:r>
            <a:r>
              <a:rPr lang="en-US" altLang="ko-KR" sz="1000" b="1" dirty="0">
                <a:solidFill>
                  <a:srgbClr val="FF0000"/>
                </a:solidFill>
              </a:rPr>
              <a:t>a) html editor</a:t>
            </a:r>
          </a:p>
          <a:p>
            <a:r>
              <a:rPr lang="en-US" altLang="ko-KR" sz="1000" dirty="0"/>
              <a:t>  13) </a:t>
            </a:r>
            <a:r>
              <a:rPr lang="ko-KR" altLang="en-US" sz="1000" dirty="0"/>
              <a:t>관련 정보 </a:t>
            </a:r>
            <a:r>
              <a:rPr lang="en-US" altLang="ko-KR" sz="1000" dirty="0"/>
              <a:t>: </a:t>
            </a:r>
            <a:r>
              <a:rPr lang="en-US" altLang="ko-KR" sz="1000" b="1" dirty="0">
                <a:solidFill>
                  <a:srgbClr val="FF0000"/>
                </a:solidFill>
              </a:rPr>
              <a:t>{</a:t>
            </a:r>
            <a:r>
              <a:rPr lang="en-US" altLang="ko-KR" sz="1000" b="1" dirty="0" err="1">
                <a:solidFill>
                  <a:srgbClr val="FF0000"/>
                </a:solidFill>
              </a:rPr>
              <a:t>related_info</a:t>
            </a:r>
            <a:r>
              <a:rPr lang="en-US" altLang="ko-KR" sz="1000" b="1" dirty="0">
                <a:solidFill>
                  <a:srgbClr val="FF0000"/>
                </a:solidFill>
              </a:rPr>
              <a:t>}</a:t>
            </a:r>
          </a:p>
          <a:p>
            <a:r>
              <a:rPr lang="en-US" altLang="ko-KR" sz="1000" b="1" dirty="0">
                <a:solidFill>
                  <a:srgbClr val="FF0000"/>
                </a:solidFill>
              </a:rPr>
              <a:t>     a) html editor</a:t>
            </a:r>
            <a:br>
              <a:rPr lang="en-US" altLang="ko-KR" sz="1000" b="1" dirty="0">
                <a:solidFill>
                  <a:srgbClr val="FF0000"/>
                </a:solidFill>
              </a:rPr>
            </a:br>
            <a:r>
              <a:rPr lang="en-US" altLang="ko-KR" sz="1000" b="1" dirty="0">
                <a:solidFill>
                  <a:srgbClr val="FF0000"/>
                </a:solidFill>
              </a:rPr>
              <a:t>     </a:t>
            </a:r>
            <a:r>
              <a:rPr lang="en-US" altLang="ko-KR" sz="1000" b="1" strike="sngStrike" dirty="0">
                <a:solidFill>
                  <a:srgbClr val="FF0000"/>
                </a:solidFill>
              </a:rPr>
              <a:t>b) +</a:t>
            </a:r>
            <a:r>
              <a:rPr lang="ko-KR" altLang="en-US" sz="1000" b="1" strike="sngStrike" dirty="0">
                <a:solidFill>
                  <a:srgbClr val="FF0000"/>
                </a:solidFill>
              </a:rPr>
              <a:t>추가 </a:t>
            </a:r>
            <a:r>
              <a:rPr lang="en-US" altLang="ko-KR" sz="1000" b="1" strike="sngStrike" dirty="0">
                <a:solidFill>
                  <a:srgbClr val="FF0000"/>
                </a:solidFill>
              </a:rPr>
              <a:t>button</a:t>
            </a:r>
            <a:br>
              <a:rPr lang="en-US" altLang="ko-KR" sz="1000" b="1" strike="sngStrike" dirty="0">
                <a:solidFill>
                  <a:srgbClr val="FF0000"/>
                </a:solidFill>
              </a:rPr>
            </a:br>
            <a:r>
              <a:rPr lang="en-US" altLang="ko-KR" sz="1000" b="1" strike="sngStrike" dirty="0">
                <a:solidFill>
                  <a:srgbClr val="FF0000"/>
                </a:solidFill>
              </a:rPr>
              <a:t>       - if clicks, add </a:t>
            </a:r>
            <a:r>
              <a:rPr lang="en-US" altLang="ko-KR" sz="1000" b="1" strike="sngStrike" dirty="0" err="1">
                <a:solidFill>
                  <a:srgbClr val="FF0000"/>
                </a:solidFill>
              </a:rPr>
              <a:t>textarea</a:t>
            </a:r>
            <a:r>
              <a:rPr lang="en-US" altLang="ko-KR" sz="1000" b="1" strike="sngStrike" dirty="0">
                <a:solidFill>
                  <a:srgbClr val="FF0000"/>
                </a:solidFill>
              </a:rPr>
              <a:t> row with – (delete) button</a:t>
            </a:r>
            <a:br>
              <a:rPr lang="en-US" altLang="ko-KR" sz="1000" b="1" strike="sngStrike" dirty="0">
                <a:solidFill>
                  <a:srgbClr val="FF0000"/>
                </a:solidFill>
              </a:rPr>
            </a:br>
            <a:r>
              <a:rPr lang="en-US" altLang="ko-KR" sz="1000" b="1" strike="sngStrike" dirty="0">
                <a:solidFill>
                  <a:srgbClr val="FF0000"/>
                </a:solidFill>
              </a:rPr>
              <a:t>       - if –(delete) button clicks, remove </a:t>
            </a:r>
            <a:r>
              <a:rPr lang="en-US" altLang="ko-KR" sz="1000" b="1" strike="sngStrike" dirty="0" err="1">
                <a:solidFill>
                  <a:srgbClr val="FF0000"/>
                </a:solidFill>
              </a:rPr>
              <a:t>textarea</a:t>
            </a:r>
            <a:r>
              <a:rPr lang="en-US" altLang="ko-KR" sz="1000" b="1" strike="sngStrike" dirty="0">
                <a:solidFill>
                  <a:srgbClr val="FF0000"/>
                </a:solidFill>
              </a:rPr>
              <a:t> row</a:t>
            </a:r>
          </a:p>
          <a:p>
            <a:r>
              <a:rPr lang="en-US" altLang="ko-KR" sz="1000" dirty="0"/>
              <a:t>  14) *</a:t>
            </a:r>
            <a:r>
              <a:rPr lang="ko-KR" altLang="en-US" sz="1000" dirty="0"/>
              <a:t>사용여부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use_yn</a:t>
            </a:r>
            <a:r>
              <a:rPr lang="en-US" altLang="ko-KR" sz="1000" dirty="0"/>
              <a:t>}</a:t>
            </a:r>
            <a:br>
              <a:rPr lang="en-US" altLang="ko-KR" sz="1000" dirty="0"/>
            </a:br>
            <a:r>
              <a:rPr lang="en-US" altLang="ko-KR" sz="1000" dirty="0"/>
              <a:t>     a) radio options: </a:t>
            </a:r>
            <a:r>
              <a:rPr lang="ko-KR" altLang="en-US" sz="1000" dirty="0"/>
              <a:t>사용</a:t>
            </a:r>
            <a:r>
              <a:rPr lang="en-US" altLang="ko-KR" sz="1000" dirty="0"/>
              <a:t>/</a:t>
            </a:r>
            <a:r>
              <a:rPr lang="ko-KR" altLang="en-US" sz="1000" dirty="0"/>
              <a:t>미사용</a:t>
            </a:r>
            <a:r>
              <a:rPr lang="en-US" altLang="ko-KR" sz="1000" dirty="0"/>
              <a:t>(Y/N) – default: Y</a:t>
            </a:r>
          </a:p>
          <a:p>
            <a:endParaRPr lang="en-US" altLang="ko-KR" sz="1000" dirty="0"/>
          </a:p>
          <a:p>
            <a:r>
              <a:rPr lang="en-US" altLang="ko-KR" sz="1000" dirty="0"/>
              <a:t>2.buttons</a:t>
            </a:r>
          </a:p>
          <a:p>
            <a:r>
              <a:rPr lang="en-US" altLang="ko-KR" sz="1000" dirty="0"/>
              <a:t>  1) </a:t>
            </a:r>
            <a:r>
              <a:rPr lang="ko-KR" altLang="en-US" sz="1000" dirty="0"/>
              <a:t>저장 </a:t>
            </a:r>
            <a:r>
              <a:rPr lang="en-US" altLang="ko-KR" sz="1000" dirty="0"/>
              <a:t>(save) : refer to other menu page</a:t>
            </a:r>
            <a:br>
              <a:rPr lang="en-US" altLang="ko-KR" sz="1000" dirty="0"/>
            </a:br>
            <a:r>
              <a:rPr lang="en-US" altLang="ko-KR" sz="1000" dirty="0"/>
              <a:t>     1-1) process</a:t>
            </a:r>
            <a:br>
              <a:rPr lang="en-US" altLang="ko-KR" sz="1000" dirty="0"/>
            </a:br>
            <a:r>
              <a:rPr lang="en-US" altLang="ko-KR" sz="1000" dirty="0"/>
              <a:t>       a) INSERT </a:t>
            </a:r>
            <a:r>
              <a:rPr lang="en-US" altLang="ko-KR" sz="1000" dirty="0" err="1"/>
              <a:t>st_archive_data</a:t>
            </a:r>
            <a:br>
              <a:rPr lang="en-US" altLang="ko-KR" sz="1000" dirty="0"/>
            </a:br>
            <a:r>
              <a:rPr lang="en-US" altLang="ko-KR" sz="1000" dirty="0"/>
              <a:t>       b) if upload file exists, INSERT </a:t>
            </a:r>
            <a:r>
              <a:rPr lang="en-US" altLang="ko-KR" sz="1000" dirty="0" err="1"/>
              <a:t>st_archive_data_files</a:t>
            </a:r>
            <a:r>
              <a:rPr lang="en-US" altLang="ko-KR" sz="1000" dirty="0"/>
              <a:t> (&amp; </a:t>
            </a:r>
            <a:r>
              <a:rPr lang="en-US" altLang="ko-KR" sz="1000" dirty="0" err="1"/>
              <a:t>st_files</a:t>
            </a:r>
            <a:r>
              <a:rPr lang="en-US" altLang="ko-KR" sz="1000" dirty="0"/>
              <a:t>)</a:t>
            </a:r>
            <a:br>
              <a:rPr lang="en-US" altLang="ko-KR" sz="1000" dirty="0"/>
            </a:br>
            <a:r>
              <a:rPr lang="en-US" altLang="ko-KR" sz="1000" dirty="0"/>
              <a:t>       c) if data info exists, INSERT </a:t>
            </a:r>
            <a:r>
              <a:rPr lang="en-US" altLang="ko-KR" sz="1000" dirty="0" err="1"/>
              <a:t>st_archive_data_info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198892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79E82-6A1F-809E-A9DC-1F6373FD0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18B8451-8212-D715-79AE-C95DB3B65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440" y="0"/>
            <a:ext cx="50791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9709" y="0"/>
            <a:ext cx="4432291" cy="286232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/>
              <a:t>[ADMIN] </a:t>
            </a:r>
            <a:r>
              <a:rPr lang="ko-KR" altLang="en-US" sz="1000" b="1" dirty="0"/>
              <a:t>현대사 아카이브 자료 관리 </a:t>
            </a:r>
            <a:r>
              <a:rPr lang="en-US" altLang="ko-KR" sz="1000" b="1" dirty="0"/>
              <a:t>(archive data) &gt; Modify</a:t>
            </a:r>
          </a:p>
          <a:p>
            <a:endParaRPr lang="en-US" altLang="ko-KR" sz="1000" dirty="0"/>
          </a:p>
          <a:p>
            <a:r>
              <a:rPr lang="en-US" altLang="ko-KR" sz="1000" dirty="0"/>
              <a:t>1.fields</a:t>
            </a:r>
          </a:p>
          <a:p>
            <a:r>
              <a:rPr lang="en-US" altLang="ko-KR" sz="1000" dirty="0"/>
              <a:t>  1) same with Add page</a:t>
            </a:r>
          </a:p>
          <a:p>
            <a:r>
              <a:rPr lang="en-US" altLang="ko-KR" sz="1000" dirty="0"/>
              <a:t>  2) </a:t>
            </a:r>
            <a:r>
              <a:rPr lang="ko-KR" altLang="en-US" sz="1000" dirty="0"/>
              <a:t>등록자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reg_user_seq</a:t>
            </a:r>
            <a:r>
              <a:rPr lang="en-US" altLang="ko-KR" sz="1000" dirty="0"/>
              <a:t>}</a:t>
            </a:r>
            <a:br>
              <a:rPr lang="en-US" altLang="ko-KR" sz="1000" dirty="0"/>
            </a:br>
            <a:r>
              <a:rPr lang="en-US" altLang="ko-KR" sz="1000" dirty="0"/>
              <a:t>    a) </a:t>
            </a:r>
            <a:r>
              <a:rPr lang="en-US" altLang="ko-KR" sz="1000" dirty="0" err="1"/>
              <a:t>inputbox</a:t>
            </a:r>
            <a:r>
              <a:rPr lang="en-US" altLang="ko-KR" sz="1000" dirty="0"/>
              <a:t> (</a:t>
            </a:r>
            <a:r>
              <a:rPr lang="en-US" altLang="ko-KR" sz="1000" dirty="0" err="1"/>
              <a:t>readonly</a:t>
            </a:r>
            <a:r>
              <a:rPr lang="en-US" altLang="ko-KR" sz="1000" dirty="0"/>
              <a:t>) : show user name</a:t>
            </a:r>
          </a:p>
          <a:p>
            <a:r>
              <a:rPr lang="en-US" altLang="ko-KR" sz="1000" dirty="0"/>
              <a:t>  3) </a:t>
            </a:r>
            <a:r>
              <a:rPr lang="ko-KR" altLang="en-US" sz="1000" dirty="0"/>
              <a:t>등록일시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reg_date</a:t>
            </a:r>
            <a:r>
              <a:rPr lang="en-US" altLang="ko-KR" sz="1000" dirty="0"/>
              <a:t>} </a:t>
            </a:r>
            <a:br>
              <a:rPr lang="en-US" altLang="ko-KR" sz="1000" dirty="0"/>
            </a:br>
            <a:r>
              <a:rPr lang="en-US" altLang="ko-KR" sz="1000" dirty="0"/>
              <a:t>    a) </a:t>
            </a:r>
            <a:r>
              <a:rPr lang="en-US" altLang="ko-KR" sz="1000" dirty="0" err="1"/>
              <a:t>inputbox</a:t>
            </a:r>
            <a:r>
              <a:rPr lang="en-US" altLang="ko-KR" sz="1000" dirty="0"/>
              <a:t> (</a:t>
            </a:r>
            <a:r>
              <a:rPr lang="en-US" altLang="ko-KR" sz="1000" dirty="0" err="1"/>
              <a:t>readonly</a:t>
            </a:r>
            <a:r>
              <a:rPr lang="en-US" altLang="ko-KR" sz="1000" dirty="0"/>
              <a:t>) : </a:t>
            </a:r>
            <a:r>
              <a:rPr lang="en-US" altLang="ko-KR" sz="1000" dirty="0" err="1"/>
              <a:t>yyyy</a:t>
            </a:r>
            <a:r>
              <a:rPr lang="en-US" altLang="ko-KR" sz="1000" dirty="0"/>
              <a:t>-mm-</a:t>
            </a:r>
            <a:r>
              <a:rPr lang="en-US" altLang="ko-KR" sz="1000" dirty="0" err="1"/>
              <a:t>dd</a:t>
            </a:r>
            <a:r>
              <a:rPr lang="en-US" altLang="ko-KR" sz="1000" dirty="0"/>
              <a:t> </a:t>
            </a:r>
            <a:r>
              <a:rPr lang="en-US" altLang="ko-KR" sz="1000" dirty="0" err="1"/>
              <a:t>hh:mm:ss</a:t>
            </a:r>
            <a:endParaRPr lang="en-US" altLang="ko-KR" sz="1000" dirty="0"/>
          </a:p>
          <a:p>
            <a:r>
              <a:rPr lang="en-US" altLang="ko-KR" sz="1000" dirty="0"/>
              <a:t>  4) </a:t>
            </a:r>
            <a:r>
              <a:rPr lang="ko-KR" altLang="en-US" sz="1000" dirty="0"/>
              <a:t>조회수 </a:t>
            </a:r>
            <a:r>
              <a:rPr lang="en-US" altLang="ko-KR" sz="1000" dirty="0"/>
              <a:t>: {</a:t>
            </a:r>
            <a:r>
              <a:rPr lang="en-US" altLang="ko-KR" sz="1000" dirty="0" err="1"/>
              <a:t>read_count</a:t>
            </a:r>
            <a:r>
              <a:rPr lang="en-US" altLang="ko-KR" sz="1000" dirty="0"/>
              <a:t>}</a:t>
            </a:r>
          </a:p>
          <a:p>
            <a:r>
              <a:rPr lang="en-US" altLang="ko-KR" sz="1000" dirty="0"/>
              <a:t>    a) </a:t>
            </a:r>
            <a:r>
              <a:rPr lang="en-US" altLang="ko-KR" sz="1000" dirty="0" err="1"/>
              <a:t>inputbox</a:t>
            </a:r>
            <a:r>
              <a:rPr lang="en-US" altLang="ko-KR" sz="1000" dirty="0"/>
              <a:t> (</a:t>
            </a:r>
            <a:r>
              <a:rPr lang="en-US" altLang="ko-KR" sz="1000" dirty="0" err="1"/>
              <a:t>readonly</a:t>
            </a:r>
            <a:r>
              <a:rPr lang="en-US" altLang="ko-KR" sz="1000" dirty="0"/>
              <a:t>)</a:t>
            </a:r>
          </a:p>
          <a:p>
            <a:endParaRPr lang="en-US" altLang="ko-KR" sz="1000" dirty="0"/>
          </a:p>
          <a:p>
            <a:r>
              <a:rPr lang="en-US" altLang="ko-KR" sz="1000" dirty="0"/>
              <a:t>2.buttons</a:t>
            </a:r>
          </a:p>
          <a:p>
            <a:r>
              <a:rPr lang="en-US" altLang="ko-KR" sz="1000" dirty="0"/>
              <a:t>  1) </a:t>
            </a:r>
            <a:r>
              <a:rPr lang="ko-KR" altLang="en-US" sz="1000" dirty="0"/>
              <a:t>저장 </a:t>
            </a:r>
            <a:r>
              <a:rPr lang="en-US" altLang="ko-KR" sz="1000" dirty="0"/>
              <a:t>(save) : refer to other menu page</a:t>
            </a:r>
            <a:br>
              <a:rPr lang="en-US" altLang="ko-KR" sz="1000" dirty="0"/>
            </a:br>
            <a:r>
              <a:rPr lang="en-US" altLang="ko-KR" sz="1000" dirty="0"/>
              <a:t>     1-1) process</a:t>
            </a:r>
            <a:br>
              <a:rPr lang="en-US" altLang="ko-KR" sz="1000" dirty="0"/>
            </a:br>
            <a:r>
              <a:rPr lang="en-US" altLang="ko-KR" sz="1000" dirty="0"/>
              <a:t>       a) UPDATE </a:t>
            </a:r>
            <a:r>
              <a:rPr lang="en-US" altLang="ko-KR" sz="1000" dirty="0" err="1"/>
              <a:t>st_archive_data</a:t>
            </a:r>
            <a:br>
              <a:rPr lang="en-US" altLang="ko-KR" sz="1000" dirty="0"/>
            </a:br>
            <a:r>
              <a:rPr lang="en-US" altLang="ko-KR" sz="1000" dirty="0"/>
              <a:t>       b) if upload file exists, INSERT/UPDATE </a:t>
            </a:r>
            <a:r>
              <a:rPr lang="en-US" altLang="ko-KR" sz="1000" dirty="0" err="1"/>
              <a:t>st_archive_data_files</a:t>
            </a:r>
            <a:r>
              <a:rPr lang="en-US" altLang="ko-KR" sz="1000" dirty="0"/>
              <a:t> (&amp; </a:t>
            </a:r>
            <a:r>
              <a:rPr lang="en-US" altLang="ko-KR" sz="1000" dirty="0" err="1"/>
              <a:t>st_files</a:t>
            </a:r>
            <a:r>
              <a:rPr lang="en-US" altLang="ko-KR" sz="1000" dirty="0"/>
              <a:t>)</a:t>
            </a:r>
            <a:br>
              <a:rPr lang="en-US" altLang="ko-KR" sz="1000" dirty="0"/>
            </a:br>
            <a:r>
              <a:rPr lang="en-US" altLang="ko-KR" sz="1000" dirty="0"/>
              <a:t>       c) if data info exists, INSERT/UPDATE </a:t>
            </a:r>
            <a:r>
              <a:rPr lang="en-US" altLang="ko-KR" sz="1000" dirty="0" err="1"/>
              <a:t>st_archive_data_info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2169761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1427</Words>
  <Application>Microsoft Office PowerPoint</Application>
  <PresentationFormat>와이드스크린</PresentationFormat>
  <Paragraphs>252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이 희주</dc:creator>
  <cp:lastModifiedBy>이 희주</cp:lastModifiedBy>
  <cp:revision>16</cp:revision>
  <dcterms:created xsi:type="dcterms:W3CDTF">2025-05-27T07:53:51Z</dcterms:created>
  <dcterms:modified xsi:type="dcterms:W3CDTF">2025-07-01T07:27:24Z</dcterms:modified>
</cp:coreProperties>
</file>