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64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4660"/>
  </p:normalViewPr>
  <p:slideViewPr>
    <p:cSldViewPr snapToGrid="0">
      <p:cViewPr varScale="1">
        <p:scale>
          <a:sx n="80" d="100"/>
          <a:sy n="80" d="100"/>
        </p:scale>
        <p:origin x="4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0E9463-40AA-8750-6A28-0F78647CE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5F567F8-8E6A-DA6B-58EE-C61E466C2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60E9626-1D43-D0E5-72CE-ED6044472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8C20C1F-81DB-F7C1-2D6E-C9832A763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95FBB40-DEEF-2C90-FAFA-3B13B645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980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F33E67-557D-71CC-55E5-69CDD55E5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D7A04D5-85BE-BF33-7063-06C4A019F3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556E3D6-B8F7-F599-1BCC-A4286E43A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A95B13D-FC59-F860-2DFC-84B1A1AD6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EB65E4B-60EB-F068-5B50-581EAEC0A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712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6DD4216-7127-66AD-16EC-836036DB52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EA65D0F-8873-49BD-6B9D-5F750FBED0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DA2130C-8902-EF56-4A84-9A3E3212C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042CC7B-61A6-41C6-42BE-BE730B6A9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BCE0D52-9B5A-9218-774F-1FB7D9758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474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8BBDAF-447D-F153-0FC0-9C3875CA3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6647BF5-6549-6E1F-FFC6-726FD27D9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E64A607-DDAB-D027-1189-F36A476B6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7A18D1F-15C5-44B0-199F-A3F042867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B9E34E9-38E4-5531-8FAA-AE3738FA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846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51D9B68-1012-C46B-5559-ABB4A7DAE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9695D00-8034-BC14-A6C4-3DF8D4DEC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BA2A272-9B24-5D47-2BF5-F54BBA189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8B9C46B-3100-A2F0-661E-061DFE152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A9F04C-DD6F-2A63-B889-42FEF0AE7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2057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ECC8B3-6E7A-8DE9-0CEC-527EF0379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5CC220C-B66D-D720-6C33-A161F0359E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589F22D-3FF3-869A-64B5-62CD325BF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42CFFB2-0C99-31EB-187F-ABFFA3A3B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2A8E941-B647-F5E7-F275-A7DAF3DBF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E468584-5221-34E3-956D-834372513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8217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BE6279-2379-7D51-39D3-103B3438B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D0A7C4A-A7AB-4385-7E45-14D38866C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6C3B064-8331-22DC-5618-19B3258A0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76D73BF-35FA-8C74-D587-66DD1867AC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F3972B5-331C-AF0E-56AA-502D593BC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317FA8C-351F-8DAD-F66A-D07A2FD4B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719129C-99FA-458B-09B1-5603769D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FBB286D-AEEF-2562-47CA-B6215486E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988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46CF5B-04D1-F4A0-B419-E7A897F3D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81202B3-971B-226D-E5C5-1B736C51F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C2C0339-C548-1AE3-E893-038F8A0FF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352086F-E0DE-A7FC-6784-21F66C695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4248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6B90BCD-C2C6-241C-70AF-1F8126BAE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C898AAC-AB85-C6FB-1E14-85E9E5B47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B603E41-DB36-86FC-3446-025CBEB19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777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F58661-4E71-0BA6-A35A-71E9B22D9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C205431-A1F3-2AC7-E1A3-32A4D9F7A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E21700B-DE19-9BF1-449A-25E949B5B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48CE110-2893-E81E-7DC6-33A75C0BA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72D27E9-D874-F6B0-0F90-1A66CA5F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A1E74BC-1618-AD05-ADDF-57E6BBD5D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254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B475D0-03D1-3C82-E737-BE8AA5E9F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F6FE48E-0763-3D34-5FAD-D4AA98F16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F0796DE-1D39-1DC5-647C-2DFCC0E728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00B05C-EED9-7F20-1701-650624A55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0158745-090D-5CA7-7F3A-93DA937DD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148B70A-8EBE-22D6-A685-892D9E60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79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2BE6A2F-95BC-7DED-848C-FCEE95C03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509656E-F9F6-995A-14DB-930853868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DF22A5-34EC-C584-04F9-4EE3234259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345302-66B8-413D-BC4E-25F1767A63C9}" type="datetimeFigureOut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4FED82F-F4A0-D6A5-5E75-7C9CD2DC0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04B9584-F96B-4224-7A5D-6CAA266DD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4849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8E36A6-9991-4423-4B74-CAFA5A96D999}"/>
              </a:ext>
            </a:extLst>
          </p:cNvPr>
          <p:cNvSpPr txBox="1"/>
          <p:nvPr/>
        </p:nvSpPr>
        <p:spPr>
          <a:xfrm>
            <a:off x="3361976" y="2551837"/>
            <a:ext cx="54680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b="1" dirty="0"/>
              <a:t>현대사 아카이브</a:t>
            </a:r>
            <a:endParaRPr lang="en-US" altLang="ko-KR" sz="5400" b="1" dirty="0"/>
          </a:p>
          <a:p>
            <a:pPr algn="ctr"/>
            <a:r>
              <a:rPr lang="ko-KR" altLang="en-US" sz="5400" b="1" dirty="0"/>
              <a:t>자료 관리</a:t>
            </a:r>
          </a:p>
        </p:txBody>
      </p:sp>
    </p:spTree>
    <p:extLst>
      <p:ext uri="{BB962C8B-B14F-4D97-AF65-F5344CB8AC3E}">
        <p14:creationId xmlns:p14="http://schemas.microsoft.com/office/powerpoint/2010/main" val="2592545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EEACAD-AB12-1F31-20E7-0B2439E4B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A3FE3D2B-E89E-A990-A869-D111509E0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9488" y="0"/>
            <a:ext cx="8193024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8FA375B-A595-30D6-B446-E602A25D3E64}"/>
              </a:ext>
            </a:extLst>
          </p:cNvPr>
          <p:cNvSpPr txBox="1"/>
          <p:nvPr/>
        </p:nvSpPr>
        <p:spPr>
          <a:xfrm>
            <a:off x="65188" y="3258912"/>
            <a:ext cx="3017982" cy="738664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ko-KR" altLang="en-US" sz="1050" dirty="0"/>
              <a:t>대표 이미지 추가</a:t>
            </a:r>
            <a:endParaRPr lang="en-US" altLang="ko-KR" sz="1050" dirty="0"/>
          </a:p>
          <a:p>
            <a:pPr marL="228600" indent="-228600">
              <a:buAutoNum type="arabicPeriod"/>
            </a:pPr>
            <a:r>
              <a:rPr lang="ko-KR" altLang="en-US" sz="1050" dirty="0"/>
              <a:t>검색 필터 </a:t>
            </a:r>
            <a:r>
              <a:rPr lang="en-US" altLang="ko-KR" sz="1050" dirty="0"/>
              <a:t>– </a:t>
            </a:r>
            <a:r>
              <a:rPr lang="ko-KR" altLang="en-US" sz="1050" dirty="0"/>
              <a:t>시대 삭제 </a:t>
            </a:r>
            <a:r>
              <a:rPr lang="en-US" altLang="ko-KR" sz="1050" dirty="0"/>
              <a:t>&amp; </a:t>
            </a:r>
            <a:r>
              <a:rPr lang="ko-KR" altLang="en-US" sz="1050" dirty="0"/>
              <a:t>분류 추가</a:t>
            </a:r>
            <a:r>
              <a:rPr lang="en-US" altLang="ko-KR" sz="1050" dirty="0"/>
              <a:t/>
            </a:r>
            <a:br>
              <a:rPr lang="en-US" altLang="ko-KR" sz="1050" dirty="0"/>
            </a:br>
            <a:r>
              <a:rPr lang="ko-KR" altLang="en-US" sz="1050" dirty="0"/>
              <a:t>분류 첫 번째 항목으로 검색 및 조회 가능</a:t>
            </a:r>
            <a:endParaRPr lang="en-US" altLang="ko-KR" sz="1050" dirty="0"/>
          </a:p>
          <a:p>
            <a:pPr marL="228600" indent="-228600">
              <a:buAutoNum type="arabicPeriod"/>
            </a:pPr>
            <a:r>
              <a:rPr lang="ko-KR" altLang="en-US" sz="1050" dirty="0"/>
              <a:t>자료 리스트 </a:t>
            </a:r>
            <a:r>
              <a:rPr lang="en-US" altLang="ko-KR" sz="1050" dirty="0"/>
              <a:t>– </a:t>
            </a:r>
            <a:r>
              <a:rPr lang="ko-KR" altLang="en-US" sz="1050" dirty="0"/>
              <a:t>분류 항목 추가</a:t>
            </a:r>
            <a:endParaRPr lang="en-US" altLang="ko-KR" sz="1050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40D36C84-BDB6-17B1-6546-89D0C7397360}"/>
              </a:ext>
            </a:extLst>
          </p:cNvPr>
          <p:cNvSpPr/>
          <p:nvPr/>
        </p:nvSpPr>
        <p:spPr>
          <a:xfrm>
            <a:off x="2076450" y="737322"/>
            <a:ext cx="3795713" cy="238125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9D15DDB5-F026-2930-5BDC-0A93BE508C7E}"/>
              </a:ext>
            </a:extLst>
          </p:cNvPr>
          <p:cNvSpPr/>
          <p:nvPr/>
        </p:nvSpPr>
        <p:spPr>
          <a:xfrm>
            <a:off x="6096001" y="2239433"/>
            <a:ext cx="762000" cy="3999442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9552E0B-DB71-8886-B6FC-9B1DFE088069}"/>
              </a:ext>
            </a:extLst>
          </p:cNvPr>
          <p:cNvSpPr/>
          <p:nvPr/>
        </p:nvSpPr>
        <p:spPr>
          <a:xfrm>
            <a:off x="3877055" y="2210858"/>
            <a:ext cx="762000" cy="3999442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7427476" y="2735692"/>
            <a:ext cx="4432291" cy="178510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/>
              <a:t>[ADMIN] </a:t>
            </a:r>
            <a:r>
              <a:rPr lang="ko-KR" altLang="en-US" sz="1000" b="1" dirty="0"/>
              <a:t>현대사 아카이브 자료 관리 </a:t>
            </a:r>
            <a:r>
              <a:rPr lang="en-US" altLang="ko-KR" sz="1000" b="1" dirty="0"/>
              <a:t>(archive data) &gt; List</a:t>
            </a:r>
          </a:p>
          <a:p>
            <a:endParaRPr lang="en-US" altLang="ko-KR" sz="1000" dirty="0"/>
          </a:p>
          <a:p>
            <a:r>
              <a:rPr lang="en-US" altLang="ko-KR" sz="1000" dirty="0"/>
              <a:t>1.search</a:t>
            </a:r>
            <a:br>
              <a:rPr lang="en-US" altLang="ko-KR" sz="1000" dirty="0"/>
            </a:br>
            <a:r>
              <a:rPr lang="en-US" altLang="ko-KR" sz="1000" dirty="0"/>
              <a:t>  1) </a:t>
            </a:r>
            <a:r>
              <a:rPr lang="ko-KR" altLang="en-US" sz="1000" dirty="0" smtClean="0"/>
              <a:t>분류 </a:t>
            </a:r>
            <a:r>
              <a:rPr lang="en-US" altLang="ko-KR" sz="1000" dirty="0"/>
              <a:t>: {category_1</a:t>
            </a:r>
            <a:r>
              <a:rPr lang="en-US" altLang="ko-KR" sz="1000" dirty="0" smtClean="0"/>
              <a:t>}</a:t>
            </a:r>
            <a:br>
              <a:rPr lang="en-US" altLang="ko-KR" sz="1000" dirty="0" smtClean="0"/>
            </a:br>
            <a:r>
              <a:rPr lang="en-US" altLang="ko-KR" sz="1000" dirty="0" smtClean="0"/>
              <a:t>    a) </a:t>
            </a:r>
            <a:r>
              <a:rPr lang="en-US" altLang="ko-KR" sz="1000" dirty="0" err="1" smtClean="0"/>
              <a:t>selectbox</a:t>
            </a:r>
            <a:r>
              <a:rPr lang="en-US" altLang="ko-KR" sz="1000" dirty="0" smtClean="0"/>
              <a:t> options: </a:t>
            </a:r>
            <a:r>
              <a:rPr lang="ko-KR" altLang="en-US" sz="1000" dirty="0" smtClean="0"/>
              <a:t>선택</a:t>
            </a:r>
            <a:r>
              <a:rPr lang="en-US" altLang="ko-KR" sz="1000" dirty="0" smtClean="0"/>
              <a:t>(select), CT1 codes</a:t>
            </a:r>
            <a:br>
              <a:rPr lang="en-US" altLang="ko-KR" sz="1000" dirty="0" smtClean="0"/>
            </a:br>
            <a:endParaRPr lang="en-US" altLang="ko-KR" sz="1000" dirty="0"/>
          </a:p>
          <a:p>
            <a:r>
              <a:rPr lang="en-US" altLang="ko-KR" sz="1000" dirty="0"/>
              <a:t>2.Grid</a:t>
            </a:r>
          </a:p>
          <a:p>
            <a:r>
              <a:rPr lang="en-US" altLang="ko-KR" sz="1000" dirty="0"/>
              <a:t>  1</a:t>
            </a:r>
            <a:r>
              <a:rPr lang="en-US" altLang="ko-KR" sz="1000" dirty="0" smtClean="0"/>
              <a:t>) </a:t>
            </a:r>
            <a:r>
              <a:rPr lang="ko-KR" altLang="en-US" sz="1000" dirty="0" smtClean="0"/>
              <a:t>대표 이미지 </a:t>
            </a:r>
            <a:r>
              <a:rPr lang="en-US" altLang="ko-KR" sz="1000" dirty="0"/>
              <a:t>: {</a:t>
            </a:r>
            <a:r>
              <a:rPr lang="en-US" altLang="ko-KR" sz="1000" dirty="0" err="1" smtClean="0"/>
              <a:t>image_file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- if exists, show thumbnail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2) </a:t>
            </a:r>
            <a:r>
              <a:rPr lang="ko-KR" altLang="en-US" sz="1000" dirty="0" smtClean="0"/>
              <a:t>분류 </a:t>
            </a:r>
            <a:r>
              <a:rPr lang="en-US" altLang="ko-KR" sz="1000" dirty="0" smtClean="0"/>
              <a:t>: </a:t>
            </a:r>
            <a:r>
              <a:rPr lang="en-US" altLang="ko-KR" sz="1000" dirty="0"/>
              <a:t>{category_1</a:t>
            </a:r>
            <a:r>
              <a:rPr lang="en-US" altLang="ko-KR" sz="1000" dirty="0" smtClean="0"/>
              <a:t>}</a:t>
            </a:r>
            <a:br>
              <a:rPr lang="en-US" altLang="ko-KR" sz="1000" dirty="0" smtClean="0"/>
            </a:br>
            <a:r>
              <a:rPr lang="en-US" altLang="ko-KR" sz="1000" dirty="0" smtClean="0"/>
              <a:t>     - show CT1 code name</a:t>
            </a:r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277146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CB462-2B52-2D83-A539-B50A91752D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C9A80E84-9078-9937-855B-EBAB6EA53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4824" y="0"/>
            <a:ext cx="4898026" cy="6858000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7102513C-48EF-55CC-9DB2-AC6C9E8ADC7E}"/>
              </a:ext>
            </a:extLst>
          </p:cNvPr>
          <p:cNvSpPr/>
          <p:nvPr/>
        </p:nvSpPr>
        <p:spPr>
          <a:xfrm>
            <a:off x="3448050" y="926784"/>
            <a:ext cx="3795713" cy="238125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BAFCF302-BDCB-CC81-C5C5-ACA54213A59E}"/>
              </a:ext>
            </a:extLst>
          </p:cNvPr>
          <p:cNvSpPr/>
          <p:nvPr/>
        </p:nvSpPr>
        <p:spPr>
          <a:xfrm>
            <a:off x="3448049" y="254796"/>
            <a:ext cx="3795713" cy="238125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6EBB9657-8DDB-FE9F-586E-F16F3BF0377C}"/>
              </a:ext>
            </a:extLst>
          </p:cNvPr>
          <p:cNvSpPr/>
          <p:nvPr/>
        </p:nvSpPr>
        <p:spPr>
          <a:xfrm>
            <a:off x="3448048" y="1905000"/>
            <a:ext cx="3795713" cy="1043940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48ED61-1E30-59B1-6ADA-72BEAFC2F4F9}"/>
              </a:ext>
            </a:extLst>
          </p:cNvPr>
          <p:cNvSpPr txBox="1"/>
          <p:nvPr/>
        </p:nvSpPr>
        <p:spPr>
          <a:xfrm>
            <a:off x="166255" y="3429000"/>
            <a:ext cx="4147128" cy="154657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50" dirty="0"/>
              <a:t>드롭다운 목록 후술</a:t>
            </a:r>
            <a:endParaRPr lang="en-US" altLang="ko-KR" sz="1050" dirty="0"/>
          </a:p>
          <a:p>
            <a:endParaRPr lang="en-US" altLang="ko-KR" sz="1050" dirty="0"/>
          </a:p>
          <a:p>
            <a:r>
              <a:rPr lang="ko-KR" altLang="en-US" sz="1050" dirty="0"/>
              <a:t>시기 </a:t>
            </a:r>
            <a:r>
              <a:rPr lang="en-US" altLang="ko-KR" sz="1050" dirty="0"/>
              <a:t>– </a:t>
            </a:r>
            <a:r>
              <a:rPr lang="ko-KR" altLang="en-US" sz="1050" dirty="0"/>
              <a:t>텍스트박스로 변경</a:t>
            </a:r>
            <a:endParaRPr lang="en-US" altLang="ko-KR" sz="1050" dirty="0"/>
          </a:p>
          <a:p>
            <a:endParaRPr lang="en-US" altLang="ko-KR" sz="1050" dirty="0"/>
          </a:p>
          <a:p>
            <a:r>
              <a:rPr lang="en-US" altLang="ko-KR" sz="1050" b="1" dirty="0"/>
              <a:t>*</a:t>
            </a:r>
            <a:r>
              <a:rPr lang="ko-KR" altLang="en-US" sz="1050" b="1" dirty="0"/>
              <a:t>여러 개 입력해야 하는 항목의 경우</a:t>
            </a:r>
            <a:r>
              <a:rPr lang="en-US" altLang="ko-KR" sz="1050" b="1" dirty="0"/>
              <a:t>,</a:t>
            </a:r>
          </a:p>
          <a:p>
            <a:r>
              <a:rPr lang="ko-KR" altLang="en-US" sz="1050" b="1" dirty="0"/>
              <a:t>필수 항목이 아니면 일부 항목만 입력하더라도 저장 가능</a:t>
            </a:r>
            <a:endParaRPr lang="en-US" altLang="ko-KR" sz="1050" b="1" dirty="0"/>
          </a:p>
          <a:p>
            <a:r>
              <a:rPr lang="en-US" altLang="ko-KR" sz="1050" dirty="0"/>
              <a:t>Ex) </a:t>
            </a:r>
            <a:r>
              <a:rPr lang="ko-KR" altLang="en-US" sz="1050" dirty="0"/>
              <a:t>시기에서 년과 월만 입력</a:t>
            </a:r>
            <a:r>
              <a:rPr lang="en-US" altLang="ko-KR" sz="1050" dirty="0"/>
              <a:t>, </a:t>
            </a:r>
            <a:r>
              <a:rPr lang="ko-KR" altLang="en-US" sz="1050" dirty="0"/>
              <a:t>분류 </a:t>
            </a:r>
            <a:r>
              <a:rPr lang="ko-KR" altLang="en-US" sz="1050" dirty="0" err="1"/>
              <a:t>드롭다운을</a:t>
            </a:r>
            <a:r>
              <a:rPr lang="ko-KR" altLang="en-US" sz="1050" dirty="0"/>
              <a:t> 세 </a:t>
            </a:r>
            <a:r>
              <a:rPr lang="ko-KR" altLang="en-US" sz="1050" dirty="0" err="1"/>
              <a:t>칸까지만</a:t>
            </a:r>
            <a:r>
              <a:rPr lang="ko-KR" altLang="en-US" sz="1050" dirty="0"/>
              <a:t> 입력</a:t>
            </a:r>
            <a:endParaRPr lang="en-US" altLang="ko-KR" sz="1050" dirty="0"/>
          </a:p>
          <a:p>
            <a:endParaRPr lang="en-US" altLang="ko-KR" sz="1050" dirty="0"/>
          </a:p>
          <a:p>
            <a:r>
              <a:rPr lang="ko-KR" altLang="en-US" sz="1050" b="1" dirty="0"/>
              <a:t>수정 화면은 변경사항 없음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70017" y="0"/>
            <a:ext cx="4432291" cy="655564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/>
              <a:t>[ADMIN] </a:t>
            </a:r>
            <a:r>
              <a:rPr lang="ko-KR" altLang="en-US" sz="1000" b="1" dirty="0"/>
              <a:t>현대사 아카이브 자료 관리 </a:t>
            </a:r>
            <a:r>
              <a:rPr lang="en-US" altLang="ko-KR" sz="1000" b="1" dirty="0"/>
              <a:t>(archive data) &gt; </a:t>
            </a:r>
            <a:r>
              <a:rPr lang="en-US" altLang="ko-KR" sz="1000" b="1" dirty="0" smtClean="0"/>
              <a:t>Add / Modify</a:t>
            </a:r>
            <a:endParaRPr lang="en-US" altLang="ko-KR" sz="1000" b="1" dirty="0"/>
          </a:p>
          <a:p>
            <a:endParaRPr lang="en-US" altLang="ko-KR" sz="1000" dirty="0"/>
          </a:p>
          <a:p>
            <a:r>
              <a:rPr lang="en-US" altLang="ko-KR" sz="1000" dirty="0" smtClean="0"/>
              <a:t>1</a:t>
            </a:r>
            <a:r>
              <a:rPr lang="en-US" altLang="ko-KR" sz="1000" b="1" dirty="0" smtClean="0"/>
              <a:t>.fields (change)</a:t>
            </a:r>
            <a:endParaRPr lang="en-US" altLang="ko-KR" sz="1000" b="1" dirty="0"/>
          </a:p>
          <a:p>
            <a:r>
              <a:rPr lang="en-US" altLang="ko-KR" sz="1000" dirty="0"/>
              <a:t>  1) </a:t>
            </a:r>
            <a:r>
              <a:rPr lang="en-US" altLang="ko-KR" sz="1000" dirty="0" smtClean="0"/>
              <a:t>*</a:t>
            </a:r>
            <a:r>
              <a:rPr lang="ko-KR" altLang="en-US" sz="1000" dirty="0" smtClean="0"/>
              <a:t>구분 </a:t>
            </a:r>
            <a:r>
              <a:rPr lang="en-US" altLang="ko-KR" sz="1000" dirty="0"/>
              <a:t>: {</a:t>
            </a:r>
            <a:r>
              <a:rPr lang="en-US" altLang="ko-KR" sz="1000" dirty="0" err="1" smtClean="0"/>
              <a:t>data_class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 </a:t>
            </a:r>
            <a:r>
              <a:rPr lang="en-US" altLang="ko-KR" sz="1000" dirty="0" err="1" smtClean="0"/>
              <a:t>selectbox</a:t>
            </a:r>
            <a:r>
              <a:rPr lang="en-US" altLang="ko-KR" sz="1000" dirty="0" smtClean="0"/>
              <a:t> options: </a:t>
            </a:r>
            <a:r>
              <a:rPr lang="ko-KR" altLang="en-US" sz="1000" dirty="0" smtClean="0"/>
              <a:t>선택</a:t>
            </a:r>
            <a:r>
              <a:rPr lang="en-US" altLang="ko-KR" sz="1000" dirty="0" smtClean="0"/>
              <a:t>(select), DC codes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- validate: required</a:t>
            </a:r>
          </a:p>
          <a:p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2) </a:t>
            </a:r>
            <a:r>
              <a:rPr lang="ko-KR" altLang="en-US" sz="1000" dirty="0" smtClean="0"/>
              <a:t>분류 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 1st </a:t>
            </a:r>
            <a:r>
              <a:rPr lang="en-US" altLang="ko-KR" sz="1000" dirty="0" err="1" smtClean="0"/>
              <a:t>selectbox</a:t>
            </a:r>
            <a:r>
              <a:rPr lang="en-US" altLang="ko-KR" sz="1000" dirty="0"/>
              <a:t>: {</a:t>
            </a:r>
            <a:r>
              <a:rPr lang="en-US" altLang="ko-KR" sz="1000" dirty="0" smtClean="0"/>
              <a:t>category_1}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- </a:t>
            </a:r>
            <a:r>
              <a:rPr lang="en-US" altLang="ko-KR" sz="1000" dirty="0" err="1" smtClean="0"/>
              <a:t>selectbox</a:t>
            </a:r>
            <a:r>
              <a:rPr lang="en-US" altLang="ko-KR" sz="1000" dirty="0" smtClean="0"/>
              <a:t> options: </a:t>
            </a:r>
            <a:r>
              <a:rPr lang="ko-KR" altLang="en-US" sz="1000" dirty="0" smtClean="0"/>
              <a:t>선택</a:t>
            </a:r>
            <a:r>
              <a:rPr lang="en-US" altLang="ko-KR" sz="1000" dirty="0" smtClean="0"/>
              <a:t>(select), CT1 codes</a:t>
            </a:r>
            <a:br>
              <a:rPr lang="en-US" altLang="ko-KR" sz="1000" dirty="0" smtClean="0"/>
            </a:br>
            <a:r>
              <a:rPr lang="en-US" altLang="ko-KR" sz="1000" dirty="0" smtClean="0"/>
              <a:t>      - if option is selected, reload 2</a:t>
            </a:r>
            <a:r>
              <a:rPr lang="en-US" altLang="ko-KR" sz="1000" baseline="30000" dirty="0" smtClean="0"/>
              <a:t>nd</a:t>
            </a:r>
            <a:r>
              <a:rPr lang="en-US" altLang="ko-KR" sz="1000" dirty="0" smtClean="0"/>
              <a:t> </a:t>
            </a:r>
            <a:r>
              <a:rPr lang="en-US" altLang="ko-KR" sz="1000" dirty="0" err="1" smtClean="0"/>
              <a:t>selectbox</a:t>
            </a:r>
            <a:r>
              <a:rPr lang="en-US" altLang="ko-KR" sz="1000" dirty="0" smtClean="0"/>
              <a:t> with selected value</a:t>
            </a:r>
            <a:endParaRPr lang="en-US" altLang="ko-KR" sz="1000" dirty="0"/>
          </a:p>
          <a:p>
            <a:r>
              <a:rPr lang="en-US" altLang="ko-KR" sz="1000" dirty="0"/>
              <a:t>    </a:t>
            </a:r>
            <a:r>
              <a:rPr lang="en-US" altLang="ko-KR" sz="1000" dirty="0" smtClean="0"/>
              <a:t>b) 2nd </a:t>
            </a:r>
            <a:r>
              <a:rPr lang="en-US" altLang="ko-KR" sz="1000" dirty="0" err="1"/>
              <a:t>selectbox</a:t>
            </a:r>
            <a:r>
              <a:rPr lang="en-US" altLang="ko-KR" sz="1000" dirty="0"/>
              <a:t>: {</a:t>
            </a:r>
            <a:r>
              <a:rPr lang="en-US" altLang="ko-KR" sz="1000" dirty="0" smtClean="0"/>
              <a:t>category_2}</a:t>
            </a:r>
            <a:endParaRPr lang="en-US" altLang="ko-KR" sz="1000" dirty="0"/>
          </a:p>
          <a:p>
            <a:r>
              <a:rPr lang="en-US" altLang="ko-KR" sz="1000" dirty="0"/>
              <a:t>      - </a:t>
            </a:r>
            <a:r>
              <a:rPr lang="en-US" altLang="ko-KR" sz="1000" dirty="0" err="1"/>
              <a:t>selectbox</a:t>
            </a:r>
            <a:r>
              <a:rPr lang="en-US" altLang="ko-KR" sz="1000" dirty="0"/>
              <a:t> options: </a:t>
            </a:r>
            <a:r>
              <a:rPr lang="ko-KR" altLang="en-US" sz="1000" dirty="0"/>
              <a:t>선택</a:t>
            </a:r>
            <a:r>
              <a:rPr lang="en-US" altLang="ko-KR" sz="1000" dirty="0"/>
              <a:t>(select), </a:t>
            </a:r>
            <a:r>
              <a:rPr lang="en-US" altLang="ko-KR" sz="1000" dirty="0" smtClean="0"/>
              <a:t>CT2 codes</a:t>
            </a:r>
            <a:r>
              <a:rPr lang="en-US" altLang="ko-KR" sz="1000" dirty="0"/>
              <a:t/>
            </a:r>
            <a:br>
              <a:rPr lang="en-US" altLang="ko-KR" sz="1000" dirty="0"/>
            </a:br>
            <a:r>
              <a:rPr lang="en-US" altLang="ko-KR" sz="1000" dirty="0"/>
              <a:t>      - if option is selected, reload </a:t>
            </a:r>
            <a:r>
              <a:rPr lang="en-US" altLang="ko-KR" sz="1000" dirty="0" smtClean="0"/>
              <a:t>3th </a:t>
            </a:r>
            <a:r>
              <a:rPr lang="en-US" altLang="ko-KR" sz="1000" dirty="0" err="1" smtClean="0"/>
              <a:t>selectbox</a:t>
            </a:r>
            <a:r>
              <a:rPr lang="en-US" altLang="ko-KR" sz="1000" dirty="0" smtClean="0"/>
              <a:t> </a:t>
            </a:r>
            <a:r>
              <a:rPr lang="en-US" altLang="ko-KR" sz="1000" dirty="0"/>
              <a:t>with selected value</a:t>
            </a:r>
          </a:p>
          <a:p>
            <a:r>
              <a:rPr lang="en-US" altLang="ko-KR" sz="1000" dirty="0"/>
              <a:t>    </a:t>
            </a:r>
            <a:r>
              <a:rPr lang="en-US" altLang="ko-KR" sz="1000" dirty="0" smtClean="0"/>
              <a:t>c) 3th </a:t>
            </a:r>
            <a:r>
              <a:rPr lang="en-US" altLang="ko-KR" sz="1000" dirty="0" err="1" smtClean="0"/>
              <a:t>selectbox</a:t>
            </a:r>
            <a:r>
              <a:rPr lang="en-US" altLang="ko-KR" sz="1000" dirty="0"/>
              <a:t>: {</a:t>
            </a:r>
            <a:r>
              <a:rPr lang="en-US" altLang="ko-KR" sz="1000" dirty="0" smtClean="0"/>
              <a:t>category_3}</a:t>
            </a:r>
            <a:endParaRPr lang="en-US" altLang="ko-KR" sz="1000" dirty="0"/>
          </a:p>
          <a:p>
            <a:r>
              <a:rPr lang="en-US" altLang="ko-KR" sz="1000" dirty="0"/>
              <a:t>      - </a:t>
            </a:r>
            <a:r>
              <a:rPr lang="en-US" altLang="ko-KR" sz="1000" dirty="0" err="1"/>
              <a:t>selectbox</a:t>
            </a:r>
            <a:r>
              <a:rPr lang="en-US" altLang="ko-KR" sz="1000" dirty="0"/>
              <a:t> options: </a:t>
            </a:r>
            <a:r>
              <a:rPr lang="ko-KR" altLang="en-US" sz="1000" dirty="0"/>
              <a:t>선택</a:t>
            </a:r>
            <a:r>
              <a:rPr lang="en-US" altLang="ko-KR" sz="1000" dirty="0"/>
              <a:t>(select), </a:t>
            </a:r>
            <a:r>
              <a:rPr lang="en-US" altLang="ko-KR" sz="1000" dirty="0" smtClean="0"/>
              <a:t>CT3 codes</a:t>
            </a:r>
            <a:r>
              <a:rPr lang="en-US" altLang="ko-KR" sz="1000" dirty="0"/>
              <a:t/>
            </a:r>
            <a:br>
              <a:rPr lang="en-US" altLang="ko-KR" sz="1000" dirty="0"/>
            </a:br>
            <a:r>
              <a:rPr lang="en-US" altLang="ko-KR" sz="1000" dirty="0"/>
              <a:t>      - if option is selected, reload </a:t>
            </a:r>
            <a:r>
              <a:rPr lang="en-US" altLang="ko-KR" sz="1000" dirty="0" smtClean="0"/>
              <a:t>4th </a:t>
            </a:r>
            <a:r>
              <a:rPr lang="en-US" altLang="ko-KR" sz="1000" dirty="0" err="1"/>
              <a:t>selectbox</a:t>
            </a:r>
            <a:r>
              <a:rPr lang="en-US" altLang="ko-KR" sz="1000" dirty="0"/>
              <a:t> with selected value</a:t>
            </a:r>
          </a:p>
          <a:p>
            <a:r>
              <a:rPr lang="en-US" altLang="ko-KR" sz="1000" dirty="0"/>
              <a:t>    </a:t>
            </a:r>
            <a:r>
              <a:rPr lang="en-US" altLang="ko-KR" sz="1000" dirty="0" smtClean="0"/>
              <a:t>d) 4th </a:t>
            </a:r>
            <a:r>
              <a:rPr lang="en-US" altLang="ko-KR" sz="1000" dirty="0" err="1"/>
              <a:t>selectbox</a:t>
            </a:r>
            <a:r>
              <a:rPr lang="en-US" altLang="ko-KR" sz="1000" dirty="0"/>
              <a:t>: {</a:t>
            </a:r>
            <a:r>
              <a:rPr lang="en-US" altLang="ko-KR" sz="1000" dirty="0" smtClean="0"/>
              <a:t>category_4}</a:t>
            </a:r>
            <a:endParaRPr lang="en-US" altLang="ko-KR" sz="1000" dirty="0"/>
          </a:p>
          <a:p>
            <a:r>
              <a:rPr lang="en-US" altLang="ko-KR" sz="1000" dirty="0"/>
              <a:t>      - </a:t>
            </a:r>
            <a:r>
              <a:rPr lang="en-US" altLang="ko-KR" sz="1000" dirty="0" err="1"/>
              <a:t>selectbox</a:t>
            </a:r>
            <a:r>
              <a:rPr lang="en-US" altLang="ko-KR" sz="1000" dirty="0"/>
              <a:t> options: </a:t>
            </a:r>
            <a:r>
              <a:rPr lang="ko-KR" altLang="en-US" sz="1000" dirty="0"/>
              <a:t>선택</a:t>
            </a:r>
            <a:r>
              <a:rPr lang="en-US" altLang="ko-KR" sz="1000" dirty="0"/>
              <a:t>(select), </a:t>
            </a:r>
            <a:r>
              <a:rPr lang="en-US" altLang="ko-KR" sz="1000" dirty="0" smtClean="0"/>
              <a:t>CT4 codes</a:t>
            </a:r>
          </a:p>
          <a:p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3) </a:t>
            </a:r>
            <a:r>
              <a:rPr lang="ko-KR" altLang="en-US" sz="1000" dirty="0" smtClean="0"/>
              <a:t>시기 </a:t>
            </a:r>
            <a:r>
              <a:rPr lang="en-US" altLang="ko-KR" sz="1000" dirty="0"/>
              <a:t>: {</a:t>
            </a:r>
            <a:r>
              <a:rPr lang="en-US" altLang="ko-KR" sz="1000" dirty="0" smtClean="0"/>
              <a:t>period}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 </a:t>
            </a:r>
            <a:r>
              <a:rPr lang="en-US" altLang="ko-KR" sz="1000" dirty="0" err="1" smtClean="0"/>
              <a:t>inputbox</a:t>
            </a:r>
            <a:r>
              <a:rPr lang="en-US" altLang="ko-KR" sz="1000" dirty="0" smtClean="0"/>
              <a:t> (change)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- validate: max length(256 bytes)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4) </a:t>
            </a:r>
            <a:r>
              <a:rPr lang="ko-KR" altLang="en-US" sz="1000" dirty="0" smtClean="0"/>
              <a:t>국적</a:t>
            </a:r>
            <a:r>
              <a:rPr lang="en-US" altLang="ko-KR" sz="1000" dirty="0" smtClean="0"/>
              <a:t>/</a:t>
            </a:r>
            <a:r>
              <a:rPr lang="ko-KR" altLang="en-US" sz="1000" dirty="0" smtClean="0"/>
              <a:t>시대 </a:t>
            </a:r>
            <a:r>
              <a:rPr lang="en-US" altLang="ko-KR" sz="1000" dirty="0"/>
              <a:t>: {</a:t>
            </a:r>
            <a:r>
              <a:rPr lang="en-US" altLang="ko-KR" sz="1000" dirty="0" smtClean="0"/>
              <a:t>era}</a:t>
            </a:r>
            <a:endParaRPr lang="en-US" altLang="ko-KR" sz="1000" dirty="0"/>
          </a:p>
          <a:p>
            <a:r>
              <a:rPr lang="en-US" altLang="ko-KR" sz="1000" dirty="0"/>
              <a:t>    a) </a:t>
            </a:r>
            <a:r>
              <a:rPr lang="en-US" altLang="ko-KR" sz="1000" dirty="0" err="1"/>
              <a:t>selectbox</a:t>
            </a:r>
            <a:r>
              <a:rPr lang="en-US" altLang="ko-KR" sz="1000" dirty="0"/>
              <a:t> options: </a:t>
            </a:r>
            <a:r>
              <a:rPr lang="ko-KR" altLang="en-US" sz="1000" dirty="0"/>
              <a:t>선택</a:t>
            </a:r>
            <a:r>
              <a:rPr lang="en-US" altLang="ko-KR" sz="1000" dirty="0"/>
              <a:t>(select), </a:t>
            </a:r>
            <a:r>
              <a:rPr lang="en-US" altLang="ko-KR" sz="1000" dirty="0" smtClean="0"/>
              <a:t>DE codes</a:t>
            </a:r>
          </a:p>
          <a:p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5) </a:t>
            </a:r>
            <a:r>
              <a:rPr lang="ko-KR" altLang="en-US" sz="1000" dirty="0" smtClean="0"/>
              <a:t>자료 수량</a:t>
            </a:r>
            <a:r>
              <a:rPr lang="en-US" altLang="ko-KR" sz="1000" dirty="0"/>
              <a:t>: {</a:t>
            </a:r>
            <a:r>
              <a:rPr lang="en-US" altLang="ko-KR" sz="1000" dirty="0" err="1" smtClean="0"/>
              <a:t>data_count</a:t>
            </a:r>
            <a:r>
              <a:rPr lang="en-US" altLang="ko-KR" sz="1000" dirty="0" smtClean="0"/>
              <a:t>}</a:t>
            </a:r>
            <a:br>
              <a:rPr lang="en-US" altLang="ko-KR" sz="1000" dirty="0" smtClean="0"/>
            </a:br>
            <a:r>
              <a:rPr lang="en-US" altLang="ko-KR" sz="1000" dirty="0" smtClean="0"/>
              <a:t>    a) </a:t>
            </a:r>
            <a:r>
              <a:rPr lang="en-US" altLang="ko-KR" sz="1000" dirty="0" err="1" smtClean="0"/>
              <a:t>inputbox</a:t>
            </a:r>
            <a:r>
              <a:rPr lang="en-US" altLang="ko-KR" sz="1000" dirty="0" smtClean="0"/>
              <a:t> validate: number, min (&gt;=0)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b) append “</a:t>
            </a:r>
            <a:r>
              <a:rPr lang="ko-KR" altLang="en-US" sz="1000" dirty="0" smtClean="0"/>
              <a:t>개</a:t>
            </a:r>
            <a:r>
              <a:rPr lang="en-US" altLang="ko-KR" sz="1000" dirty="0" smtClean="0"/>
              <a:t>“ (unit)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6) </a:t>
            </a:r>
            <a:r>
              <a:rPr lang="ko-KR" altLang="en-US" sz="1000" dirty="0" smtClean="0"/>
              <a:t>재질 </a:t>
            </a:r>
            <a:r>
              <a:rPr lang="en-US" altLang="ko-KR" sz="1000" dirty="0"/>
              <a:t>: {</a:t>
            </a:r>
            <a:r>
              <a:rPr lang="en-US" altLang="ko-KR" sz="1000" dirty="0" smtClean="0"/>
              <a:t>material}</a:t>
            </a:r>
            <a:endParaRPr lang="en-US" altLang="ko-KR" sz="1000" dirty="0"/>
          </a:p>
          <a:p>
            <a:r>
              <a:rPr lang="en-US" altLang="ko-KR" sz="1000" dirty="0"/>
              <a:t>    a) </a:t>
            </a:r>
            <a:r>
              <a:rPr lang="en-US" altLang="ko-KR" sz="1000" dirty="0" err="1"/>
              <a:t>selectbox</a:t>
            </a:r>
            <a:r>
              <a:rPr lang="en-US" altLang="ko-KR" sz="1000" dirty="0"/>
              <a:t> options: </a:t>
            </a:r>
            <a:r>
              <a:rPr lang="ko-KR" altLang="en-US" sz="1000" dirty="0"/>
              <a:t>선택</a:t>
            </a:r>
            <a:r>
              <a:rPr lang="en-US" altLang="ko-KR" sz="1000" dirty="0"/>
              <a:t>(select), </a:t>
            </a:r>
            <a:r>
              <a:rPr lang="en-US" altLang="ko-KR" sz="1000" dirty="0" smtClean="0"/>
              <a:t>DM codes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7) </a:t>
            </a:r>
            <a:r>
              <a:rPr lang="ko-KR" altLang="en-US" sz="1000" dirty="0" smtClean="0"/>
              <a:t>자료 크기 </a:t>
            </a:r>
            <a:r>
              <a:rPr lang="en-US" altLang="ko-KR" sz="1000" dirty="0"/>
              <a:t>: {</a:t>
            </a:r>
            <a:r>
              <a:rPr lang="en-US" altLang="ko-KR" sz="1000" dirty="0" err="1" smtClean="0"/>
              <a:t>data_size</a:t>
            </a:r>
            <a:r>
              <a:rPr lang="en-US" altLang="ko-KR" sz="1000" dirty="0" smtClean="0"/>
              <a:t>}</a:t>
            </a:r>
            <a:br>
              <a:rPr lang="en-US" altLang="ko-KR" sz="1000" dirty="0" smtClean="0"/>
            </a:br>
            <a:r>
              <a:rPr lang="en-US" altLang="ko-KR" sz="1000" dirty="0" smtClean="0"/>
              <a:t>    a) as-is</a:t>
            </a:r>
            <a:br>
              <a:rPr lang="en-US" altLang="ko-KR" sz="1000" dirty="0" smtClean="0"/>
            </a:br>
            <a:r>
              <a:rPr lang="en-US" altLang="ko-KR" sz="1000" dirty="0" smtClean="0"/>
              <a:t>       </a:t>
            </a:r>
            <a:r>
              <a:rPr lang="ko-KR" altLang="en-US" sz="1000" dirty="0" smtClean="0"/>
              <a:t>가로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size_width</a:t>
            </a:r>
            <a:r>
              <a:rPr lang="en-US" altLang="ko-KR" sz="1000" dirty="0" smtClean="0"/>
              <a:t>} / </a:t>
            </a:r>
            <a:r>
              <a:rPr lang="ko-KR" altLang="en-US" sz="1000" dirty="0" smtClean="0"/>
              <a:t>세로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size_height</a:t>
            </a:r>
            <a:r>
              <a:rPr lang="en-US" altLang="ko-KR" sz="1000" dirty="0" smtClean="0"/>
              <a:t>} / </a:t>
            </a:r>
            <a:r>
              <a:rPr lang="ko-KR" altLang="en-US" sz="1000" dirty="0" smtClean="0"/>
              <a:t>두께 </a:t>
            </a:r>
            <a:r>
              <a:rPr lang="en-US" altLang="ko-KR" sz="1000" dirty="0"/>
              <a:t>: {</a:t>
            </a:r>
            <a:r>
              <a:rPr lang="en-US" altLang="ko-KR" sz="1000" dirty="0" err="1"/>
              <a:t>size_thick</a:t>
            </a:r>
            <a:r>
              <a:rPr lang="en-US" altLang="ko-KR" sz="1000" dirty="0"/>
              <a:t>} 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b) to-be</a:t>
            </a:r>
            <a:br>
              <a:rPr lang="en-US" altLang="ko-KR" sz="1000" dirty="0" smtClean="0"/>
            </a:br>
            <a:r>
              <a:rPr lang="en-US" altLang="ko-KR" sz="1000" dirty="0" smtClean="0"/>
              <a:t>       </a:t>
            </a:r>
            <a:r>
              <a:rPr lang="en-US" altLang="ko-KR" sz="1000" dirty="0" err="1" smtClean="0"/>
              <a:t>inputbox</a:t>
            </a:r>
            <a:r>
              <a:rPr lang="en-US" altLang="ko-KR" sz="1000" dirty="0" smtClean="0"/>
              <a:t> </a:t>
            </a:r>
            <a:r>
              <a:rPr lang="en-US" altLang="ko-KR" sz="1000" dirty="0"/>
              <a:t>validate: max length(256 bytes</a:t>
            </a:r>
            <a:r>
              <a:rPr lang="en-US" altLang="ko-KR" sz="1000" dirty="0" smtClean="0"/>
              <a:t>)</a:t>
            </a:r>
            <a:br>
              <a:rPr lang="en-US" altLang="ko-KR" sz="1000" dirty="0" smtClean="0"/>
            </a:br>
            <a:r>
              <a:rPr lang="en-US" altLang="ko-KR" sz="1000" dirty="0" smtClean="0"/>
              <a:t>  8) </a:t>
            </a:r>
            <a:r>
              <a:rPr lang="ko-KR" altLang="en-US" sz="1000" dirty="0" smtClean="0"/>
              <a:t>대표 이미지 </a:t>
            </a:r>
            <a:r>
              <a:rPr lang="en-US" altLang="ko-KR" sz="1000" dirty="0"/>
              <a:t>: {</a:t>
            </a:r>
            <a:r>
              <a:rPr lang="en-US" altLang="ko-KR" sz="1000" dirty="0" err="1" smtClean="0"/>
              <a:t>image_file</a:t>
            </a:r>
            <a:r>
              <a:rPr lang="en-US" altLang="ko-KR" sz="1000" dirty="0" smtClean="0"/>
              <a:t>}</a:t>
            </a:r>
            <a:br>
              <a:rPr lang="en-US" altLang="ko-KR" sz="1000" dirty="0" smtClean="0"/>
            </a:br>
            <a:r>
              <a:rPr lang="en-US" altLang="ko-KR" sz="1000" dirty="0" smtClean="0"/>
              <a:t>    a) </a:t>
            </a:r>
            <a:r>
              <a:rPr lang="en-US" altLang="ko-KR" sz="1000" dirty="0" err="1" smtClean="0"/>
              <a:t>inputbox</a:t>
            </a:r>
            <a:r>
              <a:rPr lang="en-US" altLang="ko-KR" sz="1000" dirty="0" smtClean="0"/>
              <a:t> &amp; </a:t>
            </a:r>
            <a:r>
              <a:rPr lang="ko-KR" altLang="en-US" sz="1000" dirty="0" smtClean="0"/>
              <a:t>첨부 </a:t>
            </a:r>
            <a:r>
              <a:rPr lang="en-US" altLang="ko-KR" sz="1000" dirty="0" smtClean="0"/>
              <a:t>button</a:t>
            </a:r>
            <a:br>
              <a:rPr lang="en-US" altLang="ko-KR" sz="1000" dirty="0" smtClean="0"/>
            </a:br>
            <a:r>
              <a:rPr lang="en-US" altLang="ko-KR" sz="1000" dirty="0" smtClean="0"/>
              <a:t>      - if image file is selected, show file name with x(delete) button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</a:t>
            </a:r>
            <a:br>
              <a:rPr lang="en-US" altLang="ko-KR" sz="1000" dirty="0" smtClean="0"/>
            </a:br>
            <a:r>
              <a:rPr lang="en-US" altLang="ko-KR" sz="1000" dirty="0" smtClean="0"/>
              <a:t>    </a:t>
            </a:r>
          </a:p>
          <a:p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158088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E79E82-6A1F-809E-A9DC-1F6373FD0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6B4EDEE7-8AA4-574B-31C9-B7CFB60F57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790065"/>
              </p:ext>
            </p:extLst>
          </p:nvPr>
        </p:nvGraphicFramePr>
        <p:xfrm>
          <a:off x="986703" y="423067"/>
          <a:ext cx="578716" cy="42291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8716">
                  <a:extLst>
                    <a:ext uri="{9D8B030D-6E8A-4147-A177-3AD203B41FA5}">
                      <a16:colId xmlns:a16="http://schemas.microsoft.com/office/drawing/2014/main" val="1042582183"/>
                    </a:ext>
                  </a:extLst>
                </a:gridCol>
              </a:tblGrid>
              <a:tr h="1221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u="none" strike="noStrike" dirty="0">
                          <a:effectLst/>
                        </a:rPr>
                        <a:t>22879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333180418"/>
                  </a:ext>
                </a:extLst>
              </a:tr>
              <a:tr h="20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u="none" strike="noStrike" dirty="0">
                          <a:effectLst/>
                        </a:rPr>
                        <a:t>2019</a:t>
                      </a:r>
                      <a:r>
                        <a:rPr lang="ko-KR" altLang="en-US" sz="600" u="none" strike="noStrike" dirty="0">
                          <a:effectLst/>
                        </a:rPr>
                        <a:t>년 </a:t>
                      </a:r>
                      <a:r>
                        <a:rPr lang="en-US" altLang="ko-KR" sz="600" u="none" strike="noStrike" dirty="0">
                          <a:effectLst/>
                        </a:rPr>
                        <a:t>1</a:t>
                      </a:r>
                      <a:r>
                        <a:rPr lang="ko-KR" altLang="en-US" sz="600" u="none" strike="noStrike" dirty="0">
                          <a:effectLst/>
                        </a:rPr>
                        <a:t>차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1708267100"/>
                  </a:ext>
                </a:extLst>
              </a:tr>
              <a:tr h="20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u="none" strike="noStrike">
                          <a:effectLst/>
                        </a:rPr>
                        <a:t>2019</a:t>
                      </a:r>
                      <a:r>
                        <a:rPr lang="ko-KR" altLang="en-US" sz="600" u="none" strike="noStrike">
                          <a:effectLst/>
                        </a:rPr>
                        <a:t>년 </a:t>
                      </a:r>
                      <a:r>
                        <a:rPr lang="en-US" altLang="ko-KR" sz="600" u="none" strike="noStrike">
                          <a:effectLst/>
                        </a:rPr>
                        <a:t>2</a:t>
                      </a:r>
                      <a:r>
                        <a:rPr lang="ko-KR" altLang="en-US" sz="600" u="none" strike="noStrike">
                          <a:effectLst/>
                        </a:rPr>
                        <a:t>차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957815948"/>
                  </a:ext>
                </a:extLst>
              </a:tr>
              <a:tr h="20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u="none" strike="noStrike" dirty="0">
                          <a:effectLst/>
                        </a:rPr>
                        <a:t>2019</a:t>
                      </a:r>
                      <a:r>
                        <a:rPr lang="ko-KR" altLang="en-US" sz="600" u="none" strike="noStrike" dirty="0">
                          <a:effectLst/>
                        </a:rPr>
                        <a:t>년 </a:t>
                      </a:r>
                      <a:r>
                        <a:rPr lang="en-US" altLang="ko-KR" sz="600" u="none" strike="noStrike" dirty="0">
                          <a:effectLst/>
                        </a:rPr>
                        <a:t>3</a:t>
                      </a:r>
                      <a:r>
                        <a:rPr lang="ko-KR" altLang="en-US" sz="600" u="none" strike="noStrike" dirty="0">
                          <a:effectLst/>
                        </a:rPr>
                        <a:t>차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393785631"/>
                  </a:ext>
                </a:extLst>
              </a:tr>
              <a:tr h="20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u="none" strike="noStrike" dirty="0">
                          <a:effectLst/>
                        </a:rPr>
                        <a:t>2019</a:t>
                      </a:r>
                      <a:r>
                        <a:rPr lang="ko-KR" altLang="en-US" sz="600" u="none" strike="noStrike" dirty="0">
                          <a:effectLst/>
                        </a:rPr>
                        <a:t>년 </a:t>
                      </a:r>
                      <a:r>
                        <a:rPr lang="en-US" altLang="ko-KR" sz="600" u="none" strike="noStrike" dirty="0">
                          <a:effectLst/>
                        </a:rPr>
                        <a:t>4</a:t>
                      </a:r>
                      <a:r>
                        <a:rPr lang="ko-KR" altLang="en-US" sz="600" u="none" strike="noStrike" dirty="0">
                          <a:effectLst/>
                        </a:rPr>
                        <a:t>차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3812635230"/>
                  </a:ext>
                </a:extLst>
              </a:tr>
              <a:tr h="20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u="none" strike="noStrike" dirty="0">
                          <a:effectLst/>
                        </a:rPr>
                        <a:t>2020</a:t>
                      </a:r>
                      <a:r>
                        <a:rPr lang="ko-KR" altLang="en-US" sz="600" u="none" strike="noStrike" dirty="0">
                          <a:effectLst/>
                        </a:rPr>
                        <a:t>년 </a:t>
                      </a:r>
                      <a:r>
                        <a:rPr lang="en-US" altLang="ko-KR" sz="600" u="none" strike="noStrike" dirty="0">
                          <a:effectLst/>
                        </a:rPr>
                        <a:t>1</a:t>
                      </a:r>
                      <a:r>
                        <a:rPr lang="ko-KR" altLang="en-US" sz="600" u="none" strike="noStrike" dirty="0">
                          <a:effectLst/>
                        </a:rPr>
                        <a:t>차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2280368423"/>
                  </a:ext>
                </a:extLst>
              </a:tr>
              <a:tr h="20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u="none" strike="noStrike">
                          <a:effectLst/>
                        </a:rPr>
                        <a:t>2020</a:t>
                      </a:r>
                      <a:r>
                        <a:rPr lang="ko-KR" altLang="en-US" sz="600" u="none" strike="noStrike">
                          <a:effectLst/>
                        </a:rPr>
                        <a:t>년 </a:t>
                      </a:r>
                      <a:r>
                        <a:rPr lang="en-US" altLang="ko-KR" sz="600" u="none" strike="noStrike">
                          <a:effectLst/>
                        </a:rPr>
                        <a:t>3</a:t>
                      </a:r>
                      <a:r>
                        <a:rPr lang="ko-KR" altLang="en-US" sz="600" u="none" strike="noStrike">
                          <a:effectLst/>
                        </a:rPr>
                        <a:t>차 구입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2507724220"/>
                  </a:ext>
                </a:extLst>
              </a:tr>
              <a:tr h="20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u="none" strike="noStrike">
                          <a:effectLst/>
                        </a:rPr>
                        <a:t>2021</a:t>
                      </a:r>
                      <a:r>
                        <a:rPr lang="ko-KR" altLang="en-US" sz="600" u="none" strike="noStrike">
                          <a:effectLst/>
                        </a:rPr>
                        <a:t>년 </a:t>
                      </a:r>
                      <a:r>
                        <a:rPr lang="en-US" altLang="ko-KR" sz="600" u="none" strike="noStrike">
                          <a:effectLst/>
                        </a:rPr>
                        <a:t>2</a:t>
                      </a:r>
                      <a:r>
                        <a:rPr lang="ko-KR" altLang="en-US" sz="600" u="none" strike="noStrike">
                          <a:effectLst/>
                        </a:rPr>
                        <a:t>차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4131925140"/>
                  </a:ext>
                </a:extLst>
              </a:tr>
              <a:tr h="20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u="none" strike="noStrike">
                          <a:effectLst/>
                        </a:rPr>
                        <a:t>2021</a:t>
                      </a:r>
                      <a:r>
                        <a:rPr lang="ko-KR" altLang="en-US" sz="600" u="none" strike="noStrike">
                          <a:effectLst/>
                        </a:rPr>
                        <a:t>년 </a:t>
                      </a:r>
                      <a:r>
                        <a:rPr lang="en-US" altLang="ko-KR" sz="600" u="none" strike="noStrike">
                          <a:effectLst/>
                        </a:rPr>
                        <a:t>3</a:t>
                      </a:r>
                      <a:r>
                        <a:rPr lang="ko-KR" altLang="en-US" sz="600" u="none" strike="noStrike">
                          <a:effectLst/>
                        </a:rPr>
                        <a:t>차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1448743860"/>
                  </a:ext>
                </a:extLst>
              </a:tr>
              <a:tr h="20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u="none" strike="noStrike">
                          <a:effectLst/>
                        </a:rPr>
                        <a:t>2022</a:t>
                      </a:r>
                      <a:r>
                        <a:rPr lang="ko-KR" altLang="en-US" sz="600" u="none" strike="noStrike">
                          <a:effectLst/>
                        </a:rPr>
                        <a:t>년 </a:t>
                      </a:r>
                      <a:r>
                        <a:rPr lang="en-US" altLang="ko-KR" sz="600" u="none" strike="noStrike">
                          <a:effectLst/>
                        </a:rPr>
                        <a:t>4</a:t>
                      </a:r>
                      <a:r>
                        <a:rPr lang="ko-KR" altLang="en-US" sz="600" u="none" strike="noStrike">
                          <a:effectLst/>
                        </a:rPr>
                        <a:t>차 수증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1680832809"/>
                  </a:ext>
                </a:extLst>
              </a:tr>
              <a:tr h="20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u="none" strike="noStrike">
                          <a:effectLst/>
                        </a:rPr>
                        <a:t>2023</a:t>
                      </a:r>
                      <a:r>
                        <a:rPr lang="ko-KR" altLang="en-US" sz="600" u="none" strike="noStrike">
                          <a:effectLst/>
                        </a:rPr>
                        <a:t>년 </a:t>
                      </a:r>
                      <a:r>
                        <a:rPr lang="en-US" altLang="ko-KR" sz="600" u="none" strike="noStrike">
                          <a:effectLst/>
                        </a:rPr>
                        <a:t>1</a:t>
                      </a:r>
                      <a:r>
                        <a:rPr lang="ko-KR" altLang="en-US" sz="600" u="none" strike="noStrike">
                          <a:effectLst/>
                        </a:rPr>
                        <a:t>차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3763371104"/>
                  </a:ext>
                </a:extLst>
              </a:tr>
              <a:tr h="20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u="none" strike="noStrike" dirty="0">
                          <a:effectLst/>
                        </a:rPr>
                        <a:t>2023</a:t>
                      </a:r>
                      <a:r>
                        <a:rPr lang="ko-KR" altLang="en-US" sz="600" u="none" strike="noStrike" dirty="0">
                          <a:effectLst/>
                        </a:rPr>
                        <a:t>년 </a:t>
                      </a:r>
                      <a:r>
                        <a:rPr lang="en-US" altLang="ko-KR" sz="600" u="none" strike="noStrike" dirty="0">
                          <a:effectLst/>
                        </a:rPr>
                        <a:t>2</a:t>
                      </a:r>
                      <a:r>
                        <a:rPr lang="ko-KR" altLang="en-US" sz="600" u="none" strike="noStrike" dirty="0">
                          <a:effectLst/>
                        </a:rPr>
                        <a:t>차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474791245"/>
                  </a:ext>
                </a:extLst>
              </a:tr>
              <a:tr h="20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u="none" strike="noStrike">
                          <a:effectLst/>
                        </a:rPr>
                        <a:t>2023</a:t>
                      </a:r>
                      <a:r>
                        <a:rPr lang="ko-KR" altLang="en-US" sz="600" u="none" strike="noStrike">
                          <a:effectLst/>
                        </a:rPr>
                        <a:t>년 </a:t>
                      </a:r>
                      <a:r>
                        <a:rPr lang="en-US" altLang="ko-KR" sz="600" u="none" strike="noStrike">
                          <a:effectLst/>
                        </a:rPr>
                        <a:t>3</a:t>
                      </a:r>
                      <a:r>
                        <a:rPr lang="ko-KR" altLang="en-US" sz="600" u="none" strike="noStrike">
                          <a:effectLst/>
                        </a:rPr>
                        <a:t>차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2998261171"/>
                  </a:ext>
                </a:extLst>
              </a:tr>
              <a:tr h="20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u="none" strike="noStrike">
                          <a:effectLst/>
                        </a:rPr>
                        <a:t>2024</a:t>
                      </a:r>
                      <a:r>
                        <a:rPr lang="ko-KR" altLang="en-US" sz="600" u="none" strike="noStrike">
                          <a:effectLst/>
                        </a:rPr>
                        <a:t>년 </a:t>
                      </a:r>
                      <a:r>
                        <a:rPr lang="en-US" altLang="ko-KR" sz="600" u="none" strike="noStrike">
                          <a:effectLst/>
                        </a:rPr>
                        <a:t>1</a:t>
                      </a:r>
                      <a:r>
                        <a:rPr lang="ko-KR" altLang="en-US" sz="600" u="none" strike="noStrike">
                          <a:effectLst/>
                        </a:rPr>
                        <a:t>차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1674160668"/>
                  </a:ext>
                </a:extLst>
              </a:tr>
              <a:tr h="20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u="none" strike="noStrike">
                          <a:effectLst/>
                        </a:rPr>
                        <a:t>2024</a:t>
                      </a:r>
                      <a:r>
                        <a:rPr lang="ko-KR" altLang="en-US" sz="600" u="none" strike="noStrike">
                          <a:effectLst/>
                        </a:rPr>
                        <a:t>년 </a:t>
                      </a:r>
                      <a:r>
                        <a:rPr lang="en-US" altLang="ko-KR" sz="600" u="none" strike="noStrike">
                          <a:effectLst/>
                        </a:rPr>
                        <a:t>1</a:t>
                      </a:r>
                      <a:r>
                        <a:rPr lang="ko-KR" altLang="en-US" sz="600" u="none" strike="noStrike">
                          <a:effectLst/>
                        </a:rPr>
                        <a:t>차 경매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2214121146"/>
                  </a:ext>
                </a:extLst>
              </a:tr>
              <a:tr h="20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u="none" strike="noStrike">
                          <a:effectLst/>
                        </a:rPr>
                        <a:t>2024</a:t>
                      </a:r>
                      <a:r>
                        <a:rPr lang="ko-KR" altLang="en-US" sz="600" u="none" strike="noStrike">
                          <a:effectLst/>
                        </a:rPr>
                        <a:t>년 </a:t>
                      </a:r>
                      <a:r>
                        <a:rPr lang="en-US" altLang="ko-KR" sz="600" u="none" strike="noStrike">
                          <a:effectLst/>
                        </a:rPr>
                        <a:t>4</a:t>
                      </a:r>
                      <a:r>
                        <a:rPr lang="ko-KR" altLang="en-US" sz="600" u="none" strike="noStrike">
                          <a:effectLst/>
                        </a:rPr>
                        <a:t>차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3299931118"/>
                  </a:ext>
                </a:extLst>
              </a:tr>
              <a:tr h="20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u="none" strike="noStrike">
                          <a:effectLst/>
                        </a:rPr>
                        <a:t>2025</a:t>
                      </a:r>
                      <a:r>
                        <a:rPr lang="ko-KR" altLang="en-US" sz="600" u="none" strike="noStrike">
                          <a:effectLst/>
                        </a:rPr>
                        <a:t>년 </a:t>
                      </a:r>
                      <a:r>
                        <a:rPr lang="en-US" altLang="ko-KR" sz="600" u="none" strike="noStrike">
                          <a:effectLst/>
                        </a:rPr>
                        <a:t>1</a:t>
                      </a:r>
                      <a:r>
                        <a:rPr lang="ko-KR" altLang="en-US" sz="600" u="none" strike="noStrike">
                          <a:effectLst/>
                        </a:rPr>
                        <a:t>차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2954642338"/>
                  </a:ext>
                </a:extLst>
              </a:tr>
              <a:tr h="20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u="none" strike="noStrike">
                          <a:effectLst/>
                        </a:rPr>
                        <a:t>2025</a:t>
                      </a:r>
                      <a:r>
                        <a:rPr lang="ko-KR" altLang="en-US" sz="600" u="none" strike="noStrike">
                          <a:effectLst/>
                        </a:rPr>
                        <a:t>년 </a:t>
                      </a:r>
                      <a:r>
                        <a:rPr lang="en-US" altLang="ko-KR" sz="600" u="none" strike="noStrike">
                          <a:effectLst/>
                        </a:rPr>
                        <a:t>1</a:t>
                      </a:r>
                      <a:r>
                        <a:rPr lang="ko-KR" altLang="en-US" sz="600" u="none" strike="noStrike">
                          <a:effectLst/>
                        </a:rPr>
                        <a:t>차 경매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1743050863"/>
                  </a:ext>
                </a:extLst>
              </a:tr>
              <a:tr h="12216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구입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1985764603"/>
                  </a:ext>
                </a:extLst>
              </a:tr>
              <a:tr h="20101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부흥 창간호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2238819677"/>
                  </a:ext>
                </a:extLst>
              </a:tr>
              <a:tr h="12216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수증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3953131402"/>
                  </a:ext>
                </a:extLst>
              </a:tr>
              <a:tr h="12216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아고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18785382"/>
                  </a:ext>
                </a:extLst>
              </a:tr>
              <a:tr h="12216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 dirty="0" err="1">
                          <a:effectLst/>
                        </a:rPr>
                        <a:t>한박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553" marR="5553" marT="5553" marB="0" anchor="ctr"/>
                </a:tc>
                <a:extLst>
                  <a:ext uri="{0D108BD9-81ED-4DB2-BD59-A6C34878D82A}">
                    <a16:rowId xmlns:a16="http://schemas.microsoft.com/office/drawing/2014/main" val="4020152897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1A94067A-B976-CF14-6406-829F888088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313346"/>
              </p:ext>
            </p:extLst>
          </p:nvPr>
        </p:nvGraphicFramePr>
        <p:xfrm>
          <a:off x="3508082" y="432261"/>
          <a:ext cx="1143000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939345377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 dirty="0">
                          <a:effectLst/>
                        </a:rPr>
                        <a:t>한국</a:t>
                      </a:r>
                      <a:r>
                        <a:rPr lang="en-US" altLang="ko-KR" sz="600" u="none" strike="noStrike" dirty="0">
                          <a:effectLst/>
                        </a:rPr>
                        <a:t>/</a:t>
                      </a:r>
                      <a:r>
                        <a:rPr lang="ko-KR" altLang="en-US" sz="600" u="none" strike="noStrike" dirty="0">
                          <a:effectLst/>
                        </a:rPr>
                        <a:t>광복이후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650444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 dirty="0">
                          <a:effectLst/>
                        </a:rPr>
                        <a:t>한국</a:t>
                      </a:r>
                      <a:r>
                        <a:rPr lang="en-US" altLang="ko-KR" sz="600" u="none" strike="noStrike" dirty="0">
                          <a:effectLst/>
                        </a:rPr>
                        <a:t>/</a:t>
                      </a:r>
                      <a:r>
                        <a:rPr lang="ko-KR" altLang="en-US" sz="600" u="none" strike="noStrike" dirty="0">
                          <a:effectLst/>
                        </a:rPr>
                        <a:t>광복이후</a:t>
                      </a:r>
                      <a:r>
                        <a:rPr lang="en-US" altLang="ko-KR" sz="600" u="none" strike="noStrike" dirty="0">
                          <a:effectLst/>
                        </a:rPr>
                        <a:t>, </a:t>
                      </a:r>
                      <a:r>
                        <a:rPr lang="ko-KR" altLang="en-US" sz="600" u="none" strike="noStrike" dirty="0">
                          <a:effectLst/>
                        </a:rPr>
                        <a:t>미국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6821931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 dirty="0">
                          <a:effectLst/>
                        </a:rPr>
                        <a:t>한국</a:t>
                      </a:r>
                      <a:r>
                        <a:rPr lang="en-US" altLang="ko-KR" sz="600" u="none" strike="noStrike" dirty="0">
                          <a:effectLst/>
                        </a:rPr>
                        <a:t>/</a:t>
                      </a:r>
                      <a:r>
                        <a:rPr lang="ko-KR" altLang="en-US" sz="600" u="none" strike="noStrike" dirty="0">
                          <a:effectLst/>
                        </a:rPr>
                        <a:t>광복이후</a:t>
                      </a:r>
                      <a:r>
                        <a:rPr lang="en-US" altLang="ko-KR" sz="600" u="none" strike="noStrike" dirty="0">
                          <a:effectLst/>
                        </a:rPr>
                        <a:t>, </a:t>
                      </a:r>
                      <a:r>
                        <a:rPr lang="ko-KR" altLang="en-US" sz="600" u="none" strike="noStrike" dirty="0">
                          <a:effectLst/>
                        </a:rPr>
                        <a:t>영국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422532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 dirty="0">
                          <a:effectLst/>
                        </a:rPr>
                        <a:t>한국</a:t>
                      </a:r>
                      <a:r>
                        <a:rPr lang="en-US" altLang="ko-KR" sz="600" u="none" strike="noStrike" dirty="0">
                          <a:effectLst/>
                        </a:rPr>
                        <a:t>/</a:t>
                      </a:r>
                      <a:r>
                        <a:rPr lang="ko-KR" altLang="en-US" sz="600" u="none" strike="noStrike" dirty="0">
                          <a:effectLst/>
                        </a:rPr>
                        <a:t>일제강점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9421717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7B5257BE-71C0-A447-8CEB-BCAB52B88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457844"/>
              </p:ext>
            </p:extLst>
          </p:nvPr>
        </p:nvGraphicFramePr>
        <p:xfrm>
          <a:off x="6226465" y="423067"/>
          <a:ext cx="1143000" cy="1466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3070246252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 dirty="0">
                          <a:effectLst/>
                        </a:rPr>
                        <a:t>금속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850397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나무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746958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 dirty="0">
                          <a:effectLst/>
                        </a:rPr>
                        <a:t>동영상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313593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 dirty="0">
                          <a:effectLst/>
                        </a:rPr>
                        <a:t>사직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013721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사진</a:t>
                      </a:r>
                      <a:r>
                        <a:rPr lang="en-US" altLang="ko-KR" sz="600" u="none" strike="noStrike">
                          <a:effectLst/>
                        </a:rPr>
                        <a:t>/</a:t>
                      </a:r>
                      <a:r>
                        <a:rPr lang="ko-KR" altLang="en-US" sz="600" u="none" strike="noStrike">
                          <a:effectLst/>
                        </a:rPr>
                        <a:t>필름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529709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음원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740057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 dirty="0">
                          <a:effectLst/>
                        </a:rPr>
                        <a:t>종이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350560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CC2690F-56EF-0DEB-09BC-152CEED46629}"/>
              </a:ext>
            </a:extLst>
          </p:cNvPr>
          <p:cNvSpPr txBox="1"/>
          <p:nvPr/>
        </p:nvSpPr>
        <p:spPr>
          <a:xfrm>
            <a:off x="277091" y="245140"/>
            <a:ext cx="751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구분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4593F6-BBCA-7493-B43C-7E7D231C2DF5}"/>
              </a:ext>
            </a:extLst>
          </p:cNvPr>
          <p:cNvSpPr txBox="1"/>
          <p:nvPr/>
        </p:nvSpPr>
        <p:spPr>
          <a:xfrm>
            <a:off x="2275031" y="238401"/>
            <a:ext cx="1231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국적</a:t>
            </a:r>
            <a:r>
              <a:rPr lang="en-US" altLang="ko-KR" dirty="0"/>
              <a:t>/</a:t>
            </a:r>
            <a:r>
              <a:rPr lang="ko-KR" altLang="en-US" dirty="0"/>
              <a:t>시대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F06B2B-172E-F94A-24CD-3D06F111BC68}"/>
              </a:ext>
            </a:extLst>
          </p:cNvPr>
          <p:cNvSpPr txBox="1"/>
          <p:nvPr/>
        </p:nvSpPr>
        <p:spPr>
          <a:xfrm>
            <a:off x="5532009" y="245140"/>
            <a:ext cx="69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재질</a:t>
            </a:r>
          </a:p>
        </p:txBody>
      </p:sp>
    </p:spTree>
    <p:extLst>
      <p:ext uri="{BB962C8B-B14F-4D97-AF65-F5344CB8AC3E}">
        <p14:creationId xmlns:p14="http://schemas.microsoft.com/office/powerpoint/2010/main" val="606565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AFFD93-C510-5E75-36AC-A35BD0BC5E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D8E3D3C5-1778-C717-3707-F93486FC56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65616"/>
              </p:ext>
            </p:extLst>
          </p:nvPr>
        </p:nvGraphicFramePr>
        <p:xfrm>
          <a:off x="1208804" y="251879"/>
          <a:ext cx="3992997" cy="63542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9165">
                  <a:extLst>
                    <a:ext uri="{9D8B030D-6E8A-4147-A177-3AD203B41FA5}">
                      <a16:colId xmlns:a16="http://schemas.microsoft.com/office/drawing/2014/main" val="145841785"/>
                    </a:ext>
                  </a:extLst>
                </a:gridCol>
                <a:gridCol w="1257056">
                  <a:extLst>
                    <a:ext uri="{9D8B030D-6E8A-4147-A177-3AD203B41FA5}">
                      <a16:colId xmlns:a16="http://schemas.microsoft.com/office/drawing/2014/main" val="3034646152"/>
                    </a:ext>
                  </a:extLst>
                </a:gridCol>
                <a:gridCol w="961277">
                  <a:extLst>
                    <a:ext uri="{9D8B030D-6E8A-4147-A177-3AD203B41FA5}">
                      <a16:colId xmlns:a16="http://schemas.microsoft.com/office/drawing/2014/main" val="1928294751"/>
                    </a:ext>
                  </a:extLst>
                </a:gridCol>
                <a:gridCol w="665499">
                  <a:extLst>
                    <a:ext uri="{9D8B030D-6E8A-4147-A177-3AD203B41FA5}">
                      <a16:colId xmlns:a16="http://schemas.microsoft.com/office/drawing/2014/main" val="3706251963"/>
                    </a:ext>
                  </a:extLst>
                </a:gridCol>
              </a:tblGrid>
              <a:tr h="613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1depth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2depth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3depth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4depth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2713686729"/>
                  </a:ext>
                </a:extLst>
              </a:tr>
              <a:tr h="6139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교통</a:t>
                      </a:r>
                      <a:r>
                        <a:rPr lang="en-US" altLang="ko-KR" sz="600" u="none" strike="noStrike">
                          <a:effectLst/>
                        </a:rPr>
                        <a:t>/</a:t>
                      </a:r>
                      <a:r>
                        <a:rPr lang="ko-KR" altLang="en-US" sz="600" u="none" strike="noStrike">
                          <a:effectLst/>
                        </a:rPr>
                        <a:t>통신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교통</a:t>
                      </a:r>
                      <a:r>
                        <a:rPr lang="en-US" altLang="ko-KR" sz="600" u="none" strike="noStrike">
                          <a:effectLst/>
                        </a:rPr>
                        <a:t>/</a:t>
                      </a:r>
                      <a:r>
                        <a:rPr lang="ko-KR" altLang="en-US" sz="600" u="none" strike="noStrike">
                          <a:effectLst/>
                        </a:rPr>
                        <a:t>관광안내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기타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3076864393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여행안내책자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2051085086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교통운송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승차권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버스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212553017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통신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우편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엽서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3951079306"/>
                  </a:ext>
                </a:extLst>
              </a:tr>
              <a:tr h="61397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군사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기지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현대기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부대기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594254247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문서</a:t>
                      </a:r>
                      <a:r>
                        <a:rPr lang="en-US" altLang="ko-KR" sz="600" u="none" strike="noStrike">
                          <a:effectLst/>
                        </a:rPr>
                        <a:t>/</a:t>
                      </a:r>
                      <a:r>
                        <a:rPr lang="ko-KR" altLang="en-US" sz="600" u="none" strike="noStrike">
                          <a:effectLst/>
                        </a:rPr>
                        <a:t>서적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기타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1843211369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수첩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627706495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일지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897399896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증서</a:t>
                      </a:r>
                      <a:r>
                        <a:rPr lang="en-US" altLang="ko-KR" sz="600" u="none" strike="noStrike">
                          <a:effectLst/>
                        </a:rPr>
                        <a:t>/</a:t>
                      </a:r>
                      <a:r>
                        <a:rPr lang="ko-KR" altLang="en-US" sz="600" u="none" strike="noStrike">
                          <a:effectLst/>
                        </a:rPr>
                        <a:t>증명서류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194245640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표식</a:t>
                      </a:r>
                      <a:r>
                        <a:rPr lang="en-US" altLang="ko-KR" sz="600" u="none" strike="noStrike">
                          <a:effectLst/>
                        </a:rPr>
                        <a:t>/</a:t>
                      </a:r>
                      <a:r>
                        <a:rPr lang="ko-KR" altLang="en-US" sz="600" u="none" strike="noStrike">
                          <a:effectLst/>
                        </a:rPr>
                        <a:t>제식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표식장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배지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3536496193"/>
                  </a:ext>
                </a:extLst>
              </a:tr>
              <a:tr h="61397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문화예술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 dirty="0">
                          <a:effectLst/>
                        </a:rPr>
                        <a:t>문헌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기타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1375344521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문집류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문집류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366205379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문학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수필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866067709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1548827788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일기</a:t>
                      </a:r>
                      <a:r>
                        <a:rPr lang="en-US" altLang="ko-KR" sz="600" u="none" strike="noStrike">
                          <a:effectLst/>
                        </a:rPr>
                        <a:t>/</a:t>
                      </a:r>
                      <a:r>
                        <a:rPr lang="ko-KR" altLang="en-US" sz="600" u="none" strike="noStrike">
                          <a:effectLst/>
                        </a:rPr>
                        <a:t>기행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725796116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사서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기타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3566505811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음악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기타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2727433535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행사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홍보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안내책자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1840458648"/>
                  </a:ext>
                </a:extLst>
              </a:tr>
              <a:tr h="6139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미디어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기록물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사진기록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사진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990777137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사진첩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3535002973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신문</a:t>
                      </a:r>
                      <a:r>
                        <a:rPr lang="en-US" altLang="ko-KR" sz="600" u="none" strike="noStrike">
                          <a:effectLst/>
                        </a:rPr>
                        <a:t>/</a:t>
                      </a:r>
                      <a:r>
                        <a:rPr lang="ko-KR" altLang="en-US" sz="600" u="none" strike="noStrike">
                          <a:effectLst/>
                        </a:rPr>
                        <a:t>방송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신문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4055055838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잡지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3018978881"/>
                  </a:ext>
                </a:extLst>
              </a:tr>
              <a:tr h="101025">
                <a:tc rowSpan="28"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 dirty="0">
                          <a:effectLst/>
                        </a:rPr>
                        <a:t>사회생활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 dirty="0">
                          <a:effectLst/>
                        </a:rPr>
                        <a:t>교육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교과용도서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중학교 교과서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1950862201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지도서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1938295326"/>
                  </a:ext>
                </a:extLst>
              </a:tr>
              <a:tr h="1010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초등학교 교과서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1794442740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학습교재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3019612333"/>
                  </a:ext>
                </a:extLst>
              </a:tr>
              <a:tr h="1010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교구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체육용교구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4275561824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기타교재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기타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1138075524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어학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3089033834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학사자료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기타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2175530071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상장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1516885599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성적표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2094181656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증서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2241922758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기념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기장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메달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2310208017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사회제도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납입증명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고지서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3401439561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인지</a:t>
                      </a:r>
                      <a:r>
                        <a:rPr lang="en-US" altLang="ko-KR" sz="600" u="none" strike="noStrike">
                          <a:effectLst/>
                        </a:rPr>
                        <a:t>/</a:t>
                      </a:r>
                      <a:r>
                        <a:rPr lang="ko-KR" altLang="en-US" sz="600" u="none" strike="noStrike">
                          <a:effectLst/>
                        </a:rPr>
                        <a:t>증지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2193773020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문서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관</a:t>
                      </a:r>
                      <a:r>
                        <a:rPr lang="en-US" altLang="ko-KR" sz="600" u="none" strike="noStrike">
                          <a:effectLst/>
                        </a:rPr>
                        <a:t>(</a:t>
                      </a:r>
                      <a:r>
                        <a:rPr lang="ko-KR" altLang="en-US" sz="600" u="none" strike="noStrike">
                          <a:effectLst/>
                        </a:rPr>
                        <a:t>공</a:t>
                      </a:r>
                      <a:r>
                        <a:rPr lang="en-US" altLang="ko-KR" sz="600" u="none" strike="noStrike">
                          <a:effectLst/>
                        </a:rPr>
                        <a:t>)</a:t>
                      </a:r>
                      <a:r>
                        <a:rPr lang="ko-KR" altLang="en-US" sz="600" u="none" strike="noStrike">
                          <a:effectLst/>
                        </a:rPr>
                        <a:t>문서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1533528171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기타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282037933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사문서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2257954117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법령</a:t>
                      </a:r>
                      <a:r>
                        <a:rPr lang="en-US" altLang="ko-KR" sz="600" u="none" strike="noStrike">
                          <a:effectLst/>
                        </a:rPr>
                        <a:t>/</a:t>
                      </a:r>
                      <a:r>
                        <a:rPr lang="ko-KR" altLang="en-US" sz="600" u="none" strike="noStrike">
                          <a:effectLst/>
                        </a:rPr>
                        <a:t>행정편람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규정집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1301484745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법령집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2971497340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선거</a:t>
                      </a:r>
                      <a:r>
                        <a:rPr lang="en-US" altLang="ko-KR" sz="600" u="none" strike="noStrike">
                          <a:effectLst/>
                        </a:rPr>
                        <a:t>/</a:t>
                      </a:r>
                      <a:r>
                        <a:rPr lang="ko-KR" altLang="en-US" sz="600" u="none" strike="noStrike">
                          <a:effectLst/>
                        </a:rPr>
                        <a:t>정책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기타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1965437445"/>
                  </a:ext>
                </a:extLst>
              </a:tr>
              <a:tr h="1010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정치선전물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1638376221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포스터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2846473658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신분증명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기타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2810942378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회원증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1768495353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신표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기타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1575573009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자격증명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면허증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2705337314"/>
                  </a:ext>
                </a:extLst>
              </a:tr>
              <a:tr h="1010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전거</a:t>
                      </a:r>
                      <a:r>
                        <a:rPr lang="en-US" altLang="ko-KR" sz="600" u="none" strike="noStrike">
                          <a:effectLst/>
                        </a:rPr>
                        <a:t>/</a:t>
                      </a:r>
                      <a:r>
                        <a:rPr lang="ko-KR" altLang="en-US" sz="600" u="none" strike="noStrike">
                          <a:effectLst/>
                        </a:rPr>
                        <a:t>정책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정치선전물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3139381467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행정서식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이력서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3118277507"/>
                  </a:ext>
                </a:extLst>
              </a:tr>
              <a:tr h="61397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산업</a:t>
                      </a:r>
                      <a:r>
                        <a:rPr lang="en-US" altLang="ko-KR" sz="600" u="none" strike="noStrike">
                          <a:effectLst/>
                        </a:rPr>
                        <a:t>/</a:t>
                      </a:r>
                      <a:r>
                        <a:rPr lang="ko-KR" altLang="en-US" sz="600" u="none" strike="noStrike">
                          <a:effectLst/>
                        </a:rPr>
                        <a:t>생업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관련도서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농업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농정문서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2963824517"/>
                  </a:ext>
                </a:extLst>
              </a:tr>
              <a:tr h="1010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상업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금융거래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급여명세표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3917697663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기타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80637791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보험증서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657734519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예금증서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568678131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통장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3772546644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상거래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거래문서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964961682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영수증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510736397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화폐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어음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2871162626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지폐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1821629727"/>
                  </a:ext>
                </a:extLst>
              </a:tr>
              <a:tr h="6139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식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음식기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저장운반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기타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3523593902"/>
                  </a:ext>
                </a:extLst>
              </a:tr>
              <a:tr h="6139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의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장신구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의복장식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배지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3190912961"/>
                  </a:ext>
                </a:extLst>
              </a:tr>
              <a:tr h="6139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정치행정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행정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문서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4019565801"/>
                  </a:ext>
                </a:extLst>
              </a:tr>
              <a:tr h="6139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종교신앙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기타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1601558724"/>
                  </a:ext>
                </a:extLst>
              </a:tr>
              <a:tr h="613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주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생활용품</a:t>
                      </a:r>
                      <a:r>
                        <a:rPr lang="en-US" altLang="ko-KR" sz="600" u="none" strike="noStrike">
                          <a:effectLst/>
                        </a:rPr>
                        <a:t>/</a:t>
                      </a:r>
                      <a:r>
                        <a:rPr lang="ko-KR" altLang="en-US" sz="600" u="none" strike="noStrike">
                          <a:effectLst/>
                        </a:rPr>
                        <a:t>가전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가구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함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2739162167"/>
                  </a:ext>
                </a:extLst>
              </a:tr>
              <a:tr h="613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</a:rPr>
                        <a:t>신변잡구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 dirty="0" err="1">
                          <a:effectLst/>
                        </a:rPr>
                        <a:t>끽연구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791" marR="2791" marT="2791" marB="0" anchor="ctr"/>
                </a:tc>
                <a:extLst>
                  <a:ext uri="{0D108BD9-81ED-4DB2-BD59-A6C34878D82A}">
                    <a16:rowId xmlns:a16="http://schemas.microsoft.com/office/drawing/2014/main" val="295093893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54C63AB-3D99-9539-3470-9AA7C3B8053F}"/>
              </a:ext>
            </a:extLst>
          </p:cNvPr>
          <p:cNvSpPr txBox="1"/>
          <p:nvPr/>
        </p:nvSpPr>
        <p:spPr>
          <a:xfrm>
            <a:off x="277091" y="245140"/>
            <a:ext cx="751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분류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BA9E83-1236-01DA-E1BA-B7A96F4EB331}"/>
              </a:ext>
            </a:extLst>
          </p:cNvPr>
          <p:cNvSpPr txBox="1"/>
          <p:nvPr/>
        </p:nvSpPr>
        <p:spPr>
          <a:xfrm>
            <a:off x="6096000" y="1276927"/>
            <a:ext cx="4147128" cy="41549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50" b="1" dirty="0"/>
              <a:t>Ex) </a:t>
            </a:r>
            <a:r>
              <a:rPr lang="ko-KR" altLang="en-US" sz="1050" b="1" dirty="0"/>
              <a:t>분류 드롭다운 첫 번째 칸에서 </a:t>
            </a:r>
            <a:r>
              <a:rPr lang="en-US" altLang="ko-KR" sz="1050" b="1" dirty="0"/>
              <a:t>‘</a:t>
            </a:r>
            <a:r>
              <a:rPr lang="ko-KR" altLang="en-US" sz="1050" b="1" dirty="0"/>
              <a:t>미디어</a:t>
            </a:r>
            <a:r>
              <a:rPr lang="en-US" altLang="ko-KR" sz="1050" b="1" dirty="0"/>
              <a:t>’ </a:t>
            </a:r>
            <a:r>
              <a:rPr lang="ko-KR" altLang="en-US" sz="1050" b="1" dirty="0"/>
              <a:t>고를 경우 </a:t>
            </a:r>
            <a:endParaRPr lang="en-US" altLang="ko-KR" sz="1050" b="1" dirty="0"/>
          </a:p>
          <a:p>
            <a:r>
              <a:rPr lang="ko-KR" altLang="en-US" sz="1050" b="1" dirty="0"/>
              <a:t>두 번째 칸에서는 </a:t>
            </a:r>
            <a:r>
              <a:rPr lang="en-US" altLang="ko-KR" sz="1050" b="1" dirty="0"/>
              <a:t>‘</a:t>
            </a:r>
            <a:r>
              <a:rPr lang="ko-KR" altLang="en-US" sz="1050" b="1" dirty="0"/>
              <a:t>기록물</a:t>
            </a:r>
            <a:r>
              <a:rPr lang="en-US" altLang="ko-KR" sz="1050" b="1" dirty="0"/>
              <a:t>’, ‘</a:t>
            </a:r>
            <a:r>
              <a:rPr lang="ko-KR" altLang="en-US" sz="1050" b="1" dirty="0"/>
              <a:t>신문</a:t>
            </a:r>
            <a:r>
              <a:rPr lang="en-US" altLang="ko-KR" sz="1050" b="1" dirty="0"/>
              <a:t>/</a:t>
            </a:r>
            <a:r>
              <a:rPr lang="ko-KR" altLang="en-US" sz="1050" b="1" dirty="0"/>
              <a:t>방송</a:t>
            </a:r>
            <a:r>
              <a:rPr lang="en-US" altLang="ko-KR" sz="1050" b="1" dirty="0"/>
              <a:t>’ </a:t>
            </a:r>
            <a:r>
              <a:rPr lang="ko-KR" altLang="en-US" sz="1050" b="1" dirty="0"/>
              <a:t>노출</a:t>
            </a:r>
            <a:endParaRPr lang="en-US" altLang="ko-KR" sz="1050" b="1" dirty="0"/>
          </a:p>
        </p:txBody>
      </p:sp>
    </p:spTree>
    <p:extLst>
      <p:ext uri="{BB962C8B-B14F-4D97-AF65-F5344CB8AC3E}">
        <p14:creationId xmlns:p14="http://schemas.microsoft.com/office/powerpoint/2010/main" val="2482711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787</Words>
  <Application>Microsoft Office PowerPoint</Application>
  <PresentationFormat>Widescreen</PresentationFormat>
  <Paragraphs>223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이 희주</dc:creator>
  <cp:lastModifiedBy>gram</cp:lastModifiedBy>
  <cp:revision>18</cp:revision>
  <dcterms:created xsi:type="dcterms:W3CDTF">2025-05-27T07:53:51Z</dcterms:created>
  <dcterms:modified xsi:type="dcterms:W3CDTF">2025-07-02T02:55:41Z</dcterms:modified>
</cp:coreProperties>
</file>