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66" r:id="rId3"/>
    <p:sldId id="267" r:id="rId4"/>
    <p:sldId id="26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2058C0-0028-463E-A88D-D62EFC5CF730}" type="datetimeFigureOut">
              <a:rPr lang="ko-KR" altLang="en-US" smtClean="0"/>
              <a:t>2023-07-27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49A31-2F51-4C1D-A6F2-A3F9A41322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4214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549A31-2F51-4C1D-A6F2-A3F9A413229B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1836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D546F4-DFA6-DC4E-5C41-D7DAF6DD1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562E667-B98A-D645-161F-00D521A8D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3D217EF-33EF-A1D2-413A-7E1597451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BF5A-1D70-4AA0-8C0C-0AA0E6B33964}" type="datetimeFigureOut">
              <a:rPr lang="ko-KR" altLang="en-US" smtClean="0"/>
              <a:t>2023-07-27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7D3CECF-3D54-506A-15FA-2D6AEBCE7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3F99247-B94B-C00A-8C84-F222718AC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830E-31BB-474B-9903-9366831544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141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BDFC2F-EFCB-B929-7269-CF7D2460F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D3D3A3F-D4C4-506A-E67C-65698F219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F0AC163-94E0-9765-247E-B98B4D503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BF5A-1D70-4AA0-8C0C-0AA0E6B33964}" type="datetimeFigureOut">
              <a:rPr lang="ko-KR" altLang="en-US" smtClean="0"/>
              <a:t>2023-07-27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2108E1D-C86B-9167-E58C-D1D4B7ABA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A00A9F2-39D3-5CF1-C0A7-B6A4FD741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830E-31BB-474B-9903-9366831544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096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988C129-F2B2-F7DB-7200-3E3965707D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7737951-0FBA-92C7-C104-64F75AE7AA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1AEB4BB-EE4B-8F04-AEFE-DA31804D1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BF5A-1D70-4AA0-8C0C-0AA0E6B33964}" type="datetimeFigureOut">
              <a:rPr lang="ko-KR" altLang="en-US" smtClean="0"/>
              <a:t>2023-07-27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11E54D-549C-05CB-2D8C-4D4904979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4A5567A-EBDA-0814-0076-812BA3286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830E-31BB-474B-9903-9366831544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045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09655B7-D5DA-3D7D-9226-424F6C511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64A184B-1811-326A-C941-A9C37F779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283C258-EBA7-68BC-5931-C69C40EFE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BF5A-1D70-4AA0-8C0C-0AA0E6B33964}" type="datetimeFigureOut">
              <a:rPr lang="ko-KR" altLang="en-US" smtClean="0"/>
              <a:t>2023-07-27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060D404-5EB3-670C-1B3E-9F191C1C0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B3398D-233C-3A16-B18C-2C060444B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830E-31BB-474B-9903-9366831544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0703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7FC7DE-1122-20D1-F9E1-2A7DB6DFB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BC699E0-84FB-D18B-9C02-6089881D3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2660BC-10D0-B4F9-DFEF-2049D577E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BF5A-1D70-4AA0-8C0C-0AA0E6B33964}" type="datetimeFigureOut">
              <a:rPr lang="ko-KR" altLang="en-US" smtClean="0"/>
              <a:t>2023-07-27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ECBEF2C-272C-B5FD-05B5-194294BB8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3F4868D-E242-F826-B691-2E4E3EA10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830E-31BB-474B-9903-9366831544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8518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DEE60A-C137-9C46-AE0A-96BD0DA9C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5A35DD9-20B8-28AB-B5E0-38AB16BC2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4061626-2B14-8FEF-11A7-3BFC97C8E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30D7B37-12BE-BFB3-7287-BA32641B6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BF5A-1D70-4AA0-8C0C-0AA0E6B33964}" type="datetimeFigureOut">
              <a:rPr lang="ko-KR" altLang="en-US" smtClean="0"/>
              <a:t>2023-07-27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5503075-629A-7ACA-5696-105AEF208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FB9A326-69E1-78A3-CBD8-644C5520F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830E-31BB-474B-9903-9366831544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773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0574E7-3885-0A0D-A18C-05F098959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40BC41B-6E2A-C0BF-C16E-016E62B24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C72F333-4B3B-49FA-E144-EF9A455030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8AFDA4B-E6D7-802E-CC0E-139ED5BF03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DB7F7C2-496D-AAC9-9F42-6A42D8492A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3E7DC0E-7A95-205A-2CDB-8CCD68C9D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BF5A-1D70-4AA0-8C0C-0AA0E6B33964}" type="datetimeFigureOut">
              <a:rPr lang="ko-KR" altLang="en-US" smtClean="0"/>
              <a:t>2023-07-27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A31F10F-E7B7-6D45-56A9-1E07B9575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9550BE8-857F-44E1-DB14-A11E30768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830E-31BB-474B-9903-9366831544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080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77EFFE-6A85-FA54-456E-4ABDE0468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0C3EE55-0E5B-F7D2-8840-3C120EF1F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BF5A-1D70-4AA0-8C0C-0AA0E6B33964}" type="datetimeFigureOut">
              <a:rPr lang="ko-KR" altLang="en-US" smtClean="0"/>
              <a:t>2023-07-27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3E496D4-3C87-E686-4F8A-CA96529A5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C98C284-F37C-7D2C-9455-F0BF0D535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830E-31BB-474B-9903-9366831544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4012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A764F73-683B-80B8-7255-87655C6D2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BF5A-1D70-4AA0-8C0C-0AA0E6B33964}" type="datetimeFigureOut">
              <a:rPr lang="ko-KR" altLang="en-US" smtClean="0"/>
              <a:t>2023-07-27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62288F0-F000-3646-A08B-CDD192606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7522516-2009-57A8-1118-769C81F03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830E-31BB-474B-9903-9366831544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4206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7FBDFC-EC03-949F-F307-D4C005AC8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6C26FDA-1892-8358-49FA-8048720CD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3391872-BD5B-A839-4BBC-6AC103465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D3A7A9A-615B-DF24-5F28-9A0EBABEE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BF5A-1D70-4AA0-8C0C-0AA0E6B33964}" type="datetimeFigureOut">
              <a:rPr lang="ko-KR" altLang="en-US" smtClean="0"/>
              <a:t>2023-07-27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D88EEB3-F297-3CCE-0429-C2DD5144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E2038C4-0BF1-9A59-5A22-1B5DEE61B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830E-31BB-474B-9903-9366831544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176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778AFC-A152-F6A9-A480-AD02967D7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D41E984-0D43-2F3F-D7AC-E5F2B0558E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056AE13-A7ED-7E18-0567-E7DFB327C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D67ED64-0DD5-305C-D1E4-E9A0FE09B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BF5A-1D70-4AA0-8C0C-0AA0E6B33964}" type="datetimeFigureOut">
              <a:rPr lang="ko-KR" altLang="en-US" smtClean="0"/>
              <a:t>2023-07-27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018072B-940D-D58F-F667-203010C8D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BA0F320-E164-0478-D96A-A18CF4C87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2830E-31BB-474B-9903-9366831544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7199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431AA46-FC59-899F-0495-27DA2B5F6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2547C04-B655-8981-94E6-E1E6DBA7F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0E9CD7-B3D0-6B1C-ECC7-3E5CD1D306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EBF5A-1D70-4AA0-8C0C-0AA0E6B33964}" type="datetimeFigureOut">
              <a:rPr lang="ko-KR" altLang="en-US" smtClean="0"/>
              <a:t>2023-07-27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B80D5BC-8265-7274-CFC5-694D897D08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83A7283-7FBD-5086-2882-3171CF530A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2830E-31BB-474B-9903-9366831544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651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0D951B-24F4-BA88-C084-39EE1AE6822F}"/>
              </a:ext>
            </a:extLst>
          </p:cNvPr>
          <p:cNvSpPr txBox="1"/>
          <p:nvPr/>
        </p:nvSpPr>
        <p:spPr>
          <a:xfrm>
            <a:off x="2523461" y="2824354"/>
            <a:ext cx="71450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>
                <a:solidFill>
                  <a:schemeClr val="bg1"/>
                </a:solidFill>
              </a:rPr>
              <a:t>온라인몰</a:t>
            </a:r>
            <a:r>
              <a:rPr lang="en-US" altLang="ko-KR" sz="2800" b="1">
                <a:solidFill>
                  <a:schemeClr val="bg1"/>
                </a:solidFill>
              </a:rPr>
              <a:t>(</a:t>
            </a:r>
            <a:r>
              <a:rPr lang="ko-KR" altLang="en-US" sz="2800" b="1">
                <a:solidFill>
                  <a:schemeClr val="bg1"/>
                </a:solidFill>
              </a:rPr>
              <a:t>스토리 쇼핑</a:t>
            </a:r>
            <a:r>
              <a:rPr lang="en-US" altLang="ko-KR" sz="2800" b="1">
                <a:solidFill>
                  <a:schemeClr val="bg1"/>
                </a:solidFill>
              </a:rPr>
              <a:t>) </a:t>
            </a:r>
          </a:p>
          <a:p>
            <a:pPr algn="ctr"/>
            <a:r>
              <a:rPr lang="ko-KR" altLang="en-US" sz="2800" b="1">
                <a:solidFill>
                  <a:schemeClr val="bg1"/>
                </a:solidFill>
              </a:rPr>
              <a:t>재고 관리</a:t>
            </a:r>
          </a:p>
        </p:txBody>
      </p:sp>
    </p:spTree>
    <p:extLst>
      <p:ext uri="{BB962C8B-B14F-4D97-AF65-F5344CB8AC3E}">
        <p14:creationId xmlns:p14="http://schemas.microsoft.com/office/powerpoint/2010/main" val="3373840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표 37">
            <a:extLst>
              <a:ext uri="{FF2B5EF4-FFF2-40B4-BE49-F238E27FC236}">
                <a16:creationId xmlns:a16="http://schemas.microsoft.com/office/drawing/2014/main" id="{9BCEFE0C-4235-C96D-B43C-5E55BCDF31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951693"/>
              </p:ext>
            </p:extLst>
          </p:nvPr>
        </p:nvGraphicFramePr>
        <p:xfrm>
          <a:off x="5639180" y="0"/>
          <a:ext cx="655282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420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6248400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온라인몰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스토리 쇼핑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 재고 관리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입력된 재고에서 주문 수량이 빠진 현재 재고량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취소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반품은 수량에 재반영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교환은 반영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x)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77559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재고량이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0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이하일 때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품절로 표시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36149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재고량이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0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초과여도 수동 품절 체크 시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앱에서는 품절로 표시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(=1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보다 우선 적용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latinLnBrk="1"/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아래에 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‘*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수동 품절 선택 시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재고 조정 없이 품절로 표시됩니다</a:t>
                      </a:r>
                      <a:r>
                        <a:rPr lang="en-US" altLang="ko-KR" sz="800" dirty="0">
                          <a:solidFill>
                            <a:schemeClr val="tx1"/>
                          </a:solidFill>
                        </a:rPr>
                        <a:t>.’</a:t>
                      </a:r>
                      <a:r>
                        <a:rPr lang="ko-KR" altLang="en-US" sz="800" dirty="0">
                          <a:solidFill>
                            <a:schemeClr val="tx1"/>
                          </a:solidFill>
                        </a:rPr>
                        <a:t>라고 안내 추가</a:t>
                      </a:r>
                      <a:endParaRPr lang="en-US" altLang="ko-KR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1185215"/>
                  </a:ext>
                </a:extLst>
              </a:tr>
            </a:tbl>
          </a:graphicData>
        </a:graphic>
      </p:graphicFrame>
      <p:pic>
        <p:nvPicPr>
          <p:cNvPr id="7" name="그림 6">
            <a:extLst>
              <a:ext uri="{FF2B5EF4-FFF2-40B4-BE49-F238E27FC236}">
                <a16:creationId xmlns:a16="http://schemas.microsoft.com/office/drawing/2014/main" id="{D1313188-4A2F-5C86-21FF-9978430DAF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639181" cy="685800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grpSp>
        <p:nvGrpSpPr>
          <p:cNvPr id="17" name="그룹 16">
            <a:extLst>
              <a:ext uri="{FF2B5EF4-FFF2-40B4-BE49-F238E27FC236}">
                <a16:creationId xmlns:a16="http://schemas.microsoft.com/office/drawing/2014/main" id="{8B7A715C-9634-11EE-5DFD-20A10B4DA827}"/>
              </a:ext>
            </a:extLst>
          </p:cNvPr>
          <p:cNvGrpSpPr/>
          <p:nvPr/>
        </p:nvGrpSpPr>
        <p:grpSpPr>
          <a:xfrm>
            <a:off x="1431795" y="4578072"/>
            <a:ext cx="236675" cy="246760"/>
            <a:chOff x="1098607" y="3056422"/>
            <a:chExt cx="244417" cy="258694"/>
          </a:xfrm>
        </p:grpSpPr>
        <p:sp>
          <p:nvSpPr>
            <p:cNvPr id="18" name="이등변 삼각형 17">
              <a:extLst>
                <a:ext uri="{FF2B5EF4-FFF2-40B4-BE49-F238E27FC236}">
                  <a16:creationId xmlns:a16="http://schemas.microsoft.com/office/drawing/2014/main" id="{3524DF4B-6EC0-6BE1-CB48-2A50B558A6AF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800">
                <a:solidFill>
                  <a:prstClr val="white"/>
                </a:solidFill>
              </a:endParaRPr>
            </a:p>
          </p:txBody>
        </p:sp>
        <p:grpSp>
          <p:nvGrpSpPr>
            <p:cNvPr id="19" name="그룹 18">
              <a:extLst>
                <a:ext uri="{FF2B5EF4-FFF2-40B4-BE49-F238E27FC236}">
                  <a16:creationId xmlns:a16="http://schemas.microsoft.com/office/drawing/2014/main" id="{FD5EA124-B8EF-3DD5-D4D3-0E7E661706DF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0" name="Oval 593">
                <a:extLst>
                  <a:ext uri="{FF2B5EF4-FFF2-40B4-BE49-F238E27FC236}">
                    <a16:creationId xmlns:a16="http://schemas.microsoft.com/office/drawing/2014/main" id="{3382D395-0AF8-BD95-C8F6-CA3B38F948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7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21" name="TextBox 14">
                <a:extLst>
                  <a:ext uri="{FF2B5EF4-FFF2-40B4-BE49-F238E27FC236}">
                    <a16:creationId xmlns:a16="http://schemas.microsoft.com/office/drawing/2014/main" id="{AEFBC8C0-AA04-C3C5-9868-7165148B44CE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6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6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1B25EFC3-24E8-6172-32C8-13C019E78ACE}"/>
              </a:ext>
            </a:extLst>
          </p:cNvPr>
          <p:cNvSpPr/>
          <p:nvPr/>
        </p:nvSpPr>
        <p:spPr>
          <a:xfrm>
            <a:off x="156769" y="6448145"/>
            <a:ext cx="2885537" cy="376519"/>
          </a:xfrm>
          <a:prstGeom prst="rect">
            <a:avLst/>
          </a:prstGeom>
          <a:solidFill>
            <a:srgbClr val="C00000">
              <a:alpha val="2117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73FDB64E-9D51-EECA-BC2E-D450559F077A}"/>
              </a:ext>
            </a:extLst>
          </p:cNvPr>
          <p:cNvGrpSpPr/>
          <p:nvPr/>
        </p:nvGrpSpPr>
        <p:grpSpPr>
          <a:xfrm>
            <a:off x="1634346" y="6364594"/>
            <a:ext cx="236675" cy="246760"/>
            <a:chOff x="1098607" y="3056422"/>
            <a:chExt cx="244417" cy="258694"/>
          </a:xfrm>
        </p:grpSpPr>
        <p:sp>
          <p:nvSpPr>
            <p:cNvPr id="27" name="이등변 삼각형 26">
              <a:extLst>
                <a:ext uri="{FF2B5EF4-FFF2-40B4-BE49-F238E27FC236}">
                  <a16:creationId xmlns:a16="http://schemas.microsoft.com/office/drawing/2014/main" id="{F50F59A0-8658-E57A-582F-A9B34547EFEC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800">
                <a:solidFill>
                  <a:prstClr val="white"/>
                </a:solidFill>
              </a:endParaRPr>
            </a:p>
          </p:txBody>
        </p:sp>
        <p:grpSp>
          <p:nvGrpSpPr>
            <p:cNvPr id="28" name="그룹 27">
              <a:extLst>
                <a:ext uri="{FF2B5EF4-FFF2-40B4-BE49-F238E27FC236}">
                  <a16:creationId xmlns:a16="http://schemas.microsoft.com/office/drawing/2014/main" id="{8662253B-0218-56D1-E427-9570E451F003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29" name="Oval 593">
                <a:extLst>
                  <a:ext uri="{FF2B5EF4-FFF2-40B4-BE49-F238E27FC236}">
                    <a16:creationId xmlns:a16="http://schemas.microsoft.com/office/drawing/2014/main" id="{EF380E97-0768-C8A4-2972-4E575925B7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7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30" name="TextBox 14">
                <a:extLst>
                  <a:ext uri="{FF2B5EF4-FFF2-40B4-BE49-F238E27FC236}">
                    <a16:creationId xmlns:a16="http://schemas.microsoft.com/office/drawing/2014/main" id="{DD650DC7-A567-2BA0-D5F2-9B3E828D0521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6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6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55970340-9D24-B962-D0DC-E2126AB3B703}"/>
              </a:ext>
            </a:extLst>
          </p:cNvPr>
          <p:cNvGrpSpPr/>
          <p:nvPr/>
        </p:nvGrpSpPr>
        <p:grpSpPr>
          <a:xfrm rot="5400000">
            <a:off x="2765636" y="6507551"/>
            <a:ext cx="172594" cy="244964"/>
            <a:chOff x="5675539" y="5253447"/>
            <a:chExt cx="172594" cy="244964"/>
          </a:xfrm>
          <a:solidFill>
            <a:srgbClr val="C00000"/>
          </a:solidFill>
        </p:grpSpPr>
        <p:sp>
          <p:nvSpPr>
            <p:cNvPr id="32" name="이등변 삼각형 31">
              <a:extLst>
                <a:ext uri="{FF2B5EF4-FFF2-40B4-BE49-F238E27FC236}">
                  <a16:creationId xmlns:a16="http://schemas.microsoft.com/office/drawing/2014/main" id="{85F79F71-CF88-ECFE-05CA-AA3E9EF11585}"/>
                </a:ext>
              </a:extLst>
            </p:cNvPr>
            <p:cNvSpPr/>
            <p:nvPr/>
          </p:nvSpPr>
          <p:spPr>
            <a:xfrm rot="10800000">
              <a:off x="5718152" y="5426041"/>
              <a:ext cx="83950" cy="72370"/>
            </a:xfrm>
            <a:prstGeom prst="triangle">
              <a:avLst/>
            </a:prstGeom>
            <a:grpFill/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</a:endParaRPr>
            </a:p>
          </p:txBody>
        </p:sp>
        <p:sp>
          <p:nvSpPr>
            <p:cNvPr id="33" name="Oval 593">
              <a:extLst>
                <a:ext uri="{FF2B5EF4-FFF2-40B4-BE49-F238E27FC236}">
                  <a16:creationId xmlns:a16="http://schemas.microsoft.com/office/drawing/2014/main" id="{EED1E83D-0045-B5D4-478E-0D07116AF9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5539" y="5253447"/>
              <a:ext cx="172594" cy="172594"/>
            </a:xfrm>
            <a:prstGeom prst="roundRect">
              <a:avLst/>
            </a:prstGeom>
            <a:grpFill/>
            <a:ln>
              <a:noFill/>
            </a:ln>
            <a:effectLst/>
          </p:spPr>
          <p:txBody>
            <a:bodyPr vert="vert270"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</a:pPr>
              <a:r>
                <a:rPr lang="en-US" altLang="ko-KR" sz="6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rPr>
                <a:t>3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944261" y="1395851"/>
            <a:ext cx="3633537" cy="175432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온라인몰</a:t>
            </a:r>
            <a:r>
              <a:rPr lang="ko-KR" altLang="en-US" sz="900" dirty="0" smtClean="0"/>
              <a:t>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dirty="0" smtClean="0"/>
              <a:t>상품 등록 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상세 </a:t>
            </a:r>
            <a:r>
              <a:rPr lang="en-US" altLang="ko-KR" sz="900" dirty="0" smtClean="0"/>
              <a:t>(Modify)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품절 </a:t>
            </a:r>
            <a:r>
              <a:rPr lang="en-US" altLang="ko-KR" sz="900" dirty="0" smtClean="0">
                <a:latin typeface="+mn-ea"/>
              </a:rPr>
              <a:t>(sold out)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ko-KR" altLang="en-US" sz="900" b="1" dirty="0" smtClean="0">
                <a:latin typeface="+mn-ea"/>
              </a:rPr>
              <a:t>품절 </a:t>
            </a:r>
            <a:r>
              <a:rPr lang="en-US" altLang="ko-KR" sz="900" b="1" dirty="0" err="1" smtClean="0">
                <a:latin typeface="+mn-ea"/>
              </a:rPr>
              <a:t>inputbox</a:t>
            </a:r>
            <a:r>
              <a:rPr lang="en-US" altLang="ko-KR" sz="900" b="1" dirty="0" smtClean="0">
                <a:latin typeface="+mn-ea"/>
              </a:rPr>
              <a:t> (</a:t>
            </a:r>
            <a:r>
              <a:rPr lang="en-US" altLang="ko-KR" sz="900" b="1" dirty="0" err="1" smtClean="0">
                <a:latin typeface="+mn-ea"/>
              </a:rPr>
              <a:t>readonly</a:t>
            </a:r>
            <a:r>
              <a:rPr lang="en-US" altLang="ko-KR" sz="900" b="1" dirty="0" smtClean="0">
                <a:latin typeface="+mn-ea"/>
              </a:rPr>
              <a:t>)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a-1) </a:t>
            </a:r>
            <a:r>
              <a:rPr lang="en-US" altLang="ko-KR" sz="900" b="1" dirty="0" smtClean="0">
                <a:latin typeface="+mn-ea"/>
              </a:rPr>
              <a:t>Logic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- </a:t>
            </a:r>
            <a:r>
              <a:rPr lang="en-US" altLang="ko-KR" sz="900" b="1" dirty="0" smtClean="0">
                <a:latin typeface="+mn-ea"/>
              </a:rPr>
              <a:t>if </a:t>
            </a:r>
            <a:r>
              <a:rPr lang="ko-KR" altLang="en-US" sz="900" b="1" dirty="0" smtClean="0">
                <a:latin typeface="+mn-ea"/>
              </a:rPr>
              <a:t>재고량 </a:t>
            </a:r>
            <a:r>
              <a:rPr lang="en-US" altLang="ko-KR" sz="900" b="1" dirty="0" smtClean="0">
                <a:latin typeface="+mn-ea"/>
              </a:rPr>
              <a:t>(</a:t>
            </a:r>
            <a:r>
              <a:rPr lang="en-US" altLang="ko-KR" sz="900" b="1" dirty="0" err="1" smtClean="0">
                <a:latin typeface="+mn-ea"/>
              </a:rPr>
              <a:t>stock_count</a:t>
            </a:r>
            <a:r>
              <a:rPr lang="en-US" altLang="ko-KR" sz="900" b="1" dirty="0" smtClean="0">
                <a:latin typeface="+mn-ea"/>
              </a:rPr>
              <a:t>) &lt;= 0 (NOT NULL)</a:t>
            </a:r>
            <a:r>
              <a:rPr lang="en-US" altLang="ko-KR" sz="900" dirty="0" smtClean="0">
                <a:latin typeface="+mn-ea"/>
              </a:rPr>
              <a:t>, show </a:t>
            </a:r>
            <a:r>
              <a:rPr lang="ko-KR" altLang="en-US" sz="900" dirty="0" smtClean="0">
                <a:latin typeface="+mn-ea"/>
              </a:rPr>
              <a:t>품절 </a:t>
            </a:r>
            <a:r>
              <a:rPr lang="en-US" altLang="ko-KR" sz="900" dirty="0" smtClean="0">
                <a:latin typeface="+mn-ea"/>
              </a:rPr>
              <a:t>text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- else, don’t show it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show guide text under th</a:t>
            </a:r>
            <a:r>
              <a:rPr lang="en-US" altLang="ko-KR" sz="900" dirty="0" smtClean="0">
                <a:latin typeface="+mn-ea"/>
              </a:rPr>
              <a:t>e field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- “</a:t>
            </a:r>
            <a:r>
              <a:rPr lang="en-US" altLang="ko-KR" sz="900" dirty="0" smtClean="0"/>
              <a:t>*</a:t>
            </a:r>
            <a:r>
              <a:rPr lang="ko-KR" altLang="en-US" sz="900" dirty="0"/>
              <a:t>수동 품절 선택 시</a:t>
            </a:r>
            <a:r>
              <a:rPr lang="en-US" altLang="ko-KR" sz="900" dirty="0"/>
              <a:t>, </a:t>
            </a:r>
            <a:r>
              <a:rPr lang="ko-KR" altLang="en-US" sz="900" dirty="0"/>
              <a:t>재고 조정 없이 품절로 표시됩니다</a:t>
            </a:r>
            <a:r>
              <a:rPr lang="en-US" altLang="ko-KR" sz="900" dirty="0" smtClean="0"/>
              <a:t>.”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18319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36E06D19-AD29-B9B2-1016-112139A05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240" y="496997"/>
            <a:ext cx="2706516" cy="503647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248D9803-4F7B-C548-EF1D-B5E73AA487CB}"/>
              </a:ext>
            </a:extLst>
          </p:cNvPr>
          <p:cNvSpPr/>
          <p:nvPr/>
        </p:nvSpPr>
        <p:spPr>
          <a:xfrm>
            <a:off x="522937" y="2073920"/>
            <a:ext cx="1313912" cy="1640469"/>
          </a:xfrm>
          <a:prstGeom prst="rect">
            <a:avLst/>
          </a:prstGeom>
          <a:solidFill>
            <a:srgbClr val="C00000">
              <a:alpha val="2117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9EC556-AFBC-7216-B159-B56DC00A9EAD}"/>
              </a:ext>
            </a:extLst>
          </p:cNvPr>
          <p:cNvSpPr txBox="1"/>
          <p:nvPr/>
        </p:nvSpPr>
        <p:spPr>
          <a:xfrm>
            <a:off x="471240" y="5649471"/>
            <a:ext cx="3517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/>
              <a:t>앱 상품 품절 표시되고</a:t>
            </a:r>
            <a:r>
              <a:rPr lang="en-US" altLang="ko-KR" sz="1200"/>
              <a:t>,</a:t>
            </a:r>
            <a:r>
              <a:rPr lang="ko-KR" altLang="en-US" sz="1200"/>
              <a:t> 주문이 불가능한 경우</a:t>
            </a:r>
            <a:endParaRPr lang="en-US" altLang="ko-KR" sz="1200"/>
          </a:p>
          <a:p>
            <a:r>
              <a:rPr lang="ko-KR" altLang="en-US" sz="1200"/>
              <a:t> </a:t>
            </a:r>
            <a:endParaRPr lang="en-US" altLang="ko-KR" sz="1200"/>
          </a:p>
          <a:p>
            <a:r>
              <a:rPr lang="en-US" altLang="ko-KR" sz="1200"/>
              <a:t>(1) </a:t>
            </a:r>
            <a:r>
              <a:rPr lang="ko-KR" altLang="en-US" sz="1200"/>
              <a:t>재고량이 </a:t>
            </a:r>
            <a:r>
              <a:rPr lang="en-US" altLang="ko-KR" sz="1200"/>
              <a:t>0 </a:t>
            </a:r>
            <a:r>
              <a:rPr lang="ko-KR" altLang="en-US" sz="1200"/>
              <a:t>이하인 경우 </a:t>
            </a:r>
            <a:r>
              <a:rPr lang="en-US" altLang="ko-KR" sz="1200"/>
              <a:t>= </a:t>
            </a:r>
            <a:r>
              <a:rPr lang="ko-KR" altLang="en-US" sz="1200"/>
              <a:t>품절 표시된 경우 </a:t>
            </a:r>
            <a:endParaRPr lang="en-US" altLang="ko-KR" sz="1200"/>
          </a:p>
          <a:p>
            <a:r>
              <a:rPr lang="en-US" altLang="ko-KR" sz="1200"/>
              <a:t>(2) </a:t>
            </a:r>
            <a:r>
              <a:rPr lang="ko-KR" altLang="en-US" sz="1200"/>
              <a:t>수동 품절 체크되어 있는 경우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2FC75E-D26A-EF34-E61F-47A411FFB95D}"/>
              </a:ext>
            </a:extLst>
          </p:cNvPr>
          <p:cNvSpPr txBox="1"/>
          <p:nvPr/>
        </p:nvSpPr>
        <p:spPr>
          <a:xfrm>
            <a:off x="4443165" y="5649470"/>
            <a:ext cx="450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/>
              <a:t>앱 상품 품절 표시되지 않았으나</a:t>
            </a:r>
            <a:r>
              <a:rPr lang="en-US" altLang="ko-KR" sz="1200"/>
              <a:t>,</a:t>
            </a:r>
            <a:r>
              <a:rPr lang="ko-KR" altLang="en-US" sz="1200"/>
              <a:t> 주문이 불가능한 경우</a:t>
            </a:r>
            <a:endParaRPr lang="en-US" altLang="ko-KR" sz="1200"/>
          </a:p>
          <a:p>
            <a:r>
              <a:rPr lang="ko-KR" altLang="en-US" sz="1200"/>
              <a:t> </a:t>
            </a:r>
            <a:endParaRPr lang="en-US" altLang="ko-KR" sz="1200"/>
          </a:p>
          <a:p>
            <a:r>
              <a:rPr lang="en-US" altLang="ko-KR" sz="1200"/>
              <a:t>: </a:t>
            </a:r>
            <a:r>
              <a:rPr lang="ko-KR" altLang="en-US" sz="1200"/>
              <a:t>전달된 재고량 정보보다 주문 수량이 많은 경우</a:t>
            </a:r>
            <a:endParaRPr lang="en-US" altLang="ko-KR" sz="1200"/>
          </a:p>
        </p:txBody>
      </p:sp>
    </p:spTree>
    <p:extLst>
      <p:ext uri="{BB962C8B-B14F-4D97-AF65-F5344CB8AC3E}">
        <p14:creationId xmlns:p14="http://schemas.microsoft.com/office/powerpoint/2010/main" val="2329791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E18F31CA-2131-4C04-3E14-83417613C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39181" cy="685800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9BF00B79-03BF-9556-3AD8-E1A055ACA88C}"/>
              </a:ext>
            </a:extLst>
          </p:cNvPr>
          <p:cNvSpPr/>
          <p:nvPr/>
        </p:nvSpPr>
        <p:spPr>
          <a:xfrm>
            <a:off x="183297" y="4332757"/>
            <a:ext cx="1912203" cy="313461"/>
          </a:xfrm>
          <a:prstGeom prst="rect">
            <a:avLst/>
          </a:prstGeom>
          <a:solidFill>
            <a:srgbClr val="4472C4">
              <a:alpha val="5490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2CFA2461-EDE3-F1E8-9CED-BC0C60F2E9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4901" y="433387"/>
            <a:ext cx="2776153" cy="5781675"/>
          </a:xfrm>
          <a:prstGeom prst="rect">
            <a:avLst/>
          </a:prstGeom>
        </p:spPr>
      </p:pic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6C6CE454-D467-1A04-9491-2E8BA6768A9C}"/>
              </a:ext>
            </a:extLst>
          </p:cNvPr>
          <p:cNvCxnSpPr>
            <a:cxnSpLocks/>
            <a:stCxn id="5" idx="3"/>
            <a:endCxn id="9" idx="1"/>
          </p:cNvCxnSpPr>
          <p:nvPr/>
        </p:nvCxnSpPr>
        <p:spPr>
          <a:xfrm>
            <a:off x="2095500" y="4489488"/>
            <a:ext cx="3809402" cy="1148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>
            <a:extLst>
              <a:ext uri="{FF2B5EF4-FFF2-40B4-BE49-F238E27FC236}">
                <a16:creationId xmlns:a16="http://schemas.microsoft.com/office/drawing/2014/main" id="{E61C729F-C864-4B63-1C41-83CD5DEF7D9A}"/>
              </a:ext>
            </a:extLst>
          </p:cNvPr>
          <p:cNvSpPr/>
          <p:nvPr/>
        </p:nvSpPr>
        <p:spPr>
          <a:xfrm>
            <a:off x="5904902" y="5439700"/>
            <a:ext cx="851696" cy="396710"/>
          </a:xfrm>
          <a:prstGeom prst="rect">
            <a:avLst/>
          </a:prstGeom>
          <a:solidFill>
            <a:srgbClr val="4472C4">
              <a:alpha val="5490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BE6664-8C0D-04B5-F9EB-E5031597CF08}"/>
              </a:ext>
            </a:extLst>
          </p:cNvPr>
          <p:cNvSpPr txBox="1"/>
          <p:nvPr/>
        </p:nvSpPr>
        <p:spPr>
          <a:xfrm>
            <a:off x="5904902" y="6311268"/>
            <a:ext cx="277615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/>
              <a:t>최대 주문 가능 수량으로 제한</a:t>
            </a:r>
          </a:p>
        </p:txBody>
      </p:sp>
    </p:spTree>
    <p:extLst>
      <p:ext uri="{BB962C8B-B14F-4D97-AF65-F5344CB8AC3E}">
        <p14:creationId xmlns:p14="http://schemas.microsoft.com/office/powerpoint/2010/main" val="1647788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0D951B-24F4-BA88-C084-39EE1AE6822F}"/>
              </a:ext>
            </a:extLst>
          </p:cNvPr>
          <p:cNvSpPr txBox="1"/>
          <p:nvPr/>
        </p:nvSpPr>
        <p:spPr>
          <a:xfrm>
            <a:off x="2523461" y="2824354"/>
            <a:ext cx="71450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>
                <a:solidFill>
                  <a:schemeClr val="bg1"/>
                </a:solidFill>
              </a:rPr>
              <a:t>스마트오더</a:t>
            </a:r>
            <a:r>
              <a:rPr lang="en-US" altLang="ko-KR" sz="2800" b="1">
                <a:solidFill>
                  <a:schemeClr val="bg1"/>
                </a:solidFill>
              </a:rPr>
              <a:t>(</a:t>
            </a:r>
            <a:r>
              <a:rPr lang="ko-KR" altLang="en-US" sz="2800" b="1">
                <a:solidFill>
                  <a:schemeClr val="bg1"/>
                </a:solidFill>
              </a:rPr>
              <a:t>스토리 오더</a:t>
            </a:r>
            <a:r>
              <a:rPr lang="en-US" altLang="ko-KR" sz="2800" b="1">
                <a:solidFill>
                  <a:schemeClr val="bg1"/>
                </a:solidFill>
              </a:rPr>
              <a:t>) </a:t>
            </a:r>
          </a:p>
          <a:p>
            <a:pPr algn="ctr"/>
            <a:r>
              <a:rPr lang="ko-KR" altLang="en-US" sz="2800" b="1">
                <a:solidFill>
                  <a:schemeClr val="bg1"/>
                </a:solidFill>
              </a:rPr>
              <a:t>재고 관리</a:t>
            </a:r>
          </a:p>
        </p:txBody>
      </p:sp>
    </p:spTree>
    <p:extLst>
      <p:ext uri="{BB962C8B-B14F-4D97-AF65-F5344CB8AC3E}">
        <p14:creationId xmlns:p14="http://schemas.microsoft.com/office/powerpoint/2010/main" val="1292147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CCF8A283-7587-C75E-1278-A5512C55C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5656520" cy="6858000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A1B2E347-30D8-A844-6D33-98EC38D1373E}"/>
              </a:ext>
            </a:extLst>
          </p:cNvPr>
          <p:cNvSpPr/>
          <p:nvPr/>
        </p:nvSpPr>
        <p:spPr>
          <a:xfrm>
            <a:off x="5879806" y="5480502"/>
            <a:ext cx="5482411" cy="11058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A24B2C-9E55-83AF-517F-8709563DF53E}"/>
              </a:ext>
            </a:extLst>
          </p:cNvPr>
          <p:cNvSpPr txBox="1"/>
          <p:nvPr/>
        </p:nvSpPr>
        <p:spPr>
          <a:xfrm>
            <a:off x="6060477" y="5768142"/>
            <a:ext cx="515200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현재고</a:t>
            </a:r>
          </a:p>
          <a:p>
            <a:r>
              <a:rPr lang="en-US" altLang="ko-KR" sz="700">
                <a:solidFill>
                  <a:schemeClr val="bg1">
                    <a:lumMod val="50000"/>
                  </a:schemeClr>
                </a:solidFill>
              </a:rPr>
              <a:t>            </a:t>
            </a:r>
          </a:p>
          <a:p>
            <a:r>
              <a:rPr lang="en-US" altLang="ko-KR" sz="700">
                <a:solidFill>
                  <a:schemeClr val="bg1">
                    <a:lumMod val="50000"/>
                  </a:schemeClr>
                </a:solidFill>
              </a:rPr>
              <a:t>             *KRS</a:t>
            </a:r>
            <a:r>
              <a:rPr lang="ko-KR" altLang="en-US" sz="700">
                <a:solidFill>
                  <a:schemeClr val="bg1">
                    <a:lumMod val="50000"/>
                  </a:schemeClr>
                </a:solidFill>
              </a:rPr>
              <a:t>로부터 전송받는 재고 정보입니다</a:t>
            </a:r>
            <a:r>
              <a:rPr lang="en-US" altLang="ko-KR" sz="70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ko-KR" altLang="en-US" sz="700">
                <a:solidFill>
                  <a:schemeClr val="bg1">
                    <a:lumMod val="50000"/>
                  </a:schemeClr>
                </a:solidFill>
              </a:rPr>
              <a:t>실제 재고와는 약간의 차이가 있을 수 있습니다</a:t>
            </a:r>
            <a:r>
              <a:rPr lang="en-US" altLang="ko-KR" sz="70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r>
              <a:rPr lang="en-US" altLang="ko-KR" sz="700">
                <a:solidFill>
                  <a:schemeClr val="bg1">
                    <a:lumMod val="50000"/>
                  </a:schemeClr>
                </a:solidFill>
              </a:rPr>
              <a:t>              KRS</a:t>
            </a:r>
            <a:r>
              <a:rPr lang="ko-KR" altLang="en-US" sz="700">
                <a:solidFill>
                  <a:schemeClr val="bg1">
                    <a:lumMod val="50000"/>
                  </a:schemeClr>
                </a:solidFill>
              </a:rPr>
              <a:t>에서 전송받는 정보가 없는 경우 현재고는 표시되지 않으며</a:t>
            </a:r>
            <a:r>
              <a:rPr lang="en-US" altLang="ko-KR" sz="700">
                <a:solidFill>
                  <a:schemeClr val="bg1">
                    <a:lumMod val="50000"/>
                  </a:schemeClr>
                </a:solidFill>
              </a:rPr>
              <a:t>, ‘</a:t>
            </a:r>
            <a:r>
              <a:rPr lang="ko-KR" altLang="en-US" sz="700">
                <a:solidFill>
                  <a:schemeClr val="bg1">
                    <a:lumMod val="50000"/>
                  </a:schemeClr>
                </a:solidFill>
              </a:rPr>
              <a:t>수동 품절</a:t>
            </a:r>
            <a:r>
              <a:rPr lang="en-US" altLang="ko-KR" sz="700">
                <a:solidFill>
                  <a:schemeClr val="bg1">
                    <a:lumMod val="50000"/>
                  </a:schemeClr>
                </a:solidFill>
              </a:rPr>
              <a:t>’</a:t>
            </a:r>
            <a:r>
              <a:rPr lang="ko-KR" altLang="en-US" sz="700">
                <a:solidFill>
                  <a:schemeClr val="bg1">
                    <a:lumMod val="50000"/>
                  </a:schemeClr>
                </a:solidFill>
              </a:rPr>
              <a:t>를 통해 품절 등록이 가능합니다</a:t>
            </a:r>
            <a:r>
              <a:rPr lang="en-US" altLang="ko-KR" sz="70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C3D45231-9628-E1CE-99AC-5C635B572B5B}"/>
              </a:ext>
            </a:extLst>
          </p:cNvPr>
          <p:cNvSpPr/>
          <p:nvPr/>
        </p:nvSpPr>
        <p:spPr>
          <a:xfrm>
            <a:off x="6903856" y="5785898"/>
            <a:ext cx="961748" cy="21306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>
                <a:solidFill>
                  <a:schemeClr val="tx1"/>
                </a:solidFill>
              </a:rPr>
              <a:t>0</a:t>
            </a:r>
            <a:endParaRPr lang="ko-KR" altLang="en-US" sz="800">
              <a:solidFill>
                <a:schemeClr val="tx1"/>
              </a:solidFill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677F7813-80C3-5605-5684-5EADD3A5B2DD}"/>
              </a:ext>
            </a:extLst>
          </p:cNvPr>
          <p:cNvSpPr/>
          <p:nvPr/>
        </p:nvSpPr>
        <p:spPr>
          <a:xfrm>
            <a:off x="5879805" y="5205946"/>
            <a:ext cx="5482411" cy="269637"/>
          </a:xfrm>
          <a:prstGeom prst="rect">
            <a:avLst/>
          </a:prstGeom>
          <a:solidFill>
            <a:srgbClr val="4472C4">
              <a:alpha val="5490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/>
              <a:t>품절 표시 아래에 추가</a:t>
            </a:r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id="{4F391FB6-BF55-C34B-D4CE-ADD7255C45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9805" y="3895838"/>
            <a:ext cx="5482411" cy="55153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graphicFrame>
        <p:nvGraphicFramePr>
          <p:cNvPr id="30" name="표 37">
            <a:extLst>
              <a:ext uri="{FF2B5EF4-FFF2-40B4-BE49-F238E27FC236}">
                <a16:creationId xmlns:a16="http://schemas.microsoft.com/office/drawing/2014/main" id="{8D7AF1A5-5CC5-91AA-9733-D39CDA33F0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577540"/>
              </p:ext>
            </p:extLst>
          </p:nvPr>
        </p:nvGraphicFramePr>
        <p:xfrm>
          <a:off x="5639180" y="0"/>
          <a:ext cx="655282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420">
                  <a:extLst>
                    <a:ext uri="{9D8B030D-6E8A-4147-A177-3AD203B41FA5}">
                      <a16:colId xmlns:a16="http://schemas.microsoft.com/office/drawing/2014/main" val="267081048"/>
                    </a:ext>
                  </a:extLst>
                </a:gridCol>
                <a:gridCol w="6248400">
                  <a:extLst>
                    <a:ext uri="{9D8B030D-6E8A-4147-A177-3AD203B41FA5}">
                      <a16:colId xmlns:a16="http://schemas.microsoft.com/office/drawing/2014/main" val="7088127"/>
                    </a:ext>
                  </a:extLst>
                </a:gridCol>
              </a:tblGrid>
              <a:tr h="243840">
                <a:tc gridSpan="2">
                  <a:txBody>
                    <a:bodyPr/>
                    <a:lstStyle/>
                    <a:p>
                      <a:pPr latinLnBrk="1"/>
                      <a:r>
                        <a:rPr lang="en-US" altLang="ko-KR" sz="10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90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온라인몰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스토리 쇼핑</a:t>
                      </a:r>
                      <a:r>
                        <a:rPr lang="en-US" altLang="ko-KR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900">
                          <a:solidFill>
                            <a:srgbClr val="C00000"/>
                          </a:solidFill>
                          <a:latin typeface="+mn-ea"/>
                          <a:ea typeface="+mn-ea"/>
                        </a:rPr>
                        <a:t> 재고 관리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7099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KRS(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외부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로부터 전달받는 현재고 정보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앱으로 전달되는 재고 정보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전달 받는 정보가 없는 경우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아무것도 표시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x </a:t>
                      </a: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현재고가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인 경우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: 0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으로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현재고가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이상인 경우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해당 재고량으로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Tx/>
                        <a:buChar char="-"/>
                      </a:pP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1">
                        <a:buFontTx/>
                        <a:buNone/>
                      </a:pP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전달 받는 정보가 없는 경우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현재고 제한은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77559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현재고를 반영한 품절 여부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전달 받는 정보가 없는 경우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아무것도 표시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현재고가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인 경우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: ‘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품절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’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이라고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Tx/>
                        <a:buChar char="-"/>
                      </a:pP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현재고가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이상인 경우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아무것도 표시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36149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현재고가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0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초과여도 수동 품절 체크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앱에서는 품절로 표시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아래에 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‘*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수동 품절 선택 시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재고와 상관없이 품절로 표시됩니다</a:t>
                      </a:r>
                      <a:r>
                        <a:rPr lang="en-US" altLang="ko-KR" sz="800">
                          <a:solidFill>
                            <a:schemeClr val="tx1"/>
                          </a:solidFill>
                        </a:rPr>
                        <a:t>.’</a:t>
                      </a:r>
                      <a:r>
                        <a:rPr lang="ko-KR" altLang="en-US" sz="800">
                          <a:solidFill>
                            <a:schemeClr val="tx1"/>
                          </a:solidFill>
                        </a:rPr>
                        <a:t>라고 안내 추가</a:t>
                      </a:r>
                      <a:endParaRPr lang="en-US" altLang="ko-KR" sz="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1185215"/>
                  </a:ext>
                </a:extLst>
              </a:tr>
            </a:tbl>
          </a:graphicData>
        </a:graphic>
      </p:graphicFrame>
      <p:sp>
        <p:nvSpPr>
          <p:cNvPr id="31" name="직사각형 30">
            <a:extLst>
              <a:ext uri="{FF2B5EF4-FFF2-40B4-BE49-F238E27FC236}">
                <a16:creationId xmlns:a16="http://schemas.microsoft.com/office/drawing/2014/main" id="{13D139D6-4415-877A-F2D8-04C87E81527B}"/>
              </a:ext>
            </a:extLst>
          </p:cNvPr>
          <p:cNvSpPr/>
          <p:nvPr/>
        </p:nvSpPr>
        <p:spPr>
          <a:xfrm>
            <a:off x="87055" y="6490925"/>
            <a:ext cx="5482411" cy="313461"/>
          </a:xfrm>
          <a:prstGeom prst="rect">
            <a:avLst/>
          </a:prstGeom>
          <a:solidFill>
            <a:srgbClr val="4472C4">
              <a:alpha val="5490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/>
              <a:t>수정 전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E45004A5-E824-9648-4A28-35AC0DFC7CB2}"/>
              </a:ext>
            </a:extLst>
          </p:cNvPr>
          <p:cNvSpPr/>
          <p:nvPr/>
        </p:nvSpPr>
        <p:spPr>
          <a:xfrm>
            <a:off x="8039101" y="3881587"/>
            <a:ext cx="3323116" cy="565786"/>
          </a:xfrm>
          <a:prstGeom prst="rect">
            <a:avLst/>
          </a:prstGeom>
          <a:solidFill>
            <a:srgbClr val="C00000">
              <a:alpha val="2117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2" name="직선 화살표 연결선 31">
            <a:extLst>
              <a:ext uri="{FF2B5EF4-FFF2-40B4-BE49-F238E27FC236}">
                <a16:creationId xmlns:a16="http://schemas.microsoft.com/office/drawing/2014/main" id="{11A761F8-458C-DE6D-87D7-2EDABD9F4A90}"/>
              </a:ext>
            </a:extLst>
          </p:cNvPr>
          <p:cNvCxnSpPr>
            <a:cxnSpLocks/>
          </p:cNvCxnSpPr>
          <p:nvPr/>
        </p:nvCxnSpPr>
        <p:spPr>
          <a:xfrm flipV="1">
            <a:off x="7448349" y="4242688"/>
            <a:ext cx="793951" cy="15432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19A6F57A-C142-3715-132A-FA54AFAC7336}"/>
              </a:ext>
            </a:extLst>
          </p:cNvPr>
          <p:cNvSpPr/>
          <p:nvPr/>
        </p:nvSpPr>
        <p:spPr>
          <a:xfrm>
            <a:off x="5869875" y="3569971"/>
            <a:ext cx="5492341" cy="313461"/>
          </a:xfrm>
          <a:prstGeom prst="rect">
            <a:avLst/>
          </a:prstGeom>
          <a:solidFill>
            <a:srgbClr val="4472C4">
              <a:alpha val="5490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/>
              <a:t>수정 후</a:t>
            </a:r>
          </a:p>
        </p:txBody>
      </p: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E5F79874-A387-C852-F88B-8E2321770FE3}"/>
              </a:ext>
            </a:extLst>
          </p:cNvPr>
          <p:cNvGrpSpPr/>
          <p:nvPr/>
        </p:nvGrpSpPr>
        <p:grpSpPr>
          <a:xfrm>
            <a:off x="7044393" y="5589043"/>
            <a:ext cx="236675" cy="246760"/>
            <a:chOff x="1098607" y="3056422"/>
            <a:chExt cx="244417" cy="258694"/>
          </a:xfrm>
        </p:grpSpPr>
        <p:sp>
          <p:nvSpPr>
            <p:cNvPr id="38" name="이등변 삼각형 37">
              <a:extLst>
                <a:ext uri="{FF2B5EF4-FFF2-40B4-BE49-F238E27FC236}">
                  <a16:creationId xmlns:a16="http://schemas.microsoft.com/office/drawing/2014/main" id="{79CE612F-70BC-56DF-A57A-3FE46E718884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800">
                <a:solidFill>
                  <a:prstClr val="white"/>
                </a:solidFill>
              </a:endParaRPr>
            </a:p>
          </p:txBody>
        </p:sp>
        <p:grpSp>
          <p:nvGrpSpPr>
            <p:cNvPr id="39" name="그룹 38">
              <a:extLst>
                <a:ext uri="{FF2B5EF4-FFF2-40B4-BE49-F238E27FC236}">
                  <a16:creationId xmlns:a16="http://schemas.microsoft.com/office/drawing/2014/main" id="{ABE9F953-F353-262E-60D1-D5AEF59487BE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0" name="Oval 593">
                <a:extLst>
                  <a:ext uri="{FF2B5EF4-FFF2-40B4-BE49-F238E27FC236}">
                    <a16:creationId xmlns:a16="http://schemas.microsoft.com/office/drawing/2014/main" id="{5207FA04-0EB8-7E8D-853E-95185A3058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7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1" name="TextBox 14">
                <a:extLst>
                  <a:ext uri="{FF2B5EF4-FFF2-40B4-BE49-F238E27FC236}">
                    <a16:creationId xmlns:a16="http://schemas.microsoft.com/office/drawing/2014/main" id="{EEA03408-6C7B-4CF0-31BC-54C43B22882A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6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1</a:t>
                </a:r>
                <a:endParaRPr lang="ko-KR" altLang="en-US" sz="6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04B0B74A-8013-AAC5-1C9B-33B74E6E395B}"/>
              </a:ext>
            </a:extLst>
          </p:cNvPr>
          <p:cNvGrpSpPr/>
          <p:nvPr/>
        </p:nvGrpSpPr>
        <p:grpSpPr>
          <a:xfrm>
            <a:off x="8123962" y="3829686"/>
            <a:ext cx="236675" cy="246760"/>
            <a:chOff x="1098607" y="3056422"/>
            <a:chExt cx="244417" cy="258694"/>
          </a:xfrm>
        </p:grpSpPr>
        <p:sp>
          <p:nvSpPr>
            <p:cNvPr id="43" name="이등변 삼각형 42">
              <a:extLst>
                <a:ext uri="{FF2B5EF4-FFF2-40B4-BE49-F238E27FC236}">
                  <a16:creationId xmlns:a16="http://schemas.microsoft.com/office/drawing/2014/main" id="{3E51CBDF-6D70-575F-DB10-23BADFBFAFC3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800">
                <a:solidFill>
                  <a:prstClr val="white"/>
                </a:solidFill>
              </a:endParaRPr>
            </a:p>
          </p:txBody>
        </p:sp>
        <p:grpSp>
          <p:nvGrpSpPr>
            <p:cNvPr id="44" name="그룹 43">
              <a:extLst>
                <a:ext uri="{FF2B5EF4-FFF2-40B4-BE49-F238E27FC236}">
                  <a16:creationId xmlns:a16="http://schemas.microsoft.com/office/drawing/2014/main" id="{B49EB87F-3781-7083-FB21-7DBC548ECEFD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45" name="Oval 593">
                <a:extLst>
                  <a:ext uri="{FF2B5EF4-FFF2-40B4-BE49-F238E27FC236}">
                    <a16:creationId xmlns:a16="http://schemas.microsoft.com/office/drawing/2014/main" id="{9D523994-77E5-8D81-F48A-E97C3A5F0D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7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6" name="TextBox 14">
                <a:extLst>
                  <a:ext uri="{FF2B5EF4-FFF2-40B4-BE49-F238E27FC236}">
                    <a16:creationId xmlns:a16="http://schemas.microsoft.com/office/drawing/2014/main" id="{255BDBE0-C192-D36D-864E-0DF5D3639089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6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2</a:t>
                </a:r>
                <a:endParaRPr lang="ko-KR" altLang="en-US" sz="6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DDE8945F-A16C-ECDF-3B2E-27D2DE781312}"/>
              </a:ext>
            </a:extLst>
          </p:cNvPr>
          <p:cNvGrpSpPr/>
          <p:nvPr/>
        </p:nvGrpSpPr>
        <p:grpSpPr>
          <a:xfrm>
            <a:off x="10229928" y="3876668"/>
            <a:ext cx="236675" cy="246760"/>
            <a:chOff x="1098607" y="3056422"/>
            <a:chExt cx="244417" cy="258694"/>
          </a:xfrm>
        </p:grpSpPr>
        <p:sp>
          <p:nvSpPr>
            <p:cNvPr id="50" name="이등변 삼각형 49">
              <a:extLst>
                <a:ext uri="{FF2B5EF4-FFF2-40B4-BE49-F238E27FC236}">
                  <a16:creationId xmlns:a16="http://schemas.microsoft.com/office/drawing/2014/main" id="{9B73CF77-E7B0-1839-60DB-F6882B4B3B35}"/>
                </a:ext>
              </a:extLst>
            </p:cNvPr>
            <p:cNvSpPr/>
            <p:nvPr/>
          </p:nvSpPr>
          <p:spPr>
            <a:xfrm rot="10800000">
              <a:off x="1176460" y="3242746"/>
              <a:ext cx="83950" cy="7237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800">
                <a:solidFill>
                  <a:prstClr val="white"/>
                </a:solidFill>
              </a:endParaRPr>
            </a:p>
          </p:txBody>
        </p:sp>
        <p:grpSp>
          <p:nvGrpSpPr>
            <p:cNvPr id="51" name="그룹 50">
              <a:extLst>
                <a:ext uri="{FF2B5EF4-FFF2-40B4-BE49-F238E27FC236}">
                  <a16:creationId xmlns:a16="http://schemas.microsoft.com/office/drawing/2014/main" id="{899277A7-4200-E222-773C-84C8FDA3DD05}"/>
                </a:ext>
              </a:extLst>
            </p:cNvPr>
            <p:cNvGrpSpPr/>
            <p:nvPr/>
          </p:nvGrpSpPr>
          <p:grpSpPr>
            <a:xfrm>
              <a:off x="1098607" y="3056422"/>
              <a:ext cx="244417" cy="200053"/>
              <a:chOff x="5640299" y="5239717"/>
              <a:chExt cx="244417" cy="200053"/>
            </a:xfrm>
          </p:grpSpPr>
          <p:sp>
            <p:nvSpPr>
              <p:cNvPr id="52" name="Oval 593">
                <a:extLst>
                  <a:ext uri="{FF2B5EF4-FFF2-40B4-BE49-F238E27FC236}">
                    <a16:creationId xmlns:a16="http://schemas.microsoft.com/office/drawing/2014/main" id="{4A72B1EE-5589-7A95-3979-2A98C27B1F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700" b="1">
                  <a:solidFill>
                    <a:prstClr val="white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53" name="TextBox 14">
                <a:extLst>
                  <a:ext uri="{FF2B5EF4-FFF2-40B4-BE49-F238E27FC236}">
                    <a16:creationId xmlns:a16="http://schemas.microsoft.com/office/drawing/2014/main" id="{66BE3088-EA85-9F69-2BE5-29B42EA24CF8}"/>
                  </a:ext>
                </a:extLst>
              </p:cNvPr>
              <p:cNvSpPr txBox="1"/>
              <p:nvPr/>
            </p:nvSpPr>
            <p:spPr>
              <a:xfrm>
                <a:off x="5640299" y="5239717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600" b="1">
                    <a:solidFill>
                      <a:schemeClr val="bg1"/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3</a:t>
                </a:r>
                <a:endParaRPr lang="ko-KR" altLang="en-US" sz="600" b="1">
                  <a:solidFill>
                    <a:schemeClr val="bg1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42878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C94EB62F-8A1F-E3B8-47DE-AF93A7F39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921" y="281364"/>
            <a:ext cx="3296110" cy="5430008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AE6A5648-3F39-56EB-6747-90A70A84CB02}"/>
              </a:ext>
            </a:extLst>
          </p:cNvPr>
          <p:cNvSpPr/>
          <p:nvPr/>
        </p:nvSpPr>
        <p:spPr>
          <a:xfrm>
            <a:off x="355921" y="1415317"/>
            <a:ext cx="1728693" cy="2213255"/>
          </a:xfrm>
          <a:prstGeom prst="rect">
            <a:avLst/>
          </a:prstGeom>
          <a:solidFill>
            <a:srgbClr val="C00000">
              <a:alpha val="2117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3053CF-1981-20E9-9583-23291BDB526C}"/>
              </a:ext>
            </a:extLst>
          </p:cNvPr>
          <p:cNvSpPr txBox="1"/>
          <p:nvPr/>
        </p:nvSpPr>
        <p:spPr>
          <a:xfrm>
            <a:off x="325664" y="5819823"/>
            <a:ext cx="3549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/>
              <a:t>앱 상품 품절 표시되고</a:t>
            </a:r>
            <a:r>
              <a:rPr lang="en-US" altLang="ko-KR" sz="1200"/>
              <a:t>,</a:t>
            </a:r>
            <a:r>
              <a:rPr lang="ko-KR" altLang="en-US" sz="1200"/>
              <a:t> 주문이 불가능한 경우</a:t>
            </a:r>
            <a:endParaRPr lang="en-US" altLang="ko-KR" sz="1200"/>
          </a:p>
          <a:p>
            <a:r>
              <a:rPr lang="ko-KR" altLang="en-US" sz="1200"/>
              <a:t> </a:t>
            </a:r>
            <a:endParaRPr lang="en-US" altLang="ko-KR" sz="1200"/>
          </a:p>
          <a:p>
            <a:pPr marL="228600" indent="-228600">
              <a:buAutoNum type="arabicParenBoth"/>
            </a:pPr>
            <a:r>
              <a:rPr lang="ko-KR" altLang="en-US" sz="1200"/>
              <a:t>현재고가 </a:t>
            </a:r>
            <a:r>
              <a:rPr lang="en-US" altLang="ko-KR" sz="1200"/>
              <a:t>0 </a:t>
            </a:r>
            <a:r>
              <a:rPr lang="ko-KR" altLang="en-US" sz="1200"/>
              <a:t>이하인 경우 </a:t>
            </a:r>
            <a:endParaRPr lang="en-US" altLang="ko-KR" sz="1200"/>
          </a:p>
          <a:p>
            <a:pPr marL="228600" indent="-228600">
              <a:buAutoNum type="arabicParenBoth"/>
            </a:pPr>
            <a:r>
              <a:rPr lang="ko-KR" altLang="en-US" sz="1200"/>
              <a:t>품절 표시가 </a:t>
            </a:r>
            <a:r>
              <a:rPr lang="en-US" altLang="ko-KR" sz="1200"/>
              <a:t>‘</a:t>
            </a:r>
            <a:r>
              <a:rPr lang="ko-KR" altLang="en-US" sz="1200"/>
              <a:t>표시함</a:t>
            </a:r>
            <a:r>
              <a:rPr lang="en-US" altLang="ko-KR" sz="1200"/>
              <a:t>’</a:t>
            </a:r>
            <a:r>
              <a:rPr lang="ko-KR" altLang="en-US" sz="1200"/>
              <a:t>으로 체크되어 있는 경우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83277D-2DFC-515E-03F1-FC0C78475B2D}"/>
              </a:ext>
            </a:extLst>
          </p:cNvPr>
          <p:cNvSpPr txBox="1"/>
          <p:nvPr/>
        </p:nvSpPr>
        <p:spPr>
          <a:xfrm>
            <a:off x="4386015" y="5819823"/>
            <a:ext cx="450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/>
              <a:t>앱 상품 품절 표시되지 않았으나</a:t>
            </a:r>
            <a:r>
              <a:rPr lang="en-US" altLang="ko-KR" sz="1200"/>
              <a:t>,</a:t>
            </a:r>
            <a:r>
              <a:rPr lang="ko-KR" altLang="en-US" sz="1200"/>
              <a:t> 주문이 불가능한 경우</a:t>
            </a:r>
            <a:endParaRPr lang="en-US" altLang="ko-KR" sz="1200"/>
          </a:p>
          <a:p>
            <a:r>
              <a:rPr lang="ko-KR" altLang="en-US" sz="1200"/>
              <a:t> </a:t>
            </a:r>
            <a:endParaRPr lang="en-US" altLang="ko-KR" sz="1200"/>
          </a:p>
          <a:p>
            <a:r>
              <a:rPr lang="en-US" altLang="ko-KR" sz="1200"/>
              <a:t>: </a:t>
            </a:r>
            <a:r>
              <a:rPr lang="ko-KR" altLang="en-US" sz="1200"/>
              <a:t>전달된 현재고 정보보다 주문 수량이 많은 경우</a:t>
            </a:r>
            <a:endParaRPr lang="en-US" altLang="ko-KR" sz="1200"/>
          </a:p>
        </p:txBody>
      </p:sp>
    </p:spTree>
    <p:extLst>
      <p:ext uri="{BB962C8B-B14F-4D97-AF65-F5344CB8AC3E}">
        <p14:creationId xmlns:p14="http://schemas.microsoft.com/office/powerpoint/2010/main" val="2285869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5CDB0EE7-D030-7B49-F0E5-D99D57026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9247" y="713996"/>
            <a:ext cx="2570550" cy="5430008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85BC1900-7161-E651-8015-DD39F7EBC8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5656520" cy="6858000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048FDDFA-E6B5-2E19-50C5-0F270FC22DF7}"/>
              </a:ext>
            </a:extLst>
          </p:cNvPr>
          <p:cNvSpPr/>
          <p:nvPr/>
        </p:nvSpPr>
        <p:spPr>
          <a:xfrm>
            <a:off x="107097" y="4208932"/>
            <a:ext cx="1912203" cy="313461"/>
          </a:xfrm>
          <a:prstGeom prst="rect">
            <a:avLst/>
          </a:prstGeom>
          <a:solidFill>
            <a:srgbClr val="4472C4">
              <a:alpha val="5490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6361A3F-E5D7-78F4-4DCC-88EB33383913}"/>
              </a:ext>
            </a:extLst>
          </p:cNvPr>
          <p:cNvSpPr/>
          <p:nvPr/>
        </p:nvSpPr>
        <p:spPr>
          <a:xfrm>
            <a:off x="5879247" y="5410201"/>
            <a:ext cx="769203" cy="340918"/>
          </a:xfrm>
          <a:prstGeom prst="rect">
            <a:avLst/>
          </a:prstGeom>
          <a:solidFill>
            <a:srgbClr val="4472C4">
              <a:alpha val="5490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058A3EC4-1516-0859-4D94-AE871E1AE2E5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2019300" y="4365662"/>
            <a:ext cx="3859947" cy="1214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7E428C7-ACC1-0EA9-DE14-59E0F71ECE1C}"/>
              </a:ext>
            </a:extLst>
          </p:cNvPr>
          <p:cNvSpPr txBox="1"/>
          <p:nvPr/>
        </p:nvSpPr>
        <p:spPr>
          <a:xfrm>
            <a:off x="5879247" y="6249951"/>
            <a:ext cx="2570550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200"/>
              <a:t>최대 주문 가능 수량으로 제한</a:t>
            </a:r>
          </a:p>
        </p:txBody>
      </p:sp>
    </p:spTree>
    <p:extLst>
      <p:ext uri="{BB962C8B-B14F-4D97-AF65-F5344CB8AC3E}">
        <p14:creationId xmlns:p14="http://schemas.microsoft.com/office/powerpoint/2010/main" val="1832195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442</Words>
  <Application>Microsoft Office PowerPoint</Application>
  <PresentationFormat>Widescreen</PresentationFormat>
  <Paragraphs>68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나눔고딕</vt:lpstr>
      <vt:lpstr>맑은 고딕</vt:lpstr>
      <vt:lpstr>Arial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5</cp:revision>
  <dcterms:created xsi:type="dcterms:W3CDTF">2023-07-25T02:21:33Z</dcterms:created>
  <dcterms:modified xsi:type="dcterms:W3CDTF">2023-07-27T11:26:31Z</dcterms:modified>
</cp:coreProperties>
</file>