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9144000" cy="51435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76" y="1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58277" y="1879849"/>
            <a:ext cx="6227444" cy="817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0" i="0">
                <a:solidFill>
                  <a:schemeClr val="tx1"/>
                </a:solidFill>
                <a:latin typeface="BM DoHyeon"/>
                <a:cs typeface="BM DoHyeo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BM DoHyeon"/>
                <a:cs typeface="BM DoHyeo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BM DoHyeon"/>
                <a:cs typeface="BM DoHyeo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BM DoHyeon"/>
                <a:cs typeface="BM DoHyeo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724" y="505247"/>
            <a:ext cx="8374551" cy="409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BM DoHyeon"/>
                <a:cs typeface="BM DoHyeo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4724" y="1220420"/>
            <a:ext cx="8374551" cy="2629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4" dirty="0"/>
              <a:t>코레일 </a:t>
            </a:r>
            <a:r>
              <a:rPr spc="-10" dirty="0">
                <a:latin typeface="Arial"/>
                <a:cs typeface="Arial"/>
              </a:rPr>
              <a:t>API </a:t>
            </a:r>
            <a:r>
              <a:rPr spc="204" dirty="0"/>
              <a:t>요청</a:t>
            </a:r>
            <a:r>
              <a:rPr spc="-994" dirty="0"/>
              <a:t> </a:t>
            </a:r>
            <a:r>
              <a:rPr spc="204" dirty="0"/>
              <a:t>사항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69547" y="2892921"/>
            <a:ext cx="18046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595959"/>
                </a:solidFill>
                <a:latin typeface="Arial"/>
                <a:cs typeface="Arial"/>
              </a:rPr>
              <a:t>2023.08.02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4" y="505247"/>
            <a:ext cx="79972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20" dirty="0"/>
              <a:t>마이페이지 </a:t>
            </a:r>
            <a:r>
              <a:rPr spc="10" dirty="0">
                <a:latin typeface="Arial"/>
                <a:cs typeface="Arial"/>
              </a:rPr>
              <a:t>&gt; </a:t>
            </a:r>
            <a:r>
              <a:rPr spc="95" dirty="0"/>
              <a:t>주문내역</a:t>
            </a:r>
            <a:r>
              <a:rPr spc="95" dirty="0">
                <a:latin typeface="Arial"/>
                <a:cs typeface="Arial"/>
              </a:rPr>
              <a:t>(</a:t>
            </a:r>
            <a:r>
              <a:rPr spc="95" dirty="0"/>
              <a:t>스마트오더</a:t>
            </a:r>
            <a:r>
              <a:rPr spc="95" dirty="0">
                <a:latin typeface="Arial"/>
                <a:cs typeface="Arial"/>
              </a:rPr>
              <a:t>) </a:t>
            </a:r>
            <a:r>
              <a:rPr spc="10" dirty="0">
                <a:latin typeface="Arial"/>
                <a:cs typeface="Arial"/>
              </a:rPr>
              <a:t>&gt; </a:t>
            </a:r>
            <a:r>
              <a:rPr spc="120" dirty="0" err="1"/>
              <a:t>진행중</a:t>
            </a:r>
            <a:r>
              <a:rPr spc="-500" dirty="0"/>
              <a:t> </a:t>
            </a:r>
            <a:r>
              <a:rPr spc="120" dirty="0" err="1" smtClean="0"/>
              <a:t>주문</a:t>
            </a:r>
            <a:endParaRPr spc="120" dirty="0"/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2901315" cy="505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[GET]</a:t>
            </a:r>
            <a:r>
              <a:rPr sz="1000" spc="-45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/KORAIL/api/store_ongoing_order_list?id=1021kk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QR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이미지</a:t>
            </a:r>
            <a:r>
              <a:rPr sz="1000" spc="-254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정보 없음</a:t>
            </a:r>
            <a:endParaRPr sz="1000">
              <a:latin typeface="BM DoHyeon"/>
              <a:cs typeface="BM DoHyeo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01568" y="1197272"/>
            <a:ext cx="1914421" cy="39462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4724" y="505247"/>
            <a:ext cx="57112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120" dirty="0">
                <a:latin typeface="BM DoHyeon"/>
                <a:cs typeface="BM DoHyeon"/>
              </a:rPr>
              <a:t>마이페이지</a:t>
            </a:r>
            <a:r>
              <a:rPr sz="2500" spc="-125" dirty="0">
                <a:latin typeface="BM DoHyeon"/>
                <a:cs typeface="BM DoHyeon"/>
              </a:rPr>
              <a:t> </a:t>
            </a:r>
            <a:r>
              <a:rPr sz="2500" spc="10" dirty="0">
                <a:latin typeface="Arial"/>
                <a:cs typeface="Arial"/>
              </a:rPr>
              <a:t>&gt;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상품</a:t>
            </a:r>
            <a:r>
              <a:rPr sz="2500" spc="-120" dirty="0">
                <a:latin typeface="BM DoHyeon"/>
                <a:cs typeface="BM DoHyeon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문의</a:t>
            </a:r>
            <a:r>
              <a:rPr sz="2500" spc="-120" dirty="0">
                <a:latin typeface="BM DoHyeon"/>
                <a:cs typeface="BM DoHyeon"/>
              </a:rPr>
              <a:t> </a:t>
            </a:r>
            <a:r>
              <a:rPr sz="2500" spc="10" dirty="0">
                <a:latin typeface="Arial"/>
                <a:cs typeface="Arial"/>
              </a:rPr>
              <a:t>&gt;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스토리</a:t>
            </a:r>
            <a:r>
              <a:rPr sz="2500" spc="-120" dirty="0">
                <a:latin typeface="BM DoHyeon"/>
                <a:cs typeface="BM DoHyeon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쇼핑</a:t>
            </a:r>
            <a:endParaRPr sz="2500" dirty="0">
              <a:latin typeface="BM DoHyeon"/>
              <a:cs typeface="BM DoHyeo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2739476" cy="8284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유저별</a:t>
            </a:r>
            <a:r>
              <a:rPr sz="1000" spc="-14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스토리</a:t>
            </a:r>
            <a:r>
              <a:rPr sz="1000" spc="-13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쇼핑</a:t>
            </a:r>
            <a:r>
              <a:rPr sz="1000" spc="-114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상품에</a:t>
            </a:r>
            <a:r>
              <a:rPr sz="1000" spc="-14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대한</a:t>
            </a:r>
            <a:r>
              <a:rPr sz="1000" spc="-114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문의</a:t>
            </a:r>
            <a:endParaRPr sz="1000" dirty="0">
              <a:latin typeface="BM DoHyeon"/>
              <a:cs typeface="BM DoHyeon"/>
            </a:endParaRPr>
          </a:p>
          <a:p>
            <a:pPr marL="12700" marR="900430">
              <a:lnSpc>
                <a:spcPct val="215000"/>
              </a:lnSpc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목록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API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  수정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API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  개별조회</a:t>
            </a:r>
            <a:r>
              <a:rPr sz="1000" spc="-28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API </a:t>
            </a:r>
            <a:r>
              <a:rPr sz="1000" spc="40" dirty="0" err="1" smtClean="0">
                <a:solidFill>
                  <a:srgbClr val="424242"/>
                </a:solidFill>
                <a:latin typeface="BM DoHyeon"/>
                <a:cs typeface="BM DoHyeon"/>
              </a:rPr>
              <a:t>없음</a:t>
            </a:r>
            <a:endParaRPr sz="1000" dirty="0">
              <a:latin typeface="BM DoHyeon"/>
              <a:cs typeface="BM DoHyeo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38144" y="1182922"/>
            <a:ext cx="2129620" cy="37738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5105400" y="2064438"/>
            <a:ext cx="3276600" cy="95410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+mn-ea"/>
              </a:rPr>
              <a:t>[API] GET </a:t>
            </a:r>
            <a:r>
              <a:rPr lang="en-US" altLang="ko-KR" sz="800" dirty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product_qna_list</a:t>
            </a:r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1.Parameter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1) </a:t>
            </a:r>
            <a:r>
              <a:rPr lang="en-US" altLang="ko-KR" sz="800" dirty="0" err="1" smtClean="0">
                <a:latin typeface="+mn-ea"/>
              </a:rPr>
              <a:t>product_code</a:t>
            </a:r>
            <a:r>
              <a:rPr lang="en-US" altLang="ko-KR" sz="800" dirty="0" smtClean="0">
                <a:latin typeface="+mn-ea"/>
              </a:rPr>
              <a:t> : required -&gt; </a:t>
            </a:r>
            <a:r>
              <a:rPr lang="en-US" altLang="ko-KR" sz="800" b="1" dirty="0" smtClean="0">
                <a:latin typeface="+mn-ea"/>
              </a:rPr>
              <a:t>NOT required</a:t>
            </a:r>
            <a:endParaRPr lang="en-US" altLang="ko-KR" sz="800" b="1" dirty="0" smtClean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[API] </a:t>
            </a:r>
            <a:r>
              <a:rPr lang="en-US" altLang="ko-KR" sz="800" dirty="0" smtClean="0">
                <a:latin typeface="+mn-ea"/>
              </a:rPr>
              <a:t>PUT </a:t>
            </a:r>
            <a:r>
              <a:rPr lang="en-US" altLang="ko-KR" sz="800" dirty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product_qna</a:t>
            </a:r>
            <a:r>
              <a:rPr lang="en-US" altLang="ko-KR" sz="800" dirty="0" smtClean="0">
                <a:latin typeface="+mn-ea"/>
              </a:rPr>
              <a:t> (NEW)</a:t>
            </a:r>
          </a:p>
          <a:p>
            <a:r>
              <a:rPr lang="en-US" altLang="ko-KR" sz="800" dirty="0" smtClean="0">
                <a:latin typeface="+mn-ea"/>
              </a:rPr>
              <a:t>1.Spec</a:t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  - refer to API Spec</a:t>
            </a:r>
            <a:endParaRPr lang="en-US" altLang="ko-KR" sz="800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4724" y="505247"/>
            <a:ext cx="53302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120" dirty="0">
                <a:latin typeface="BM DoHyeon"/>
                <a:cs typeface="BM DoHyeon"/>
              </a:rPr>
              <a:t>마이페이지</a:t>
            </a:r>
            <a:r>
              <a:rPr sz="2500" spc="-125" dirty="0">
                <a:latin typeface="BM DoHyeon"/>
                <a:cs typeface="BM DoHyeon"/>
              </a:rPr>
              <a:t> </a:t>
            </a:r>
            <a:r>
              <a:rPr sz="2500" spc="10" dirty="0">
                <a:latin typeface="Arial"/>
                <a:cs typeface="Arial"/>
              </a:rPr>
              <a:t>&gt;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상품</a:t>
            </a:r>
            <a:r>
              <a:rPr sz="2500" spc="-120" dirty="0">
                <a:latin typeface="BM DoHyeon"/>
                <a:cs typeface="BM DoHyeon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문의</a:t>
            </a:r>
            <a:r>
              <a:rPr sz="2500" spc="-120" dirty="0">
                <a:latin typeface="BM DoHyeon"/>
                <a:cs typeface="BM DoHyeon"/>
              </a:rPr>
              <a:t> </a:t>
            </a:r>
            <a:r>
              <a:rPr sz="2500" spc="10" dirty="0">
                <a:latin typeface="Arial"/>
                <a:cs typeface="Arial"/>
              </a:rPr>
              <a:t>&gt;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구독</a:t>
            </a:r>
            <a:r>
              <a:rPr sz="2500" spc="-120" dirty="0">
                <a:latin typeface="BM DoHyeon"/>
                <a:cs typeface="BM DoHyeon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상품</a:t>
            </a:r>
            <a:endParaRPr sz="2500" dirty="0">
              <a:latin typeface="BM DoHyeon"/>
              <a:cs typeface="BM DoHyeo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723" y="1220420"/>
            <a:ext cx="2426645" cy="8284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유저별</a:t>
            </a:r>
            <a:r>
              <a:rPr sz="1000" spc="-14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구독</a:t>
            </a:r>
            <a:r>
              <a:rPr sz="1000" spc="-114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상품에</a:t>
            </a:r>
            <a:r>
              <a:rPr sz="1000" spc="-14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대한</a:t>
            </a:r>
            <a:r>
              <a:rPr sz="1000" spc="-12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문의</a:t>
            </a:r>
            <a:endParaRPr sz="1000" dirty="0">
              <a:latin typeface="BM DoHyeon"/>
              <a:cs typeface="BM DoHyeon"/>
            </a:endParaRPr>
          </a:p>
          <a:p>
            <a:pPr marL="12700" marR="620395">
              <a:lnSpc>
                <a:spcPct val="215000"/>
              </a:lnSpc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목록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API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  수정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API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  개별조회</a:t>
            </a:r>
            <a:r>
              <a:rPr sz="1000" spc="-28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API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</a:t>
            </a:r>
            <a:endParaRPr sz="1000" dirty="0">
              <a:latin typeface="BM DoHyeon"/>
              <a:cs typeface="BM DoHyeo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11369" y="1017722"/>
            <a:ext cx="1907471" cy="40707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4724" y="505247"/>
            <a:ext cx="37300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120" dirty="0">
                <a:latin typeface="BM DoHyeon"/>
                <a:cs typeface="BM DoHyeon"/>
              </a:rPr>
              <a:t>마이페이지 </a:t>
            </a:r>
            <a:r>
              <a:rPr sz="2500" spc="10" dirty="0">
                <a:latin typeface="Arial"/>
                <a:cs typeface="Arial"/>
              </a:rPr>
              <a:t>&gt; </a:t>
            </a:r>
            <a:r>
              <a:rPr sz="2500" spc="120" dirty="0">
                <a:latin typeface="BM DoHyeon"/>
                <a:cs typeface="BM DoHyeon"/>
              </a:rPr>
              <a:t>내</a:t>
            </a:r>
            <a:r>
              <a:rPr sz="2500" spc="-430" dirty="0">
                <a:latin typeface="BM DoHyeon"/>
                <a:cs typeface="BM DoHyeon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포인트</a:t>
            </a:r>
            <a:endParaRPr sz="2500" dirty="0">
              <a:latin typeface="BM DoHyeon"/>
              <a:cs typeface="BM DoHyeo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5330276" cy="8617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[GET]</a:t>
            </a:r>
            <a:r>
              <a:rPr sz="1000" spc="-4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/KORAIL/api/point_save_list?id=1021kk&amp;page_no=1&amp;page_size=10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[GET]</a:t>
            </a:r>
            <a:r>
              <a:rPr sz="900" spc="210" dirty="0">
                <a:solidFill>
                  <a:srgbClr val="1F2123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/KORAIL/api/point_use_list?id=1021kk&amp;page_no=1&amp;page_size=10</a:t>
            </a:r>
            <a:endParaRPr sz="900" dirty="0">
              <a:latin typeface="Arial"/>
              <a:cs typeface="Arial"/>
            </a:endParaRPr>
          </a:p>
          <a:p>
            <a:pPr marL="12700" marR="2357120">
              <a:lnSpc>
                <a:spcPts val="2580"/>
              </a:lnSpc>
              <a:spcBef>
                <a:spcPts val="290"/>
              </a:spcBef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포인트 </a:t>
            </a:r>
            <a:r>
              <a:rPr sz="1000" spc="20" dirty="0">
                <a:solidFill>
                  <a:srgbClr val="424242"/>
                </a:solidFill>
                <a:latin typeface="BM DoHyeon"/>
                <a:cs typeface="BM DoHyeon"/>
              </a:rPr>
              <a:t>적립</a:t>
            </a:r>
            <a:r>
              <a:rPr sz="1000" spc="20" dirty="0">
                <a:solidFill>
                  <a:srgbClr val="424242"/>
                </a:solidFill>
                <a:latin typeface="Arial"/>
                <a:cs typeface="Arial"/>
              </a:rPr>
              <a:t>/</a:t>
            </a:r>
            <a:r>
              <a:rPr sz="1000" spc="20" dirty="0">
                <a:solidFill>
                  <a:srgbClr val="424242"/>
                </a:solidFill>
                <a:latin typeface="BM DoHyeon"/>
                <a:cs typeface="BM DoHyeon"/>
              </a:rPr>
              <a:t>사용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내역  기간검색</a:t>
            </a:r>
            <a:r>
              <a:rPr sz="1000" spc="-17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param</a:t>
            </a:r>
            <a:r>
              <a:rPr sz="1000" spc="-4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spc="40" dirty="0" err="1">
                <a:solidFill>
                  <a:srgbClr val="424242"/>
                </a:solidFill>
                <a:latin typeface="BM DoHyeon"/>
                <a:cs typeface="BM DoHyeon"/>
              </a:rPr>
              <a:t>정보</a:t>
            </a:r>
            <a:r>
              <a:rPr sz="1000" spc="-12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lang="ko-KR" altLang="en-US" sz="1000" spc="40" dirty="0" smtClean="0">
                <a:solidFill>
                  <a:srgbClr val="424242"/>
                </a:solidFill>
                <a:latin typeface="BM DoHyeon"/>
                <a:cs typeface="BM DoHyeon"/>
              </a:rPr>
              <a:t>없음</a:t>
            </a:r>
            <a:endParaRPr sz="1000" dirty="0">
              <a:latin typeface="BM DoHyeon"/>
              <a:cs typeface="BM DoHyeo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11191" y="1173322"/>
            <a:ext cx="2250970" cy="39701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15562" y="1173322"/>
            <a:ext cx="2402295" cy="39701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457200" y="2327408"/>
            <a:ext cx="3276600" cy="144655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+mn-ea"/>
              </a:rPr>
              <a:t>[API] GET 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point_save_list</a:t>
            </a:r>
            <a:r>
              <a:rPr lang="en-US" altLang="ko-KR" sz="800" dirty="0" smtClean="0">
                <a:latin typeface="+mn-ea"/>
              </a:rPr>
              <a:t> </a:t>
            </a: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1.Parameter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1) </a:t>
            </a:r>
            <a:r>
              <a:rPr lang="en-US" altLang="ko-KR" sz="800" dirty="0" err="1" smtClean="0">
                <a:latin typeface="+mn-ea"/>
              </a:rPr>
              <a:t>start_date</a:t>
            </a:r>
            <a:r>
              <a:rPr lang="en-US" altLang="ko-KR" sz="800" dirty="0" smtClean="0">
                <a:latin typeface="+mn-ea"/>
              </a:rPr>
              <a:t> / </a:t>
            </a:r>
            <a:r>
              <a:rPr lang="en-US" altLang="ko-KR" sz="800" dirty="0" err="1" smtClean="0">
                <a:latin typeface="+mn-ea"/>
              </a:rPr>
              <a:t>end_date</a:t>
            </a:r>
            <a:r>
              <a:rPr lang="en-US" altLang="ko-KR" sz="800" dirty="0" smtClean="0">
                <a:latin typeface="+mn-ea"/>
              </a:rPr>
              <a:t> (NEW)</a:t>
            </a:r>
          </a:p>
          <a:p>
            <a:r>
              <a:rPr lang="en-US" altLang="ko-KR" sz="800" b="1" dirty="0">
                <a:latin typeface="+mn-ea"/>
              </a:rPr>
              <a:t> </a:t>
            </a:r>
            <a:r>
              <a:rPr lang="en-US" altLang="ko-KR" sz="800" b="1" dirty="0" smtClean="0">
                <a:latin typeface="+mn-ea"/>
              </a:rPr>
              <a:t>   - if the </a:t>
            </a:r>
            <a:r>
              <a:rPr lang="en-US" altLang="ko-KR" sz="800" b="1" dirty="0" err="1" smtClean="0">
                <a:latin typeface="+mn-ea"/>
              </a:rPr>
              <a:t>param</a:t>
            </a:r>
            <a:r>
              <a:rPr lang="en-US" altLang="ko-KR" sz="800" b="1" dirty="0" smtClean="0">
                <a:latin typeface="+mn-ea"/>
              </a:rPr>
              <a:t> is NOT empty, add condition to check </a:t>
            </a:r>
            <a:r>
              <a:rPr lang="en-US" altLang="ko-KR" sz="800" b="1" dirty="0" err="1" smtClean="0">
                <a:latin typeface="+mn-ea"/>
              </a:rPr>
              <a:t>reg_date</a:t>
            </a:r>
            <a:endParaRPr lang="en-US" altLang="ko-KR" sz="800" b="1" dirty="0" smtClean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[API] GET 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point_use_list</a:t>
            </a:r>
            <a:r>
              <a:rPr lang="en-US" altLang="ko-KR" sz="800" dirty="0" smtClean="0">
                <a:latin typeface="+mn-ea"/>
              </a:rPr>
              <a:t/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1.Parameter</a:t>
            </a:r>
          </a:p>
          <a:p>
            <a:r>
              <a:rPr lang="en-US" altLang="ko-KR" sz="800" dirty="0" smtClean="0">
                <a:latin typeface="+mn-ea"/>
              </a:rPr>
              <a:t>  1) </a:t>
            </a:r>
            <a:r>
              <a:rPr lang="en-US" altLang="ko-KR" sz="800" dirty="0" err="1" smtClean="0">
                <a:latin typeface="+mn-ea"/>
              </a:rPr>
              <a:t>start_date</a:t>
            </a:r>
            <a:r>
              <a:rPr lang="en-US" altLang="ko-KR" sz="800" dirty="0" smtClean="0">
                <a:latin typeface="+mn-ea"/>
              </a:rPr>
              <a:t> / </a:t>
            </a:r>
            <a:r>
              <a:rPr lang="en-US" altLang="ko-KR" sz="800" dirty="0" err="1" smtClean="0">
                <a:latin typeface="+mn-ea"/>
              </a:rPr>
              <a:t>end_date</a:t>
            </a:r>
            <a:r>
              <a:rPr lang="en-US" altLang="ko-KR" sz="800" dirty="0" smtClean="0">
                <a:latin typeface="+mn-ea"/>
              </a:rPr>
              <a:t> (NEW)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  - same with [API] GET 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point_save_list</a:t>
            </a:r>
            <a:endParaRPr lang="en-US" altLang="ko-KR" sz="800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4" y="505247"/>
            <a:ext cx="37300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20" dirty="0"/>
              <a:t>스토리 쇼핑</a:t>
            </a:r>
            <a:r>
              <a:rPr spc="-430" dirty="0"/>
              <a:t> </a:t>
            </a:r>
            <a:r>
              <a:rPr spc="10" dirty="0">
                <a:latin typeface="Arial"/>
                <a:cs typeface="Arial"/>
              </a:rPr>
              <a:t>&gt; </a:t>
            </a:r>
            <a:r>
              <a:rPr spc="120" dirty="0"/>
              <a:t>할인쿠폰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4393565" cy="2319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[POST]</a:t>
            </a:r>
            <a:r>
              <a:rPr sz="1000" spc="-1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/KORAIL/api/download_coupon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{"coupon_code_list":"CP010","id":"1021kk"}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[POST]</a:t>
            </a:r>
            <a:r>
              <a:rPr sz="1000" spc="-1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/KORAIL/api/download_coupon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{"coupon_code_list":"CP010,CP009,CP008,CP007,CP006","id":"1021kk"}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호출</a:t>
            </a:r>
            <a:r>
              <a:rPr sz="1000" spc="-10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이후에</a:t>
            </a:r>
            <a:endParaRPr sz="1000" dirty="0">
              <a:latin typeface="BM DoHyeon"/>
              <a:cs typeface="BM DoHyeon"/>
            </a:endParaRPr>
          </a:p>
          <a:p>
            <a:pPr marL="12700" marR="5080">
              <a:lnSpc>
                <a:spcPct val="215000"/>
              </a:lnSpc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[GET] KORAIL/api/download_coupon_list?mall_code=MD14&amp;mall_type=store  API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에서</a:t>
            </a:r>
            <a:r>
              <a:rPr sz="1000" spc="-9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받기</a:t>
            </a:r>
            <a:r>
              <a:rPr sz="1000" spc="-9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완료</a:t>
            </a:r>
            <a:r>
              <a:rPr sz="1000" spc="-9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한</a:t>
            </a:r>
            <a:r>
              <a:rPr sz="1000" spc="-7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정보</a:t>
            </a:r>
            <a:r>
              <a:rPr sz="1000" spc="-9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알수</a:t>
            </a:r>
            <a:r>
              <a:rPr sz="1000" spc="-9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</a:t>
            </a:r>
            <a:endParaRPr sz="1000" dirty="0">
              <a:latin typeface="BM DoHyeon"/>
              <a:cs typeface="BM DoHyeo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24" y="4344613"/>
            <a:ext cx="10934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스토리</a:t>
            </a:r>
            <a:r>
              <a:rPr sz="1000" spc="-16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오더도</a:t>
            </a:r>
            <a:r>
              <a:rPr sz="1000" spc="-16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동일</a:t>
            </a:r>
            <a:endParaRPr sz="1000">
              <a:latin typeface="BM DoHyeon"/>
              <a:cs typeface="BM DoHyeo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03939" y="1128872"/>
            <a:ext cx="3676642" cy="32289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1478194" y="3604674"/>
            <a:ext cx="3276600" cy="144655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+mn-ea"/>
              </a:rPr>
              <a:t>[API] </a:t>
            </a:r>
            <a:r>
              <a:rPr lang="en-US" altLang="ko-KR" sz="800" dirty="0" smtClean="0">
                <a:latin typeface="+mn-ea"/>
              </a:rPr>
              <a:t>POST </a:t>
            </a:r>
            <a:r>
              <a:rPr lang="en-US" altLang="ko-KR" sz="800" dirty="0">
                <a:latin typeface="+mn-ea"/>
              </a:rPr>
              <a:t>/</a:t>
            </a:r>
            <a:r>
              <a:rPr lang="en-US" altLang="ko-KR" sz="800" dirty="0" err="1">
                <a:latin typeface="+mn-ea"/>
              </a:rPr>
              <a:t>api</a:t>
            </a:r>
            <a:r>
              <a:rPr lang="en-US" altLang="ko-KR" sz="800" dirty="0">
                <a:latin typeface="+mn-ea"/>
              </a:rPr>
              <a:t>/</a:t>
            </a:r>
            <a:r>
              <a:rPr lang="en-US" altLang="ko-KR" sz="800" dirty="0" err="1">
                <a:latin typeface="+mn-ea"/>
              </a:rPr>
              <a:t>download_coupon</a:t>
            </a:r>
            <a:endParaRPr lang="en-US" altLang="ko-KR" sz="800" dirty="0">
              <a:latin typeface="+mn-ea"/>
            </a:endParaRPr>
          </a:p>
          <a:p>
            <a:r>
              <a:rPr lang="en-US" altLang="ko-KR" sz="800" dirty="0">
                <a:latin typeface="+mn-ea"/>
              </a:rPr>
              <a:t>1.Logic</a:t>
            </a:r>
            <a:br>
              <a:rPr lang="en-US" altLang="ko-KR" sz="800" dirty="0">
                <a:latin typeface="+mn-ea"/>
              </a:rPr>
            </a:br>
            <a:r>
              <a:rPr lang="en-US" altLang="ko-KR" sz="800" dirty="0">
                <a:latin typeface="+mn-ea"/>
              </a:rPr>
              <a:t>  - set </a:t>
            </a:r>
            <a:r>
              <a:rPr lang="en-US" altLang="ko-KR" sz="800" dirty="0" err="1" smtClean="0">
                <a:latin typeface="+mn-ea"/>
              </a:rPr>
              <a:t>st_user_coupon.use_yn</a:t>
            </a:r>
            <a:r>
              <a:rPr lang="en-US" altLang="ko-KR" sz="800" dirty="0" smtClean="0">
                <a:latin typeface="+mn-ea"/>
              </a:rPr>
              <a:t> = ‘N’ (currently, it’s set by ‘Y’ wrong)</a:t>
            </a:r>
            <a:endParaRPr lang="en-US" altLang="ko-KR" sz="800" b="1" dirty="0" smtClean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[API] </a:t>
            </a:r>
            <a:r>
              <a:rPr lang="en-US" altLang="ko-KR" sz="800" dirty="0" smtClean="0">
                <a:latin typeface="+mn-ea"/>
              </a:rPr>
              <a:t>GET </a:t>
            </a:r>
            <a:r>
              <a:rPr lang="en-US" altLang="ko-KR" sz="800" dirty="0">
                <a:latin typeface="+mn-ea"/>
              </a:rPr>
              <a:t>GET /</a:t>
            </a:r>
            <a:r>
              <a:rPr lang="en-US" altLang="ko-KR" sz="800" dirty="0" err="1">
                <a:latin typeface="+mn-ea"/>
              </a:rPr>
              <a:t>api</a:t>
            </a:r>
            <a:r>
              <a:rPr lang="en-US" altLang="ko-KR" sz="800" dirty="0">
                <a:latin typeface="+mn-ea"/>
              </a:rPr>
              <a:t>/</a:t>
            </a:r>
            <a:r>
              <a:rPr lang="en-US" altLang="ko-KR" sz="800" dirty="0" err="1">
                <a:latin typeface="+mn-ea"/>
              </a:rPr>
              <a:t>my_coupon_list</a:t>
            </a:r>
            <a:endParaRPr lang="en-US" altLang="ko-KR" sz="800" dirty="0" smtClean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1.server error</a:t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  </a:t>
            </a:r>
            <a:r>
              <a:rPr lang="en-US" altLang="ko-KR" sz="800" dirty="0">
                <a:latin typeface="+mn-ea"/>
              </a:rPr>
              <a:t>- </a:t>
            </a:r>
            <a:r>
              <a:rPr lang="en-US" altLang="ko-KR" sz="800" dirty="0" err="1">
                <a:latin typeface="+mn-ea"/>
              </a:rPr>
              <a:t>java.lang.NullPointerException</a:t>
            </a:r>
            <a:r>
              <a:rPr lang="en-US" altLang="ko-KR" sz="800" dirty="0">
                <a:latin typeface="+mn-ea"/>
              </a:rPr>
              <a:t>: </a:t>
            </a:r>
            <a:r>
              <a:rPr lang="en-US" altLang="ko-KR" sz="800" dirty="0" smtClean="0">
                <a:latin typeface="+mn-ea"/>
              </a:rPr>
              <a:t>null at     </a:t>
            </a:r>
          </a:p>
          <a:p>
            <a:r>
              <a:rPr lang="en-US" altLang="ko-KR" sz="800" dirty="0" err="1" smtClean="0">
                <a:latin typeface="+mn-ea"/>
              </a:rPr>
              <a:t>com.stoneitgt.user.controller.CouponController.myCouponList</a:t>
            </a:r>
            <a:r>
              <a:rPr lang="en-US" altLang="ko-KR" sz="800" dirty="0" smtClean="0">
                <a:latin typeface="+mn-ea"/>
              </a:rPr>
              <a:t>(CouponController.java:188</a:t>
            </a:r>
            <a:r>
              <a:rPr lang="en-US" altLang="ko-KR" sz="800" dirty="0">
                <a:latin typeface="+mn-ea"/>
              </a:rPr>
              <a:t>) [classes</a:t>
            </a:r>
            <a:r>
              <a:rPr lang="en-US" altLang="ko-KR" sz="800" dirty="0" smtClean="0">
                <a:latin typeface="+mn-ea"/>
              </a:rPr>
              <a:t>/:?]</a:t>
            </a:r>
          </a:p>
          <a:p>
            <a:r>
              <a:rPr lang="en-US" altLang="ko-KR" sz="800" dirty="0" smtClean="0">
                <a:latin typeface="+mn-ea"/>
              </a:rPr>
              <a:t>  </a:t>
            </a:r>
            <a:r>
              <a:rPr lang="en-US" altLang="ko-KR" sz="800" b="1" dirty="0" smtClean="0">
                <a:latin typeface="+mn-ea"/>
              </a:rPr>
              <a:t>- add NULL </a:t>
            </a:r>
            <a:r>
              <a:rPr lang="en-US" altLang="ko-KR" sz="800" b="1" dirty="0">
                <a:latin typeface="+mn-ea"/>
              </a:rPr>
              <a:t>checking logic into </a:t>
            </a:r>
            <a:r>
              <a:rPr lang="en-US" altLang="ko-KR" sz="800" b="1" dirty="0" err="1">
                <a:latin typeface="+mn-ea"/>
              </a:rPr>
              <a:t>coupon.getDiscountRate</a:t>
            </a:r>
            <a:r>
              <a:rPr lang="en-US" altLang="ko-KR" sz="800" b="1" dirty="0">
                <a:latin typeface="+mn-ea"/>
              </a:rPr>
              <a:t>(), </a:t>
            </a:r>
            <a:r>
              <a:rPr lang="en-US" altLang="ko-KR" sz="800" b="1" dirty="0" err="1">
                <a:latin typeface="+mn-ea"/>
              </a:rPr>
              <a:t>coupon.getDiscountMaxAmount</a:t>
            </a:r>
            <a:r>
              <a:rPr lang="en-US" altLang="ko-KR" sz="800" b="1" dirty="0">
                <a:latin typeface="+mn-ea"/>
              </a:rPr>
              <a:t>()</a:t>
            </a:r>
            <a:endParaRPr lang="en-US" altLang="ko-KR" sz="800" b="1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4" y="505247"/>
            <a:ext cx="42634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20" dirty="0"/>
              <a:t>스토리 쇼핑</a:t>
            </a:r>
            <a:r>
              <a:rPr spc="-430" dirty="0"/>
              <a:t> </a:t>
            </a:r>
            <a:r>
              <a:rPr spc="10" dirty="0">
                <a:latin typeface="Arial"/>
                <a:cs typeface="Arial"/>
              </a:rPr>
              <a:t>&gt; </a:t>
            </a:r>
            <a:r>
              <a:rPr spc="120" dirty="0"/>
              <a:t>발급가능쿠폰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3377565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[GET]/KORAIL/api/download_coupon_list?mall_type=online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&amp;mall_code=</a:t>
            </a:r>
            <a:r>
              <a:rPr sz="1000" spc="-5" dirty="0">
                <a:solidFill>
                  <a:srgbClr val="424242"/>
                </a:solidFill>
                <a:latin typeface="BM DoHyeon"/>
                <a:cs typeface="BM DoHyeon"/>
              </a:rPr>
              <a:t>코드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&amp;product_code&amp;page_no&amp;page_size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1F2123"/>
                </a:solidFill>
                <a:latin typeface="Arial"/>
                <a:cs typeface="Arial"/>
              </a:rPr>
              <a:t>mall_code</a:t>
            </a:r>
            <a:r>
              <a:rPr sz="900" dirty="0">
                <a:solidFill>
                  <a:srgbClr val="1F2123"/>
                </a:solidFill>
                <a:latin typeface="BM DoHyeon"/>
                <a:cs typeface="BM DoHyeon"/>
              </a:rPr>
              <a:t>와</a:t>
            </a:r>
            <a:r>
              <a:rPr sz="900" spc="-45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관계없이</a:t>
            </a:r>
            <a:r>
              <a:rPr sz="900" spc="-40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발급가능</a:t>
            </a:r>
            <a:r>
              <a:rPr sz="900" spc="-40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쿠폰</a:t>
            </a:r>
            <a:r>
              <a:rPr sz="900" spc="-40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조회</a:t>
            </a:r>
            <a:endParaRPr sz="900">
              <a:latin typeface="BM DoHyeon"/>
              <a:cs typeface="BM DoHyeo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10090" y="445024"/>
            <a:ext cx="4134391" cy="43658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914400" y="2317741"/>
            <a:ext cx="327660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+mn-ea"/>
              </a:rPr>
              <a:t>[API] </a:t>
            </a:r>
            <a:r>
              <a:rPr lang="en-US" altLang="ko-KR" sz="800" dirty="0" smtClean="0">
                <a:latin typeface="+mn-ea"/>
              </a:rPr>
              <a:t>GET</a:t>
            </a:r>
            <a:r>
              <a:rPr lang="en-US" altLang="ko-KR" sz="800" dirty="0" smtClean="0">
                <a:latin typeface="+mn-ea"/>
              </a:rPr>
              <a:t> </a:t>
            </a:r>
            <a:r>
              <a:rPr lang="en-US" altLang="ko-KR" sz="800" dirty="0">
                <a:latin typeface="+mn-ea"/>
              </a:rPr>
              <a:t>/</a:t>
            </a:r>
            <a:r>
              <a:rPr lang="en-US" altLang="ko-KR" sz="800" dirty="0" err="1">
                <a:latin typeface="+mn-ea"/>
              </a:rPr>
              <a:t>api</a:t>
            </a:r>
            <a:r>
              <a:rPr lang="en-US" altLang="ko-KR" sz="800" dirty="0">
                <a:latin typeface="+mn-ea"/>
              </a:rPr>
              <a:t>/</a:t>
            </a:r>
            <a:r>
              <a:rPr lang="en-US" altLang="ko-KR" sz="800" dirty="0" err="1">
                <a:latin typeface="+mn-ea"/>
              </a:rPr>
              <a:t>download_coupon_list</a:t>
            </a:r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1.parameter</a:t>
            </a:r>
          </a:p>
          <a:p>
            <a:r>
              <a:rPr lang="en-US" altLang="ko-KR" sz="800" b="1" dirty="0">
                <a:latin typeface="+mn-ea"/>
              </a:rPr>
              <a:t> </a:t>
            </a:r>
            <a:r>
              <a:rPr lang="en-US" altLang="ko-KR" sz="800" b="1" dirty="0">
                <a:latin typeface="+mn-ea"/>
              </a:rPr>
              <a:t> </a:t>
            </a:r>
            <a:r>
              <a:rPr lang="en-US" altLang="ko-KR" sz="800" dirty="0">
                <a:latin typeface="+mn-ea"/>
              </a:rPr>
              <a:t>1) </a:t>
            </a:r>
            <a:r>
              <a:rPr lang="en-US" altLang="ko-KR" sz="800" dirty="0" err="1" smtClean="0">
                <a:latin typeface="+mn-ea"/>
              </a:rPr>
              <a:t>mall_code</a:t>
            </a:r>
            <a:r>
              <a:rPr lang="en-US" altLang="ko-KR" sz="800" dirty="0" smtClean="0">
                <a:latin typeface="+mn-ea"/>
              </a:rPr>
              <a:t> : required -&gt; </a:t>
            </a:r>
            <a:r>
              <a:rPr lang="en-US" altLang="ko-KR" sz="800" b="1" dirty="0" smtClean="0">
                <a:latin typeface="+mn-ea"/>
              </a:rPr>
              <a:t>NOT required</a:t>
            </a:r>
          </a:p>
          <a:p>
            <a:r>
              <a:rPr lang="en-US" altLang="ko-KR" sz="800" dirty="0" smtClean="0">
                <a:latin typeface="+mn-ea"/>
              </a:rPr>
              <a:t>2.Logic</a:t>
            </a:r>
          </a:p>
          <a:p>
            <a:r>
              <a:rPr lang="en-US" altLang="ko-KR" sz="800" b="1" dirty="0">
                <a:latin typeface="+mn-ea"/>
              </a:rPr>
              <a:t> </a:t>
            </a:r>
            <a:r>
              <a:rPr lang="en-US" altLang="ko-KR" sz="800" b="1" dirty="0" smtClean="0">
                <a:latin typeface="+mn-ea"/>
              </a:rPr>
              <a:t> - refer to API spec (red text) </a:t>
            </a:r>
            <a:endParaRPr lang="en-US" altLang="ko-KR" sz="800" b="1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4" y="505247"/>
            <a:ext cx="52540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20" dirty="0"/>
              <a:t>스토리</a:t>
            </a:r>
            <a:r>
              <a:rPr spc="-125" dirty="0"/>
              <a:t> </a:t>
            </a:r>
            <a:r>
              <a:rPr spc="120" dirty="0"/>
              <a:t>쇼핑</a:t>
            </a:r>
            <a:r>
              <a:rPr spc="-125" dirty="0"/>
              <a:t> </a:t>
            </a:r>
            <a:r>
              <a:rPr spc="10" dirty="0">
                <a:latin typeface="Arial"/>
                <a:cs typeface="Arial"/>
              </a:rPr>
              <a:t>&gt;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120" dirty="0"/>
              <a:t>상품상세</a:t>
            </a:r>
            <a:r>
              <a:rPr spc="-120" dirty="0"/>
              <a:t> </a:t>
            </a:r>
            <a:r>
              <a:rPr spc="10" dirty="0">
                <a:latin typeface="Arial"/>
                <a:cs typeface="Arial"/>
              </a:rPr>
              <a:t>&gt;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120" dirty="0"/>
              <a:t>관심상품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4187276" cy="1421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[GET]</a:t>
            </a:r>
            <a:r>
              <a:rPr sz="1000" spc="-1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/KORAIL/api/product_info?id=1021kk&amp;product_code=PD005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관심상품 해제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api</a:t>
            </a:r>
            <a:r>
              <a:rPr sz="900" spc="-155" dirty="0">
                <a:solidFill>
                  <a:srgbClr val="1F2123"/>
                </a:solidFill>
                <a:latin typeface="Arial"/>
                <a:cs typeface="Arial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가</a:t>
            </a:r>
            <a:endParaRPr sz="900" dirty="0">
              <a:latin typeface="BM DoHyeon"/>
              <a:cs typeface="BM DoHyeon"/>
            </a:endParaRPr>
          </a:p>
          <a:p>
            <a:pPr marL="12700" marR="5080">
              <a:lnSpc>
                <a:spcPct val="226100"/>
              </a:lnSpc>
            </a:pP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[DELETE] /KORAIL/api/interest_product?interest_code=qxw5ba8041md 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인관계로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Product Info GET api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에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interest_code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를 추가 해주시거나  상품</a:t>
            </a:r>
            <a:r>
              <a:rPr sz="900" spc="-45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코드로</a:t>
            </a:r>
            <a:r>
              <a:rPr sz="900" spc="-45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DELETE</a:t>
            </a:r>
            <a:r>
              <a:rPr sz="900" dirty="0">
                <a:solidFill>
                  <a:srgbClr val="1F2123"/>
                </a:solidFill>
                <a:latin typeface="Arial"/>
                <a:cs typeface="Arial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할수</a:t>
            </a:r>
            <a:r>
              <a:rPr sz="900" spc="-45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있는</a:t>
            </a:r>
            <a:r>
              <a:rPr sz="900" spc="-40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api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가</a:t>
            </a:r>
            <a:r>
              <a:rPr sz="900" spc="-40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추가</a:t>
            </a:r>
            <a:r>
              <a:rPr sz="900" spc="-45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되어야</a:t>
            </a:r>
            <a:r>
              <a:rPr sz="900" spc="-40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할것</a:t>
            </a:r>
            <a:r>
              <a:rPr sz="900" spc="-45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25" dirty="0">
                <a:solidFill>
                  <a:srgbClr val="1F2123"/>
                </a:solidFill>
                <a:latin typeface="BM DoHyeon"/>
                <a:cs typeface="BM DoHyeon"/>
              </a:rPr>
              <a:t>같습니다</a:t>
            </a:r>
            <a:r>
              <a:rPr sz="900" spc="25" dirty="0">
                <a:solidFill>
                  <a:srgbClr val="1F2123"/>
                </a:solidFill>
                <a:latin typeface="Arial"/>
                <a:cs typeface="Arial"/>
              </a:rPr>
              <a:t>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87614" y="821373"/>
            <a:ext cx="3373918" cy="39684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52826" y="2805581"/>
            <a:ext cx="3380974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+mn-ea"/>
              </a:rPr>
              <a:t>[API] </a:t>
            </a:r>
            <a:r>
              <a:rPr lang="ko-KR" altLang="en-US" sz="800" dirty="0" smtClean="0">
                <a:latin typeface="+mn-ea"/>
              </a:rPr>
              <a:t>사용자 관심 상품 삭제 </a:t>
            </a:r>
            <a:r>
              <a:rPr lang="en-US" altLang="ko-KR" sz="800" dirty="0" smtClean="0">
                <a:latin typeface="+mn-ea"/>
              </a:rPr>
              <a:t>(DELETE 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user_interest_product</a:t>
            </a:r>
            <a:r>
              <a:rPr lang="en-US" altLang="ko-KR" sz="800" dirty="0" smtClean="0">
                <a:latin typeface="+mn-ea"/>
              </a:rPr>
              <a:t>)</a:t>
            </a: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1.New API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- refer to API Spec - 20230802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4" y="505247"/>
            <a:ext cx="55588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20" dirty="0"/>
              <a:t>스토리</a:t>
            </a:r>
            <a:r>
              <a:rPr spc="-125" dirty="0"/>
              <a:t> </a:t>
            </a:r>
            <a:r>
              <a:rPr spc="120" dirty="0"/>
              <a:t>쇼핑</a:t>
            </a:r>
            <a:r>
              <a:rPr spc="-125" dirty="0"/>
              <a:t> </a:t>
            </a:r>
            <a:r>
              <a:rPr spc="10" dirty="0">
                <a:latin typeface="Arial"/>
                <a:cs typeface="Arial"/>
              </a:rPr>
              <a:t>&gt;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120" dirty="0"/>
              <a:t>주문하기</a:t>
            </a:r>
            <a:r>
              <a:rPr spc="-120" dirty="0"/>
              <a:t> </a:t>
            </a:r>
            <a:r>
              <a:rPr spc="10" dirty="0">
                <a:latin typeface="Arial"/>
                <a:cs typeface="Arial"/>
              </a:rPr>
              <a:t>&gt;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120" dirty="0"/>
              <a:t>쿠폰적용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6521450" cy="2629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[POST]</a:t>
            </a:r>
            <a:r>
              <a:rPr sz="1000" spc="-1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/KORAIL/api/download_coupon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{"coupon_code_list":"CP010","id":"1021kk"}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[POST]</a:t>
            </a:r>
            <a:r>
              <a:rPr sz="1000" spc="-1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/KORAIL/api/download_coupon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{"coupon_code_list":"CP010,CP009,CP008,CP007,CP006","id":"1021kk"}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호출</a:t>
            </a:r>
            <a:r>
              <a:rPr sz="1000" spc="-10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이후에</a:t>
            </a:r>
            <a:endParaRPr sz="1000">
              <a:latin typeface="BM DoHyeon"/>
              <a:cs typeface="BM DoHyeo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50">
              <a:latin typeface="BM DoHyeon"/>
              <a:cs typeface="BM DoHyeon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[GET]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/KORAIL/api/order_coupon_list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?id=1021kk&amp;mall_code=MD04&amp;mall_type=online&amp;order_amount=30000&amp;page_no=1&amp;page_size=10&amp;product_code_list=PD005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API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에서</a:t>
            </a:r>
            <a:r>
              <a:rPr sz="1000" spc="-9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받기</a:t>
            </a:r>
            <a:r>
              <a:rPr sz="1000" spc="-9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완료</a:t>
            </a:r>
            <a:r>
              <a:rPr sz="1000" spc="-9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한</a:t>
            </a:r>
            <a:r>
              <a:rPr sz="1000" spc="-7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정보</a:t>
            </a:r>
            <a:r>
              <a:rPr sz="1000" spc="-9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알수</a:t>
            </a:r>
            <a:r>
              <a:rPr sz="1000" spc="-9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</a:t>
            </a:r>
            <a:endParaRPr sz="1000">
              <a:latin typeface="BM DoHyeon"/>
              <a:cs typeface="BM DoHyeo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24" y="4327087"/>
            <a:ext cx="10934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스토리</a:t>
            </a:r>
            <a:r>
              <a:rPr sz="1000" spc="-16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오더도</a:t>
            </a:r>
            <a:r>
              <a:rPr sz="1000" spc="-16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동일</a:t>
            </a:r>
            <a:endParaRPr sz="1000">
              <a:latin typeface="BM DoHyeon"/>
              <a:cs typeface="BM DoHyeo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025110" y="0"/>
            <a:ext cx="1807171" cy="51434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4" y="505247"/>
            <a:ext cx="41110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20" dirty="0"/>
              <a:t>스토리오더 </a:t>
            </a:r>
            <a:r>
              <a:rPr spc="10" dirty="0">
                <a:latin typeface="Arial"/>
                <a:cs typeface="Arial"/>
              </a:rPr>
              <a:t>&gt;</a:t>
            </a:r>
            <a:r>
              <a:rPr spc="-315" dirty="0">
                <a:latin typeface="Arial"/>
                <a:cs typeface="Arial"/>
              </a:rPr>
              <a:t> </a:t>
            </a:r>
            <a:r>
              <a:rPr spc="120" dirty="0"/>
              <a:t>인근시설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4087495" cy="490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[GET]</a:t>
            </a:r>
            <a:r>
              <a:rPr sz="1000" spc="-35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/KORAIL/api/facility_list?page_no=1&amp;page_size=10&amp;station_code=SO07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1F2123"/>
                </a:solidFill>
                <a:latin typeface="Arial"/>
                <a:cs typeface="Arial"/>
              </a:rPr>
              <a:t>category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를</a:t>
            </a:r>
            <a:r>
              <a:rPr sz="900" spc="-40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검색할수</a:t>
            </a:r>
            <a:r>
              <a:rPr sz="900" spc="-40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있는</a:t>
            </a:r>
            <a:r>
              <a:rPr sz="900" spc="-40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param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이</a:t>
            </a:r>
            <a:r>
              <a:rPr sz="900" spc="-40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없음</a:t>
            </a:r>
            <a:endParaRPr sz="900">
              <a:latin typeface="BM DoHyeon"/>
              <a:cs typeface="BM DoHyeo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51038" y="1958746"/>
            <a:ext cx="2297095" cy="25548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7666" y="2184140"/>
            <a:ext cx="4224316" cy="21558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2286000" y="2987522"/>
            <a:ext cx="3380974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+mn-ea"/>
              </a:rPr>
              <a:t>[API] GET 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facility_list</a:t>
            </a:r>
            <a:endParaRPr lang="en-US" altLang="ko-KR" sz="800" dirty="0" smtClean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1.Parameter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1) </a:t>
            </a:r>
            <a:r>
              <a:rPr lang="en-US" altLang="ko-KR" sz="800" dirty="0" err="1" smtClean="0">
                <a:latin typeface="+mn-ea"/>
              </a:rPr>
              <a:t>facility_type</a:t>
            </a:r>
            <a:r>
              <a:rPr lang="en-US" altLang="ko-KR" sz="800" dirty="0" smtClean="0">
                <a:latin typeface="+mn-ea"/>
              </a:rPr>
              <a:t> (NEW)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  - if the </a:t>
            </a:r>
            <a:r>
              <a:rPr lang="en-US" altLang="ko-KR" sz="800" dirty="0" err="1" smtClean="0">
                <a:latin typeface="+mn-ea"/>
              </a:rPr>
              <a:t>param</a:t>
            </a:r>
            <a:r>
              <a:rPr lang="en-US" altLang="ko-KR" sz="800" dirty="0" smtClean="0">
                <a:latin typeface="+mn-ea"/>
              </a:rPr>
              <a:t> is NOT empty, add condition (</a:t>
            </a:r>
            <a:r>
              <a:rPr lang="en-US" altLang="ko-KR" sz="800" dirty="0" err="1" smtClean="0">
                <a:latin typeface="+mn-ea"/>
              </a:rPr>
              <a:t>facility_type</a:t>
            </a:r>
            <a:r>
              <a:rPr lang="en-US" altLang="ko-KR" sz="800" dirty="0" smtClean="0">
                <a:latin typeface="+mn-ea"/>
              </a:rPr>
              <a:t> = {</a:t>
            </a:r>
            <a:r>
              <a:rPr lang="en-US" altLang="ko-KR" sz="800" dirty="0" err="1" smtClean="0">
                <a:latin typeface="+mn-ea"/>
              </a:rPr>
              <a:t>param</a:t>
            </a:r>
            <a:r>
              <a:rPr lang="en-US" altLang="ko-KR" sz="800" dirty="0" smtClean="0">
                <a:latin typeface="+mn-ea"/>
              </a:rPr>
              <a:t>})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4724" y="505247"/>
            <a:ext cx="47206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100" dirty="0">
                <a:latin typeface="BM DoHyeon"/>
                <a:cs typeface="BM DoHyeon"/>
              </a:rPr>
              <a:t>스토리오더</a:t>
            </a:r>
            <a:r>
              <a:rPr sz="2500" spc="100" dirty="0">
                <a:latin typeface="Arial"/>
                <a:cs typeface="Arial"/>
              </a:rPr>
              <a:t>, </a:t>
            </a:r>
            <a:r>
              <a:rPr sz="2500" spc="120" dirty="0">
                <a:latin typeface="BM DoHyeon"/>
                <a:cs typeface="BM DoHyeon"/>
              </a:rPr>
              <a:t>쇼핑 </a:t>
            </a:r>
            <a:r>
              <a:rPr sz="2500" spc="10" dirty="0">
                <a:latin typeface="Arial"/>
                <a:cs typeface="Arial"/>
              </a:rPr>
              <a:t>&gt; </a:t>
            </a:r>
            <a:r>
              <a:rPr sz="2500" spc="120" dirty="0">
                <a:latin typeface="BM DoHyeon"/>
                <a:cs typeface="BM DoHyeon"/>
              </a:rPr>
              <a:t>추천</a:t>
            </a:r>
            <a:r>
              <a:rPr sz="2500" spc="-525" dirty="0">
                <a:latin typeface="BM DoHyeon"/>
                <a:cs typeface="BM DoHyeon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사용처</a:t>
            </a:r>
            <a:endParaRPr sz="2500" dirty="0">
              <a:latin typeface="BM DoHyeon"/>
              <a:cs typeface="BM DoHyeo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3008630" cy="1111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[GET]</a:t>
            </a:r>
            <a:r>
              <a:rPr sz="1000" spc="-4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/KORAIL/api/recommend_mall_list?mall_type=store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&amp;mall_name=&amp;title&amp;page_no&amp;page_size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[GET]</a:t>
            </a:r>
            <a:r>
              <a:rPr sz="900" spc="-45" dirty="0">
                <a:solidFill>
                  <a:srgbClr val="1F2123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/KORAIL/api/recommend_mall?recommend_code=8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spc="25" dirty="0">
                <a:solidFill>
                  <a:srgbClr val="1F2123"/>
                </a:solidFill>
                <a:latin typeface="BM DoHyeon"/>
                <a:cs typeface="BM DoHyeon"/>
              </a:rPr>
              <a:t>카테고리</a:t>
            </a:r>
            <a:r>
              <a:rPr sz="900" spc="25" dirty="0">
                <a:solidFill>
                  <a:srgbClr val="1F2123"/>
                </a:solidFill>
                <a:latin typeface="Arial"/>
                <a:cs typeface="Arial"/>
              </a:rPr>
              <a:t>, </a:t>
            </a:r>
            <a:r>
              <a:rPr sz="900" spc="25" dirty="0">
                <a:solidFill>
                  <a:srgbClr val="1F2123"/>
                </a:solidFill>
                <a:latin typeface="BM DoHyeon"/>
                <a:cs typeface="BM DoHyeon"/>
              </a:rPr>
              <a:t>작성자</a:t>
            </a:r>
            <a:r>
              <a:rPr sz="900" spc="25" dirty="0">
                <a:solidFill>
                  <a:srgbClr val="1F2123"/>
                </a:solidFill>
                <a:latin typeface="Arial"/>
                <a:cs typeface="Arial"/>
              </a:rPr>
              <a:t>,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조회수</a:t>
            </a:r>
            <a:r>
              <a:rPr sz="900" spc="-95" dirty="0">
                <a:solidFill>
                  <a:srgbClr val="1F2123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1F2123"/>
                </a:solidFill>
                <a:latin typeface="BM DoHyeon"/>
                <a:cs typeface="BM DoHyeon"/>
              </a:rPr>
              <a:t>없음</a:t>
            </a:r>
            <a:endParaRPr sz="900">
              <a:latin typeface="BM DoHyeon"/>
              <a:cs typeface="BM DoHyeo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85242" y="1072622"/>
            <a:ext cx="5047039" cy="37493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152400" y="2495550"/>
            <a:ext cx="3380974" cy="292387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+mn-ea"/>
              </a:rPr>
              <a:t>[API] GET 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recommend_mall_list</a:t>
            </a:r>
            <a:endParaRPr lang="en-US" altLang="ko-KR" sz="800" dirty="0" smtClean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1.Response</a:t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  1) </a:t>
            </a:r>
            <a:r>
              <a:rPr lang="en-US" altLang="ko-KR" sz="800" dirty="0" err="1" smtClean="0">
                <a:latin typeface="+mn-ea"/>
              </a:rPr>
              <a:t>category_code</a:t>
            </a:r>
            <a:r>
              <a:rPr lang="en-US" altLang="ko-KR" sz="800" dirty="0" smtClean="0">
                <a:latin typeface="+mn-ea"/>
              </a:rPr>
              <a:t> / </a:t>
            </a:r>
            <a:r>
              <a:rPr lang="en-US" altLang="ko-KR" sz="800" dirty="0" err="1" smtClean="0">
                <a:latin typeface="+mn-ea"/>
              </a:rPr>
              <a:t>category_name</a:t>
            </a:r>
            <a:r>
              <a:rPr lang="en-US" altLang="ko-KR" sz="800" dirty="0" smtClean="0">
                <a:latin typeface="+mn-ea"/>
              </a:rPr>
              <a:t> </a:t>
            </a:r>
            <a:r>
              <a:rPr lang="en-US" altLang="ko-KR" sz="800" b="1" dirty="0" smtClean="0">
                <a:latin typeface="+mn-ea"/>
              </a:rPr>
              <a:t>(NEW)</a:t>
            </a:r>
            <a:r>
              <a:rPr lang="en-US" altLang="ko-KR" sz="800" dirty="0" smtClean="0">
                <a:latin typeface="+mn-ea"/>
              </a:rPr>
              <a:t/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    - if </a:t>
            </a:r>
            <a:r>
              <a:rPr lang="en-US" altLang="ko-KR" sz="800" dirty="0" err="1" smtClean="0">
                <a:latin typeface="+mn-ea"/>
              </a:rPr>
              <a:t>st_mall_recommend.mall_code’s</a:t>
            </a:r>
            <a:r>
              <a:rPr lang="en-US" altLang="ko-KR" sz="800" dirty="0" smtClean="0">
                <a:latin typeface="+mn-ea"/>
              </a:rPr>
              <a:t> </a:t>
            </a:r>
            <a:r>
              <a:rPr lang="en-US" altLang="ko-KR" sz="800" dirty="0" err="1" smtClean="0">
                <a:latin typeface="+mn-ea"/>
              </a:rPr>
              <a:t>mall_type</a:t>
            </a:r>
            <a:r>
              <a:rPr lang="en-US" altLang="ko-KR" sz="800" dirty="0" smtClean="0">
                <a:latin typeface="+mn-ea"/>
              </a:rPr>
              <a:t> = ‘</a:t>
            </a:r>
            <a:r>
              <a:rPr lang="en-US" altLang="ko-KR" sz="800" b="1" dirty="0" smtClean="0">
                <a:latin typeface="+mn-ea"/>
              </a:rPr>
              <a:t>online</a:t>
            </a:r>
            <a:r>
              <a:rPr lang="en-US" altLang="ko-KR" sz="800" dirty="0" smtClean="0">
                <a:latin typeface="+mn-ea"/>
              </a:rPr>
              <a:t>’, set </a:t>
            </a:r>
            <a:r>
              <a:rPr lang="en-US" altLang="ko-KR" sz="800" dirty="0" err="1" smtClean="0">
                <a:latin typeface="+mn-ea"/>
              </a:rPr>
              <a:t>st_mall.category_code</a:t>
            </a:r>
            <a:r>
              <a:rPr lang="en-US" altLang="ko-KR" sz="800" dirty="0" smtClean="0">
                <a:latin typeface="+mn-ea"/>
              </a:rPr>
              <a:t> and </a:t>
            </a:r>
            <a:r>
              <a:rPr lang="en-US" altLang="ko-KR" sz="800" dirty="0" err="1" smtClean="0">
                <a:latin typeface="+mn-ea"/>
              </a:rPr>
              <a:t>category_code</a:t>
            </a:r>
            <a:r>
              <a:rPr lang="en-US" altLang="ko-KR" sz="800" dirty="0" smtClean="0">
                <a:latin typeface="+mn-ea"/>
              </a:rPr>
              <a:t> name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  - if </a:t>
            </a:r>
            <a:r>
              <a:rPr lang="en-US" altLang="ko-KR" sz="800" dirty="0" err="1" smtClean="0">
                <a:latin typeface="+mn-ea"/>
              </a:rPr>
              <a:t>st_mall_recommend.mall_code’s</a:t>
            </a:r>
            <a:r>
              <a:rPr lang="en-US" altLang="ko-KR" sz="800" dirty="0" smtClean="0">
                <a:latin typeface="+mn-ea"/>
              </a:rPr>
              <a:t> </a:t>
            </a:r>
            <a:r>
              <a:rPr lang="en-US" altLang="ko-KR" sz="800" dirty="0" err="1" smtClean="0">
                <a:latin typeface="+mn-ea"/>
              </a:rPr>
              <a:t>mall_type</a:t>
            </a:r>
            <a:r>
              <a:rPr lang="en-US" altLang="ko-KR" sz="800" dirty="0" smtClean="0">
                <a:latin typeface="+mn-ea"/>
              </a:rPr>
              <a:t> = ‘</a:t>
            </a:r>
            <a:r>
              <a:rPr lang="en-US" altLang="ko-KR" sz="800" b="1" dirty="0" smtClean="0">
                <a:latin typeface="+mn-ea"/>
              </a:rPr>
              <a:t>store</a:t>
            </a:r>
            <a:r>
              <a:rPr lang="en-US" altLang="ko-KR" sz="800" dirty="0" smtClean="0">
                <a:latin typeface="+mn-ea"/>
              </a:rPr>
              <a:t>’, set </a:t>
            </a:r>
            <a:r>
              <a:rPr lang="en-US" altLang="ko-KR" sz="800" dirty="0" err="1" smtClean="0">
                <a:latin typeface="+mn-ea"/>
              </a:rPr>
              <a:t>st_mall.store_category_code</a:t>
            </a:r>
            <a:r>
              <a:rPr lang="en-US" altLang="ko-KR" sz="800" dirty="0" smtClean="0">
                <a:latin typeface="+mn-ea"/>
              </a:rPr>
              <a:t> and </a:t>
            </a:r>
            <a:r>
              <a:rPr lang="en-US" altLang="ko-KR" sz="800" dirty="0" err="1" smtClean="0">
                <a:latin typeface="+mn-ea"/>
              </a:rPr>
              <a:t>store_category_code</a:t>
            </a:r>
            <a:r>
              <a:rPr lang="en-US" altLang="ko-KR" sz="800" dirty="0" smtClean="0">
                <a:latin typeface="+mn-ea"/>
              </a:rPr>
              <a:t> name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2) </a:t>
            </a:r>
            <a:r>
              <a:rPr lang="en-US" altLang="ko-KR" sz="800" dirty="0" err="1" smtClean="0">
                <a:latin typeface="+mn-ea"/>
              </a:rPr>
              <a:t>view_count</a:t>
            </a:r>
            <a:r>
              <a:rPr lang="en-US" altLang="ko-KR" sz="800" dirty="0" smtClean="0">
                <a:latin typeface="+mn-ea"/>
              </a:rPr>
              <a:t> </a:t>
            </a:r>
            <a:r>
              <a:rPr lang="en-US" altLang="ko-KR" sz="800" b="1" dirty="0" smtClean="0">
                <a:latin typeface="+mn-ea"/>
              </a:rPr>
              <a:t>(NEW)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  - set by </a:t>
            </a:r>
            <a:r>
              <a:rPr lang="en-US" altLang="ko-KR" sz="800" dirty="0" err="1" smtClean="0">
                <a:latin typeface="+mn-ea"/>
              </a:rPr>
              <a:t>st_mall_recommend.view_count</a:t>
            </a:r>
            <a:r>
              <a:rPr lang="en-US" altLang="ko-KR" sz="800" dirty="0" smtClean="0">
                <a:latin typeface="+mn-ea"/>
              </a:rPr>
              <a:t> (NEW column)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3) </a:t>
            </a:r>
            <a:r>
              <a:rPr lang="en-US" altLang="ko-KR" sz="800" dirty="0" err="1" smtClean="0">
                <a:latin typeface="+mn-ea"/>
              </a:rPr>
              <a:t>reg_user_id</a:t>
            </a:r>
            <a:r>
              <a:rPr lang="en-US" altLang="ko-KR" sz="800" dirty="0" smtClean="0">
                <a:latin typeface="+mn-ea"/>
              </a:rPr>
              <a:t> / </a:t>
            </a:r>
            <a:r>
              <a:rPr lang="en-US" altLang="ko-KR" sz="800" dirty="0" err="1" smtClean="0">
                <a:latin typeface="+mn-ea"/>
              </a:rPr>
              <a:t>reg_user_name</a:t>
            </a:r>
            <a:r>
              <a:rPr lang="en-US" altLang="ko-KR" sz="800" dirty="0" smtClean="0">
                <a:latin typeface="+mn-ea"/>
              </a:rPr>
              <a:t> </a:t>
            </a:r>
            <a:r>
              <a:rPr lang="en-US" altLang="ko-KR" sz="800" b="1" dirty="0" smtClean="0">
                <a:latin typeface="+mn-ea"/>
              </a:rPr>
              <a:t>(NEW)</a:t>
            </a:r>
            <a:r>
              <a:rPr lang="en-US" altLang="ko-KR" sz="800" dirty="0" smtClean="0">
                <a:latin typeface="+mn-ea"/>
              </a:rPr>
              <a:t/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    - set by id / name of </a:t>
            </a:r>
            <a:r>
              <a:rPr lang="en-US" altLang="ko-KR" sz="800" dirty="0" err="1" smtClean="0">
                <a:latin typeface="+mn-ea"/>
              </a:rPr>
              <a:t>reg_user_seq</a:t>
            </a:r>
            <a:endParaRPr lang="en-US" altLang="ko-KR" sz="800" dirty="0" smtClean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[API] GET 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recommend_mall</a:t>
            </a:r>
            <a:endParaRPr lang="en-US" altLang="ko-KR" sz="800" dirty="0" smtClean="0">
              <a:latin typeface="+mn-ea"/>
            </a:endParaRPr>
          </a:p>
          <a:p>
            <a:endParaRPr lang="en-US" altLang="ko-KR" sz="800" dirty="0" smtClean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1.Process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1) </a:t>
            </a:r>
            <a:r>
              <a:rPr lang="en-US" altLang="ko-KR" sz="800" b="1" dirty="0" smtClean="0">
                <a:latin typeface="+mn-ea"/>
              </a:rPr>
              <a:t>increase </a:t>
            </a:r>
            <a:r>
              <a:rPr lang="en-US" altLang="ko-KR" sz="800" b="1" dirty="0" err="1" smtClean="0">
                <a:latin typeface="+mn-ea"/>
              </a:rPr>
              <a:t>view_count</a:t>
            </a:r>
            <a:r>
              <a:rPr lang="en-US" altLang="ko-KR" sz="800" b="1" dirty="0" smtClean="0">
                <a:latin typeface="+mn-ea"/>
              </a:rPr>
              <a:t> before SELECT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   UPDATE </a:t>
            </a:r>
            <a:r>
              <a:rPr lang="en-US" altLang="ko-KR" sz="800" dirty="0" err="1" smtClean="0">
                <a:latin typeface="+mn-ea"/>
              </a:rPr>
              <a:t>st_mall_recommend</a:t>
            </a:r>
            <a:r>
              <a:rPr lang="en-US" altLang="ko-KR" sz="800" dirty="0" smtClean="0">
                <a:latin typeface="+mn-ea"/>
              </a:rPr>
              <a:t/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     - </a:t>
            </a:r>
            <a:r>
              <a:rPr lang="en-US" altLang="ko-KR" sz="800" dirty="0" err="1" smtClean="0">
                <a:latin typeface="+mn-ea"/>
              </a:rPr>
              <a:t>view_count</a:t>
            </a:r>
            <a:r>
              <a:rPr lang="en-US" altLang="ko-KR" sz="800" dirty="0" smtClean="0">
                <a:latin typeface="+mn-ea"/>
              </a:rPr>
              <a:t> = </a:t>
            </a:r>
            <a:r>
              <a:rPr lang="en-US" altLang="ko-KR" sz="800" dirty="0" err="1" smtClean="0">
                <a:latin typeface="+mn-ea"/>
              </a:rPr>
              <a:t>view_count</a:t>
            </a:r>
            <a:r>
              <a:rPr lang="en-US" altLang="ko-KR" sz="800" dirty="0" smtClean="0">
                <a:latin typeface="+mn-ea"/>
              </a:rPr>
              <a:t> + 1</a:t>
            </a:r>
          </a:p>
          <a:p>
            <a:r>
              <a:rPr lang="en-US" altLang="ko-KR" sz="800" dirty="0" smtClean="0">
                <a:latin typeface="+mn-ea"/>
              </a:rPr>
              <a:t>2.Response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1) </a:t>
            </a:r>
            <a:r>
              <a:rPr lang="en-US" altLang="ko-KR" sz="800" dirty="0" err="1" smtClean="0">
                <a:latin typeface="+mn-ea"/>
              </a:rPr>
              <a:t>category_code</a:t>
            </a:r>
            <a:r>
              <a:rPr lang="en-US" altLang="ko-KR" sz="800" dirty="0" smtClean="0">
                <a:latin typeface="+mn-ea"/>
              </a:rPr>
              <a:t> / </a:t>
            </a:r>
            <a:r>
              <a:rPr lang="en-US" altLang="ko-KR" sz="800" dirty="0" err="1" smtClean="0">
                <a:latin typeface="+mn-ea"/>
              </a:rPr>
              <a:t>category_name</a:t>
            </a:r>
            <a:r>
              <a:rPr lang="en-US" altLang="ko-KR" sz="800" dirty="0" smtClean="0">
                <a:latin typeface="+mn-ea"/>
              </a:rPr>
              <a:t> / </a:t>
            </a:r>
            <a:r>
              <a:rPr lang="en-US" altLang="ko-KR" sz="800" dirty="0" err="1" smtClean="0">
                <a:latin typeface="+mn-ea"/>
              </a:rPr>
              <a:t>view_count</a:t>
            </a:r>
            <a:r>
              <a:rPr lang="en-US" altLang="ko-KR" sz="800" dirty="0" smtClean="0">
                <a:latin typeface="+mn-ea"/>
              </a:rPr>
              <a:t> /  </a:t>
            </a:r>
            <a:r>
              <a:rPr lang="en-US" altLang="ko-KR" sz="800" dirty="0" err="1" smtClean="0">
                <a:latin typeface="+mn-ea"/>
              </a:rPr>
              <a:t>reg_user_id</a:t>
            </a:r>
            <a:r>
              <a:rPr lang="en-US" altLang="ko-KR" sz="800" dirty="0" smtClean="0">
                <a:latin typeface="+mn-ea"/>
              </a:rPr>
              <a:t> / </a:t>
            </a:r>
            <a:r>
              <a:rPr lang="en-US" altLang="ko-KR" sz="800" dirty="0" err="1" smtClean="0">
                <a:latin typeface="+mn-ea"/>
              </a:rPr>
              <a:t>reg_user_name</a:t>
            </a:r>
            <a:endParaRPr lang="en-US" altLang="ko-KR" sz="800" dirty="0" smtClean="0">
              <a:latin typeface="+mn-ea"/>
            </a:endParaRP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  - same with [API] GET 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recommend_mall_list</a:t>
            </a:r>
            <a:endParaRPr lang="en-US" altLang="ko-KR" sz="800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4" y="505247"/>
            <a:ext cx="1670685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20" dirty="0"/>
              <a:t>메인 </a:t>
            </a:r>
            <a:r>
              <a:rPr spc="10" dirty="0">
                <a:latin typeface="Arial"/>
                <a:cs typeface="Arial"/>
              </a:rPr>
              <a:t>&gt;</a:t>
            </a:r>
            <a:r>
              <a:rPr spc="-315" dirty="0">
                <a:latin typeface="Arial"/>
                <a:cs typeface="Arial"/>
              </a:rPr>
              <a:t> </a:t>
            </a:r>
            <a:r>
              <a:rPr spc="120" dirty="0"/>
              <a:t>베너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3568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[GET]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24" y="1528013"/>
            <a:ext cx="1845945" cy="34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/KORAIL/api/main/banner_list?bann  er_type=BT01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4724" y="2015946"/>
            <a:ext cx="14776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퍼블에</a:t>
            </a:r>
            <a:r>
              <a:rPr sz="1000" spc="-16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있는</a:t>
            </a:r>
            <a:r>
              <a:rPr sz="1000" spc="-13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메인상단베너</a:t>
            </a:r>
            <a:endParaRPr sz="1000">
              <a:latin typeface="BM DoHyeon"/>
              <a:cs typeface="BM DoHyeo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4724" y="2343605"/>
            <a:ext cx="6604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서브타이틀</a:t>
            </a:r>
            <a:endParaRPr sz="1000">
              <a:latin typeface="BM DoHyeon"/>
              <a:cs typeface="BM DoHyeo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4724" y="2671265"/>
            <a:ext cx="56261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정보</a:t>
            </a:r>
            <a:r>
              <a:rPr sz="1000" spc="-16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</a:t>
            </a:r>
            <a:endParaRPr sz="1000">
              <a:latin typeface="BM DoHyeon"/>
              <a:cs typeface="BM DoHyeo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08320" y="1062022"/>
            <a:ext cx="2467919" cy="37349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849269" y="1220420"/>
            <a:ext cx="3568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[GET]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49269" y="1528013"/>
            <a:ext cx="1591945" cy="340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/KORAIL/api/main/banner_list?  banner_type=BT02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49269" y="2015946"/>
            <a:ext cx="14776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퍼블에</a:t>
            </a:r>
            <a:r>
              <a:rPr sz="1000" spc="-16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있는</a:t>
            </a:r>
            <a:r>
              <a:rPr sz="1000" spc="-13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메인하단베너</a:t>
            </a:r>
            <a:endParaRPr sz="1000">
              <a:latin typeface="BM DoHyeon"/>
              <a:cs typeface="BM DoHyeo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49269" y="2343605"/>
            <a:ext cx="96964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0" dirty="0">
                <a:solidFill>
                  <a:srgbClr val="424242"/>
                </a:solidFill>
                <a:latin typeface="BM DoHyeon"/>
                <a:cs typeface="BM DoHyeon"/>
              </a:rPr>
              <a:t>서브타이틀</a:t>
            </a:r>
            <a:r>
              <a:rPr sz="1000" spc="10" dirty="0">
                <a:solidFill>
                  <a:srgbClr val="424242"/>
                </a:solidFill>
                <a:latin typeface="Arial"/>
                <a:cs typeface="Arial"/>
              </a:rPr>
              <a:t>,</a:t>
            </a:r>
            <a:r>
              <a:rPr sz="1000" spc="-7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라벨</a:t>
            </a:r>
            <a:endParaRPr sz="1000">
              <a:latin typeface="BM DoHyeon"/>
              <a:cs typeface="BM DoHyeo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49269" y="2671265"/>
            <a:ext cx="56261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정보</a:t>
            </a:r>
            <a:r>
              <a:rPr sz="1000" spc="-16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</a:t>
            </a:r>
            <a:endParaRPr sz="1000">
              <a:latin typeface="BM DoHyeon"/>
              <a:cs typeface="BM DoHyeo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728936" y="1170122"/>
            <a:ext cx="2262645" cy="23354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4" y="505247"/>
            <a:ext cx="3039110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20" dirty="0"/>
              <a:t>공통 </a:t>
            </a:r>
            <a:r>
              <a:rPr spc="10" dirty="0">
                <a:latin typeface="Arial"/>
                <a:cs typeface="Arial"/>
              </a:rPr>
              <a:t>&gt; </a:t>
            </a:r>
            <a:r>
              <a:rPr spc="120" dirty="0"/>
              <a:t>스토리</a:t>
            </a:r>
            <a:r>
              <a:rPr spc="-430" dirty="0"/>
              <a:t> </a:t>
            </a:r>
            <a:r>
              <a:rPr spc="120" dirty="0"/>
              <a:t>포인트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70993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QR api</a:t>
            </a:r>
            <a:r>
              <a:rPr sz="1000" spc="-75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</a:t>
            </a:r>
            <a:endParaRPr sz="1000">
              <a:latin typeface="BM DoHyeon"/>
              <a:cs typeface="BM DoHyeo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33976" y="1152472"/>
            <a:ext cx="2789183" cy="35662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4724" y="505247"/>
            <a:ext cx="41110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120" dirty="0">
                <a:latin typeface="BM DoHyeon"/>
                <a:cs typeface="BM DoHyeon"/>
              </a:rPr>
              <a:t>공통</a:t>
            </a:r>
            <a:r>
              <a:rPr sz="2500" spc="-130" dirty="0">
                <a:latin typeface="BM DoHyeon"/>
                <a:cs typeface="BM DoHyeon"/>
              </a:rPr>
              <a:t> </a:t>
            </a:r>
            <a:r>
              <a:rPr sz="2500" spc="10" dirty="0">
                <a:latin typeface="Arial"/>
                <a:cs typeface="Arial"/>
              </a:rPr>
              <a:t>&gt;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스토리</a:t>
            </a:r>
            <a:r>
              <a:rPr sz="2500" spc="-130" dirty="0">
                <a:latin typeface="BM DoHyeon"/>
                <a:cs typeface="BM DoHyeon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포인트</a:t>
            </a:r>
            <a:r>
              <a:rPr sz="2500" spc="-125" dirty="0">
                <a:latin typeface="BM DoHyeon"/>
                <a:cs typeface="BM DoHyeon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적립</a:t>
            </a:r>
            <a:endParaRPr sz="2500" dirty="0">
              <a:latin typeface="BM DoHyeon"/>
              <a:cs typeface="BM DoHyeo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5177876" cy="801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[GET]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2F3842"/>
                </a:solidFill>
                <a:latin typeface="Arial"/>
                <a:cs typeface="Arial"/>
              </a:rPr>
              <a:t>/KORAIL/api/save_point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spc="-5" dirty="0">
                <a:solidFill>
                  <a:srgbClr val="2F3842"/>
                </a:solidFill>
                <a:latin typeface="Arial"/>
                <a:cs typeface="Arial"/>
              </a:rPr>
              <a:t>{"arrive_station_code":"SO43","depart_station_code":"SO471","id":"1021kk"}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F3842"/>
                </a:solidFill>
                <a:latin typeface="Arial"/>
                <a:cs typeface="Arial"/>
              </a:rPr>
              <a:t>Response</a:t>
            </a:r>
            <a:r>
              <a:rPr sz="900" dirty="0">
                <a:solidFill>
                  <a:srgbClr val="2F3842"/>
                </a:solidFill>
                <a:latin typeface="BM DoHyeon"/>
                <a:cs typeface="BM DoHyeon"/>
              </a:rPr>
              <a:t>에</a:t>
            </a:r>
            <a:r>
              <a:rPr sz="900" spc="-50" dirty="0">
                <a:solidFill>
                  <a:srgbClr val="2F3842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2F3842"/>
                </a:solidFill>
                <a:latin typeface="BM DoHyeon"/>
                <a:cs typeface="BM DoHyeon"/>
              </a:rPr>
              <a:t>적립된</a:t>
            </a:r>
            <a:r>
              <a:rPr sz="900" spc="-45" dirty="0">
                <a:solidFill>
                  <a:srgbClr val="2F3842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2F3842"/>
                </a:solidFill>
                <a:latin typeface="BM DoHyeon"/>
                <a:cs typeface="BM DoHyeon"/>
              </a:rPr>
              <a:t>포인트</a:t>
            </a:r>
            <a:r>
              <a:rPr sz="900" spc="-45" dirty="0">
                <a:solidFill>
                  <a:srgbClr val="2F3842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2F3842"/>
                </a:solidFill>
                <a:latin typeface="BM DoHyeon"/>
                <a:cs typeface="BM DoHyeon"/>
              </a:rPr>
              <a:t>정보를</a:t>
            </a:r>
            <a:r>
              <a:rPr sz="900" spc="-45" dirty="0">
                <a:solidFill>
                  <a:srgbClr val="2F3842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2F3842"/>
                </a:solidFill>
                <a:latin typeface="BM DoHyeon"/>
                <a:cs typeface="BM DoHyeon"/>
              </a:rPr>
              <a:t>표시</a:t>
            </a:r>
            <a:r>
              <a:rPr sz="900" spc="-45" dirty="0">
                <a:solidFill>
                  <a:srgbClr val="2F3842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2F3842"/>
                </a:solidFill>
                <a:latin typeface="BM DoHyeon"/>
                <a:cs typeface="BM DoHyeon"/>
              </a:rPr>
              <a:t>해주셨으면</a:t>
            </a:r>
            <a:r>
              <a:rPr sz="900" spc="-45" dirty="0">
                <a:solidFill>
                  <a:srgbClr val="2F3842"/>
                </a:solidFill>
                <a:latin typeface="BM DoHyeon"/>
                <a:cs typeface="BM DoHyeon"/>
              </a:rPr>
              <a:t> </a:t>
            </a:r>
            <a:r>
              <a:rPr sz="900" spc="25" dirty="0">
                <a:solidFill>
                  <a:srgbClr val="2F3842"/>
                </a:solidFill>
                <a:latin typeface="BM DoHyeon"/>
                <a:cs typeface="BM DoHyeon"/>
              </a:rPr>
              <a:t>합니다</a:t>
            </a:r>
            <a:r>
              <a:rPr sz="900" spc="25" dirty="0">
                <a:solidFill>
                  <a:srgbClr val="2F3842"/>
                </a:solidFill>
                <a:latin typeface="Arial"/>
                <a:cs typeface="Arial"/>
              </a:rPr>
              <a:t>.</a:t>
            </a:r>
            <a:r>
              <a:rPr sz="900" spc="-5" dirty="0">
                <a:solidFill>
                  <a:srgbClr val="2F3842"/>
                </a:solidFill>
                <a:latin typeface="Arial"/>
                <a:cs typeface="Arial"/>
              </a:rPr>
              <a:t> </a:t>
            </a:r>
            <a:r>
              <a:rPr sz="900" spc="35" dirty="0">
                <a:solidFill>
                  <a:srgbClr val="2F3842"/>
                </a:solidFill>
                <a:latin typeface="BM DoHyeon"/>
                <a:cs typeface="BM DoHyeon"/>
              </a:rPr>
              <a:t>적립된</a:t>
            </a:r>
            <a:r>
              <a:rPr sz="900" spc="-45" dirty="0">
                <a:solidFill>
                  <a:srgbClr val="2F3842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2F3842"/>
                </a:solidFill>
                <a:latin typeface="BM DoHyeon"/>
                <a:cs typeface="BM DoHyeon"/>
              </a:rPr>
              <a:t>포인트를</a:t>
            </a:r>
            <a:r>
              <a:rPr sz="900" spc="-45" dirty="0">
                <a:solidFill>
                  <a:srgbClr val="2F3842"/>
                </a:solidFill>
                <a:latin typeface="BM DoHyeon"/>
                <a:cs typeface="BM DoHyeon"/>
              </a:rPr>
              <a:t> </a:t>
            </a:r>
            <a:r>
              <a:rPr sz="900" spc="35" dirty="0">
                <a:solidFill>
                  <a:srgbClr val="2F3842"/>
                </a:solidFill>
                <a:latin typeface="BM DoHyeon"/>
                <a:cs typeface="BM DoHyeon"/>
              </a:rPr>
              <a:t>표시해줘야</a:t>
            </a:r>
            <a:r>
              <a:rPr sz="900" spc="-45" dirty="0">
                <a:solidFill>
                  <a:srgbClr val="2F3842"/>
                </a:solidFill>
                <a:latin typeface="BM DoHyeon"/>
                <a:cs typeface="BM DoHyeon"/>
              </a:rPr>
              <a:t> </a:t>
            </a:r>
            <a:r>
              <a:rPr sz="900" spc="25" dirty="0">
                <a:solidFill>
                  <a:srgbClr val="2F3842"/>
                </a:solidFill>
                <a:latin typeface="BM DoHyeon"/>
                <a:cs typeface="BM DoHyeon"/>
              </a:rPr>
              <a:t>합니다</a:t>
            </a:r>
            <a:r>
              <a:rPr sz="900" spc="25" dirty="0">
                <a:solidFill>
                  <a:srgbClr val="2F3842"/>
                </a:solidFill>
                <a:latin typeface="Arial"/>
                <a:cs typeface="Arial"/>
              </a:rPr>
              <a:t>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916763" y="808148"/>
            <a:ext cx="1595396" cy="37915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990600" y="2338464"/>
            <a:ext cx="369630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+mn-ea"/>
              </a:rPr>
              <a:t>[API] POST 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save_point</a:t>
            </a:r>
            <a:endParaRPr lang="en-US" altLang="ko-KR" sz="800" dirty="0" smtClean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1.Response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1) </a:t>
            </a:r>
            <a:r>
              <a:rPr lang="en-US" altLang="ko-KR" sz="800" dirty="0" err="1" smtClean="0">
                <a:latin typeface="+mn-ea"/>
              </a:rPr>
              <a:t>save_point</a:t>
            </a:r>
            <a:r>
              <a:rPr lang="en-US" altLang="ko-KR" sz="800" dirty="0" smtClean="0">
                <a:latin typeface="+mn-ea"/>
              </a:rPr>
              <a:t> : set save point value</a:t>
            </a:r>
            <a:r>
              <a:rPr lang="en-US" altLang="ko-KR" sz="800" b="1" dirty="0" smtClean="0">
                <a:latin typeface="+mn-ea"/>
              </a:rPr>
              <a:t> (NEW)</a:t>
            </a:r>
            <a:r>
              <a:rPr lang="en-US" altLang="ko-KR" sz="800" dirty="0" smtClean="0">
                <a:latin typeface="+mn-ea"/>
              </a:rPr>
              <a:t/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  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4" y="505247"/>
            <a:ext cx="35776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0" dirty="0">
                <a:latin typeface="Arial"/>
                <a:cs typeface="Arial"/>
              </a:rPr>
              <a:t>SNS </a:t>
            </a:r>
            <a:r>
              <a:rPr spc="120" dirty="0"/>
              <a:t>로그인 </a:t>
            </a:r>
            <a:r>
              <a:rPr spc="10" dirty="0">
                <a:latin typeface="Arial"/>
                <a:cs typeface="Arial"/>
              </a:rPr>
              <a:t>&gt;</a:t>
            </a:r>
            <a:r>
              <a:rPr spc="-315" dirty="0">
                <a:latin typeface="Arial"/>
                <a:cs typeface="Arial"/>
              </a:rPr>
              <a:t> </a:t>
            </a:r>
            <a:r>
              <a:rPr spc="120" dirty="0"/>
              <a:t>네이버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8073476" cy="7720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토큰</a:t>
            </a:r>
            <a:r>
              <a:rPr sz="1000" spc="-10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오류</a:t>
            </a:r>
            <a:endParaRPr sz="1000" dirty="0">
              <a:latin typeface="BM DoHyeon"/>
              <a:cs typeface="BM DoHyeo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50" dirty="0">
              <a:latin typeface="BM DoHyeon"/>
              <a:cs typeface="BM DoHyeon"/>
            </a:endParaRPr>
          </a:p>
          <a:p>
            <a:pPr marL="12700">
              <a:lnSpc>
                <a:spcPct val="100000"/>
              </a:lnSpc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네이버</a:t>
            </a:r>
            <a:r>
              <a:rPr sz="1000" spc="-14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고유아이디가</a:t>
            </a:r>
            <a:r>
              <a:rPr sz="1000" spc="-204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cygneb8ZNb09jRPoG73xMuFIx2U-5MLiUpMG5YKru7o</a:t>
            </a:r>
            <a:r>
              <a:rPr sz="1000" spc="-4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일때</a:t>
            </a:r>
            <a:r>
              <a:rPr sz="1000" spc="-12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cygneb8ZNb09jRPoG73xMuFIx2U\-5MLiUpMG5YKru7o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로치환되어</a:t>
            </a:r>
            <a:r>
              <a:rPr sz="1000" spc="-17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데이터를</a:t>
            </a:r>
            <a:r>
              <a:rPr sz="1000" spc="-14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찾을수</a:t>
            </a:r>
            <a:r>
              <a:rPr sz="1000" spc="-12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</a:t>
            </a:r>
            <a:endParaRPr sz="1000" dirty="0">
              <a:latin typeface="BM DoHyeon"/>
              <a:cs typeface="BM DoHyeo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1574" y="2302895"/>
            <a:ext cx="7829534" cy="14858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2189511" y="3867150"/>
            <a:ext cx="3696300" cy="144655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+mn-ea"/>
              </a:rPr>
              <a:t>[API] POST 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sns_login</a:t>
            </a:r>
            <a:endParaRPr lang="en-US" altLang="ko-KR" sz="800" dirty="0" smtClean="0">
              <a:latin typeface="+mn-ea"/>
            </a:endParaRP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1.process logic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1) currently, </a:t>
            </a:r>
            <a:r>
              <a:rPr lang="en-US" altLang="ko-KR" sz="800" dirty="0" err="1" smtClean="0">
                <a:latin typeface="+mn-ea"/>
              </a:rPr>
              <a:t>sns</a:t>
            </a:r>
            <a:r>
              <a:rPr lang="en-US" altLang="ko-KR" sz="800" dirty="0" smtClean="0">
                <a:latin typeface="+mn-ea"/>
              </a:rPr>
              <a:t>(</a:t>
            </a:r>
            <a:r>
              <a:rPr lang="en-US" altLang="ko-KR" sz="800" dirty="0" err="1" smtClean="0">
                <a:latin typeface="+mn-ea"/>
              </a:rPr>
              <a:t>kakao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naver</a:t>
            </a:r>
            <a:r>
              <a:rPr lang="en-US" altLang="ko-KR" sz="800" dirty="0" smtClean="0">
                <a:latin typeface="+mn-ea"/>
              </a:rPr>
              <a:t>) ID </a:t>
            </a:r>
            <a:r>
              <a:rPr lang="en-US" altLang="ko-KR" sz="800" dirty="0" err="1" smtClean="0">
                <a:latin typeface="+mn-ea"/>
              </a:rPr>
              <a:t>param</a:t>
            </a:r>
            <a:r>
              <a:rPr lang="en-US" altLang="ko-KR" sz="800" dirty="0" smtClean="0">
                <a:latin typeface="+mn-ea"/>
              </a:rPr>
              <a:t> is replaced wrong. so can’t </a:t>
            </a:r>
            <a:r>
              <a:rPr lang="en-US" altLang="ko-KR" sz="800" dirty="0" err="1" smtClean="0">
                <a:latin typeface="+mn-ea"/>
              </a:rPr>
              <a:t>findByUserId</a:t>
            </a:r>
            <a:r>
              <a:rPr lang="en-US" altLang="ko-KR" sz="800" dirty="0" smtClean="0">
                <a:latin typeface="+mn-ea"/>
              </a:rPr>
              <a:t/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    - </a:t>
            </a:r>
            <a:r>
              <a:rPr lang="en-US" altLang="ko-KR" sz="800" dirty="0" smtClean="0">
                <a:solidFill>
                  <a:srgbClr val="FF0000"/>
                </a:solidFill>
                <a:latin typeface="+mn-ea"/>
              </a:rPr>
              <a:t>“-” is replaced with “</a:t>
            </a:r>
            <a:r>
              <a:rPr lang="en-US" altLang="ko-KR" sz="800" dirty="0" smtClean="0">
                <a:solidFill>
                  <a:srgbClr val="FF0000"/>
                </a:solidFill>
                <a:latin typeface="Arial"/>
                <a:cs typeface="Arial"/>
              </a:rPr>
              <a:t>\-” wrong</a:t>
            </a:r>
            <a:r>
              <a:rPr lang="en-US" altLang="ko-KR" sz="800" dirty="0" smtClean="0">
                <a:latin typeface="+mn-ea"/>
              </a:rPr>
              <a:t/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    a) example </a:t>
            </a:r>
            <a:r>
              <a:rPr lang="en-US" altLang="ko-KR" sz="800" dirty="0" err="1" smtClean="0">
                <a:latin typeface="+mn-ea"/>
              </a:rPr>
              <a:t>sns</a:t>
            </a:r>
            <a:r>
              <a:rPr lang="en-US" altLang="ko-KR" sz="800" dirty="0" smtClean="0">
                <a:latin typeface="+mn-ea"/>
              </a:rPr>
              <a:t> id </a:t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      “</a:t>
            </a:r>
            <a:r>
              <a:rPr lang="en-US" altLang="ko-KR" sz="800" dirty="0" smtClean="0">
                <a:solidFill>
                  <a:srgbClr val="424242"/>
                </a:solidFill>
                <a:latin typeface="Arial"/>
                <a:cs typeface="Arial"/>
              </a:rPr>
              <a:t>cygneb8ZNb09jRPoG73xMuFIx2U</a:t>
            </a:r>
            <a:r>
              <a:rPr lang="en-US" altLang="ko-KR" sz="800" b="1" dirty="0" smtClean="0">
                <a:solidFill>
                  <a:srgbClr val="424242"/>
                </a:solidFill>
                <a:latin typeface="Arial"/>
                <a:cs typeface="Arial"/>
              </a:rPr>
              <a:t>-</a:t>
            </a:r>
            <a:r>
              <a:rPr lang="en-US" altLang="ko-KR" sz="800" dirty="0" smtClean="0">
                <a:solidFill>
                  <a:srgbClr val="424242"/>
                </a:solidFill>
                <a:latin typeface="Arial"/>
                <a:cs typeface="Arial"/>
              </a:rPr>
              <a:t>5MLiUpMG5YKru7o”</a:t>
            </a:r>
          </a:p>
          <a:p>
            <a:r>
              <a:rPr lang="en-US" altLang="ko-KR" sz="80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lang="en-US" altLang="ko-KR" sz="800" dirty="0" smtClean="0">
                <a:solidFill>
                  <a:srgbClr val="424242"/>
                </a:solidFill>
                <a:latin typeface="Arial"/>
                <a:cs typeface="Arial"/>
              </a:rPr>
              <a:t>       -&gt;</a:t>
            </a:r>
            <a:br>
              <a:rPr lang="en-US" altLang="ko-KR" sz="800" dirty="0" smtClean="0">
                <a:solidFill>
                  <a:srgbClr val="424242"/>
                </a:solidFill>
                <a:latin typeface="Arial"/>
                <a:cs typeface="Arial"/>
              </a:rPr>
            </a:br>
            <a:r>
              <a:rPr lang="en-US" altLang="ko-KR" sz="800" dirty="0" smtClean="0">
                <a:solidFill>
                  <a:srgbClr val="424242"/>
                </a:solidFill>
                <a:latin typeface="Arial"/>
                <a:cs typeface="Arial"/>
              </a:rPr>
              <a:t>        “cygneb8ZNb09jRPoG73xMuFIx2U</a:t>
            </a:r>
            <a:r>
              <a:rPr lang="en-US" altLang="ko-KR" sz="800" b="1" dirty="0" smtClean="0">
                <a:solidFill>
                  <a:srgbClr val="FF0000"/>
                </a:solidFill>
                <a:latin typeface="Arial"/>
                <a:cs typeface="Arial"/>
              </a:rPr>
              <a:t>\-</a:t>
            </a:r>
            <a:r>
              <a:rPr lang="en-US" altLang="ko-KR" sz="800" dirty="0" smtClean="0">
                <a:solidFill>
                  <a:srgbClr val="424242"/>
                </a:solidFill>
                <a:latin typeface="Arial"/>
                <a:cs typeface="Arial"/>
              </a:rPr>
              <a:t>5MLiUpMG5YKru7o”</a:t>
            </a:r>
            <a:r>
              <a:rPr lang="en-US" altLang="ko-KR" sz="800" dirty="0" smtClean="0">
                <a:latin typeface="+mn-ea"/>
              </a:rPr>
              <a:t/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4724" y="505247"/>
            <a:ext cx="43021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120" dirty="0">
                <a:latin typeface="BM DoHyeon"/>
                <a:cs typeface="BM DoHyeon"/>
              </a:rPr>
              <a:t>아이디</a:t>
            </a:r>
            <a:r>
              <a:rPr sz="2500" spc="-130" dirty="0">
                <a:latin typeface="BM DoHyeon"/>
                <a:cs typeface="BM DoHyeon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찾기</a:t>
            </a:r>
            <a:r>
              <a:rPr sz="2500" spc="-130" dirty="0">
                <a:latin typeface="BM DoHyeon"/>
                <a:cs typeface="BM DoHyeon"/>
              </a:rPr>
              <a:t> </a:t>
            </a:r>
            <a:r>
              <a:rPr sz="2500" spc="10" dirty="0">
                <a:latin typeface="Arial"/>
                <a:cs typeface="Arial"/>
              </a:rPr>
              <a:t>&gt;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비밀번호</a:t>
            </a:r>
            <a:r>
              <a:rPr sz="2500" spc="-125" dirty="0">
                <a:latin typeface="BM DoHyeon"/>
                <a:cs typeface="BM DoHyeon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찾기</a:t>
            </a:r>
            <a:endParaRPr sz="2500" dirty="0">
              <a:latin typeface="BM DoHyeon"/>
              <a:cs typeface="BM DoHyeo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2815676" cy="792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비밀번호</a:t>
            </a:r>
            <a:r>
              <a:rPr sz="1000" spc="-15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찾기</a:t>
            </a:r>
            <a:r>
              <a:rPr sz="1000" spc="-10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관련</a:t>
            </a:r>
            <a:r>
              <a:rPr sz="1000" spc="-15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API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</a:t>
            </a:r>
            <a:endParaRPr sz="1000" dirty="0">
              <a:latin typeface="BM DoHyeon"/>
              <a:cs typeface="BM DoHyeon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650" dirty="0">
              <a:latin typeface="BM DoHyeon"/>
              <a:cs typeface="BM DoHyeon"/>
            </a:endParaRPr>
          </a:p>
          <a:p>
            <a:pPr marL="469900" indent="-271145">
              <a:lnSpc>
                <a:spcPct val="100000"/>
              </a:lnSpc>
              <a:buFont typeface="Arial"/>
              <a:buChar char="-"/>
              <a:tabLst>
                <a:tab pos="469265" algn="l"/>
                <a:tab pos="469900" algn="l"/>
              </a:tabLst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비밀번호</a:t>
            </a:r>
            <a:r>
              <a:rPr sz="1000" spc="-15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찾기</a:t>
            </a:r>
            <a:endParaRPr sz="1000" dirty="0">
              <a:latin typeface="BM DoHyeon"/>
              <a:cs typeface="BM DoHyeon"/>
            </a:endParaRPr>
          </a:p>
          <a:p>
            <a:pPr marL="469900" indent="-271145">
              <a:lnSpc>
                <a:spcPct val="100000"/>
              </a:lnSpc>
              <a:spcBef>
                <a:spcPts val="180"/>
              </a:spcBef>
              <a:buFont typeface="Arial"/>
              <a:buChar char="-"/>
              <a:tabLst>
                <a:tab pos="469265" algn="l"/>
                <a:tab pos="469900" algn="l"/>
              </a:tabLst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비밀번호</a:t>
            </a:r>
            <a:r>
              <a:rPr sz="1000" spc="-17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찾은</a:t>
            </a:r>
            <a:r>
              <a:rPr sz="1000" spc="-12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이후</a:t>
            </a:r>
            <a:r>
              <a:rPr sz="1000" spc="-12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회원정보</a:t>
            </a:r>
            <a:r>
              <a:rPr sz="1000" spc="-16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</a:t>
            </a:r>
            <a:endParaRPr sz="1000" dirty="0">
              <a:latin typeface="BM DoHyeon"/>
              <a:cs typeface="BM DoHyeon"/>
            </a:endParaRPr>
          </a:p>
          <a:p>
            <a:pPr marL="469900" indent="-271145">
              <a:lnSpc>
                <a:spcPct val="100000"/>
              </a:lnSpc>
              <a:spcBef>
                <a:spcPts val="180"/>
              </a:spcBef>
              <a:buFont typeface="Arial"/>
              <a:buChar char="-"/>
              <a:tabLst>
                <a:tab pos="469265" algn="l"/>
                <a:tab pos="469900" algn="l"/>
              </a:tabLst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비밀번호</a:t>
            </a:r>
            <a:r>
              <a:rPr sz="1000" spc="-17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찾은</a:t>
            </a:r>
            <a:r>
              <a:rPr sz="1000" spc="-12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이후</a:t>
            </a:r>
            <a:r>
              <a:rPr sz="1000" spc="-12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비밀번호</a:t>
            </a:r>
            <a:r>
              <a:rPr sz="1000" spc="-16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변경</a:t>
            </a:r>
            <a:endParaRPr sz="1000" dirty="0">
              <a:latin typeface="BM DoHyeon"/>
              <a:cs typeface="BM DoHyeo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098687" y="617773"/>
            <a:ext cx="2162175" cy="4195445"/>
            <a:chOff x="6098687" y="617773"/>
            <a:chExt cx="2162175" cy="4195445"/>
          </a:xfrm>
        </p:grpSpPr>
        <p:sp>
          <p:nvSpPr>
            <p:cNvPr id="5" name="object 5"/>
            <p:cNvSpPr/>
            <p:nvPr/>
          </p:nvSpPr>
          <p:spPr>
            <a:xfrm>
              <a:off x="6098687" y="617773"/>
              <a:ext cx="2161920" cy="203059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114062" y="2681894"/>
              <a:ext cx="2131145" cy="213117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990600" y="2338464"/>
            <a:ext cx="369630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+mn-ea"/>
              </a:rPr>
              <a:t>[API] </a:t>
            </a:r>
            <a:r>
              <a:rPr lang="en-US" altLang="ko-KR" sz="800" dirty="0" smtClean="0">
                <a:latin typeface="+mn-ea"/>
              </a:rPr>
              <a:t>GET</a:t>
            </a:r>
            <a:r>
              <a:rPr lang="en-US" altLang="ko-KR" sz="800" dirty="0" smtClean="0">
                <a:latin typeface="+mn-ea"/>
              </a:rPr>
              <a:t> </a:t>
            </a:r>
            <a:r>
              <a:rPr lang="en-US" altLang="ko-KR" sz="800" dirty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</a:t>
            </a:r>
            <a:r>
              <a:rPr lang="en-US" altLang="ko-KR" sz="800" dirty="0" err="1" smtClean="0">
                <a:latin typeface="+mn-ea"/>
              </a:rPr>
              <a:t>find_user</a:t>
            </a:r>
            <a:r>
              <a:rPr lang="en-US" altLang="ko-KR" sz="800" dirty="0" smtClean="0">
                <a:latin typeface="+mn-ea"/>
              </a:rPr>
              <a:t> </a:t>
            </a:r>
            <a:r>
              <a:rPr lang="en-US" altLang="ko-KR" sz="800" b="1" dirty="0" smtClean="0">
                <a:latin typeface="+mn-ea"/>
              </a:rPr>
              <a:t>(NEW)</a:t>
            </a:r>
            <a:endParaRPr lang="en-US" altLang="ko-KR" sz="800" b="1" dirty="0" smtClean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1.Spec</a:t>
            </a:r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  - refer to API Spec      </a:t>
            </a:r>
            <a:endParaRPr lang="en-US" altLang="ko-KR" sz="800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4724" y="505247"/>
            <a:ext cx="44920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500" spc="120" dirty="0">
                <a:latin typeface="BM DoHyeon"/>
                <a:cs typeface="BM DoHyeon"/>
              </a:rPr>
              <a:t>마이페이지 </a:t>
            </a:r>
            <a:r>
              <a:rPr sz="2500" spc="10" dirty="0">
                <a:latin typeface="Arial"/>
                <a:cs typeface="Arial"/>
              </a:rPr>
              <a:t>&gt;</a:t>
            </a:r>
            <a:r>
              <a:rPr sz="2500" spc="-315" dirty="0">
                <a:latin typeface="Arial"/>
                <a:cs typeface="Arial"/>
              </a:rPr>
              <a:t> </a:t>
            </a:r>
            <a:r>
              <a:rPr sz="2500" spc="120" dirty="0">
                <a:latin typeface="BM DoHyeon"/>
                <a:cs typeface="BM DoHyeon"/>
              </a:rPr>
              <a:t>회원정보변경</a:t>
            </a:r>
            <a:endParaRPr sz="2500" dirty="0">
              <a:latin typeface="BM DoHyeon"/>
              <a:cs typeface="BM DoHyeo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2815676" cy="8284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[GET]</a:t>
            </a:r>
            <a:r>
              <a:rPr sz="1000" spc="-5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/KORAIL/api/user?id=1021kk</a:t>
            </a:r>
            <a:endParaRPr sz="900" dirty="0">
              <a:latin typeface="Arial"/>
              <a:cs typeface="Arial"/>
            </a:endParaRPr>
          </a:p>
          <a:p>
            <a:pPr marL="12700" marR="460375">
              <a:lnSpc>
                <a:spcPct val="215000"/>
              </a:lnSpc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정보에 생년월일이  가입일시로 표출됨  가입일시 정보 추가</a:t>
            </a:r>
            <a:r>
              <a:rPr sz="1000" spc="-235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요청</a:t>
            </a:r>
            <a:endParaRPr sz="1000" dirty="0">
              <a:latin typeface="BM DoHyeon"/>
              <a:cs typeface="BM DoHyeo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90469" y="1101472"/>
            <a:ext cx="3193143" cy="38971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5791200" y="2266950"/>
            <a:ext cx="3276600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+mn-ea"/>
              </a:rPr>
              <a:t>[API] GET 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/user</a:t>
            </a: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1.Response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1) </a:t>
            </a:r>
            <a:r>
              <a:rPr lang="en-US" altLang="ko-KR" sz="800" dirty="0" err="1" smtClean="0">
                <a:latin typeface="+mn-ea"/>
              </a:rPr>
              <a:t>reg_date</a:t>
            </a:r>
            <a:r>
              <a:rPr lang="en-US" altLang="ko-KR" sz="800" dirty="0" smtClean="0">
                <a:latin typeface="+mn-ea"/>
              </a:rPr>
              <a:t> </a:t>
            </a:r>
            <a:r>
              <a:rPr lang="en-US" altLang="ko-KR" sz="800" b="1" dirty="0" smtClean="0">
                <a:latin typeface="+mn-ea"/>
              </a:rPr>
              <a:t>(NEW)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  - set by </a:t>
            </a:r>
            <a:r>
              <a:rPr lang="en-US" altLang="ko-KR" sz="800" dirty="0" err="1" smtClean="0">
                <a:latin typeface="+mn-ea"/>
              </a:rPr>
              <a:t>st_user.reg_date</a:t>
            </a:r>
            <a:r>
              <a:rPr lang="en-US" altLang="ko-KR" sz="800" dirty="0" smtClean="0">
                <a:latin typeface="+mn-ea"/>
              </a:rPr>
              <a:t> (format: YYYYMMDD)</a:t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4" y="505247"/>
            <a:ext cx="35776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20" dirty="0"/>
              <a:t>마이페이지 </a:t>
            </a:r>
            <a:r>
              <a:rPr spc="10" dirty="0">
                <a:latin typeface="Arial"/>
                <a:cs typeface="Arial"/>
              </a:rPr>
              <a:t>&gt;</a:t>
            </a:r>
            <a:r>
              <a:rPr spc="-315" dirty="0">
                <a:latin typeface="Arial"/>
                <a:cs typeface="Arial"/>
              </a:rPr>
              <a:t> </a:t>
            </a:r>
            <a:r>
              <a:rPr spc="120" dirty="0"/>
              <a:t>회원탈퇴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1941830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[POST] </a:t>
            </a:r>
            <a:r>
              <a:rPr sz="900" spc="-5" dirty="0">
                <a:solidFill>
                  <a:srgbClr val="1F2123"/>
                </a:solidFill>
                <a:latin typeface="Arial"/>
                <a:cs typeface="Arial"/>
              </a:rPr>
              <a:t>/KORAIL/api/withdraw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215000"/>
              </a:lnSpc>
            </a:pP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탈퇴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api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통신은 성공 </a:t>
            </a:r>
            <a:r>
              <a:rPr sz="1000" spc="10" dirty="0">
                <a:solidFill>
                  <a:srgbClr val="424242"/>
                </a:solidFill>
                <a:latin typeface="BM DoHyeon"/>
                <a:cs typeface="BM DoHyeon"/>
              </a:rPr>
              <a:t>했으나</a:t>
            </a:r>
            <a:r>
              <a:rPr sz="1000" spc="10" dirty="0">
                <a:solidFill>
                  <a:srgbClr val="424242"/>
                </a:solidFill>
                <a:latin typeface="Arial"/>
                <a:cs typeface="Arial"/>
              </a:rPr>
              <a:t>, 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로그인</a:t>
            </a:r>
            <a:r>
              <a:rPr sz="1000" spc="-14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가능</a:t>
            </a:r>
            <a:r>
              <a:rPr sz="1000" spc="-114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하며</a:t>
            </a:r>
            <a:r>
              <a:rPr sz="1000" spc="-114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관리자</a:t>
            </a:r>
            <a:r>
              <a:rPr sz="1000" spc="-14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확인</a:t>
            </a:r>
            <a:r>
              <a:rPr sz="1000" spc="-114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불가</a:t>
            </a:r>
            <a:endParaRPr sz="1000">
              <a:latin typeface="BM DoHyeon"/>
              <a:cs typeface="BM DoHyeo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67200" y="1428750"/>
            <a:ext cx="3276600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latin typeface="+mn-ea"/>
              </a:rPr>
              <a:t>[API] POST /</a:t>
            </a:r>
            <a:r>
              <a:rPr lang="en-US" altLang="ko-KR" sz="800" dirty="0" err="1" smtClean="0">
                <a:latin typeface="+mn-ea"/>
              </a:rPr>
              <a:t>api</a:t>
            </a:r>
            <a:r>
              <a:rPr lang="en-US" altLang="ko-KR" sz="800" dirty="0" smtClean="0">
                <a:latin typeface="+mn-ea"/>
              </a:rPr>
              <a:t>/withdraw</a:t>
            </a:r>
          </a:p>
          <a:p>
            <a:endParaRPr lang="en-US" altLang="ko-KR" sz="800" dirty="0">
              <a:latin typeface="+mn-ea"/>
            </a:endParaRPr>
          </a:p>
          <a:p>
            <a:r>
              <a:rPr lang="en-US" altLang="ko-KR" sz="800" dirty="0" smtClean="0">
                <a:latin typeface="+mn-ea"/>
              </a:rPr>
              <a:t>1.Process</a:t>
            </a: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1) when UPDATE </a:t>
            </a:r>
            <a:r>
              <a:rPr lang="en-US" altLang="ko-KR" sz="800" dirty="0" err="1" smtClean="0">
                <a:latin typeface="+mn-ea"/>
              </a:rPr>
              <a:t>st_user</a:t>
            </a:r>
            <a:endParaRPr lang="en-US" altLang="ko-KR" sz="800" dirty="0" smtClean="0">
              <a:latin typeface="+mn-ea"/>
            </a:endParaRPr>
          </a:p>
          <a:p>
            <a:r>
              <a:rPr lang="en-US" altLang="ko-KR" sz="800" dirty="0">
                <a:latin typeface="+mn-ea"/>
              </a:rPr>
              <a:t> </a:t>
            </a:r>
            <a:r>
              <a:rPr lang="en-US" altLang="ko-KR" sz="800" dirty="0" smtClean="0">
                <a:latin typeface="+mn-ea"/>
              </a:rPr>
              <a:t>   - set </a:t>
            </a:r>
            <a:r>
              <a:rPr lang="en-US" altLang="ko-KR" sz="800" b="1" dirty="0" err="1" smtClean="0">
                <a:latin typeface="+mn-ea"/>
              </a:rPr>
              <a:t>user_status</a:t>
            </a:r>
            <a:r>
              <a:rPr lang="en-US" altLang="ko-KR" sz="800" b="1" dirty="0" smtClean="0">
                <a:latin typeface="+mn-ea"/>
              </a:rPr>
              <a:t> = ‘US05’</a:t>
            </a:r>
            <a:r>
              <a:rPr lang="en-US" altLang="ko-KR" sz="800" dirty="0" smtClean="0">
                <a:latin typeface="+mn-ea"/>
              </a:rPr>
              <a:t/>
            </a:r>
            <a:br>
              <a:rPr lang="en-US" altLang="ko-KR" sz="800" dirty="0" smtClean="0">
                <a:latin typeface="+mn-ea"/>
              </a:rPr>
            </a:br>
            <a:r>
              <a:rPr lang="en-US" altLang="ko-KR" sz="800" dirty="0" smtClean="0">
                <a:latin typeface="+mn-ea"/>
              </a:rPr>
              <a:t> 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4" y="505247"/>
            <a:ext cx="6930476" cy="4095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120" dirty="0"/>
              <a:t>마이페이지</a:t>
            </a:r>
            <a:r>
              <a:rPr spc="-120" dirty="0"/>
              <a:t> </a:t>
            </a:r>
            <a:r>
              <a:rPr spc="10" dirty="0">
                <a:latin typeface="Arial"/>
                <a:cs typeface="Arial"/>
              </a:rPr>
              <a:t>&gt;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120" dirty="0"/>
              <a:t>주문내역</a:t>
            </a:r>
            <a:r>
              <a:rPr spc="-114" dirty="0"/>
              <a:t> </a:t>
            </a:r>
            <a:r>
              <a:rPr spc="10" dirty="0">
                <a:latin typeface="Arial"/>
                <a:cs typeface="Arial"/>
              </a:rPr>
              <a:t>&gt;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120" dirty="0"/>
              <a:t>주문</a:t>
            </a:r>
            <a:r>
              <a:rPr spc="-120" dirty="0"/>
              <a:t> </a:t>
            </a:r>
            <a:r>
              <a:rPr spc="120" dirty="0"/>
              <a:t>상세</a:t>
            </a:r>
            <a:r>
              <a:rPr spc="-114" dirty="0"/>
              <a:t> </a:t>
            </a:r>
            <a:r>
              <a:rPr spc="10" dirty="0">
                <a:latin typeface="Arial"/>
                <a:cs typeface="Arial"/>
              </a:rPr>
              <a:t>&gt;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120" dirty="0"/>
              <a:t>배송조회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4724" y="1220420"/>
            <a:ext cx="80264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API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정보</a:t>
            </a:r>
            <a:r>
              <a:rPr sz="1000" spc="-170" dirty="0">
                <a:solidFill>
                  <a:srgbClr val="424242"/>
                </a:solidFill>
                <a:latin typeface="BM DoHyeon"/>
                <a:cs typeface="BM DoHyeon"/>
              </a:rPr>
              <a:t> </a:t>
            </a:r>
            <a:r>
              <a:rPr sz="1000" spc="40" dirty="0">
                <a:solidFill>
                  <a:srgbClr val="424242"/>
                </a:solidFill>
                <a:latin typeface="BM DoHyeon"/>
                <a:cs typeface="BM DoHyeon"/>
              </a:rPr>
              <a:t>없음</a:t>
            </a:r>
            <a:endParaRPr sz="1000">
              <a:latin typeface="BM DoHyeon"/>
              <a:cs typeface="BM DoHyeo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8494" y="1214747"/>
            <a:ext cx="1821621" cy="36301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955</Words>
  <Application>Microsoft Office PowerPoint</Application>
  <PresentationFormat>On-screen Show (16:9)</PresentationFormat>
  <Paragraphs>184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BM DoHyeon</vt:lpstr>
      <vt:lpstr>맑은 고딕</vt:lpstr>
      <vt:lpstr>Arial</vt:lpstr>
      <vt:lpstr>Calibri</vt:lpstr>
      <vt:lpstr>Office Theme</vt:lpstr>
      <vt:lpstr>코레일 API 요청 사항</vt:lpstr>
      <vt:lpstr>메인 &gt; 베너</vt:lpstr>
      <vt:lpstr>공통 &gt; 스토리 포인트</vt:lpstr>
      <vt:lpstr>PowerPoint Presentation</vt:lpstr>
      <vt:lpstr>SNS 로그인 &gt; 네이버</vt:lpstr>
      <vt:lpstr>PowerPoint Presentation</vt:lpstr>
      <vt:lpstr>PowerPoint Presentation</vt:lpstr>
      <vt:lpstr>마이페이지 &gt; 회원탈퇴</vt:lpstr>
      <vt:lpstr>마이페이지 &gt; 주문내역 &gt; 주문 상세 &gt; 배송조회</vt:lpstr>
      <vt:lpstr>마이페이지 &gt; 주문내역(스마트오더) &gt; 진행중 주문</vt:lpstr>
      <vt:lpstr>PowerPoint Presentation</vt:lpstr>
      <vt:lpstr>PowerPoint Presentation</vt:lpstr>
      <vt:lpstr>PowerPoint Presentation</vt:lpstr>
      <vt:lpstr>스토리 쇼핑 &gt; 할인쿠폰</vt:lpstr>
      <vt:lpstr>스토리 쇼핑 &gt; 발급가능쿠폰</vt:lpstr>
      <vt:lpstr>스토리 쇼핑 &gt; 상품상세 &gt; 관심상품</vt:lpstr>
      <vt:lpstr>스토리 쇼핑 &gt; 주문하기 &gt; 쿠폰적용</vt:lpstr>
      <vt:lpstr>스토리오더 &gt; 인근시설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코레일 API 요청 사항</dc:title>
  <dc:creator>gram</dc:creator>
  <cp:lastModifiedBy>gram</cp:lastModifiedBy>
  <cp:revision>18</cp:revision>
  <dcterms:created xsi:type="dcterms:W3CDTF">2023-08-02T09:11:44Z</dcterms:created>
  <dcterms:modified xsi:type="dcterms:W3CDTF">2023-08-03T04:02:22Z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  <property fmtid="{D5CDD505-2E9C-101B-9397-08002B2CF9AE}" pid="3" name="LastSaved">
    <vt:filetime>2023-08-02T00:00:00Z</vt:filetime>
  </property>
</Properties>
</file>