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65" r:id="rId5"/>
    <p:sldId id="266" r:id="rId6"/>
    <p:sldId id="267" r:id="rId7"/>
    <p:sldId id="262" r:id="rId8"/>
    <p:sldId id="268" r:id="rId9"/>
    <p:sldId id="260" r:id="rId10"/>
    <p:sldId id="261" r:id="rId11"/>
    <p:sldId id="269" r:id="rId12"/>
    <p:sldId id="270" r:id="rId13"/>
    <p:sldId id="275" r:id="rId14"/>
    <p:sldId id="271" r:id="rId15"/>
    <p:sldId id="272" r:id="rId16"/>
    <p:sldId id="274" r:id="rId17"/>
    <p:sldId id="276" r:id="rId18"/>
    <p:sldId id="277" r:id="rId19"/>
    <p:sldId id="280" r:id="rId20"/>
    <p:sldId id="279" r:id="rId21"/>
    <p:sldId id="281" r:id="rId22"/>
    <p:sldId id="278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56" y="-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35C33E-FA8B-6CF8-1E09-A363871DD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F4BA686-64CD-0B62-9A4C-459749090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79A7EA-3340-3870-84E6-A09FC203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BB8C-0DA2-457B-972F-C8DCE51BB00B}" type="datetimeFigureOut">
              <a:rPr lang="ko-KR" altLang="en-US" smtClean="0"/>
              <a:t>2023-08-11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08BDC7-BA70-C475-B6FA-9964F8820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447BCC-0FBE-411A-5DB6-1808132F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56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F17B87-6EB2-EEFC-87BE-06C3E5C5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E9A6FCB-5D24-1219-C135-9777CD97A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FB5AFE-1311-64A3-8CB7-7F098EE6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BB8C-0DA2-457B-972F-C8DCE51BB00B}" type="datetimeFigureOut">
              <a:rPr lang="ko-KR" altLang="en-US" smtClean="0"/>
              <a:t>2023-08-11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8EB932-6B96-70C6-4975-A4F3E004F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CA87C3-ADC3-C6B3-800F-DF0AECE5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905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89C4AE9-FF4F-A969-C5F1-00E4C623E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048152B-8E95-06BF-A49F-6CEA17DC1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E22F4F-3663-F066-C135-951E6A9E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BB8C-0DA2-457B-972F-C8DCE51BB00B}" type="datetimeFigureOut">
              <a:rPr lang="ko-KR" altLang="en-US" smtClean="0"/>
              <a:t>2023-08-11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5FB9A8-20CC-0CC6-B59E-FDC3DDAE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98B13A-6414-7824-500B-95719C57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13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45416F-8531-26BE-7E51-2586715B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68361F-B166-8CC5-C470-629F3E116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862CBB-5677-9E27-1205-17C4AF60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BB8C-0DA2-457B-972F-C8DCE51BB00B}" type="datetimeFigureOut">
              <a:rPr lang="ko-KR" altLang="en-US" smtClean="0"/>
              <a:t>2023-08-11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642329-E1D0-83BA-4706-45A25FB8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F6D9FA-593A-D53B-D98E-066105C0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511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8962CC-DC2A-B67C-26F8-25D17ADB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5A605C3-453E-9D1C-D7DA-E51289E70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2E2972-55F4-0B9A-A56A-5A2F0756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BB8C-0DA2-457B-972F-C8DCE51BB00B}" type="datetimeFigureOut">
              <a:rPr lang="ko-KR" altLang="en-US" smtClean="0"/>
              <a:t>2023-08-11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72EFCD-4C28-2A4C-255B-74C31F836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A93270-DA50-2229-B42E-993317E8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02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1485CD-807D-1C66-2193-65164C3A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A4FFD1-3D44-8DE4-255F-8AC9A3E47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C79F253-F549-A317-6C91-1DEF2EB5F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951EE90-B814-0EE1-2FC6-0CA9D283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BB8C-0DA2-457B-972F-C8DCE51BB00B}" type="datetimeFigureOut">
              <a:rPr lang="ko-KR" altLang="en-US" smtClean="0"/>
              <a:t>2023-08-11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1913141-A6F0-602C-4868-318913D7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E87D2ED-3CCE-A32D-82B2-0B10BABD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41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E7C6AA-E388-D95D-3733-A48FDD27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429D58-A541-7073-B801-AF11E6CF1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660F12A-ADF6-9863-A1A8-36A3BC4AB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1A8ABCD-4200-056B-6E90-FF4E58104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F87D94F-4652-0CF4-13D4-6457B2A94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F0F1718-4888-BC2B-1D96-34BA637A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BB8C-0DA2-457B-972F-C8DCE51BB00B}" type="datetimeFigureOut">
              <a:rPr lang="ko-KR" altLang="en-US" smtClean="0"/>
              <a:t>2023-08-11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CB05DAD-7396-DF78-1C6E-A7B153DC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8224DC2-D644-A1C9-5D68-94FC87A2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01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B2F20C-99B2-D94E-ECB3-6E0F630D8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0F10A41-3608-4769-F65D-735F4A70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BB8C-0DA2-457B-972F-C8DCE51BB00B}" type="datetimeFigureOut">
              <a:rPr lang="ko-KR" altLang="en-US" smtClean="0"/>
              <a:t>2023-08-11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EBC52CA-C704-F905-1B6A-6D67949C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21040BD-A0FC-47D0-9773-2F14060C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26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ABAF99F-A425-419E-32CD-ED73F72FD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BB8C-0DA2-457B-972F-C8DCE51BB00B}" type="datetimeFigureOut">
              <a:rPr lang="ko-KR" altLang="en-US" smtClean="0"/>
              <a:t>2023-08-11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E13C7BE-1E73-ADA7-3041-EEC27958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32B9B5-187E-043D-8D00-32DB3F16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742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315E60-28C5-06AE-18DE-3426CDBCA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1252FB-AB99-4387-79FB-6394860E3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AFAB4F1-ED49-32B6-2CE6-174BC2B61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968F4A6-3534-CDAF-2560-2ACC364C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BB8C-0DA2-457B-972F-C8DCE51BB00B}" type="datetimeFigureOut">
              <a:rPr lang="ko-KR" altLang="en-US" smtClean="0"/>
              <a:t>2023-08-11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61D361B-E540-216D-F4CF-E3286B4B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198B4C2-D3BE-D6CD-710C-6065587A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87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5D3549-8588-3DF0-1F86-6050671F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BD9976D-AA0B-56AE-5A6E-0A4053857B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A53C52A-00AE-BBD3-26D4-BD03B6E56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D77D6A8-865E-7769-14E9-7F7E038F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BB8C-0DA2-457B-972F-C8DCE51BB00B}" type="datetimeFigureOut">
              <a:rPr lang="ko-KR" altLang="en-US" smtClean="0"/>
              <a:t>2023-08-11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4DF0BB-813A-9190-88EE-ABE9B8E0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9AB14A7-7F47-29BA-3876-9798BBAB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69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9CE3D21-AB44-2032-185F-3DDC8447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9E8095F-2E3E-1DA3-2F78-6A6A95F7D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580185-8851-4B4D-DA47-3BB9B82E6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8BB8C-0DA2-457B-972F-C8DCE51BB00B}" type="datetimeFigureOut">
              <a:rPr lang="ko-KR" altLang="en-US" smtClean="0"/>
              <a:t>2023-08-11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6C05F8-D397-0E59-C283-743AEA99F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599F7E-4518-6238-8271-8E71B04F6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21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8C3A66FC-D1BC-8872-F093-F1713E742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21651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526222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211776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1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역 검색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표기되는 역 위치가 안맞음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역사 위치에 맞게 위치 수정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소재준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2023.08.08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DEA9769-D9A9-671F-63ED-6D6C4E1BCD5B}"/>
              </a:ext>
            </a:extLst>
          </p:cNvPr>
          <p:cNvSpPr txBox="1"/>
          <p:nvPr/>
        </p:nvSpPr>
        <p:spPr>
          <a:xfrm flipH="1">
            <a:off x="303411" y="1133475"/>
            <a:ext cx="11431388" cy="6463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처리 </a:t>
            </a:r>
            <a:r>
              <a:rPr lang="en-US" altLang="ko-KR" sz="1200"/>
              <a:t>: </a:t>
            </a:r>
            <a:r>
              <a:rPr lang="ko-KR" altLang="en-US" sz="1200"/>
              <a:t>위치가 안 맞는 것은 위경도 문제로</a:t>
            </a:r>
            <a:r>
              <a:rPr lang="en-US" altLang="ko-KR" sz="1200"/>
              <a:t>, </a:t>
            </a:r>
            <a:r>
              <a:rPr lang="ko-KR" altLang="en-US" sz="1200" b="1"/>
              <a:t>철도역의 위경도 정보 업데이트 중</a:t>
            </a:r>
            <a:r>
              <a:rPr lang="ko-KR" altLang="en-US" sz="1200"/>
              <a:t>입니다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r>
              <a:rPr lang="ko-KR" altLang="en-US" sz="1200"/>
              <a:t>앱에서 표시되는 역은 </a:t>
            </a:r>
            <a:r>
              <a:rPr lang="en-US" altLang="ko-KR" sz="1200"/>
              <a:t>‘</a:t>
            </a:r>
            <a:r>
              <a:rPr lang="en-US" altLang="ko-KR" sz="120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/api/point_station_list</a:t>
            </a:r>
            <a:r>
              <a:rPr lang="en-US" altLang="ko-KR" sz="1200"/>
              <a:t>’</a:t>
            </a:r>
            <a:r>
              <a:rPr lang="ko-KR" altLang="en-US" sz="1200"/>
              <a:t>로 연동 예정 </a:t>
            </a:r>
            <a:r>
              <a:rPr lang="en-US" altLang="ko-KR" sz="1200"/>
              <a:t>-&gt; </a:t>
            </a:r>
            <a:r>
              <a:rPr lang="ko-KR" altLang="en-US" sz="1200"/>
              <a:t>현재 위치는 반영이 되었는데</a:t>
            </a:r>
            <a:r>
              <a:rPr lang="en-US" altLang="ko-KR" sz="1200"/>
              <a:t>, </a:t>
            </a:r>
            <a:r>
              <a:rPr lang="ko-KR" altLang="en-US" sz="1200" b="1"/>
              <a:t>주변 역 정보</a:t>
            </a:r>
            <a:r>
              <a:rPr lang="ko-KR" altLang="en-US" sz="1200"/>
              <a:t>가 뜨지 않아 확인 부탁드립니다</a:t>
            </a:r>
            <a:r>
              <a:rPr lang="en-US" altLang="ko-KR" sz="1200"/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2021881-57A3-96F6-BCD9-6F1400B8F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1" y="2008406"/>
            <a:ext cx="2566788" cy="454194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68BACB1-511A-1D2F-B4CB-F22AC6B18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152" y="2008406"/>
            <a:ext cx="2118003" cy="454194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7318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50B5A641-710C-4966-672E-801107C2B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620575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796557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941441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스토리쇼핑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뒤로가긱 안됨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되로가기 되도록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9ABC708-641B-A135-97FB-7151F688B49C}"/>
              </a:ext>
            </a:extLst>
          </p:cNvPr>
          <p:cNvSpPr txBox="1"/>
          <p:nvPr/>
        </p:nvSpPr>
        <p:spPr>
          <a:xfrm flipH="1">
            <a:off x="303412" y="1067999"/>
            <a:ext cx="8621512" cy="276999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처리 </a:t>
            </a:r>
            <a:r>
              <a:rPr lang="en-US" altLang="ko-KR" sz="1200"/>
              <a:t>: </a:t>
            </a:r>
            <a:r>
              <a:rPr lang="ko-KR" altLang="en-US" sz="1200"/>
              <a:t>현재 뒤로가기 정상적으로 되고 있는 것으로 확인됩니다</a:t>
            </a:r>
            <a:r>
              <a:rPr lang="en-US" altLang="ko-KR" sz="1200"/>
              <a:t>.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146245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50B5A641-710C-4966-672E-801107C2B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907228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796557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941441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메인화면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누적포인트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기차 이동 효과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기차이동 효과 적용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9ABC708-641B-A135-97FB-7151F688B49C}"/>
              </a:ext>
            </a:extLst>
          </p:cNvPr>
          <p:cNvSpPr txBox="1"/>
          <p:nvPr/>
        </p:nvSpPr>
        <p:spPr>
          <a:xfrm flipH="1">
            <a:off x="303412" y="1067999"/>
            <a:ext cx="4268588" cy="276999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처리 </a:t>
            </a:r>
            <a:r>
              <a:rPr lang="en-US" altLang="ko-KR" sz="1200"/>
              <a:t>: (1) </a:t>
            </a:r>
            <a:r>
              <a:rPr lang="ko-KR" altLang="en-US" sz="1200"/>
              <a:t>오늘 적립 포인트 부분 수정 </a:t>
            </a:r>
            <a:r>
              <a:rPr lang="en-US" altLang="ko-KR" sz="1200"/>
              <a:t>(2) </a:t>
            </a:r>
            <a:r>
              <a:rPr lang="ko-KR" altLang="en-US" sz="1200"/>
              <a:t>모션 효과 추가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81200FC-6497-C7C1-BE2E-7A38CC9D1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2" y="1473695"/>
            <a:ext cx="2821528" cy="50355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B3DCC29-68CE-EF55-497E-D389CA56AF2D}"/>
              </a:ext>
            </a:extLst>
          </p:cNvPr>
          <p:cNvSpPr/>
          <p:nvPr/>
        </p:nvSpPr>
        <p:spPr>
          <a:xfrm>
            <a:off x="911052" y="3225799"/>
            <a:ext cx="1315417" cy="5365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B7DF1D21-C10B-CD5C-43AE-C3FD014A996C}"/>
              </a:ext>
            </a:extLst>
          </p:cNvPr>
          <p:cNvCxnSpPr>
            <a:cxnSpLocks/>
          </p:cNvCxnSpPr>
          <p:nvPr/>
        </p:nvCxnSpPr>
        <p:spPr>
          <a:xfrm>
            <a:off x="2226469" y="3494086"/>
            <a:ext cx="117078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482AE3-5F77-E79E-FF2A-3BBDD9144673}"/>
              </a:ext>
            </a:extLst>
          </p:cNvPr>
          <p:cNvSpPr txBox="1"/>
          <p:nvPr/>
        </p:nvSpPr>
        <p:spPr>
          <a:xfrm>
            <a:off x="3376812" y="3361936"/>
            <a:ext cx="1715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/>
              <a:t>누적된 현재 보유 포인트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C6AC01F-0C0D-9E1A-6CEE-F8A8D048CD46}"/>
              </a:ext>
            </a:extLst>
          </p:cNvPr>
          <p:cNvSpPr/>
          <p:nvPr/>
        </p:nvSpPr>
        <p:spPr>
          <a:xfrm>
            <a:off x="911052" y="3767135"/>
            <a:ext cx="1315417" cy="3095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C121E1A2-A2DE-23F9-CD96-1A78423CE07A}"/>
              </a:ext>
            </a:extLst>
          </p:cNvPr>
          <p:cNvCxnSpPr>
            <a:cxnSpLocks/>
          </p:cNvCxnSpPr>
          <p:nvPr/>
        </p:nvCxnSpPr>
        <p:spPr>
          <a:xfrm>
            <a:off x="2226469" y="3894524"/>
            <a:ext cx="117078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BFA5F9-A2FE-CE34-7F36-3D8A50908E2F}"/>
              </a:ext>
            </a:extLst>
          </p:cNvPr>
          <p:cNvSpPr txBox="1"/>
          <p:nvPr/>
        </p:nvSpPr>
        <p:spPr>
          <a:xfrm>
            <a:off x="3376812" y="3762374"/>
            <a:ext cx="4363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/>
              <a:t>오늘 기준 </a:t>
            </a:r>
            <a:endParaRPr lang="en-US" altLang="ko-KR" sz="1000" b="1"/>
          </a:p>
          <a:p>
            <a:r>
              <a:rPr lang="ko-KR" altLang="en-US" sz="1000"/>
              <a:t>이동 거리 </a:t>
            </a:r>
            <a:r>
              <a:rPr lang="en-US" altLang="ko-KR" sz="1000"/>
              <a:t>/ </a:t>
            </a:r>
            <a:r>
              <a:rPr lang="ko-KR" altLang="en-US" sz="1000"/>
              <a:t>탄소저감량 </a:t>
            </a:r>
            <a:r>
              <a:rPr lang="en-US" altLang="ko-KR" sz="1000"/>
              <a:t>/ </a:t>
            </a:r>
            <a:r>
              <a:rPr lang="ko-KR" altLang="en-US" sz="1000"/>
              <a:t>적립 포인트</a:t>
            </a:r>
            <a:endParaRPr lang="en-US" altLang="ko-KR" sz="1000"/>
          </a:p>
          <a:p>
            <a:endParaRPr lang="en-US" altLang="ko-KR" sz="1000"/>
          </a:p>
          <a:p>
            <a:r>
              <a:rPr lang="en-US" altLang="ko-KR" sz="1000"/>
              <a:t>(1) </a:t>
            </a:r>
            <a:r>
              <a:rPr lang="ko-KR" altLang="en-US" sz="1000"/>
              <a:t>이동 거리 </a:t>
            </a:r>
            <a:r>
              <a:rPr lang="en-US" altLang="ko-KR" sz="1000"/>
              <a:t>: </a:t>
            </a:r>
            <a:r>
              <a:rPr lang="ko-KR" altLang="en-US" sz="1000"/>
              <a:t>오늘</a:t>
            </a:r>
            <a:r>
              <a:rPr lang="en-US" altLang="ko-KR" sz="1000"/>
              <a:t> </a:t>
            </a:r>
            <a:r>
              <a:rPr lang="ko-KR" altLang="en-US" sz="1000"/>
              <a:t>총 이동 거리</a:t>
            </a:r>
            <a:endParaRPr lang="en-US" altLang="ko-KR" sz="1000"/>
          </a:p>
          <a:p>
            <a:r>
              <a:rPr lang="en-US" altLang="ko-KR" sz="1000"/>
              <a:t>    *</a:t>
            </a:r>
            <a:r>
              <a:rPr lang="ko-KR" altLang="en-US" sz="1000"/>
              <a:t>출발</a:t>
            </a:r>
            <a:r>
              <a:rPr lang="en-US" altLang="ko-KR" sz="1000"/>
              <a:t>-</a:t>
            </a:r>
            <a:r>
              <a:rPr lang="ko-KR" altLang="en-US" sz="1000"/>
              <a:t>도착 처리된 이동 거리</a:t>
            </a:r>
            <a:endParaRPr lang="en-US" altLang="ko-KR" sz="1000"/>
          </a:p>
          <a:p>
            <a:r>
              <a:rPr lang="en-US" altLang="ko-KR" sz="1000"/>
              <a:t>(2) </a:t>
            </a:r>
            <a:r>
              <a:rPr lang="ko-KR" altLang="en-US" sz="1000"/>
              <a:t>탄소 저감량 </a:t>
            </a:r>
            <a:r>
              <a:rPr lang="en-US" altLang="ko-KR" sz="1000"/>
              <a:t>: </a:t>
            </a:r>
            <a:r>
              <a:rPr lang="ko-KR" altLang="en-US" sz="1000"/>
              <a:t>오늘 이동 거리에 따른 탄소 저감량 </a:t>
            </a:r>
            <a:endParaRPr lang="en-US" altLang="ko-KR" sz="1000"/>
          </a:p>
          <a:p>
            <a:r>
              <a:rPr lang="en-US" altLang="ko-KR" sz="1000"/>
              <a:t>(3) </a:t>
            </a:r>
            <a:r>
              <a:rPr lang="ko-KR" altLang="en-US" sz="1000"/>
              <a:t>적립 포인트 </a:t>
            </a:r>
            <a:r>
              <a:rPr lang="en-US" altLang="ko-KR" sz="1000"/>
              <a:t>: </a:t>
            </a:r>
            <a:r>
              <a:rPr lang="ko-KR" altLang="en-US" sz="1000"/>
              <a:t>오늘 적립된 포인트</a:t>
            </a:r>
            <a:r>
              <a:rPr lang="en-US" altLang="ko-KR" sz="1000"/>
              <a:t>/100p</a:t>
            </a:r>
          </a:p>
          <a:p>
            <a:r>
              <a:rPr lang="en-US" altLang="ko-KR" sz="1000"/>
              <a:t>     *</a:t>
            </a:r>
            <a:r>
              <a:rPr lang="ko-KR" altLang="en-US" sz="1000" b="1"/>
              <a:t>현재 </a:t>
            </a:r>
            <a:r>
              <a:rPr lang="en-US" altLang="ko-KR" sz="1000" b="1"/>
              <a:t>416p</a:t>
            </a:r>
            <a:r>
              <a:rPr lang="ko-KR" altLang="en-US" sz="1000" b="1"/>
              <a:t>라고 되어 있는 부분을 </a:t>
            </a:r>
            <a:r>
              <a:rPr lang="en-US" altLang="ko-KR" sz="1000" b="1"/>
              <a:t>100p</a:t>
            </a:r>
            <a:r>
              <a:rPr lang="ko-KR" altLang="en-US" sz="1000" b="1"/>
              <a:t>로 고정 부탁드립니다</a:t>
            </a:r>
            <a:r>
              <a:rPr lang="en-US" altLang="ko-KR" sz="1000" b="1"/>
              <a:t>.</a:t>
            </a:r>
            <a:endParaRPr lang="ko-KR" altLang="en-US" sz="1000" b="1"/>
          </a:p>
        </p:txBody>
      </p:sp>
    </p:spTree>
    <p:extLst>
      <p:ext uri="{BB962C8B-B14F-4D97-AF65-F5344CB8AC3E}">
        <p14:creationId xmlns:p14="http://schemas.microsoft.com/office/powerpoint/2010/main" val="112209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9D0B0925-747A-EF76-2B11-756CB18FF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4360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796557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941441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수정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메인화면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누적포인트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기차 이동 효과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기차이동 효과 적용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656DA45-AAFC-A21E-82F9-4354555D6669}"/>
              </a:ext>
            </a:extLst>
          </p:cNvPr>
          <p:cNvSpPr txBox="1"/>
          <p:nvPr/>
        </p:nvSpPr>
        <p:spPr>
          <a:xfrm flipH="1">
            <a:off x="303412" y="1067999"/>
            <a:ext cx="4268588" cy="276999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처리 </a:t>
            </a:r>
            <a:r>
              <a:rPr lang="en-US" altLang="ko-KR" sz="1200"/>
              <a:t>: (2) </a:t>
            </a:r>
            <a:r>
              <a:rPr lang="ko-KR" altLang="en-US" sz="1200"/>
              <a:t>모션 효과 추가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7202CD7-DA16-B97C-3B83-A5E9837BD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37" y="1609146"/>
            <a:ext cx="3709668" cy="23696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915ED0A-3780-DE04-F848-5AD9F331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37" y="4076700"/>
            <a:ext cx="3709668" cy="234814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CD1EA151-A58E-868F-EF8C-159CD0B05BA2}"/>
              </a:ext>
            </a:extLst>
          </p:cNvPr>
          <p:cNvCxnSpPr>
            <a:cxnSpLocks/>
          </p:cNvCxnSpPr>
          <p:nvPr/>
        </p:nvCxnSpPr>
        <p:spPr>
          <a:xfrm flipV="1">
            <a:off x="1819275" y="2408624"/>
            <a:ext cx="2873375" cy="33349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08B57D-00DA-3B16-AD94-64B647EEC6A3}"/>
              </a:ext>
            </a:extLst>
          </p:cNvPr>
          <p:cNvSpPr txBox="1"/>
          <p:nvPr/>
        </p:nvSpPr>
        <p:spPr>
          <a:xfrm>
            <a:off x="4672212" y="2276474"/>
            <a:ext cx="4833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/>
              <a:t>홈 화면에 진입했을 때</a:t>
            </a:r>
            <a:r>
              <a:rPr lang="en-US" altLang="ko-KR" sz="1000"/>
              <a:t>, </a:t>
            </a:r>
          </a:p>
          <a:p>
            <a:r>
              <a:rPr lang="ko-KR" altLang="en-US" sz="1000" b="1"/>
              <a:t>오늘 적립된 포인트만큼 아이콘이 슬라이딩</a:t>
            </a:r>
            <a:r>
              <a:rPr lang="ko-KR" altLang="en-US" sz="1000"/>
              <a:t>되도록 할 수 있을까요</a:t>
            </a:r>
            <a:r>
              <a:rPr lang="en-US" altLang="ko-KR" sz="1000"/>
              <a:t>?</a:t>
            </a:r>
          </a:p>
          <a:p>
            <a:r>
              <a:rPr lang="ko-KR" altLang="en-US" sz="1000"/>
              <a:t>혹시 추가적인 퍼블리싱 작업 전달이 필요하다면 말씀 부탁드립니다</a:t>
            </a:r>
          </a:p>
        </p:txBody>
      </p:sp>
    </p:spTree>
    <p:extLst>
      <p:ext uri="{BB962C8B-B14F-4D97-AF65-F5344CB8AC3E}">
        <p14:creationId xmlns:p14="http://schemas.microsoft.com/office/powerpoint/2010/main" val="3584946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9D0B0925-747A-EF76-2B11-756CB18FF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935703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914791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3459480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941441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스토리오더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결제단계에서 결제수단 선택후 주문실패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 뒤로가기를 클릭하면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일시적인 오류가 발생했습니다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)"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 뜨고 주문하기가 초기화됨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주문실패 화면에서 뒤로가기 클릭시 주문하기 화면으로 돌아가도록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김선재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656DA45-AAFC-A21E-82F9-4354555D6669}"/>
              </a:ext>
            </a:extLst>
          </p:cNvPr>
          <p:cNvSpPr txBox="1"/>
          <p:nvPr/>
        </p:nvSpPr>
        <p:spPr>
          <a:xfrm flipH="1">
            <a:off x="303412" y="1067999"/>
            <a:ext cx="6468863" cy="276999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처리 </a:t>
            </a:r>
            <a:r>
              <a:rPr lang="en-US" altLang="ko-KR" sz="1200"/>
              <a:t>: </a:t>
            </a:r>
            <a:r>
              <a:rPr lang="ko-KR" altLang="en-US" sz="1200"/>
              <a:t>주문 실패에서 뒤로가기 클릭 시</a:t>
            </a:r>
            <a:r>
              <a:rPr lang="en-US" altLang="ko-KR" sz="1200"/>
              <a:t>, </a:t>
            </a:r>
            <a:r>
              <a:rPr lang="ko-KR" altLang="en-US" sz="1200"/>
              <a:t>주문하기 작성 내용이 유지되도록 할 수 있을까요</a:t>
            </a:r>
            <a:r>
              <a:rPr lang="en-US" altLang="ko-KR" sz="1200"/>
              <a:t>? </a:t>
            </a:r>
            <a:r>
              <a:rPr lang="ko-KR" altLang="en-US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3670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358D4869-4359-B0F2-11D6-1434EA32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56394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796557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941441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버그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주문하기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포인트 적용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포인트 전액 사용 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100P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단위로 적용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grpSp>
        <p:nvGrpSpPr>
          <p:cNvPr id="13" name="그룹 12">
            <a:extLst>
              <a:ext uri="{FF2B5EF4-FFF2-40B4-BE49-F238E27FC236}">
                <a16:creationId xmlns:a16="http://schemas.microsoft.com/office/drawing/2014/main" id="{71BC5BE2-D68C-EA16-EF7B-17D64A0C3BE9}"/>
              </a:ext>
            </a:extLst>
          </p:cNvPr>
          <p:cNvGrpSpPr/>
          <p:nvPr/>
        </p:nvGrpSpPr>
        <p:grpSpPr>
          <a:xfrm>
            <a:off x="303412" y="1508121"/>
            <a:ext cx="5455232" cy="5088043"/>
            <a:chOff x="303413" y="1066800"/>
            <a:chExt cx="5879755" cy="5483991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4AFDFC6F-33CB-3D66-B127-DB88AC378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3413" y="1066800"/>
              <a:ext cx="3087487" cy="548399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0CCDFDB-82C4-1A5C-DAF9-5F21D6768664}"/>
                </a:ext>
              </a:extLst>
            </p:cNvPr>
            <p:cNvSpPr/>
            <p:nvPr/>
          </p:nvSpPr>
          <p:spPr>
            <a:xfrm>
              <a:off x="400512" y="2807015"/>
              <a:ext cx="2891328" cy="68294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화살표 연결선 7">
              <a:extLst>
                <a:ext uri="{FF2B5EF4-FFF2-40B4-BE49-F238E27FC236}">
                  <a16:creationId xmlns:a16="http://schemas.microsoft.com/office/drawing/2014/main" id="{96AE7613-1CC9-5431-7294-6C6805254A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2780" y="2934404"/>
              <a:ext cx="806450" cy="15931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F257C8-7FC2-2549-6449-12C4DE17B318}"/>
                </a:ext>
              </a:extLst>
            </p:cNvPr>
            <p:cNvSpPr txBox="1"/>
            <p:nvPr/>
          </p:nvSpPr>
          <p:spPr>
            <a:xfrm>
              <a:off x="3999229" y="2825113"/>
              <a:ext cx="2183939" cy="265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/>
                <a:t>전액 사용 시</a:t>
              </a:r>
              <a:r>
                <a:rPr lang="en-US" altLang="ko-KR" sz="1000"/>
                <a:t>, 100P </a:t>
              </a:r>
              <a:r>
                <a:rPr lang="ko-KR" altLang="en-US" sz="1000"/>
                <a:t>단위로 적용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8022AB1-4CC4-218E-CAD1-00BAC466BD3D}"/>
              </a:ext>
            </a:extLst>
          </p:cNvPr>
          <p:cNvSpPr txBox="1"/>
          <p:nvPr/>
        </p:nvSpPr>
        <p:spPr>
          <a:xfrm flipH="1">
            <a:off x="303412" y="1067999"/>
            <a:ext cx="8621512" cy="276999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처리 </a:t>
            </a:r>
            <a:r>
              <a:rPr lang="en-US" altLang="ko-KR" sz="1200"/>
              <a:t>: </a:t>
            </a:r>
            <a:r>
              <a:rPr lang="ko-KR" altLang="en-US" sz="1200"/>
              <a:t>주문 시</a:t>
            </a:r>
            <a:r>
              <a:rPr lang="en-US" altLang="ko-KR" sz="1200"/>
              <a:t>, </a:t>
            </a:r>
            <a:r>
              <a:rPr lang="ko-KR" altLang="en-US" sz="1200" b="1"/>
              <a:t>스토리 포인트 </a:t>
            </a:r>
            <a:r>
              <a:rPr lang="en-US" altLang="ko-KR" sz="1200" b="1"/>
              <a:t>100P </a:t>
            </a:r>
            <a:r>
              <a:rPr lang="ko-KR" altLang="en-US" sz="1200" b="1"/>
              <a:t>단위로 적용</a:t>
            </a:r>
            <a:r>
              <a:rPr lang="ko-KR" altLang="en-US" sz="1200"/>
              <a:t>되도록 수정 부탁드립니다</a:t>
            </a:r>
            <a:r>
              <a:rPr lang="en-US" altLang="ko-KR" sz="1200"/>
              <a:t>.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1662168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DC5CE15E-E39D-1FA5-93EC-ECDB7D86D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799923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796557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941441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수정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 쇼핑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배송 정보 연결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관리자 페이지에 등록된 배송 정보 연결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0CF9D70-9461-85EE-3B05-75CF55169A0D}"/>
              </a:ext>
            </a:extLst>
          </p:cNvPr>
          <p:cNvSpPr txBox="1"/>
          <p:nvPr/>
        </p:nvSpPr>
        <p:spPr>
          <a:xfrm flipH="1">
            <a:off x="303412" y="1067999"/>
            <a:ext cx="8621512" cy="276999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처리 </a:t>
            </a:r>
            <a:r>
              <a:rPr lang="en-US" altLang="ko-KR" sz="1200"/>
              <a:t>: </a:t>
            </a:r>
            <a:r>
              <a:rPr lang="ko-KR" altLang="en-US" sz="1200"/>
              <a:t>관리자 페이지 </a:t>
            </a:r>
            <a:r>
              <a:rPr lang="ko-KR" altLang="en-US" sz="1200" b="1"/>
              <a:t>쇼핑몰 등록 관리의 </a:t>
            </a:r>
            <a:r>
              <a:rPr lang="en-US" altLang="ko-KR" sz="1200" b="1"/>
              <a:t>‘</a:t>
            </a:r>
            <a:r>
              <a:rPr lang="ko-KR" altLang="en-US" sz="1200" b="1"/>
              <a:t>배송 조건</a:t>
            </a:r>
            <a:r>
              <a:rPr lang="en-US" altLang="ko-KR" sz="1200" b="1"/>
              <a:t>’ </a:t>
            </a:r>
            <a:r>
              <a:rPr lang="ko-KR" altLang="en-US" sz="1200" b="1"/>
              <a:t>내용</a:t>
            </a:r>
            <a:r>
              <a:rPr lang="ko-KR" altLang="en-US" sz="1200"/>
              <a:t>이 표시되도록 연동 부탁드립니다</a:t>
            </a:r>
            <a:r>
              <a:rPr lang="en-US" altLang="ko-KR" sz="1200"/>
              <a:t>.</a:t>
            </a:r>
            <a:endParaRPr lang="ko-KR" altLang="en-US" sz="120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B1F8A2B-4B51-D0E4-DAEC-B333C519F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2" y="1508122"/>
            <a:ext cx="6979280" cy="402907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2812CDB6-1F1B-BD3D-D25C-F0CABD04248D}"/>
              </a:ext>
            </a:extLst>
          </p:cNvPr>
          <p:cNvSpPr/>
          <p:nvPr/>
        </p:nvSpPr>
        <p:spPr>
          <a:xfrm>
            <a:off x="1334534" y="4818326"/>
            <a:ext cx="2682572" cy="2630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9F4AD4B9-CCCE-2B54-D24B-79A6D13DEA0D}"/>
              </a:ext>
            </a:extLst>
          </p:cNvPr>
          <p:cNvCxnSpPr>
            <a:cxnSpLocks/>
          </p:cNvCxnSpPr>
          <p:nvPr/>
        </p:nvCxnSpPr>
        <p:spPr>
          <a:xfrm>
            <a:off x="4017106" y="4949832"/>
            <a:ext cx="3472684" cy="1315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C15B2A71-31F3-7763-145A-8E03C9EBC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878" y="1508122"/>
            <a:ext cx="2661247" cy="475798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9B134A4-5A30-F4F0-26AF-C4D0BFE04C9F}"/>
              </a:ext>
            </a:extLst>
          </p:cNvPr>
          <p:cNvSpPr/>
          <p:nvPr/>
        </p:nvSpPr>
        <p:spPr>
          <a:xfrm>
            <a:off x="7482878" y="4983353"/>
            <a:ext cx="2682572" cy="3665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302719" y="5144785"/>
            <a:ext cx="3733800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+mn-ea"/>
              </a:rPr>
              <a:t>1.</a:t>
            </a:r>
            <a:r>
              <a:rPr lang="en-US" altLang="ko-KR" sz="900" b="1" dirty="0" smtClean="0">
                <a:latin typeface="+mn-ea"/>
              </a:rPr>
              <a:t>[API] </a:t>
            </a:r>
            <a:r>
              <a:rPr lang="ko-KR" altLang="en-US" sz="900" b="1" dirty="0"/>
              <a:t>상품 정보 </a:t>
            </a:r>
            <a:r>
              <a:rPr lang="en-US" altLang="ko-KR" sz="900" b="1" dirty="0" smtClean="0"/>
              <a:t>(</a:t>
            </a:r>
            <a:r>
              <a:rPr lang="en-US" altLang="ko-KR" sz="900" b="1" dirty="0" smtClean="0">
                <a:latin typeface="+mn-ea"/>
              </a:rPr>
              <a:t>GET </a:t>
            </a:r>
            <a:r>
              <a:rPr lang="en-US" altLang="ko-KR" sz="900" b="1" dirty="0">
                <a:latin typeface="+mn-ea"/>
              </a:rPr>
              <a:t>/</a:t>
            </a:r>
            <a:r>
              <a:rPr lang="en-US" altLang="ko-KR" sz="900" b="1" dirty="0" err="1">
                <a:latin typeface="+mn-ea"/>
              </a:rPr>
              <a:t>api</a:t>
            </a:r>
            <a:r>
              <a:rPr lang="en-US" altLang="ko-KR" sz="900" b="1" dirty="0">
                <a:latin typeface="+mn-ea"/>
              </a:rPr>
              <a:t>/</a:t>
            </a:r>
            <a:r>
              <a:rPr lang="en-US" altLang="ko-KR" sz="900" b="1" dirty="0" err="1">
                <a:latin typeface="+mn-ea"/>
              </a:rPr>
              <a:t>product_info</a:t>
            </a:r>
            <a:r>
              <a:rPr lang="en-US" altLang="ko-KR" sz="900" b="1" dirty="0">
                <a:latin typeface="+mn-ea"/>
              </a:rPr>
              <a:t>)</a:t>
            </a:r>
            <a:endParaRPr lang="en-US" altLang="ko-KR" sz="900" b="1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  1) Response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a</a:t>
            </a:r>
            <a:r>
              <a:rPr lang="en-US" altLang="ko-KR" sz="900" dirty="0">
                <a:latin typeface="+mn-ea"/>
              </a:rPr>
              <a:t>) </a:t>
            </a:r>
            <a:r>
              <a:rPr lang="en-US" altLang="ko-KR" sz="900" dirty="0" err="1">
                <a:latin typeface="+mn-ea"/>
              </a:rPr>
              <a:t>delivery_condition</a:t>
            </a:r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(Add</a:t>
            </a:r>
            <a:r>
              <a:rPr lang="en-US" altLang="ko-KR" sz="900" dirty="0" smtClean="0">
                <a:latin typeface="+mn-ea"/>
              </a:rPr>
              <a:t>) – </a:t>
            </a:r>
            <a:r>
              <a:rPr lang="en-US" altLang="ko-KR" sz="900" dirty="0" smtClean="0">
                <a:latin typeface="+mn-ea"/>
              </a:rPr>
              <a:t>string : </a:t>
            </a:r>
            <a:r>
              <a:rPr lang="ko-KR" altLang="en-US" sz="900" dirty="0">
                <a:latin typeface="+mn-ea"/>
              </a:rPr>
              <a:t>베송조건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- </a:t>
            </a:r>
            <a:r>
              <a:rPr lang="en-US" altLang="ko-KR" sz="900" dirty="0">
                <a:latin typeface="+mn-ea"/>
              </a:rPr>
              <a:t>set by </a:t>
            </a:r>
            <a:r>
              <a:rPr lang="en-US" altLang="ko-KR" sz="900" dirty="0" err="1" smtClean="0">
                <a:latin typeface="+mn-ea"/>
              </a:rPr>
              <a:t>st_mall.delivery_condition</a:t>
            </a:r>
            <a:r>
              <a:rPr lang="en-US" altLang="ko-KR" sz="900" dirty="0" smtClean="0">
                <a:latin typeface="+mn-ea"/>
              </a:rPr>
              <a:t> </a:t>
            </a:r>
            <a:r>
              <a:rPr lang="en-US" altLang="ko-KR" sz="900" dirty="0">
                <a:latin typeface="+mn-ea"/>
              </a:rPr>
              <a:t>(with </a:t>
            </a:r>
            <a:r>
              <a:rPr lang="en-US" altLang="ko-KR" sz="900" dirty="0" err="1" smtClean="0">
                <a:latin typeface="+mn-ea"/>
              </a:rPr>
              <a:t>mall_code</a:t>
            </a:r>
            <a:r>
              <a:rPr lang="en-US" altLang="ko-KR" sz="900" dirty="0" smtClean="0">
                <a:latin typeface="+mn-ea"/>
              </a:rPr>
              <a:t>)</a:t>
            </a:r>
            <a:endParaRPr lang="en-US" altLang="ko-KR" sz="900" dirty="0" smtClean="0">
              <a:latin typeface="+mn-ea"/>
            </a:endParaRPr>
          </a:p>
          <a:p>
            <a:endParaRPr lang="en-US" altLang="ko-KR" sz="9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1660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7CA4491-7A9E-B7E2-CADE-B97D62A1C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997074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796557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941441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로그인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로그인 풀림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로그아웃 하지 않으면 로그인 유지되도록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13EF27-BE8C-12C9-0120-79EA5CBBFE61}"/>
              </a:ext>
            </a:extLst>
          </p:cNvPr>
          <p:cNvSpPr txBox="1"/>
          <p:nvPr/>
        </p:nvSpPr>
        <p:spPr>
          <a:xfrm flipH="1">
            <a:off x="303412" y="1067999"/>
            <a:ext cx="8621512" cy="276999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처리 </a:t>
            </a:r>
            <a:r>
              <a:rPr lang="en-US" altLang="ko-KR" sz="1200"/>
              <a:t>: </a:t>
            </a:r>
            <a:r>
              <a:rPr lang="ko-KR" altLang="en-US" sz="1200"/>
              <a:t>로그아웃하는 경우가 아니면 기본적으로 </a:t>
            </a:r>
            <a:r>
              <a:rPr lang="ko-KR" altLang="en-US" sz="1200" b="1"/>
              <a:t>로그인이 유지</a:t>
            </a:r>
            <a:r>
              <a:rPr lang="ko-KR" altLang="en-US" sz="1200"/>
              <a:t>되는 것으로 부탁드립니다</a:t>
            </a:r>
            <a:r>
              <a:rPr lang="en-US" altLang="ko-KR" sz="1200"/>
              <a:t>.</a:t>
            </a:r>
            <a:endParaRPr lang="ko-KR" altLang="en-US" sz="120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E8C92C9-BB20-D055-3E15-2553B98CF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2" y="1508122"/>
            <a:ext cx="2887129" cy="51435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3662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7CA4491-7A9E-B7E2-CADE-B97D62A1C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892645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796557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941441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 오더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평균 소요 시간에 영업 시간 표시되어 있음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관리자 페이지에 있는 평균 소요시간 연결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13EF27-BE8C-12C9-0120-79EA5CBBFE61}"/>
              </a:ext>
            </a:extLst>
          </p:cNvPr>
          <p:cNvSpPr txBox="1"/>
          <p:nvPr/>
        </p:nvSpPr>
        <p:spPr>
          <a:xfrm flipH="1">
            <a:off x="303412" y="1067999"/>
            <a:ext cx="8621512" cy="276999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처리 </a:t>
            </a:r>
            <a:r>
              <a:rPr lang="en-US" altLang="ko-KR" sz="1200"/>
              <a:t>: </a:t>
            </a:r>
            <a:r>
              <a:rPr lang="ko-KR" altLang="en-US" sz="1200"/>
              <a:t>관리자 페이지의 </a:t>
            </a:r>
            <a:r>
              <a:rPr lang="en-US" altLang="ko-KR" sz="1200"/>
              <a:t>[</a:t>
            </a:r>
            <a:r>
              <a:rPr lang="ko-KR" altLang="en-US" sz="1200"/>
              <a:t>스마트 오더 관리 </a:t>
            </a:r>
            <a:r>
              <a:rPr lang="en-US" altLang="ko-KR" sz="1200"/>
              <a:t>&gt; </a:t>
            </a:r>
            <a:r>
              <a:rPr lang="ko-KR" altLang="en-US" sz="1200"/>
              <a:t>매장 관리 </a:t>
            </a:r>
            <a:r>
              <a:rPr lang="en-US" altLang="ko-KR" sz="1200"/>
              <a:t>&gt; </a:t>
            </a:r>
            <a:r>
              <a:rPr lang="ko-KR" altLang="en-US" sz="1200"/>
              <a:t>상세</a:t>
            </a:r>
            <a:r>
              <a:rPr lang="en-US" altLang="ko-KR" sz="1200"/>
              <a:t>]</a:t>
            </a:r>
            <a:r>
              <a:rPr lang="ko-KR" altLang="en-US" sz="1200"/>
              <a:t>의 </a:t>
            </a:r>
            <a:r>
              <a:rPr lang="en-US" altLang="ko-KR" sz="1200" b="1"/>
              <a:t>‘</a:t>
            </a:r>
            <a:r>
              <a:rPr lang="ko-KR" altLang="en-US" sz="1200" b="1"/>
              <a:t>평균 소요 시간</a:t>
            </a:r>
            <a:r>
              <a:rPr lang="en-US" altLang="ko-KR" sz="1200" b="1"/>
              <a:t>‘ </a:t>
            </a:r>
            <a:r>
              <a:rPr lang="ko-KR" altLang="en-US" sz="1200" b="1"/>
              <a:t>매칭 </a:t>
            </a:r>
            <a:r>
              <a:rPr lang="ko-KR" altLang="en-US" sz="1200"/>
              <a:t>부탁드립니다</a:t>
            </a:r>
            <a:r>
              <a:rPr lang="en-US" altLang="ko-KR" sz="1200"/>
              <a:t>.</a:t>
            </a:r>
            <a:endParaRPr lang="ko-KR" altLang="en-US" sz="120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325D4F5-8E91-A08B-E3EB-813FDBCF0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508122"/>
            <a:ext cx="6541888" cy="49024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47638BC-8FF9-9233-A7BD-E9F01C025D1C}"/>
              </a:ext>
            </a:extLst>
          </p:cNvPr>
          <p:cNvSpPr/>
          <p:nvPr/>
        </p:nvSpPr>
        <p:spPr>
          <a:xfrm>
            <a:off x="1476576" y="6093727"/>
            <a:ext cx="2047859" cy="3168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FF1919B-470F-17FD-A643-6DE0DBBD9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414" y="1508122"/>
            <a:ext cx="2769136" cy="49256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96AAB6D7-21F0-94E5-E2B9-958C98BD2D16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524435" y="2693791"/>
            <a:ext cx="3440980" cy="354774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F6ECD74-6DBA-AF4A-473D-431526C542C1}"/>
              </a:ext>
            </a:extLst>
          </p:cNvPr>
          <p:cNvSpPr/>
          <p:nvPr/>
        </p:nvSpPr>
        <p:spPr>
          <a:xfrm>
            <a:off x="6965415" y="2613425"/>
            <a:ext cx="1085592" cy="1607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302719" y="5144785"/>
            <a:ext cx="37338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+mn-ea"/>
              </a:rPr>
              <a:t>1.</a:t>
            </a:r>
            <a:r>
              <a:rPr lang="en-US" altLang="ko-KR" sz="900" b="1" dirty="0" smtClean="0">
                <a:latin typeface="+mn-ea"/>
              </a:rPr>
              <a:t>[API] </a:t>
            </a:r>
            <a:r>
              <a:rPr lang="ko-KR" altLang="en-US" sz="900" b="1" dirty="0"/>
              <a:t>쇼핑몰 정보 </a:t>
            </a:r>
            <a:r>
              <a:rPr lang="en-US" altLang="ko-KR" sz="900" b="1" dirty="0" smtClean="0"/>
              <a:t>(</a:t>
            </a:r>
            <a:r>
              <a:rPr lang="en-US" altLang="ko-KR" sz="900" b="1" dirty="0" smtClean="0">
                <a:latin typeface="+mn-ea"/>
              </a:rPr>
              <a:t>GET </a:t>
            </a:r>
            <a:r>
              <a:rPr lang="en-US" altLang="ko-KR" sz="900" b="1" dirty="0">
                <a:latin typeface="+mn-ea"/>
              </a:rPr>
              <a:t>/</a:t>
            </a:r>
            <a:r>
              <a:rPr lang="en-US" altLang="ko-KR" sz="900" b="1" dirty="0" err="1">
                <a:latin typeface="+mn-ea"/>
              </a:rPr>
              <a:t>api</a:t>
            </a:r>
            <a:r>
              <a:rPr lang="en-US" altLang="ko-KR" sz="900" b="1" dirty="0">
                <a:latin typeface="+mn-ea"/>
              </a:rPr>
              <a:t>/mall)</a:t>
            </a:r>
            <a:endParaRPr lang="en-US" altLang="ko-KR" sz="900" b="1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  1) Response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</a:t>
            </a:r>
            <a:r>
              <a:rPr lang="en-US" altLang="ko-KR" sz="900" dirty="0" smtClean="0">
                <a:latin typeface="+mn-ea"/>
              </a:rPr>
              <a:t>- </a:t>
            </a:r>
            <a:r>
              <a:rPr lang="en-US" altLang="ko-KR" sz="900" dirty="0" err="1" smtClean="0">
                <a:latin typeface="+mn-ea"/>
              </a:rPr>
              <a:t>business_hours</a:t>
            </a:r>
            <a:r>
              <a:rPr lang="en-US" altLang="ko-KR" sz="900" dirty="0" smtClean="0">
                <a:latin typeface="+mn-ea"/>
              </a:rPr>
              <a:t> (</a:t>
            </a:r>
            <a:r>
              <a:rPr lang="ko-KR" altLang="en-US" sz="900" dirty="0">
                <a:latin typeface="+mn-ea"/>
              </a:rPr>
              <a:t>평균소요시간</a:t>
            </a:r>
            <a:r>
              <a:rPr lang="en-US" altLang="ko-KR" sz="900" dirty="0" smtClean="0">
                <a:latin typeface="+mn-ea"/>
              </a:rPr>
              <a:t>) </a:t>
            </a:r>
            <a:r>
              <a:rPr lang="ko-KR" altLang="en-US" sz="900" dirty="0" smtClean="0">
                <a:latin typeface="+mn-ea"/>
              </a:rPr>
              <a:t>필드 사용</a:t>
            </a:r>
            <a:endParaRPr lang="en-US" altLang="ko-KR" sz="900" dirty="0" smtClean="0">
              <a:latin typeface="+mn-ea"/>
            </a:endParaRPr>
          </a:p>
          <a:p>
            <a:endParaRPr lang="en-US" altLang="ko-KR" sz="9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3200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A0DDB9AF-ADB5-1F5D-FD50-8F9C877DE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288148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796557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941441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 오더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 가격 할인 표시 안 되는 부분 있음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가격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할인율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할인 가격이 표시되도록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2DD9772-B4CF-3819-AF36-408293530D3F}"/>
              </a:ext>
            </a:extLst>
          </p:cNvPr>
          <p:cNvSpPr txBox="1"/>
          <p:nvPr/>
        </p:nvSpPr>
        <p:spPr>
          <a:xfrm flipH="1">
            <a:off x="303412" y="1067999"/>
            <a:ext cx="8621512" cy="6463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1200"/>
              <a:t>(</a:t>
            </a:r>
            <a:r>
              <a:rPr lang="ko-KR" altLang="en-US" sz="1200"/>
              <a:t>할인율 등록 시</a:t>
            </a:r>
            <a:r>
              <a:rPr lang="en-US" altLang="ko-KR" sz="1200"/>
              <a:t>) 20,000</a:t>
            </a:r>
            <a:r>
              <a:rPr lang="ko-KR" altLang="en-US" sz="1200"/>
              <a:t>원 </a:t>
            </a:r>
            <a:r>
              <a:rPr lang="en-US" altLang="ko-KR" sz="1200"/>
              <a:t>/ 50% </a:t>
            </a:r>
            <a:r>
              <a:rPr lang="ko-KR" altLang="en-US" sz="1200"/>
              <a:t>할인 </a:t>
            </a:r>
            <a:r>
              <a:rPr lang="en-US" altLang="ko-KR" sz="1200"/>
              <a:t>: </a:t>
            </a:r>
            <a:r>
              <a:rPr lang="en-US" altLang="ko-KR" sz="1200" strike="sngStrike"/>
              <a:t>20,000</a:t>
            </a:r>
            <a:r>
              <a:rPr lang="ko-KR" altLang="en-US" sz="1200" strike="sngStrike"/>
              <a:t>원</a:t>
            </a:r>
            <a:r>
              <a:rPr lang="en-US" altLang="ko-KR" sz="1200"/>
              <a:t>, </a:t>
            </a:r>
            <a:r>
              <a:rPr lang="en-US" altLang="ko-KR" sz="1200" b="1">
                <a:solidFill>
                  <a:srgbClr val="C00000"/>
                </a:solidFill>
              </a:rPr>
              <a:t>50%</a:t>
            </a:r>
            <a:r>
              <a:rPr lang="en-US" altLang="ko-KR" sz="1200"/>
              <a:t>, </a:t>
            </a:r>
            <a:r>
              <a:rPr lang="en-US" altLang="ko-KR" sz="1200" b="1"/>
              <a:t>10,000</a:t>
            </a:r>
            <a:r>
              <a:rPr lang="ko-KR" altLang="en-US" sz="1200" b="1"/>
              <a:t>원</a:t>
            </a:r>
            <a:r>
              <a:rPr lang="ko-KR" altLang="en-US" sz="1200"/>
              <a:t> 표시</a:t>
            </a:r>
            <a:endParaRPr lang="en-US" altLang="ko-KR" sz="1200"/>
          </a:p>
          <a:p>
            <a:r>
              <a:rPr lang="en-US" altLang="ko-KR" sz="1200"/>
              <a:t>(</a:t>
            </a:r>
            <a:r>
              <a:rPr lang="ko-KR" altLang="en-US" sz="1200"/>
              <a:t>할인가 등록 시</a:t>
            </a:r>
            <a:r>
              <a:rPr lang="en-US" altLang="ko-KR" sz="1200"/>
              <a:t>) 20,000</a:t>
            </a:r>
            <a:r>
              <a:rPr lang="ko-KR" altLang="en-US" sz="1200"/>
              <a:t>원 </a:t>
            </a:r>
            <a:r>
              <a:rPr lang="en-US" altLang="ko-KR" sz="1200"/>
              <a:t>/ </a:t>
            </a:r>
            <a:r>
              <a:rPr lang="ko-KR" altLang="en-US" sz="1200"/>
              <a:t>할인가 </a:t>
            </a:r>
            <a:r>
              <a:rPr lang="en-US" altLang="ko-KR" sz="1200"/>
              <a:t>5,000</a:t>
            </a:r>
            <a:r>
              <a:rPr lang="ko-KR" altLang="en-US" sz="1200"/>
              <a:t>원 </a:t>
            </a:r>
            <a:r>
              <a:rPr lang="en-US" altLang="ko-KR" sz="1200"/>
              <a:t>: </a:t>
            </a:r>
            <a:r>
              <a:rPr lang="en-US" altLang="ko-KR" sz="1200" strike="sngStrike"/>
              <a:t>20,000</a:t>
            </a:r>
            <a:r>
              <a:rPr lang="ko-KR" altLang="en-US" sz="1200" strike="sngStrike"/>
              <a:t>원</a:t>
            </a:r>
            <a:r>
              <a:rPr lang="en-US" altLang="ko-KR" sz="1200"/>
              <a:t>, </a:t>
            </a:r>
            <a:r>
              <a:rPr lang="en-US" altLang="ko-KR" sz="1200" b="1">
                <a:solidFill>
                  <a:srgbClr val="C00000"/>
                </a:solidFill>
              </a:rPr>
              <a:t>25%</a:t>
            </a:r>
            <a:r>
              <a:rPr lang="en-US" altLang="ko-KR" sz="1200"/>
              <a:t>, </a:t>
            </a:r>
            <a:r>
              <a:rPr lang="en-US" altLang="ko-KR" sz="1200" b="1"/>
              <a:t>15,000</a:t>
            </a:r>
            <a:r>
              <a:rPr lang="ko-KR" altLang="en-US" sz="1200" b="1"/>
              <a:t>원</a:t>
            </a:r>
            <a:r>
              <a:rPr lang="ko-KR" altLang="en-US" sz="1200"/>
              <a:t> 표시</a:t>
            </a:r>
            <a:endParaRPr lang="en-US" altLang="ko-KR" sz="1200"/>
          </a:p>
          <a:p>
            <a:r>
              <a:rPr lang="ko-KR" altLang="en-US" sz="1200"/>
              <a:t>스토리 쇼핑 및 임직원 할인도 동일하게 표시 부탁드립니다</a:t>
            </a:r>
            <a:r>
              <a:rPr lang="en-US" altLang="ko-KR" sz="1200"/>
              <a:t>.</a:t>
            </a:r>
            <a:endParaRPr lang="ko-KR" altLang="en-US" sz="120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E5B5097-5379-E015-6AC2-740309CBF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2" y="2220099"/>
            <a:ext cx="7102482" cy="41421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04527E5-9A5B-6D04-A028-C2788E51B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148" y="2220099"/>
            <a:ext cx="2325070" cy="41421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3FFC25A3-D83F-961E-2A72-510411967864}"/>
              </a:ext>
            </a:extLst>
          </p:cNvPr>
          <p:cNvCxnSpPr>
            <a:cxnSpLocks/>
          </p:cNvCxnSpPr>
          <p:nvPr/>
        </p:nvCxnSpPr>
        <p:spPr>
          <a:xfrm>
            <a:off x="3964914" y="2803015"/>
            <a:ext cx="3667786" cy="25913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8A4CCE1F-8C7A-BAA6-3F4F-7FB727058DB5}"/>
              </a:ext>
            </a:extLst>
          </p:cNvPr>
          <p:cNvCxnSpPr>
            <a:cxnSpLocks/>
          </p:cNvCxnSpPr>
          <p:nvPr/>
        </p:nvCxnSpPr>
        <p:spPr>
          <a:xfrm>
            <a:off x="3258280" y="3382841"/>
            <a:ext cx="4374420" cy="21677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4" name="그림 23">
            <a:extLst>
              <a:ext uri="{FF2B5EF4-FFF2-40B4-BE49-F238E27FC236}">
                <a16:creationId xmlns:a16="http://schemas.microsoft.com/office/drawing/2014/main" id="{DE1A1136-481B-6286-780C-E241EBF1A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3472" y="2220099"/>
            <a:ext cx="1845116" cy="25123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315491ED-136A-2173-2813-4BC1276BF2F2}"/>
              </a:ext>
            </a:extLst>
          </p:cNvPr>
          <p:cNvSpPr/>
          <p:nvPr/>
        </p:nvSpPr>
        <p:spPr>
          <a:xfrm>
            <a:off x="8301139" y="1887520"/>
            <a:ext cx="830580" cy="222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현재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0A2C3EF-30DE-6C6E-1706-BCF0A93800DD}"/>
              </a:ext>
            </a:extLst>
          </p:cNvPr>
          <p:cNvSpPr/>
          <p:nvPr/>
        </p:nvSpPr>
        <p:spPr>
          <a:xfrm>
            <a:off x="10536201" y="1887520"/>
            <a:ext cx="830580" cy="222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수정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02719" y="5144785"/>
            <a:ext cx="37338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+mn-ea"/>
              </a:rPr>
              <a:t>1.</a:t>
            </a:r>
            <a:r>
              <a:rPr lang="en-US" altLang="ko-KR" sz="900" b="1" dirty="0" smtClean="0">
                <a:latin typeface="+mn-ea"/>
              </a:rPr>
              <a:t>[API] </a:t>
            </a:r>
            <a:r>
              <a:rPr lang="ko-KR" altLang="en-US" sz="900" b="1" dirty="0"/>
              <a:t>상품 정보 </a:t>
            </a:r>
            <a:r>
              <a:rPr lang="en-US" altLang="ko-KR" sz="900" b="1" dirty="0" smtClean="0"/>
              <a:t>(</a:t>
            </a:r>
            <a:r>
              <a:rPr lang="en-US" altLang="ko-KR" sz="900" b="1" dirty="0" smtClean="0">
                <a:latin typeface="+mn-ea"/>
              </a:rPr>
              <a:t>GET </a:t>
            </a:r>
            <a:r>
              <a:rPr lang="en-US" altLang="ko-KR" sz="900" b="1" dirty="0">
                <a:latin typeface="+mn-ea"/>
              </a:rPr>
              <a:t>/</a:t>
            </a:r>
            <a:r>
              <a:rPr lang="en-US" altLang="ko-KR" sz="900" b="1" dirty="0" err="1">
                <a:latin typeface="+mn-ea"/>
              </a:rPr>
              <a:t>api</a:t>
            </a:r>
            <a:r>
              <a:rPr lang="en-US" altLang="ko-KR" sz="900" b="1" dirty="0">
                <a:latin typeface="+mn-ea"/>
              </a:rPr>
              <a:t>/</a:t>
            </a:r>
            <a:r>
              <a:rPr lang="en-US" altLang="ko-KR" sz="900" b="1" dirty="0" err="1">
                <a:latin typeface="+mn-ea"/>
              </a:rPr>
              <a:t>product_info</a:t>
            </a:r>
            <a:r>
              <a:rPr lang="en-US" altLang="ko-KR" sz="900" b="1" dirty="0">
                <a:latin typeface="+mn-ea"/>
              </a:rPr>
              <a:t>)</a:t>
            </a:r>
            <a:endParaRPr lang="en-US" altLang="ko-KR" sz="900" b="1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  1) Response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</a:t>
            </a:r>
            <a:r>
              <a:rPr lang="en-US" altLang="ko-KR" sz="900" dirty="0">
                <a:latin typeface="+mn-ea"/>
              </a:rPr>
              <a:t>- </a:t>
            </a:r>
            <a:r>
              <a:rPr lang="en-US" altLang="ko-KR" sz="900" dirty="0" err="1" smtClean="0">
                <a:latin typeface="+mn-ea"/>
              </a:rPr>
              <a:t>sold_out_yn</a:t>
            </a:r>
            <a:r>
              <a:rPr lang="en-US" altLang="ko-KR" sz="900" dirty="0" smtClean="0">
                <a:latin typeface="+mn-ea"/>
              </a:rPr>
              <a:t> (</a:t>
            </a:r>
            <a:r>
              <a:rPr lang="ko-KR" altLang="en-US" sz="900" dirty="0" smtClean="0">
                <a:latin typeface="+mn-ea"/>
              </a:rPr>
              <a:t>품절여부</a:t>
            </a:r>
            <a:r>
              <a:rPr lang="en-US" altLang="ko-KR" sz="900" dirty="0" smtClean="0">
                <a:latin typeface="+mn-ea"/>
              </a:rPr>
              <a:t>) </a:t>
            </a:r>
            <a:r>
              <a:rPr lang="ko-KR" altLang="en-US" sz="900" dirty="0" smtClean="0">
                <a:latin typeface="+mn-ea"/>
              </a:rPr>
              <a:t>필드 사용</a:t>
            </a:r>
            <a:endParaRPr lang="en-US" altLang="ko-KR" sz="900" dirty="0" smtClean="0">
              <a:latin typeface="+mn-ea"/>
            </a:endParaRPr>
          </a:p>
          <a:p>
            <a:endParaRPr lang="en-US" altLang="ko-KR" sz="9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4160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7A7DED9-6A52-301D-4227-DDA5F5710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14" y="253619"/>
            <a:ext cx="3455078" cy="317538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8594C4B-A4DB-D69C-D86B-1C0D20965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14" y="3511046"/>
            <a:ext cx="3455078" cy="31716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86BFEAEB-45ED-12EC-B72D-3FB84096A6E7}"/>
              </a:ext>
            </a:extLst>
          </p:cNvPr>
          <p:cNvSpPr/>
          <p:nvPr/>
        </p:nvSpPr>
        <p:spPr>
          <a:xfrm>
            <a:off x="375352" y="142244"/>
            <a:ext cx="1310574" cy="222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할인율 등록 시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570FE9E-769A-5120-E66D-7594F7CF8AF4}"/>
              </a:ext>
            </a:extLst>
          </p:cNvPr>
          <p:cNvSpPr/>
          <p:nvPr/>
        </p:nvSpPr>
        <p:spPr>
          <a:xfrm>
            <a:off x="375352" y="3511046"/>
            <a:ext cx="1310574" cy="222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할인 금액 등록 시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C604AD7-28B5-94D0-9144-CF7DDCE33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656" y="3511046"/>
            <a:ext cx="2514951" cy="32103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D63649-EF9F-4567-D460-E6CA8C054EEC}"/>
              </a:ext>
            </a:extLst>
          </p:cNvPr>
          <p:cNvSpPr txBox="1"/>
          <p:nvPr/>
        </p:nvSpPr>
        <p:spPr>
          <a:xfrm>
            <a:off x="4068756" y="6282904"/>
            <a:ext cx="1676400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strike="sngStrike">
                <a:solidFill>
                  <a:schemeClr val="bg1">
                    <a:lumMod val="50000"/>
                  </a:schemeClr>
                </a:solidFill>
              </a:rPr>
              <a:t>20,000</a:t>
            </a:r>
            <a:r>
              <a:rPr lang="ko-KR" altLang="en-US" sz="900" strike="sngStrike">
                <a:solidFill>
                  <a:schemeClr val="bg1">
                    <a:lumMod val="50000"/>
                  </a:schemeClr>
                </a:solidFill>
              </a:rPr>
              <a:t>원</a:t>
            </a:r>
            <a:endParaRPr lang="en-US" altLang="ko-KR" sz="900" strike="sngStrike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900" b="1">
                <a:solidFill>
                  <a:srgbClr val="C00000"/>
                </a:solidFill>
              </a:rPr>
              <a:t>25%</a:t>
            </a:r>
            <a:r>
              <a:rPr lang="en-US" altLang="ko-KR" sz="900"/>
              <a:t> </a:t>
            </a:r>
            <a:r>
              <a:rPr lang="en-US" altLang="ko-KR" sz="900" b="1"/>
              <a:t>15,000</a:t>
            </a:r>
            <a:r>
              <a:rPr lang="ko-KR" altLang="en-US" sz="900" b="1"/>
              <a:t>원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E1BAC03-4CCF-C37B-9995-D0B7A3C84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261" y="253619"/>
            <a:ext cx="2514951" cy="32103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70AB85-B6EB-0383-8030-2EA8EFB56A9A}"/>
              </a:ext>
            </a:extLst>
          </p:cNvPr>
          <p:cNvSpPr txBox="1"/>
          <p:nvPr/>
        </p:nvSpPr>
        <p:spPr>
          <a:xfrm>
            <a:off x="4066361" y="3025477"/>
            <a:ext cx="1676400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strike="sngStrike">
                <a:solidFill>
                  <a:schemeClr val="bg1">
                    <a:lumMod val="50000"/>
                  </a:schemeClr>
                </a:solidFill>
              </a:rPr>
              <a:t>20,000</a:t>
            </a:r>
            <a:r>
              <a:rPr lang="ko-KR" altLang="en-US" sz="900" strike="sngStrike">
                <a:solidFill>
                  <a:schemeClr val="bg1">
                    <a:lumMod val="50000"/>
                  </a:schemeClr>
                </a:solidFill>
              </a:rPr>
              <a:t>원</a:t>
            </a:r>
            <a:endParaRPr lang="en-US" altLang="ko-KR" sz="900" strike="sngStrike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900" b="1">
                <a:solidFill>
                  <a:srgbClr val="C00000"/>
                </a:solidFill>
              </a:rPr>
              <a:t>50%</a:t>
            </a:r>
            <a:r>
              <a:rPr lang="en-US" altLang="ko-KR" sz="900"/>
              <a:t> </a:t>
            </a:r>
            <a:r>
              <a:rPr lang="en-US" altLang="ko-KR" sz="900" b="1"/>
              <a:t>10,000</a:t>
            </a:r>
            <a:r>
              <a:rPr lang="ko-KR" altLang="en-US" sz="900" b="1"/>
              <a:t>원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A1E7BBE-D5E7-4781-5E76-865FBD6BED8A}"/>
              </a:ext>
            </a:extLst>
          </p:cNvPr>
          <p:cNvSpPr/>
          <p:nvPr/>
        </p:nvSpPr>
        <p:spPr>
          <a:xfrm>
            <a:off x="1476576" y="2055127"/>
            <a:ext cx="2158164" cy="2227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DD63A27-0AFE-0B0D-08A9-3CBDFC4B00D4}"/>
              </a:ext>
            </a:extLst>
          </p:cNvPr>
          <p:cNvSpPr/>
          <p:nvPr/>
        </p:nvSpPr>
        <p:spPr>
          <a:xfrm>
            <a:off x="1476576" y="5514607"/>
            <a:ext cx="2158164" cy="2227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22C62ACD-08DB-24E2-353F-3F14761EB1B1}"/>
              </a:ext>
            </a:extLst>
          </p:cNvPr>
          <p:cNvCxnSpPr/>
          <p:nvPr/>
        </p:nvCxnSpPr>
        <p:spPr>
          <a:xfrm flipV="1">
            <a:off x="4971495" y="5344357"/>
            <a:ext cx="2840855" cy="1154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DC1E0D4-5864-4622-1F4E-983BCDCA64A1}"/>
              </a:ext>
            </a:extLst>
          </p:cNvPr>
          <p:cNvSpPr txBox="1"/>
          <p:nvPr/>
        </p:nvSpPr>
        <p:spPr>
          <a:xfrm>
            <a:off x="7786586" y="2938837"/>
            <a:ext cx="3520949" cy="26314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/>
              <a:t>[ </a:t>
            </a:r>
            <a:r>
              <a:rPr lang="ko-KR" altLang="en-US" sz="1200" b="1"/>
              <a:t>할인율을 등록하지 않은 경우 할인율 표시 </a:t>
            </a:r>
            <a:r>
              <a:rPr lang="en-US" altLang="ko-KR" sz="1200" b="1"/>
              <a:t>]</a:t>
            </a:r>
          </a:p>
          <a:p>
            <a:r>
              <a:rPr lang="en-US" altLang="ko-KR" sz="900"/>
              <a:t>*</a:t>
            </a:r>
            <a:r>
              <a:rPr lang="ko-KR" altLang="en-US" sz="900"/>
              <a:t>할인 금액 등록인 경우 할인율 표시 방법</a:t>
            </a:r>
            <a:endParaRPr lang="en-US" altLang="ko-KR" sz="900"/>
          </a:p>
          <a:p>
            <a:endParaRPr lang="en-US" altLang="ko-KR" sz="1200"/>
          </a:p>
          <a:p>
            <a:r>
              <a:rPr lang="ko-KR" altLang="en-US" sz="1200" b="1">
                <a:solidFill>
                  <a:srgbClr val="C00000"/>
                </a:solidFill>
              </a:rPr>
              <a:t>할인율 </a:t>
            </a:r>
            <a:r>
              <a:rPr lang="en-US" altLang="ko-KR" sz="1200" b="1">
                <a:solidFill>
                  <a:srgbClr val="C00000"/>
                </a:solidFill>
              </a:rPr>
              <a:t>= </a:t>
            </a:r>
            <a:r>
              <a:rPr lang="ko-KR" altLang="en-US" sz="1200" b="1">
                <a:solidFill>
                  <a:srgbClr val="C00000"/>
                </a:solidFill>
              </a:rPr>
              <a:t>할인 금액</a:t>
            </a:r>
            <a:r>
              <a:rPr lang="en-US" altLang="ko-KR" sz="1200" b="1">
                <a:solidFill>
                  <a:srgbClr val="C00000"/>
                </a:solidFill>
              </a:rPr>
              <a:t>/</a:t>
            </a:r>
            <a:r>
              <a:rPr lang="ko-KR" altLang="en-US" sz="1200" b="1">
                <a:solidFill>
                  <a:srgbClr val="C00000"/>
                </a:solidFill>
              </a:rPr>
              <a:t>가격</a:t>
            </a:r>
            <a:r>
              <a:rPr lang="en-US" altLang="ko-KR" sz="1200" b="1">
                <a:solidFill>
                  <a:srgbClr val="C00000"/>
                </a:solidFill>
              </a:rPr>
              <a:t>*100</a:t>
            </a:r>
          </a:p>
          <a:p>
            <a:r>
              <a:rPr lang="en-US" altLang="ko-KR" sz="900"/>
              <a:t>(</a:t>
            </a:r>
            <a:r>
              <a:rPr lang="ko-KR" altLang="en-US" sz="900" b="1"/>
              <a:t>소수 둘째 자리에서 반올림해서 첫째 자리까지 표시</a:t>
            </a:r>
            <a:r>
              <a:rPr lang="en-US" altLang="ko-KR" sz="900"/>
              <a:t>)</a:t>
            </a:r>
          </a:p>
          <a:p>
            <a:endParaRPr lang="en-US" altLang="ko-KR" sz="1200"/>
          </a:p>
          <a:p>
            <a:r>
              <a:rPr lang="ko-KR" altLang="en-US" sz="900"/>
              <a:t>예 </a:t>
            </a:r>
            <a:r>
              <a:rPr lang="en-US" altLang="ko-KR" sz="900"/>
              <a:t>1) </a:t>
            </a:r>
            <a:r>
              <a:rPr lang="ko-KR" altLang="en-US" sz="900"/>
              <a:t>가격</a:t>
            </a:r>
            <a:r>
              <a:rPr lang="en-US" altLang="ko-KR" sz="900"/>
              <a:t>(</a:t>
            </a:r>
            <a:r>
              <a:rPr lang="ko-KR" altLang="en-US" sz="900"/>
              <a:t>정가</a:t>
            </a:r>
            <a:r>
              <a:rPr lang="en-US" altLang="ko-KR" sz="900"/>
              <a:t>) : 20,000</a:t>
            </a:r>
            <a:r>
              <a:rPr lang="ko-KR" altLang="en-US" sz="900"/>
              <a:t>원</a:t>
            </a:r>
            <a:endParaRPr lang="en-US" altLang="ko-KR" sz="900"/>
          </a:p>
          <a:p>
            <a:r>
              <a:rPr lang="en-US" altLang="ko-KR" sz="900"/>
              <a:t>        </a:t>
            </a:r>
            <a:r>
              <a:rPr lang="ko-KR" altLang="en-US" sz="900"/>
              <a:t>할인 금액 </a:t>
            </a:r>
            <a:r>
              <a:rPr lang="en-US" altLang="ko-KR" sz="900"/>
              <a:t>: 5,000</a:t>
            </a:r>
            <a:r>
              <a:rPr lang="ko-KR" altLang="en-US" sz="900"/>
              <a:t>원</a:t>
            </a:r>
            <a:endParaRPr lang="en-US" altLang="ko-KR" sz="900"/>
          </a:p>
          <a:p>
            <a:r>
              <a:rPr lang="en-US" altLang="ko-KR" sz="900"/>
              <a:t>        </a:t>
            </a:r>
            <a:r>
              <a:rPr lang="ko-KR" altLang="en-US" sz="900"/>
              <a:t>판매 가격 </a:t>
            </a:r>
            <a:r>
              <a:rPr lang="en-US" altLang="ko-KR" sz="900"/>
              <a:t>: 25,000</a:t>
            </a:r>
            <a:r>
              <a:rPr lang="ko-KR" altLang="en-US" sz="900"/>
              <a:t>원</a:t>
            </a:r>
            <a:endParaRPr lang="en-US" altLang="ko-KR" sz="900"/>
          </a:p>
          <a:p>
            <a:r>
              <a:rPr lang="en-US" altLang="ko-KR" sz="900"/>
              <a:t>        </a:t>
            </a:r>
            <a:r>
              <a:rPr lang="ko-KR" altLang="en-US" sz="900"/>
              <a:t>할인율 </a:t>
            </a:r>
            <a:r>
              <a:rPr lang="en-US" altLang="ko-KR" sz="900"/>
              <a:t>: 5,000/20,000*100 = 25</a:t>
            </a:r>
          </a:p>
          <a:p>
            <a:r>
              <a:rPr lang="en-US" altLang="ko-KR" sz="900"/>
              <a:t>         -&gt; </a:t>
            </a:r>
            <a:r>
              <a:rPr lang="en-US" altLang="ko-KR" sz="900" b="1"/>
              <a:t>25% </a:t>
            </a:r>
            <a:r>
              <a:rPr lang="ko-KR" altLang="en-US" sz="900" b="1"/>
              <a:t>할인으로 표시</a:t>
            </a:r>
            <a:endParaRPr lang="en-US" altLang="ko-KR" sz="900" b="1"/>
          </a:p>
          <a:p>
            <a:endParaRPr lang="en-US" altLang="ko-KR" sz="900"/>
          </a:p>
          <a:p>
            <a:r>
              <a:rPr lang="ko-KR" altLang="en-US" sz="900"/>
              <a:t>예 </a:t>
            </a:r>
            <a:r>
              <a:rPr lang="en-US" altLang="ko-KR" sz="900"/>
              <a:t>2) </a:t>
            </a:r>
            <a:r>
              <a:rPr lang="ko-KR" altLang="en-US" sz="900"/>
              <a:t>가격</a:t>
            </a:r>
            <a:r>
              <a:rPr lang="en-US" altLang="ko-KR" sz="900"/>
              <a:t>(</a:t>
            </a:r>
            <a:r>
              <a:rPr lang="ko-KR" altLang="en-US" sz="900"/>
              <a:t>정가</a:t>
            </a:r>
            <a:r>
              <a:rPr lang="en-US" altLang="ko-KR" sz="900"/>
              <a:t>) : 30,000</a:t>
            </a:r>
            <a:r>
              <a:rPr lang="ko-KR" altLang="en-US" sz="900"/>
              <a:t>원</a:t>
            </a:r>
            <a:endParaRPr lang="en-US" altLang="ko-KR" sz="900"/>
          </a:p>
          <a:p>
            <a:r>
              <a:rPr lang="en-US" altLang="ko-KR" sz="900"/>
              <a:t>        </a:t>
            </a:r>
            <a:r>
              <a:rPr lang="ko-KR" altLang="en-US" sz="900"/>
              <a:t>할인 금액 </a:t>
            </a:r>
            <a:r>
              <a:rPr lang="en-US" altLang="ko-KR" sz="900"/>
              <a:t>: 2,000</a:t>
            </a:r>
            <a:r>
              <a:rPr lang="ko-KR" altLang="en-US" sz="900"/>
              <a:t>원</a:t>
            </a:r>
            <a:endParaRPr lang="en-US" altLang="ko-KR" sz="900"/>
          </a:p>
          <a:p>
            <a:r>
              <a:rPr lang="en-US" altLang="ko-KR" sz="900"/>
              <a:t>        </a:t>
            </a:r>
            <a:r>
              <a:rPr lang="ko-KR" altLang="en-US" sz="900"/>
              <a:t>판매 가격 </a:t>
            </a:r>
            <a:r>
              <a:rPr lang="en-US" altLang="ko-KR" sz="900"/>
              <a:t>: 28,000</a:t>
            </a:r>
            <a:r>
              <a:rPr lang="ko-KR" altLang="en-US" sz="900"/>
              <a:t>원</a:t>
            </a:r>
            <a:endParaRPr lang="en-US" altLang="ko-KR" sz="900"/>
          </a:p>
          <a:p>
            <a:r>
              <a:rPr lang="en-US" altLang="ko-KR" sz="900"/>
              <a:t>        </a:t>
            </a:r>
            <a:r>
              <a:rPr lang="ko-KR" altLang="en-US" sz="900"/>
              <a:t>할인율 </a:t>
            </a:r>
            <a:r>
              <a:rPr lang="en-US" altLang="ko-KR" sz="900"/>
              <a:t>: 2,000/30,000*100 = 6.666667</a:t>
            </a:r>
          </a:p>
          <a:p>
            <a:r>
              <a:rPr lang="en-US" altLang="ko-KR" sz="900"/>
              <a:t>         -&gt; </a:t>
            </a:r>
            <a:r>
              <a:rPr lang="en-US" altLang="ko-KR" sz="900" b="1"/>
              <a:t>6.7% </a:t>
            </a:r>
            <a:r>
              <a:rPr lang="ko-KR" altLang="en-US" sz="900" b="1"/>
              <a:t>할인으로 표시</a:t>
            </a:r>
            <a:endParaRPr lang="en-US" altLang="ko-KR" sz="900" b="1"/>
          </a:p>
        </p:txBody>
      </p:sp>
      <p:sp>
        <p:nvSpPr>
          <p:cNvPr id="17" name="TextBox 16"/>
          <p:cNvSpPr txBox="1"/>
          <p:nvPr/>
        </p:nvSpPr>
        <p:spPr>
          <a:xfrm>
            <a:off x="3634740" y="4104536"/>
            <a:ext cx="37338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+mn-ea"/>
              </a:rPr>
              <a:t>1</a:t>
            </a:r>
            <a:r>
              <a:rPr lang="en-US" altLang="ko-KR" sz="900" dirty="0" smtClean="0">
                <a:latin typeface="+mn-ea"/>
              </a:rPr>
              <a:t>.</a:t>
            </a:r>
            <a:r>
              <a:rPr lang="ko-KR" altLang="en-US" sz="900" b="1" dirty="0" smtClean="0">
                <a:latin typeface="+mn-ea"/>
              </a:rPr>
              <a:t>상품 </a:t>
            </a:r>
            <a:r>
              <a:rPr lang="ko-KR" altLang="en-US" sz="900" b="1" dirty="0" smtClean="0">
                <a:latin typeface="+mn-ea"/>
              </a:rPr>
              <a:t>할인유형이 </a:t>
            </a:r>
            <a:r>
              <a:rPr lang="en-US" altLang="ko-KR" sz="900" b="1" dirty="0" smtClean="0">
                <a:latin typeface="+mn-ea"/>
              </a:rPr>
              <a:t>‘</a:t>
            </a:r>
            <a:r>
              <a:rPr lang="ko-KR" altLang="en-US" sz="900" b="1" dirty="0" smtClean="0">
                <a:latin typeface="+mn-ea"/>
              </a:rPr>
              <a:t>할인금액</a:t>
            </a:r>
            <a:r>
              <a:rPr lang="en-US" altLang="ko-KR" sz="900" b="1" dirty="0" smtClean="0">
                <a:latin typeface="+mn-ea"/>
              </a:rPr>
              <a:t>’ </a:t>
            </a:r>
            <a:r>
              <a:rPr lang="ko-KR" altLang="en-US" sz="900" b="1" dirty="0" smtClean="0">
                <a:latin typeface="+mn-ea"/>
              </a:rPr>
              <a:t>인 경우 </a:t>
            </a:r>
            <a:r>
              <a:rPr lang="en-US" altLang="ko-KR" sz="900" b="1" dirty="0" smtClean="0">
                <a:latin typeface="+mn-ea"/>
              </a:rPr>
              <a:t>(</a:t>
            </a:r>
            <a:r>
              <a:rPr lang="en-US" altLang="ko-KR" sz="900" b="1" dirty="0" err="1">
                <a:latin typeface="+mn-ea"/>
              </a:rPr>
              <a:t>discount_type</a:t>
            </a:r>
            <a:r>
              <a:rPr lang="en-US" altLang="ko-KR" sz="900" b="1" dirty="0">
                <a:latin typeface="+mn-ea"/>
              </a:rPr>
              <a:t> = ‘amount</a:t>
            </a:r>
            <a:r>
              <a:rPr lang="en-US" altLang="ko-KR" sz="900" b="1" dirty="0" smtClean="0">
                <a:latin typeface="+mn-ea"/>
              </a:rPr>
              <a:t>’)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API </a:t>
            </a:r>
            <a:r>
              <a:rPr lang="en-US" altLang="ko-KR" sz="900" dirty="0" smtClean="0">
                <a:latin typeface="+mn-ea"/>
              </a:rPr>
              <a:t>Response </a:t>
            </a:r>
            <a:r>
              <a:rPr lang="ko-KR" altLang="en-US" sz="900" dirty="0" smtClean="0">
                <a:latin typeface="+mn-ea"/>
              </a:rPr>
              <a:t>값</a:t>
            </a:r>
            <a:r>
              <a:rPr lang="en-US" altLang="ko-KR" sz="900" dirty="0">
                <a:latin typeface="+mn-ea"/>
              </a:rPr>
              <a:t/>
            </a:r>
            <a:br>
              <a:rPr lang="en-US" altLang="ko-KR" sz="900" dirty="0">
                <a:latin typeface="+mn-ea"/>
              </a:rPr>
            </a:br>
            <a:r>
              <a:rPr lang="en-US" altLang="ko-KR" sz="900" dirty="0">
                <a:latin typeface="+mn-ea"/>
              </a:rPr>
              <a:t>     - </a:t>
            </a:r>
            <a:r>
              <a:rPr lang="en-US" altLang="ko-KR" sz="900" dirty="0" err="1" smtClean="0">
                <a:latin typeface="+mn-ea"/>
              </a:rPr>
              <a:t>discount_amount</a:t>
            </a:r>
            <a:r>
              <a:rPr lang="en-US" altLang="ko-KR" sz="900" dirty="0" smtClean="0">
                <a:latin typeface="+mn-ea"/>
              </a:rPr>
              <a:t> = </a:t>
            </a:r>
            <a:r>
              <a:rPr lang="ko-KR" altLang="en-US" sz="900" dirty="0" smtClean="0">
                <a:latin typeface="+mn-ea"/>
              </a:rPr>
              <a:t>할인금액</a:t>
            </a:r>
            <a:r>
              <a:rPr lang="en-US" altLang="ko-KR" sz="900" dirty="0" smtClean="0">
                <a:latin typeface="+mn-ea"/>
              </a:rPr>
              <a:t>, price = </a:t>
            </a:r>
            <a:r>
              <a:rPr lang="ko-KR" altLang="en-US" sz="900" dirty="0" smtClean="0">
                <a:latin typeface="+mn-ea"/>
              </a:rPr>
              <a:t>가격</a:t>
            </a:r>
            <a:r>
              <a:rPr lang="en-US" altLang="ko-KR" sz="900" dirty="0" smtClean="0">
                <a:latin typeface="+mn-ea"/>
              </a:rPr>
              <a:t>(</a:t>
            </a:r>
            <a:r>
              <a:rPr lang="ko-KR" altLang="en-US" sz="900" dirty="0" smtClean="0">
                <a:latin typeface="+mn-ea"/>
              </a:rPr>
              <a:t>정가</a:t>
            </a:r>
            <a:r>
              <a:rPr lang="en-US" altLang="ko-KR" sz="900" dirty="0" smtClean="0">
                <a:latin typeface="+mn-ea"/>
              </a:rPr>
              <a:t>), </a:t>
            </a:r>
            <a:r>
              <a:rPr lang="en-US" altLang="ko-KR" sz="900" dirty="0" err="1" smtClean="0">
                <a:latin typeface="+mn-ea"/>
              </a:rPr>
              <a:t>sale_price</a:t>
            </a:r>
            <a:r>
              <a:rPr lang="en-US" altLang="ko-KR" sz="900" dirty="0" smtClean="0">
                <a:latin typeface="+mn-ea"/>
              </a:rPr>
              <a:t> = </a:t>
            </a:r>
            <a:r>
              <a:rPr lang="ko-KR" altLang="en-US" sz="900" dirty="0" smtClean="0">
                <a:latin typeface="+mn-ea"/>
              </a:rPr>
              <a:t>판매가 </a:t>
            </a:r>
            <a:r>
              <a:rPr lang="en-US" altLang="ko-KR" sz="900" dirty="0" smtClean="0">
                <a:latin typeface="+mn-ea"/>
              </a:rPr>
              <a:t>(</a:t>
            </a:r>
            <a:r>
              <a:rPr lang="ko-KR" altLang="en-US" sz="900" dirty="0" smtClean="0">
                <a:latin typeface="+mn-ea"/>
              </a:rPr>
              <a:t>가격</a:t>
            </a:r>
            <a:r>
              <a:rPr lang="en-US" altLang="ko-KR" sz="900" dirty="0" smtClean="0">
                <a:latin typeface="+mn-ea"/>
              </a:rPr>
              <a:t>-</a:t>
            </a:r>
            <a:r>
              <a:rPr lang="ko-KR" altLang="en-US" sz="900" dirty="0" smtClean="0">
                <a:latin typeface="+mn-ea"/>
              </a:rPr>
              <a:t>할인금액</a:t>
            </a:r>
            <a:r>
              <a:rPr lang="en-US" altLang="ko-KR" sz="900" dirty="0" smtClean="0">
                <a:latin typeface="+mn-ea"/>
              </a:rPr>
              <a:t>)</a:t>
            </a:r>
          </a:p>
          <a:p>
            <a:r>
              <a:rPr lang="en-US" altLang="ko-KR" sz="900" dirty="0">
                <a:latin typeface="+mn-ea"/>
              </a:rPr>
              <a:t>  </a:t>
            </a:r>
            <a:r>
              <a:rPr lang="en-US" altLang="ko-KR" sz="900" dirty="0" smtClean="0">
                <a:latin typeface="+mn-ea"/>
              </a:rPr>
              <a:t>2) </a:t>
            </a:r>
            <a:r>
              <a:rPr lang="en-US" altLang="ko-KR" sz="900" b="1" dirty="0" err="1" smtClean="0">
                <a:latin typeface="+mn-ea"/>
              </a:rPr>
              <a:t>discount_rate</a:t>
            </a:r>
            <a:r>
              <a:rPr lang="en-US" altLang="ko-KR" sz="900" b="1" dirty="0" smtClean="0">
                <a:latin typeface="+mn-ea"/>
              </a:rPr>
              <a:t> (</a:t>
            </a:r>
            <a:r>
              <a:rPr lang="ko-KR" altLang="en-US" sz="900" b="1" dirty="0" smtClean="0">
                <a:latin typeface="+mn-ea"/>
              </a:rPr>
              <a:t>할인율</a:t>
            </a:r>
            <a:r>
              <a:rPr lang="en-US" altLang="ko-KR" sz="900" b="1" dirty="0" smtClean="0">
                <a:latin typeface="+mn-ea"/>
              </a:rPr>
              <a:t>)</a:t>
            </a:r>
            <a:r>
              <a:rPr lang="ko-KR" altLang="en-US" sz="900" b="1" dirty="0" smtClean="0">
                <a:latin typeface="+mn-ea"/>
              </a:rPr>
              <a:t> 값이 없으므로 </a:t>
            </a:r>
            <a:r>
              <a:rPr lang="en-US" altLang="ko-KR" sz="900" b="1" dirty="0" smtClean="0">
                <a:latin typeface="+mn-ea"/>
              </a:rPr>
              <a:t>App</a:t>
            </a:r>
            <a:r>
              <a:rPr lang="ko-KR" altLang="en-US" sz="900" b="1" dirty="0" smtClean="0">
                <a:latin typeface="+mn-ea"/>
              </a:rPr>
              <a:t>에서 가격</a:t>
            </a:r>
            <a:r>
              <a:rPr lang="en-US" altLang="ko-KR" sz="900" b="1" dirty="0">
                <a:latin typeface="+mn-ea"/>
              </a:rPr>
              <a:t>,</a:t>
            </a:r>
            <a:r>
              <a:rPr lang="ko-KR" altLang="en-US" sz="900" b="1" dirty="0" smtClean="0">
                <a:latin typeface="+mn-ea"/>
              </a:rPr>
              <a:t>할인금액 값으로 할인율 구하면 될 것 같음</a:t>
            </a:r>
            <a:endParaRPr lang="en-US" altLang="ko-KR" sz="900" b="1" dirty="0" smtClean="0">
              <a:latin typeface="+mn-ea"/>
            </a:endParaRPr>
          </a:p>
          <a:p>
            <a:endParaRPr lang="en-US" altLang="ko-KR" sz="900" dirty="0" smtClean="0">
              <a:latin typeface="+mn-ea"/>
            </a:endParaRPr>
          </a:p>
          <a:p>
            <a:endParaRPr lang="en-US" altLang="ko-KR" sz="9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723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9514B2B6-4C92-F386-080E-02E176793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102100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526222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211776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스토리오더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코레일 관할 외 역 표기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매장이 있는 역만 표기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0622D0-E446-B022-2E5C-8174DC63089D}"/>
              </a:ext>
            </a:extLst>
          </p:cNvPr>
          <p:cNvSpPr txBox="1"/>
          <p:nvPr/>
        </p:nvSpPr>
        <p:spPr>
          <a:xfrm flipH="1">
            <a:off x="303410" y="1133475"/>
            <a:ext cx="5573606" cy="276999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처리 </a:t>
            </a:r>
            <a:r>
              <a:rPr lang="en-US" altLang="ko-KR" sz="1200"/>
              <a:t>: KRS </a:t>
            </a:r>
            <a:r>
              <a:rPr lang="ko-KR" altLang="en-US" sz="1200"/>
              <a:t>정보 연동 후에 매장이 포함된 역만 표시되도록 수정</a:t>
            </a:r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877624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364574B-984F-54DA-1175-F28E6E916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2" y="1649278"/>
            <a:ext cx="9117367" cy="438791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7ADC8291-5752-4FC5-5F2E-2791BA4F6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474551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796557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941441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 오더 매장 관리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 시간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 설정 안 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 시간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 설정으로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CEA026E-D2F3-E667-6E6B-FD2BD8C6792B}"/>
              </a:ext>
            </a:extLst>
          </p:cNvPr>
          <p:cNvSpPr txBox="1"/>
          <p:nvPr/>
        </p:nvSpPr>
        <p:spPr>
          <a:xfrm flipH="1">
            <a:off x="303412" y="1067999"/>
            <a:ext cx="8621512" cy="276999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처리 </a:t>
            </a:r>
            <a:r>
              <a:rPr lang="en-US" altLang="ko-KR" sz="1200"/>
              <a:t>: 00:00~23:00</a:t>
            </a:r>
            <a:r>
              <a:rPr lang="ko-KR" altLang="en-US" sz="1200"/>
              <a:t>이 최대 선택인데</a:t>
            </a:r>
            <a:r>
              <a:rPr lang="en-US" altLang="ko-KR" sz="1200"/>
              <a:t>, </a:t>
            </a:r>
            <a:r>
              <a:rPr lang="ko-KR" altLang="en-US" sz="1200" b="1"/>
              <a:t>종료 시간에 </a:t>
            </a:r>
            <a:r>
              <a:rPr lang="en-US" altLang="ko-KR" sz="1200" b="1"/>
              <a:t>24:00</a:t>
            </a:r>
            <a:r>
              <a:rPr lang="ko-KR" altLang="en-US" sz="1200" b="1"/>
              <a:t>을 추가</a:t>
            </a:r>
            <a:r>
              <a:rPr lang="ko-KR" altLang="en-US" sz="1200"/>
              <a:t>할 수 있을까요</a:t>
            </a:r>
            <a:r>
              <a:rPr lang="en-US" altLang="ko-KR" sz="1200"/>
              <a:t>?(</a:t>
            </a:r>
            <a:r>
              <a:rPr lang="ko-KR" altLang="en-US" sz="1200"/>
              <a:t>현재 </a:t>
            </a:r>
            <a:r>
              <a:rPr lang="en-US" altLang="ko-KR" sz="1200"/>
              <a:t>00:00~00:00 </a:t>
            </a:r>
            <a:r>
              <a:rPr lang="ko-KR" altLang="en-US" sz="1200"/>
              <a:t>등록 불가</a:t>
            </a:r>
            <a:r>
              <a:rPr lang="en-US" altLang="ko-KR" sz="1200"/>
              <a:t>)</a:t>
            </a:r>
            <a:endParaRPr lang="ko-KR" altLang="en-US" sz="1200"/>
          </a:p>
        </p:txBody>
      </p:sp>
      <p:sp>
        <p:nvSpPr>
          <p:cNvPr id="8" name="TextBox 7"/>
          <p:cNvSpPr txBox="1"/>
          <p:nvPr/>
        </p:nvSpPr>
        <p:spPr>
          <a:xfrm>
            <a:off x="5191124" y="4497633"/>
            <a:ext cx="3733800" cy="10618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+mn-ea"/>
              </a:rPr>
              <a:t>[ADMIN] </a:t>
            </a:r>
            <a:r>
              <a:rPr lang="ko-KR" altLang="en-US" sz="900" b="1" dirty="0" smtClean="0">
                <a:latin typeface="+mn-ea"/>
              </a:rPr>
              <a:t>매장관리 </a:t>
            </a:r>
            <a:r>
              <a:rPr lang="en-US" altLang="ko-KR" sz="900" b="1" dirty="0">
                <a:latin typeface="+mn-ea"/>
              </a:rPr>
              <a:t>(/</a:t>
            </a:r>
            <a:r>
              <a:rPr lang="en-US" altLang="ko-KR" sz="900" b="1" dirty="0" smtClean="0">
                <a:latin typeface="+mn-ea"/>
              </a:rPr>
              <a:t>store)</a:t>
            </a:r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1.Add / Modify page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영업시간 </a:t>
            </a:r>
            <a:r>
              <a:rPr lang="en-US" altLang="ko-KR" sz="900" dirty="0" smtClean="0">
                <a:latin typeface="+mn-ea"/>
              </a:rPr>
              <a:t>(business hour) 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a) 1st, 2</a:t>
            </a:r>
            <a:r>
              <a:rPr lang="en-US" altLang="ko-KR" sz="900" baseline="30000" dirty="0" smtClean="0">
                <a:latin typeface="+mn-ea"/>
              </a:rPr>
              <a:t>nd</a:t>
            </a:r>
            <a:r>
              <a:rPr lang="en-US" altLang="ko-KR" sz="900" dirty="0" smtClean="0">
                <a:latin typeface="+mn-ea"/>
              </a:rPr>
              <a:t> </a:t>
            </a:r>
            <a:r>
              <a:rPr lang="en-US" altLang="ko-KR" sz="900" dirty="0" err="1" smtClean="0">
                <a:latin typeface="+mn-ea"/>
              </a:rPr>
              <a:t>selectbox</a:t>
            </a:r>
            <a:r>
              <a:rPr lang="en-US" altLang="ko-KR" sz="900" dirty="0" smtClean="0">
                <a:latin typeface="+mn-ea"/>
              </a:rPr>
              <a:t> options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- add</a:t>
            </a:r>
            <a:r>
              <a:rPr lang="en-US" altLang="ko-KR" sz="900" b="1" dirty="0" smtClean="0">
                <a:latin typeface="+mn-ea"/>
              </a:rPr>
              <a:t> “24:00”</a:t>
            </a:r>
            <a:r>
              <a:rPr lang="en-US" altLang="ko-KR" sz="900" dirty="0" smtClean="0">
                <a:latin typeface="+mn-ea"/>
              </a:rPr>
              <a:t> option</a:t>
            </a:r>
          </a:p>
          <a:p>
            <a:endParaRPr lang="en-US" altLang="ko-KR" sz="9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3259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A0DDB9AF-ADB5-1F5D-FD50-8F9C877DE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829194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796557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941441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스토리 오더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스토리 쇼핑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품절 표시 안 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품절 표시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2DD9772-B4CF-3819-AF36-408293530D3F}"/>
              </a:ext>
            </a:extLst>
          </p:cNvPr>
          <p:cNvSpPr txBox="1"/>
          <p:nvPr/>
        </p:nvSpPr>
        <p:spPr>
          <a:xfrm flipH="1">
            <a:off x="303412" y="1067999"/>
            <a:ext cx="8621512" cy="276999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처리 </a:t>
            </a:r>
            <a:r>
              <a:rPr lang="en-US" altLang="ko-KR" sz="1200"/>
              <a:t>: </a:t>
            </a:r>
            <a:r>
              <a:rPr lang="ko-KR" altLang="en-US" sz="1200"/>
              <a:t>품절 표시</a:t>
            </a:r>
            <a:r>
              <a:rPr lang="en-US" altLang="ko-KR" sz="1200"/>
              <a:t>(</a:t>
            </a:r>
            <a:r>
              <a:rPr lang="ko-KR" altLang="en-US" sz="1200"/>
              <a:t>상품 목록에 적용</a:t>
            </a:r>
            <a:r>
              <a:rPr lang="en-US" altLang="ko-KR" sz="1200"/>
              <a:t>, </a:t>
            </a:r>
            <a:r>
              <a:rPr lang="ko-KR" altLang="en-US" sz="1200"/>
              <a:t>반영</a:t>
            </a:r>
            <a:r>
              <a:rPr lang="en-US" altLang="ko-KR" sz="1200"/>
              <a:t>)</a:t>
            </a:r>
            <a:endParaRPr lang="ko-KR" altLang="en-US" sz="120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D7C1BEB-5342-9876-CA20-AA5A5C50D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508122"/>
            <a:ext cx="5792588" cy="49041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076B32B-7191-6648-6E95-E55B2E477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701" y="1508122"/>
            <a:ext cx="2495898" cy="324847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5B4632-DABD-0110-E249-F9629723D619}"/>
              </a:ext>
            </a:extLst>
          </p:cNvPr>
          <p:cNvSpPr txBox="1"/>
          <p:nvPr/>
        </p:nvSpPr>
        <p:spPr>
          <a:xfrm>
            <a:off x="6238702" y="4919724"/>
            <a:ext cx="249589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00"/>
              <a:t>재고가 없거나 관리자 품절로 표시 경우</a:t>
            </a:r>
            <a:r>
              <a:rPr lang="en-US" altLang="ko-KR" sz="1000"/>
              <a:t>, </a:t>
            </a:r>
          </a:p>
          <a:p>
            <a:pPr marL="228600" indent="-228600">
              <a:buAutoNum type="arabicParenBoth"/>
            </a:pPr>
            <a:r>
              <a:rPr lang="ko-KR" altLang="en-US" sz="1000"/>
              <a:t>품절 표시됨</a:t>
            </a:r>
            <a:r>
              <a:rPr lang="en-US" altLang="ko-KR" sz="1000"/>
              <a:t> </a:t>
            </a:r>
          </a:p>
          <a:p>
            <a:pPr marL="228600" indent="-228600">
              <a:buAutoNum type="arabicParenBoth"/>
            </a:pPr>
            <a:r>
              <a:rPr lang="ko-KR" altLang="en-US" sz="1000"/>
              <a:t>장바구니 담기 제한</a:t>
            </a:r>
            <a:endParaRPr lang="en-US" altLang="ko-KR" sz="100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77480E3-515D-62FE-3F00-54E456BE2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925" y="1508122"/>
            <a:ext cx="2353450" cy="4904154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540311E-AE29-3D1A-A53F-0E1859DD23BB}"/>
              </a:ext>
            </a:extLst>
          </p:cNvPr>
          <p:cNvCxnSpPr>
            <a:cxnSpLocks/>
          </p:cNvCxnSpPr>
          <p:nvPr/>
        </p:nvCxnSpPr>
        <p:spPr>
          <a:xfrm flipV="1">
            <a:off x="2432482" y="2778711"/>
            <a:ext cx="4119238" cy="930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5E74254A-4FD7-2DD1-8DD8-A19B2E9C402B}"/>
              </a:ext>
            </a:extLst>
          </p:cNvPr>
          <p:cNvCxnSpPr>
            <a:cxnSpLocks/>
          </p:cNvCxnSpPr>
          <p:nvPr/>
        </p:nvCxnSpPr>
        <p:spPr>
          <a:xfrm>
            <a:off x="2432482" y="3704242"/>
            <a:ext cx="6622741" cy="2486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207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A0DDB9AF-ADB5-1F5D-FD50-8F9C877DE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814274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796557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941441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스토리 오더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스토리 쇼핑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품절 표시 안 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품절 표시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2DD9772-B4CF-3819-AF36-408293530D3F}"/>
              </a:ext>
            </a:extLst>
          </p:cNvPr>
          <p:cNvSpPr txBox="1"/>
          <p:nvPr/>
        </p:nvSpPr>
        <p:spPr>
          <a:xfrm flipH="1">
            <a:off x="303412" y="1067999"/>
            <a:ext cx="11431388" cy="276999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처리 </a:t>
            </a:r>
            <a:r>
              <a:rPr lang="en-US" altLang="ko-KR" sz="1200"/>
              <a:t>: </a:t>
            </a:r>
            <a:r>
              <a:rPr lang="ko-KR" altLang="en-US" sz="1200"/>
              <a:t>품절 표시</a:t>
            </a:r>
            <a:r>
              <a:rPr lang="en-US" altLang="ko-KR" sz="1200"/>
              <a:t>(</a:t>
            </a:r>
            <a:r>
              <a:rPr lang="ko-KR" altLang="en-US" sz="1200"/>
              <a:t>장바구니</a:t>
            </a:r>
            <a:r>
              <a:rPr lang="en-US" altLang="ko-KR" sz="1200"/>
              <a:t>, </a:t>
            </a:r>
            <a:r>
              <a:rPr lang="ko-KR" altLang="en-US" sz="1200"/>
              <a:t>관심 상품에 적용</a:t>
            </a:r>
            <a:r>
              <a:rPr lang="en-US" altLang="ko-KR" sz="1200"/>
              <a:t>, </a:t>
            </a:r>
            <a:r>
              <a:rPr lang="ko-KR" altLang="en-US" sz="1200"/>
              <a:t>반영</a:t>
            </a:r>
            <a:r>
              <a:rPr lang="en-US" altLang="ko-KR" sz="1200"/>
              <a:t>) -&gt; </a:t>
            </a:r>
            <a:r>
              <a:rPr lang="ko-KR" altLang="en-US" sz="1200"/>
              <a:t>장바구니 및 관심 상품에서 품절 표시된 부분은 시안 및 퍼블리싱 작업 후 전달드리겠습니다</a:t>
            </a:r>
            <a:r>
              <a:rPr lang="en-US" altLang="ko-KR" sz="1200"/>
              <a:t>.</a:t>
            </a:r>
            <a:endParaRPr lang="ko-KR" alt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FF1F11-2764-0ABC-A64D-F9A48ADB3EE4}"/>
              </a:ext>
            </a:extLst>
          </p:cNvPr>
          <p:cNvSpPr txBox="1"/>
          <p:nvPr/>
        </p:nvSpPr>
        <p:spPr>
          <a:xfrm>
            <a:off x="303412" y="6023058"/>
            <a:ext cx="7775742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00"/>
              <a:t>장바구니에 담긴 상품이 품절인 경우</a:t>
            </a:r>
            <a:endParaRPr lang="en-US" altLang="ko-KR" sz="1000"/>
          </a:p>
          <a:p>
            <a:pPr marL="228600" indent="-228600">
              <a:buAutoNum type="arabicParenBoth"/>
            </a:pPr>
            <a:r>
              <a:rPr lang="ko-KR" altLang="en-US" sz="1000"/>
              <a:t>품절 표시</a:t>
            </a:r>
            <a:endParaRPr lang="en-US" altLang="ko-KR" sz="1000"/>
          </a:p>
          <a:p>
            <a:pPr marL="228600" indent="-228600">
              <a:buAutoNum type="arabicParenBoth"/>
            </a:pPr>
            <a:r>
              <a:rPr lang="ko-KR" altLang="en-US" sz="1000"/>
              <a:t>체크 후 주문하기 눌렀을 때</a:t>
            </a:r>
            <a:r>
              <a:rPr lang="en-US" altLang="ko-KR" sz="1000"/>
              <a:t> ‘</a:t>
            </a:r>
            <a:r>
              <a:rPr lang="ko-KR" altLang="en-US" sz="1000"/>
              <a:t>품절된 상품이 포함되어 있습니다</a:t>
            </a:r>
            <a:r>
              <a:rPr lang="en-US" altLang="ko-KR" sz="1000"/>
              <a:t>.’ </a:t>
            </a:r>
            <a:r>
              <a:rPr lang="ko-KR" altLang="en-US" sz="1000"/>
              <a:t>팝업</a:t>
            </a:r>
            <a:endParaRPr lang="en-US" altLang="ko-KR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297AA-4D73-4628-30F8-EDA03AFDD674}"/>
              </a:ext>
            </a:extLst>
          </p:cNvPr>
          <p:cNvSpPr txBox="1"/>
          <p:nvPr/>
        </p:nvSpPr>
        <p:spPr>
          <a:xfrm>
            <a:off x="8221053" y="5962800"/>
            <a:ext cx="27452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00"/>
              <a:t>관심 상품에 담긴 상품이 품절인 경우</a:t>
            </a:r>
            <a:endParaRPr lang="en-US" altLang="ko-KR" sz="1000"/>
          </a:p>
          <a:p>
            <a:pPr marL="228600" indent="-228600">
              <a:buAutoNum type="arabicParenBoth"/>
            </a:pPr>
            <a:r>
              <a:rPr lang="ko-KR" altLang="en-US" sz="1000"/>
              <a:t>품절 표시</a:t>
            </a:r>
            <a:endParaRPr lang="en-US" altLang="ko-KR" sz="100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1ACC6688-EBC8-5135-AC03-AAB601528463}"/>
              </a:ext>
            </a:extLst>
          </p:cNvPr>
          <p:cNvGrpSpPr/>
          <p:nvPr/>
        </p:nvGrpSpPr>
        <p:grpSpPr>
          <a:xfrm>
            <a:off x="303412" y="1952622"/>
            <a:ext cx="3828358" cy="3934915"/>
            <a:chOff x="419792" y="350320"/>
            <a:chExt cx="5990621" cy="6157361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0D39CF28-D493-D2CD-BDC4-636D5B011410}"/>
                </a:ext>
              </a:extLst>
            </p:cNvPr>
            <p:cNvGrpSpPr/>
            <p:nvPr/>
          </p:nvGrpSpPr>
          <p:grpSpPr>
            <a:xfrm>
              <a:off x="419792" y="350320"/>
              <a:ext cx="2944824" cy="6157360"/>
              <a:chOff x="1029392" y="917712"/>
              <a:chExt cx="1953433" cy="4084451"/>
            </a:xfrm>
          </p:grpSpPr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8D56F23A-1E48-BA01-DB78-9070BB0F89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29392" y="917712"/>
                <a:ext cx="1953433" cy="4084451"/>
              </a:xfrm>
              <a:prstGeom prst="rect">
                <a:avLst/>
              </a:prstGeom>
            </p:spPr>
          </p:pic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id="{0B0A9804-CDD6-1925-093B-40AFC33702FA}"/>
                  </a:ext>
                </a:extLst>
              </p:cNvPr>
              <p:cNvSpPr/>
              <p:nvPr/>
            </p:nvSpPr>
            <p:spPr>
              <a:xfrm>
                <a:off x="1302616" y="1764434"/>
                <a:ext cx="304800" cy="330200"/>
              </a:xfrm>
              <a:prstGeom prst="roundRect">
                <a:avLst/>
              </a:prstGeom>
              <a:solidFill>
                <a:schemeClr val="bg1">
                  <a:lumMod val="75000"/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600" b="1"/>
                  <a:t>품절</a:t>
                </a:r>
              </a:p>
            </p:txBody>
          </p:sp>
        </p:grpSp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105B9A4B-3F8A-28AA-DBBD-45E6D41D9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0132" y="350321"/>
              <a:ext cx="2910281" cy="615736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ED93B2-CC71-6DE4-CEA0-5482A4391962}"/>
                </a:ext>
              </a:extLst>
            </p:cNvPr>
            <p:cNvSpPr txBox="1"/>
            <p:nvPr/>
          </p:nvSpPr>
          <p:spPr>
            <a:xfrm>
              <a:off x="3790624" y="3133435"/>
              <a:ext cx="2329295" cy="2889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600" b="1"/>
                <a:t>품절된 상품이 포함되어 있습니다</a:t>
              </a:r>
              <a:r>
                <a:rPr lang="en-US" altLang="ko-KR" sz="600" b="1"/>
                <a:t>.</a:t>
              </a:r>
              <a:endParaRPr lang="ko-KR" altLang="en-US" sz="600" b="1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AC8321-76CD-DCD7-0139-DE7E7731522B}"/>
                </a:ext>
              </a:extLst>
            </p:cNvPr>
            <p:cNvSpPr txBox="1"/>
            <p:nvPr/>
          </p:nvSpPr>
          <p:spPr>
            <a:xfrm>
              <a:off x="5282875" y="3493732"/>
              <a:ext cx="425776" cy="2889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ko-KR" altLang="en-US" sz="600" b="1"/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3EB237C-22FB-9F92-9DFA-9BD9A487059A}"/>
              </a:ext>
            </a:extLst>
          </p:cNvPr>
          <p:cNvGrpSpPr/>
          <p:nvPr/>
        </p:nvGrpSpPr>
        <p:grpSpPr>
          <a:xfrm>
            <a:off x="4234864" y="1937522"/>
            <a:ext cx="3844290" cy="3956680"/>
            <a:chOff x="4619600" y="812790"/>
            <a:chExt cx="6008618" cy="6184283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5E1759B9-C69C-87E7-61F5-FADB8A0B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9600" y="812790"/>
              <a:ext cx="2963389" cy="6157360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F6A6DB35-465D-5BDD-CDC7-7615AED85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8505" y="858185"/>
              <a:ext cx="2909713" cy="6138888"/>
            </a:xfrm>
            <a:prstGeom prst="rect">
              <a:avLst/>
            </a:prstGeom>
          </p:spPr>
        </p:pic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0A7CB48A-1A6F-9CDD-D972-BA713306527F}"/>
                </a:ext>
              </a:extLst>
            </p:cNvPr>
            <p:cNvSpPr/>
            <p:nvPr/>
          </p:nvSpPr>
          <p:spPr>
            <a:xfrm>
              <a:off x="5050054" y="2098760"/>
              <a:ext cx="459490" cy="497781"/>
            </a:xfrm>
            <a:prstGeom prst="roundRect">
              <a:avLst/>
            </a:prstGeom>
            <a:solidFill>
              <a:schemeClr val="bg1">
                <a:lumMod val="7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600" b="1"/>
                <a:t>품절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7E47E8-641A-41BE-CC99-C63E754D811F}"/>
                </a:ext>
              </a:extLst>
            </p:cNvPr>
            <p:cNvSpPr txBox="1"/>
            <p:nvPr/>
          </p:nvSpPr>
          <p:spPr>
            <a:xfrm>
              <a:off x="8008997" y="3634008"/>
              <a:ext cx="2329295" cy="2886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600" b="1"/>
                <a:t>품절된 상품이 포함되어 있습니다</a:t>
              </a:r>
              <a:r>
                <a:rPr lang="en-US" altLang="ko-KR" sz="600" b="1"/>
                <a:t>.</a:t>
              </a:r>
              <a:endParaRPr lang="ko-KR" altLang="en-US" sz="600" b="1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8B31850-72D5-707A-3840-230A198E38F0}"/>
                </a:ext>
              </a:extLst>
            </p:cNvPr>
            <p:cNvSpPr txBox="1"/>
            <p:nvPr/>
          </p:nvSpPr>
          <p:spPr>
            <a:xfrm>
              <a:off x="9501248" y="3994304"/>
              <a:ext cx="425776" cy="2886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ko-KR" altLang="en-US" sz="600" b="1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CF776243-43CF-FF0E-7D15-AA8A8328F5F8}"/>
              </a:ext>
            </a:extLst>
          </p:cNvPr>
          <p:cNvGrpSpPr/>
          <p:nvPr/>
        </p:nvGrpSpPr>
        <p:grpSpPr>
          <a:xfrm>
            <a:off x="8221053" y="1966566"/>
            <a:ext cx="1875113" cy="3910411"/>
            <a:chOff x="422657" y="276225"/>
            <a:chExt cx="3023625" cy="6305550"/>
          </a:xfrm>
        </p:grpSpPr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33E7027D-78FB-B91A-A2D8-97C2A7F4C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2657" y="276225"/>
              <a:ext cx="3023625" cy="6305550"/>
            </a:xfrm>
            <a:prstGeom prst="rect">
              <a:avLst/>
            </a:prstGeom>
          </p:spPr>
        </p:pic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BE851C8F-59C8-E5D7-B226-544432D71E44}"/>
                </a:ext>
              </a:extLst>
            </p:cNvPr>
            <p:cNvSpPr/>
            <p:nvPr/>
          </p:nvSpPr>
          <p:spPr>
            <a:xfrm>
              <a:off x="625941" y="1241954"/>
              <a:ext cx="459490" cy="497781"/>
            </a:xfrm>
            <a:prstGeom prst="roundRect">
              <a:avLst/>
            </a:prstGeom>
            <a:solidFill>
              <a:schemeClr val="bg1">
                <a:lumMod val="7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600" b="1"/>
                <a:t>품절</a:t>
              </a:r>
            </a:p>
          </p:txBody>
        </p:sp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90C4727A-746F-E420-0091-8D883EB48324}"/>
              </a:ext>
            </a:extLst>
          </p:cNvPr>
          <p:cNvSpPr/>
          <p:nvPr/>
        </p:nvSpPr>
        <p:spPr>
          <a:xfrm>
            <a:off x="328759" y="1648146"/>
            <a:ext cx="3803011" cy="222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스토리 쇼핑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F9718A79-6269-8A0C-0890-1529578C1F17}"/>
              </a:ext>
            </a:extLst>
          </p:cNvPr>
          <p:cNvSpPr/>
          <p:nvPr/>
        </p:nvSpPr>
        <p:spPr>
          <a:xfrm>
            <a:off x="4234864" y="1648146"/>
            <a:ext cx="3844290" cy="222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스토리 오더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7C16D763-9B36-1896-FDFE-393C6DE99BF0}"/>
              </a:ext>
            </a:extLst>
          </p:cNvPr>
          <p:cNvSpPr/>
          <p:nvPr/>
        </p:nvSpPr>
        <p:spPr>
          <a:xfrm>
            <a:off x="8221054" y="1648145"/>
            <a:ext cx="1875112" cy="222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관심 상품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56890" y="4485910"/>
            <a:ext cx="3733800" cy="10618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+mn-ea"/>
              </a:rPr>
              <a:t>1.</a:t>
            </a:r>
            <a:r>
              <a:rPr lang="en-US" altLang="ko-KR" sz="900" b="1" dirty="0" smtClean="0">
                <a:latin typeface="+mn-ea"/>
              </a:rPr>
              <a:t>[API] </a:t>
            </a:r>
            <a:r>
              <a:rPr lang="ko-KR" altLang="en-US" sz="900" b="1" dirty="0"/>
              <a:t>장바구니 상품 리스트 </a:t>
            </a:r>
            <a:r>
              <a:rPr lang="en-US" altLang="ko-KR" sz="900" b="1" dirty="0" smtClean="0"/>
              <a:t>(</a:t>
            </a:r>
            <a:r>
              <a:rPr lang="en-US" altLang="ko-KR" sz="900" b="1" dirty="0" smtClean="0">
                <a:latin typeface="+mn-ea"/>
              </a:rPr>
              <a:t>GET </a:t>
            </a:r>
            <a:r>
              <a:rPr lang="en-US" altLang="ko-KR" sz="900" b="1" dirty="0">
                <a:latin typeface="+mn-ea"/>
              </a:rPr>
              <a:t>/</a:t>
            </a:r>
            <a:r>
              <a:rPr lang="en-US" altLang="ko-KR" sz="900" b="1" dirty="0" err="1">
                <a:latin typeface="+mn-ea"/>
              </a:rPr>
              <a:t>api</a:t>
            </a:r>
            <a:r>
              <a:rPr lang="en-US" altLang="ko-KR" sz="900" b="1" dirty="0">
                <a:latin typeface="+mn-ea"/>
              </a:rPr>
              <a:t>/</a:t>
            </a:r>
            <a:r>
              <a:rPr lang="en-US" altLang="ko-KR" sz="900" b="1" dirty="0" err="1">
                <a:latin typeface="+mn-ea"/>
              </a:rPr>
              <a:t>cart_product_list</a:t>
            </a:r>
            <a:r>
              <a:rPr lang="en-US" altLang="ko-KR" sz="900" b="1" dirty="0" smtClean="0">
                <a:latin typeface="+mn-ea"/>
              </a:rPr>
              <a:t>)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</a:t>
            </a:r>
            <a:r>
              <a:rPr lang="en-US" altLang="ko-KR" sz="900" b="1" dirty="0">
                <a:latin typeface="+mn-ea"/>
              </a:rPr>
              <a:t>[API] </a:t>
            </a:r>
            <a:r>
              <a:rPr lang="ko-KR" altLang="en-US" sz="900" b="1" dirty="0" smtClean="0">
                <a:latin typeface="+mn-ea"/>
              </a:rPr>
              <a:t>관심 </a:t>
            </a:r>
            <a:r>
              <a:rPr lang="ko-KR" altLang="en-US" sz="900" b="1" dirty="0">
                <a:latin typeface="+mn-ea"/>
              </a:rPr>
              <a:t>상품 </a:t>
            </a:r>
            <a:r>
              <a:rPr lang="ko-KR" altLang="en-US" sz="900" b="1" dirty="0" smtClean="0">
                <a:latin typeface="+mn-ea"/>
              </a:rPr>
              <a:t>리스트 </a:t>
            </a:r>
            <a:r>
              <a:rPr lang="en-US" altLang="ko-KR" sz="900" b="1" dirty="0" smtClean="0">
                <a:latin typeface="+mn-ea"/>
              </a:rPr>
              <a:t>(</a:t>
            </a:r>
            <a:r>
              <a:rPr lang="en-US" altLang="ko-KR" sz="900" b="1" dirty="0">
                <a:latin typeface="+mn-ea"/>
              </a:rPr>
              <a:t>GET </a:t>
            </a:r>
            <a:r>
              <a:rPr lang="en-US" altLang="ko-KR" sz="900" b="1" dirty="0" smtClean="0">
                <a:latin typeface="+mn-ea"/>
              </a:rPr>
              <a:t>/</a:t>
            </a:r>
            <a:r>
              <a:rPr lang="en-US" altLang="ko-KR" sz="900" b="1" dirty="0" err="1">
                <a:latin typeface="+mn-ea"/>
              </a:rPr>
              <a:t>api</a:t>
            </a:r>
            <a:r>
              <a:rPr lang="en-US" altLang="ko-KR" sz="900" b="1" dirty="0">
                <a:latin typeface="+mn-ea"/>
              </a:rPr>
              <a:t>/</a:t>
            </a:r>
            <a:r>
              <a:rPr lang="en-US" altLang="ko-KR" sz="900" b="1" dirty="0" err="1">
                <a:latin typeface="+mn-ea"/>
              </a:rPr>
              <a:t>interest_product_list</a:t>
            </a:r>
            <a:r>
              <a:rPr lang="en-US" altLang="ko-KR" sz="900" b="1" dirty="0">
                <a:latin typeface="+mn-ea"/>
              </a:rPr>
              <a:t>)</a:t>
            </a:r>
          </a:p>
          <a:p>
            <a:r>
              <a:rPr lang="en-US" altLang="ko-KR" sz="900" dirty="0" smtClean="0">
                <a:latin typeface="+mn-ea"/>
              </a:rPr>
              <a:t>  1) Response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a</a:t>
            </a:r>
            <a:r>
              <a:rPr lang="en-US" altLang="ko-KR" sz="900" dirty="0">
                <a:latin typeface="+mn-ea"/>
              </a:rPr>
              <a:t>) </a:t>
            </a:r>
            <a:r>
              <a:rPr lang="en-US" altLang="ko-KR" sz="900" dirty="0" err="1">
                <a:latin typeface="+mn-ea"/>
              </a:rPr>
              <a:t>sold_out_yn</a:t>
            </a:r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(Add)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- logic is same with [API] GET /</a:t>
            </a:r>
            <a:r>
              <a:rPr lang="en-US" altLang="ko-KR" sz="900" dirty="0" err="1" smtClean="0">
                <a:latin typeface="+mn-ea"/>
              </a:rPr>
              <a:t>api</a:t>
            </a:r>
            <a:r>
              <a:rPr lang="en-US" altLang="ko-KR" sz="900" dirty="0" smtClean="0">
                <a:latin typeface="+mn-ea"/>
              </a:rPr>
              <a:t>/</a:t>
            </a:r>
            <a:r>
              <a:rPr lang="en-US" altLang="ko-KR" sz="900" dirty="0" err="1" smtClean="0">
                <a:latin typeface="+mn-ea"/>
              </a:rPr>
              <a:t>product_info</a:t>
            </a:r>
            <a:r>
              <a:rPr lang="en-US" altLang="ko-KR" sz="900" dirty="0" smtClean="0">
                <a:latin typeface="+mn-ea"/>
              </a:rPr>
              <a:t> &gt; Response &gt; </a:t>
            </a:r>
            <a:r>
              <a:rPr lang="en-US" altLang="ko-KR" sz="900" dirty="0" err="1">
                <a:latin typeface="+mn-ea"/>
              </a:rPr>
              <a:t>sold_out_yn</a:t>
            </a:r>
            <a:endParaRPr lang="en-US" altLang="ko-KR" sz="900" dirty="0" smtClean="0">
              <a:latin typeface="+mn-ea"/>
            </a:endParaRPr>
          </a:p>
          <a:p>
            <a:endParaRPr lang="en-US" altLang="ko-KR" sz="9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963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718B220C-5758-95FC-2B85-C89855687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385094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726321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37761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211776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메인화면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스토리오더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스토리쇼핑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메인화면에서 바로 물품구매시 결제 오류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스토리오더는 매장선택 기능 추가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 쇼핑은 버그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B1B5030-C992-7A06-8B8A-854182B67186}"/>
              </a:ext>
            </a:extLst>
          </p:cNvPr>
          <p:cNvSpPr txBox="1"/>
          <p:nvPr/>
        </p:nvSpPr>
        <p:spPr>
          <a:xfrm flipH="1">
            <a:off x="6060731" y="1133475"/>
            <a:ext cx="5674064" cy="1569660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처리 </a:t>
            </a:r>
            <a:r>
              <a:rPr lang="en-US" altLang="ko-KR" sz="1200"/>
              <a:t>:</a:t>
            </a:r>
          </a:p>
          <a:p>
            <a:endParaRPr lang="en-US" altLang="ko-KR" sz="1200"/>
          </a:p>
          <a:p>
            <a:pPr marL="228600" indent="-228600">
              <a:buAutoNum type="arabicParenBoth"/>
            </a:pPr>
            <a:r>
              <a:rPr lang="ko-KR" altLang="en-US" sz="1200" b="1"/>
              <a:t>스토리 오더 </a:t>
            </a:r>
            <a:r>
              <a:rPr lang="en-US" altLang="ko-KR" sz="1200" b="1"/>
              <a:t>: </a:t>
            </a:r>
            <a:r>
              <a:rPr lang="ko-KR" altLang="en-US" sz="1200" b="1"/>
              <a:t>메인 화면에서 상품 선택 시</a:t>
            </a:r>
            <a:r>
              <a:rPr lang="en-US" altLang="ko-KR" sz="1200" b="1"/>
              <a:t>, </a:t>
            </a:r>
            <a:r>
              <a:rPr lang="ko-KR" altLang="en-US" sz="1200" b="1"/>
              <a:t>가까운 역 선택 화면으로 이동</a:t>
            </a:r>
            <a:endParaRPr lang="en-US" altLang="ko-KR" sz="1200" b="1"/>
          </a:p>
          <a:p>
            <a:r>
              <a:rPr lang="en-US" altLang="ko-KR" sz="1200"/>
              <a:t>(</a:t>
            </a:r>
            <a:r>
              <a:rPr lang="ko-KR" altLang="en-US" sz="1200"/>
              <a:t>상품은 신상품순으로 노출되는데</a:t>
            </a:r>
            <a:r>
              <a:rPr lang="en-US" altLang="ko-KR" sz="1200"/>
              <a:t>, </a:t>
            </a:r>
            <a:r>
              <a:rPr lang="ko-KR" altLang="en-US" sz="1200"/>
              <a:t>사용자 위치랑은 상관이 없어서</a:t>
            </a:r>
            <a:r>
              <a:rPr lang="en-US" altLang="ko-KR" sz="1200"/>
              <a:t> ‘</a:t>
            </a:r>
            <a:r>
              <a:rPr lang="ko-KR" altLang="en-US" sz="1200"/>
              <a:t>메인페이지에서 상품을 누르면 상품과 상관없이 가까운 역 선택 화면으로 이동하도록 처리 부탁드립니다</a:t>
            </a:r>
            <a:r>
              <a:rPr lang="en-US" altLang="ko-KR" sz="1200"/>
              <a:t>.)</a:t>
            </a:r>
          </a:p>
          <a:p>
            <a:endParaRPr lang="en-US" altLang="ko-KR" sz="1200"/>
          </a:p>
          <a:p>
            <a:r>
              <a:rPr lang="en-US" altLang="ko-KR" sz="1200"/>
              <a:t>(2) </a:t>
            </a:r>
            <a:r>
              <a:rPr lang="ko-KR" altLang="en-US" sz="1200" b="1"/>
              <a:t>스토리 쇼핑 </a:t>
            </a:r>
            <a:r>
              <a:rPr lang="en-US" altLang="ko-KR" sz="1200" b="1"/>
              <a:t>: </a:t>
            </a:r>
            <a:r>
              <a:rPr lang="ko-KR" altLang="en-US" sz="1200" b="1"/>
              <a:t>현재 확인해 본 결과 바로 구매 시 별다른 오류 </a:t>
            </a:r>
            <a:r>
              <a:rPr lang="en-US" altLang="ko-KR" sz="1200" b="1"/>
              <a:t>x</a:t>
            </a:r>
            <a:r>
              <a:rPr lang="ko-KR" altLang="en-US" sz="1200" b="1"/>
              <a:t>로 보류 </a:t>
            </a:r>
            <a:endParaRPr lang="en-US" altLang="ko-KR" sz="1200" b="1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9330586-4EA1-CE32-CC15-5FD971409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604" y="1143367"/>
            <a:ext cx="2560596" cy="45673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30BCD21-2B4C-0013-23DB-5A3D8797C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76" y="1143367"/>
            <a:ext cx="2549511" cy="45673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150663E7-7EC5-74A8-3B88-2E56F22AF7D5}"/>
              </a:ext>
            </a:extLst>
          </p:cNvPr>
          <p:cNvSpPr/>
          <p:nvPr/>
        </p:nvSpPr>
        <p:spPr>
          <a:xfrm>
            <a:off x="400477" y="3982202"/>
            <a:ext cx="2549510" cy="12184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F82E98C-0D3C-5373-793A-CA2E6864F75D}"/>
              </a:ext>
            </a:extLst>
          </p:cNvPr>
          <p:cNvSpPr/>
          <p:nvPr/>
        </p:nvSpPr>
        <p:spPr>
          <a:xfrm>
            <a:off x="3230604" y="1135746"/>
            <a:ext cx="2549510" cy="45749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432618DF-48DB-DE78-F329-40E1ACFAB5C2}"/>
              </a:ext>
            </a:extLst>
          </p:cNvPr>
          <p:cNvCxnSpPr/>
          <p:nvPr/>
        </p:nvCxnSpPr>
        <p:spPr>
          <a:xfrm flipV="1">
            <a:off x="2949987" y="3303270"/>
            <a:ext cx="280617" cy="9753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8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ED5ABFC9-FC69-07B7-9CD0-BBE65F084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864550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726321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37761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211776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스토리오더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자주가는역 등록시 동일역이 여러개 표시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동일역이 여러번 표시 안되도록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E1BAA564-0DF1-3C3D-037E-5BB9B2767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138490"/>
            <a:ext cx="3068437" cy="544715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5A34F7-4A72-6E2B-9E08-85E58A66B277}"/>
              </a:ext>
            </a:extLst>
          </p:cNvPr>
          <p:cNvSpPr txBox="1"/>
          <p:nvPr/>
        </p:nvSpPr>
        <p:spPr>
          <a:xfrm flipH="1">
            <a:off x="3552825" y="1133475"/>
            <a:ext cx="8181970" cy="6463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처리 </a:t>
            </a:r>
            <a:r>
              <a:rPr lang="en-US" altLang="ko-KR" sz="1200"/>
              <a:t>: </a:t>
            </a:r>
            <a:r>
              <a:rPr lang="ko-KR" altLang="en-US" sz="1200"/>
              <a:t>자주 가는 역 </a:t>
            </a:r>
            <a:r>
              <a:rPr lang="en-US" altLang="ko-KR" sz="1200"/>
              <a:t>= </a:t>
            </a:r>
            <a:r>
              <a:rPr lang="ko-KR" altLang="en-US" sz="1200"/>
              <a:t>주문 내역 기반</a:t>
            </a:r>
            <a:endParaRPr lang="en-US" altLang="ko-KR" sz="1200"/>
          </a:p>
          <a:p>
            <a:r>
              <a:rPr lang="ko-KR" altLang="en-US" sz="1200"/>
              <a:t>테스트 결과 정상적으로 </a:t>
            </a:r>
            <a:r>
              <a:rPr lang="en-US" altLang="ko-KR" sz="1200"/>
              <a:t>1</a:t>
            </a:r>
            <a:r>
              <a:rPr lang="ko-KR" altLang="en-US" sz="1200"/>
              <a:t>개만 표시되는데</a:t>
            </a:r>
            <a:r>
              <a:rPr lang="en-US" altLang="ko-KR" sz="1200"/>
              <a:t>, </a:t>
            </a:r>
            <a:r>
              <a:rPr lang="ko-KR" altLang="en-US" sz="1200"/>
              <a:t>혹시 중복으로 뜰 수 있게 되어 있다면 </a:t>
            </a:r>
            <a:endParaRPr lang="en-US" altLang="ko-KR" sz="1200"/>
          </a:p>
          <a:p>
            <a:r>
              <a:rPr lang="ko-KR" altLang="en-US" sz="1200" b="1"/>
              <a:t>한 번만 표시되도록 처리 부탁드립니다</a:t>
            </a:r>
            <a:r>
              <a:rPr lang="en-US" altLang="ko-KR" sz="1200" b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599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682514E3-7BC1-DE81-A712-1FF08C8DF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763378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726321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37761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211776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로고 위치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홈화면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로고를 누르면 홈화면으로 이동 안됨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로고를 누르면 홈화면으로 이동되도록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D8931A9-39C0-F50F-38CE-DE48002F407B}"/>
              </a:ext>
            </a:extLst>
          </p:cNvPr>
          <p:cNvSpPr txBox="1"/>
          <p:nvPr/>
        </p:nvSpPr>
        <p:spPr>
          <a:xfrm flipH="1">
            <a:off x="303410" y="1133475"/>
            <a:ext cx="7563904" cy="461665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처리 </a:t>
            </a:r>
            <a:r>
              <a:rPr lang="en-US" altLang="ko-KR" sz="1200"/>
              <a:t>: </a:t>
            </a:r>
            <a:r>
              <a:rPr lang="ko-KR" altLang="en-US" sz="1200"/>
              <a:t>현재 로고가 있는 화면</a:t>
            </a:r>
            <a:r>
              <a:rPr lang="en-US" altLang="ko-KR" sz="1200"/>
              <a:t>(</a:t>
            </a:r>
            <a:r>
              <a:rPr lang="ko-KR" altLang="en-US" sz="1200"/>
              <a:t>아래</a:t>
            </a:r>
            <a:r>
              <a:rPr lang="en-US" altLang="ko-KR" sz="1200"/>
              <a:t>) </a:t>
            </a:r>
            <a:r>
              <a:rPr lang="ko-KR" altLang="en-US" sz="1200"/>
              <a:t>중 메뉴에서는 홈 화면으로 이동됨 확인</a:t>
            </a:r>
            <a:endParaRPr lang="en-US" altLang="ko-KR" sz="1200"/>
          </a:p>
          <a:p>
            <a:r>
              <a:rPr lang="en-US" altLang="ko-KR" sz="1200" b="1"/>
              <a:t>        </a:t>
            </a:r>
            <a:r>
              <a:rPr lang="ko-KR" altLang="en-US" sz="1200" b="1"/>
              <a:t>홈 화면에서 로고를 눌렀을 때에도 새로고침</a:t>
            </a:r>
            <a:r>
              <a:rPr lang="en-US" altLang="ko-KR" sz="1200" b="1"/>
              <a:t>(</a:t>
            </a:r>
            <a:r>
              <a:rPr lang="ko-KR" altLang="en-US" sz="1200" b="1"/>
              <a:t>홈 화면으로 이동</a:t>
            </a:r>
            <a:r>
              <a:rPr lang="en-US" altLang="ko-KR" sz="1200" b="1"/>
              <a:t>)</a:t>
            </a:r>
            <a:r>
              <a:rPr lang="ko-KR" altLang="en-US" sz="1200" b="1"/>
              <a:t>되도록 처리 부탁드립니다</a:t>
            </a:r>
            <a:r>
              <a:rPr lang="en-US" altLang="ko-KR" sz="1200" b="1"/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614D838-6AD3-41F1-AB12-4E0994842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1" y="1734324"/>
            <a:ext cx="7563906" cy="40486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5434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983D8E57-270A-8B94-05A8-9A4BF9F85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827683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726321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37761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211776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앱설정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알림기능 활성화 안됨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알림기능 활성화 가능하도록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10" name="그림 9">
            <a:extLst>
              <a:ext uri="{FF2B5EF4-FFF2-40B4-BE49-F238E27FC236}">
                <a16:creationId xmlns:a16="http://schemas.microsoft.com/office/drawing/2014/main" id="{218D8665-1027-80E3-E7E2-700FAF953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163" y="1823740"/>
            <a:ext cx="4360603" cy="30065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F1EA70-D201-DFEB-D011-B7FA34CFDBAF}"/>
              </a:ext>
            </a:extLst>
          </p:cNvPr>
          <p:cNvSpPr txBox="1"/>
          <p:nvPr/>
        </p:nvSpPr>
        <p:spPr>
          <a:xfrm flipH="1">
            <a:off x="303410" y="1140768"/>
            <a:ext cx="7563904" cy="461665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처리 </a:t>
            </a:r>
            <a:r>
              <a:rPr lang="en-US" altLang="ko-KR" sz="1200"/>
              <a:t>: PUSH </a:t>
            </a:r>
            <a:r>
              <a:rPr lang="ko-KR" altLang="en-US" sz="1200"/>
              <a:t>알림 관련 처리 예정</a:t>
            </a:r>
            <a:endParaRPr lang="en-US" altLang="ko-KR" sz="1200"/>
          </a:p>
          <a:p>
            <a:r>
              <a:rPr lang="en-US" altLang="ko-KR" sz="1200" b="1"/>
              <a:t>        </a:t>
            </a:r>
            <a:r>
              <a:rPr lang="ko-KR" altLang="en-US" sz="1200" b="1"/>
              <a:t>앱 처음 설치 후 실행 시</a:t>
            </a:r>
            <a:r>
              <a:rPr lang="en-US" altLang="ko-KR" sz="1200" b="1"/>
              <a:t>, PUSH </a:t>
            </a:r>
            <a:r>
              <a:rPr lang="ko-KR" altLang="en-US" sz="1200" b="1"/>
              <a:t>알림 허용</a:t>
            </a:r>
            <a:r>
              <a:rPr lang="en-US" altLang="ko-KR" sz="1200" b="1"/>
              <a:t>/</a:t>
            </a:r>
            <a:r>
              <a:rPr lang="ko-KR" altLang="en-US" sz="1200" b="1"/>
              <a:t>비허용 설정을 위한 알림 처리 </a:t>
            </a:r>
            <a:r>
              <a:rPr lang="ko-KR" altLang="en-US" sz="1200"/>
              <a:t>부탁드립니다</a:t>
            </a:r>
            <a:r>
              <a:rPr lang="en-US" altLang="ko-KR" sz="1200"/>
              <a:t>.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208B3762-2202-BF81-1E4A-FF6C9DC16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10" y="1823740"/>
            <a:ext cx="2617204" cy="47053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EF95403-AC36-63C0-C0DF-BC13D735D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773" y="3490665"/>
            <a:ext cx="4404817" cy="309497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857221AB-0CAE-5354-6AFE-CC4D0BA10CBD}"/>
              </a:ext>
            </a:extLst>
          </p:cNvPr>
          <p:cNvSpPr/>
          <p:nvPr/>
        </p:nvSpPr>
        <p:spPr>
          <a:xfrm>
            <a:off x="303410" y="2188481"/>
            <a:ext cx="2617204" cy="2423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D516D1B-A276-F5AB-C2CF-DB45F189C7DF}"/>
              </a:ext>
            </a:extLst>
          </p:cNvPr>
          <p:cNvSpPr/>
          <p:nvPr/>
        </p:nvSpPr>
        <p:spPr>
          <a:xfrm>
            <a:off x="3191390" y="2775220"/>
            <a:ext cx="4207630" cy="10271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9B22C3A-9A09-2138-4214-F3C817215526}"/>
              </a:ext>
            </a:extLst>
          </p:cNvPr>
          <p:cNvSpPr/>
          <p:nvPr/>
        </p:nvSpPr>
        <p:spPr>
          <a:xfrm>
            <a:off x="303410" y="2430781"/>
            <a:ext cx="2617204" cy="2423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BD43CDE-5071-FFF9-79AA-3A9D757E0990}"/>
              </a:ext>
            </a:extLst>
          </p:cNvPr>
          <p:cNvSpPr/>
          <p:nvPr/>
        </p:nvSpPr>
        <p:spPr>
          <a:xfrm>
            <a:off x="7574518" y="4480560"/>
            <a:ext cx="4236481" cy="1005839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45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8C3A66FC-D1BC-8872-F093-F1713E742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573897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796557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941441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관심역 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관심역에 조회 리스트에 나오는 역 간격이 좁고 글씨 작음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글씨 크게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간격 넓게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A797FA-ED42-9DBB-66D5-22DD80E3536B}"/>
              </a:ext>
            </a:extLst>
          </p:cNvPr>
          <p:cNvSpPr txBox="1"/>
          <p:nvPr/>
        </p:nvSpPr>
        <p:spPr>
          <a:xfrm flipH="1">
            <a:off x="303410" y="1133475"/>
            <a:ext cx="5354439" cy="6463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처리 </a:t>
            </a:r>
            <a:r>
              <a:rPr lang="en-US" altLang="ko-KR" sz="1200"/>
              <a:t>: </a:t>
            </a:r>
            <a:r>
              <a:rPr lang="ko-KR" altLang="en-US" sz="1200" b="1"/>
              <a:t>관심역 추가</a:t>
            </a:r>
            <a:r>
              <a:rPr lang="en-US" altLang="ko-KR" sz="1200" b="1"/>
              <a:t>(</a:t>
            </a:r>
            <a:r>
              <a:rPr lang="ko-KR" altLang="en-US" sz="1200" b="1"/>
              <a:t>검색</a:t>
            </a:r>
            <a:r>
              <a:rPr lang="en-US" altLang="ko-KR" sz="1200" b="1"/>
              <a:t>)</a:t>
            </a:r>
            <a:r>
              <a:rPr lang="ko-KR" altLang="en-US" sz="1200" b="1"/>
              <a:t>창 </a:t>
            </a:r>
            <a:r>
              <a:rPr lang="en-US" altLang="ko-KR" sz="1200" b="1"/>
              <a:t>UI </a:t>
            </a:r>
            <a:r>
              <a:rPr lang="ko-KR" altLang="en-US" sz="1200" b="1"/>
              <a:t>변경</a:t>
            </a:r>
            <a:endParaRPr lang="en-US" altLang="ko-KR" sz="1200" b="1"/>
          </a:p>
          <a:p>
            <a:r>
              <a:rPr lang="en-US" altLang="ko-KR" sz="1200"/>
              <a:t>+. </a:t>
            </a:r>
            <a:r>
              <a:rPr lang="ko-KR" altLang="en-US" sz="1200"/>
              <a:t>관심역 설정 시</a:t>
            </a:r>
            <a:r>
              <a:rPr lang="en-US" altLang="ko-KR" sz="1200"/>
              <a:t>, </a:t>
            </a:r>
            <a:r>
              <a:rPr lang="ko-KR" altLang="en-US" sz="1200" b="1"/>
              <a:t>동일한 역을 한 번만 선택</a:t>
            </a:r>
            <a:r>
              <a:rPr lang="ko-KR" altLang="en-US" sz="1200"/>
              <a:t>할 수 있게 할 수 있을까요</a:t>
            </a:r>
            <a:r>
              <a:rPr lang="en-US" altLang="ko-KR" sz="1200"/>
              <a:t>?</a:t>
            </a:r>
          </a:p>
          <a:p>
            <a:r>
              <a:rPr lang="en-US" altLang="ko-KR" sz="1200"/>
              <a:t>(</a:t>
            </a:r>
            <a:r>
              <a:rPr lang="ko-KR" altLang="en-US" sz="1200"/>
              <a:t>현재 동일 역 </a:t>
            </a:r>
            <a:r>
              <a:rPr lang="en-US" altLang="ko-KR" sz="1200"/>
              <a:t>3</a:t>
            </a:r>
            <a:r>
              <a:rPr lang="ko-KR" altLang="en-US" sz="1200"/>
              <a:t>개 설정 가능</a:t>
            </a:r>
            <a:r>
              <a:rPr lang="en-US" altLang="ko-KR" sz="1200"/>
              <a:t>, </a:t>
            </a:r>
            <a:r>
              <a:rPr lang="ko-KR" altLang="en-US" sz="1200"/>
              <a:t>삭제 시 가끔 오류 발생</a:t>
            </a:r>
            <a:r>
              <a:rPr lang="en-US" altLang="ko-KR" sz="1200"/>
              <a:t>)</a:t>
            </a:r>
            <a:r>
              <a:rPr lang="ko-KR" altLang="en-US" sz="1200"/>
              <a:t>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72E9D81-69B6-3F33-9376-A4692E4D7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2008585"/>
            <a:ext cx="2483270" cy="44601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FD3C4A1-340E-13D9-0E14-F9E995F8A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098" y="2008585"/>
            <a:ext cx="6329123" cy="44770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9AF86A0-2BBB-722D-81D2-A9AF3DF9E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255" y="2008585"/>
            <a:ext cx="2483271" cy="44770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4303E627-ED39-FC2B-86FD-8C7D48329B1C}"/>
              </a:ext>
            </a:extLst>
          </p:cNvPr>
          <p:cNvSpPr/>
          <p:nvPr/>
        </p:nvSpPr>
        <p:spPr>
          <a:xfrm>
            <a:off x="7663889" y="2008585"/>
            <a:ext cx="2156385" cy="44601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0C79F75-5E7E-E7BE-7975-6A534C8F542D}"/>
              </a:ext>
            </a:extLst>
          </p:cNvPr>
          <p:cNvSpPr/>
          <p:nvPr/>
        </p:nvSpPr>
        <p:spPr>
          <a:xfrm>
            <a:off x="2946255" y="2017032"/>
            <a:ext cx="2483270" cy="44601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AC71DAD3-F6A1-D1AF-FD08-E30EE9BECA04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>
            <a:off x="4187891" y="904875"/>
            <a:ext cx="1831216" cy="11037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1F16DA7-17E0-7EDD-1C8B-FAFDA549DC7E}"/>
              </a:ext>
            </a:extLst>
          </p:cNvPr>
          <p:cNvCxnSpPr>
            <a:cxnSpLocks/>
          </p:cNvCxnSpPr>
          <p:nvPr/>
        </p:nvCxnSpPr>
        <p:spPr>
          <a:xfrm>
            <a:off x="8300510" y="899035"/>
            <a:ext cx="568282" cy="10926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27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6593610-BA9A-5796-45DD-FE0A19597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53729"/>
              </p:ext>
            </p:extLst>
          </p:nvPr>
        </p:nvGraphicFramePr>
        <p:xfrm>
          <a:off x="303413" y="272357"/>
          <a:ext cx="11431388" cy="956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05957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932041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기능 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포인트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포인트 수기 입력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출발역과 도착역 설정시 포인트 자동 반영과 수기입력이 구분되도록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보유 포인트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포인트 수기입력 미적용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포인트 수기입력 후 적용되도록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29367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4E529C-AF12-3F0E-A1E2-9EDC5F5FCD24}"/>
              </a:ext>
            </a:extLst>
          </p:cNvPr>
          <p:cNvSpPr txBox="1"/>
          <p:nvPr/>
        </p:nvSpPr>
        <p:spPr>
          <a:xfrm flipH="1">
            <a:off x="303412" y="1352086"/>
            <a:ext cx="8621512" cy="6463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처리 </a:t>
            </a:r>
            <a:r>
              <a:rPr lang="en-US" altLang="ko-KR" sz="1200"/>
              <a:t>: </a:t>
            </a:r>
            <a:r>
              <a:rPr lang="ko-KR" altLang="en-US" sz="1200" b="1"/>
              <a:t>포인트를 관리자 페이지에서 직접 입력 시</a:t>
            </a:r>
            <a:r>
              <a:rPr lang="en-US" altLang="ko-KR" sz="1200" b="1"/>
              <a:t>, </a:t>
            </a:r>
            <a:r>
              <a:rPr lang="ko-KR" altLang="en-US" sz="1200" b="1"/>
              <a:t>적립 내역 앞에 </a:t>
            </a:r>
            <a:r>
              <a:rPr lang="en-US" altLang="ko-KR" sz="1200" b="1"/>
              <a:t>(</a:t>
            </a:r>
            <a:r>
              <a:rPr lang="ko-KR" altLang="en-US" sz="1200" b="1"/>
              <a:t>관리자 적립</a:t>
            </a:r>
            <a:r>
              <a:rPr lang="en-US" altLang="ko-KR" sz="1200" b="1"/>
              <a:t>)</a:t>
            </a:r>
            <a:r>
              <a:rPr lang="ko-KR" altLang="en-US" sz="1200" b="1"/>
              <a:t>이라고 표시</a:t>
            </a:r>
            <a:r>
              <a:rPr lang="ko-KR" altLang="en-US" sz="1200"/>
              <a:t>할 수 있을까요</a:t>
            </a:r>
            <a:r>
              <a:rPr lang="en-US" altLang="ko-KR" sz="1200"/>
              <a:t>?</a:t>
            </a:r>
          </a:p>
          <a:p>
            <a:r>
              <a:rPr lang="ko-KR" altLang="en-US" sz="1200"/>
              <a:t>        </a:t>
            </a:r>
            <a:r>
              <a:rPr lang="ko-KR" altLang="en-US" sz="1200" b="1"/>
              <a:t>관리자 부여가 해당으로 체크된 경우</a:t>
            </a:r>
            <a:r>
              <a:rPr lang="ko-KR" altLang="en-US" sz="1200"/>
              <a:t>를 기준으로 하면 될 것 같습니다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        </a:t>
            </a:r>
            <a:r>
              <a:rPr lang="ko-KR" altLang="en-US" sz="1200"/>
              <a:t>포인트 수기 입력은 현재도 정상적으로 처리되고 있습니다</a:t>
            </a:r>
            <a:r>
              <a:rPr lang="en-US" altLang="ko-KR" sz="1200"/>
              <a:t>.</a:t>
            </a:r>
            <a:endParaRPr lang="ko-KR" altLang="en-US" sz="120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8BC2C82-A545-E6B7-7D72-071B4BD25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2" y="2185171"/>
            <a:ext cx="7403674" cy="41906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1399C657-76C8-711F-5443-BB1E3B286906}"/>
              </a:ext>
            </a:extLst>
          </p:cNvPr>
          <p:cNvSpPr/>
          <p:nvPr/>
        </p:nvSpPr>
        <p:spPr>
          <a:xfrm>
            <a:off x="1788287" y="5563870"/>
            <a:ext cx="1132713" cy="3581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93F5F77-D8F1-91EF-08EA-5C757DDD4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282" y="2549531"/>
            <a:ext cx="2147283" cy="38262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BA21860-E9A1-43AD-1D39-99172AB84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626" y="2549531"/>
            <a:ext cx="2147283" cy="38262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25B1B3F5-35C9-E459-BA81-817217DD9AC7}"/>
              </a:ext>
            </a:extLst>
          </p:cNvPr>
          <p:cNvSpPr/>
          <p:nvPr/>
        </p:nvSpPr>
        <p:spPr>
          <a:xfrm>
            <a:off x="8602980" y="2255976"/>
            <a:ext cx="830580" cy="222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현재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CF05609-7E6B-3B99-22BB-35B3F99FB950}"/>
              </a:ext>
            </a:extLst>
          </p:cNvPr>
          <p:cNvSpPr/>
          <p:nvPr/>
        </p:nvSpPr>
        <p:spPr>
          <a:xfrm>
            <a:off x="10624978" y="2255976"/>
            <a:ext cx="830580" cy="222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수정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2A73FE6-3952-878C-B538-686097550B0F}"/>
              </a:ext>
            </a:extLst>
          </p:cNvPr>
          <p:cNvSpPr/>
          <p:nvPr/>
        </p:nvSpPr>
        <p:spPr>
          <a:xfrm>
            <a:off x="7851282" y="4039870"/>
            <a:ext cx="2115345" cy="2590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C853251-C244-4262-C953-5BBFE68CCB46}"/>
              </a:ext>
            </a:extLst>
          </p:cNvPr>
          <p:cNvSpPr/>
          <p:nvPr/>
        </p:nvSpPr>
        <p:spPr>
          <a:xfrm>
            <a:off x="2544543" y="3903980"/>
            <a:ext cx="3452397" cy="203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4C9B3BC3-8B81-2221-488D-1EB79191729A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6012909" y="4005580"/>
            <a:ext cx="1838373" cy="1638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1FA1758-0CF5-F334-385A-9079BFCBE7C9}"/>
              </a:ext>
            </a:extLst>
          </p:cNvPr>
          <p:cNvSpPr txBox="1"/>
          <p:nvPr/>
        </p:nvSpPr>
        <p:spPr>
          <a:xfrm>
            <a:off x="9984280" y="4154587"/>
            <a:ext cx="819454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400" b="1"/>
              <a:t>(</a:t>
            </a:r>
            <a:r>
              <a:rPr lang="ko-KR" altLang="en-US" sz="400" b="1"/>
              <a:t>관리자 적립</a:t>
            </a:r>
            <a:r>
              <a:rPr lang="en-US" altLang="ko-KR" sz="400" b="1"/>
              <a:t>) </a:t>
            </a:r>
            <a:r>
              <a:rPr lang="ko-KR" altLang="en-US" sz="400" b="1"/>
              <a:t>서울역→수원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684DB8F-F934-1E12-D1D7-517F5E935CF4}"/>
              </a:ext>
            </a:extLst>
          </p:cNvPr>
          <p:cNvSpPr/>
          <p:nvPr/>
        </p:nvSpPr>
        <p:spPr>
          <a:xfrm>
            <a:off x="9984280" y="4039870"/>
            <a:ext cx="2115345" cy="2590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456890" y="4485910"/>
            <a:ext cx="3733800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+mn-ea"/>
              </a:rPr>
              <a:t>1.</a:t>
            </a:r>
            <a:r>
              <a:rPr lang="en-US" altLang="ko-KR" sz="900" b="1" dirty="0" smtClean="0">
                <a:latin typeface="+mn-ea"/>
              </a:rPr>
              <a:t>[API] </a:t>
            </a:r>
            <a:r>
              <a:rPr lang="ko-KR" altLang="en-US" sz="900" b="1" dirty="0"/>
              <a:t>사용자 포인트 적립 리스트 </a:t>
            </a:r>
            <a:r>
              <a:rPr lang="en-US" altLang="ko-KR" sz="900" b="1" dirty="0" smtClean="0"/>
              <a:t>(</a:t>
            </a:r>
            <a:r>
              <a:rPr lang="en-US" altLang="ko-KR" sz="900" b="1" dirty="0" smtClean="0">
                <a:latin typeface="+mn-ea"/>
              </a:rPr>
              <a:t>GET </a:t>
            </a:r>
            <a:r>
              <a:rPr lang="en-US" altLang="ko-KR" sz="900" b="1" dirty="0">
                <a:latin typeface="+mn-ea"/>
              </a:rPr>
              <a:t>/</a:t>
            </a:r>
            <a:r>
              <a:rPr lang="en-US" altLang="ko-KR" sz="900" b="1" dirty="0" err="1">
                <a:latin typeface="+mn-ea"/>
              </a:rPr>
              <a:t>api</a:t>
            </a:r>
            <a:r>
              <a:rPr lang="en-US" altLang="ko-KR" sz="900" b="1" dirty="0">
                <a:latin typeface="+mn-ea"/>
              </a:rPr>
              <a:t>/</a:t>
            </a:r>
            <a:r>
              <a:rPr lang="en-US" altLang="ko-KR" sz="900" b="1" dirty="0" err="1">
                <a:latin typeface="+mn-ea"/>
              </a:rPr>
              <a:t>point_save_list</a:t>
            </a:r>
            <a:r>
              <a:rPr lang="en-US" altLang="ko-KR" sz="900" b="1" dirty="0">
                <a:latin typeface="+mn-ea"/>
              </a:rPr>
              <a:t>)</a:t>
            </a:r>
            <a:endParaRPr lang="en-US" altLang="ko-KR" sz="900" b="1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  1) Response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a</a:t>
            </a:r>
            <a:r>
              <a:rPr lang="en-US" altLang="ko-KR" sz="900" dirty="0">
                <a:latin typeface="+mn-ea"/>
              </a:rPr>
              <a:t>) </a:t>
            </a:r>
            <a:r>
              <a:rPr lang="en-US" altLang="ko-KR" sz="900" dirty="0" err="1">
                <a:latin typeface="+mn-ea"/>
              </a:rPr>
              <a:t>admin_add_yn</a:t>
            </a:r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(Add</a:t>
            </a:r>
            <a:r>
              <a:rPr lang="en-US" altLang="ko-KR" sz="900" dirty="0" smtClean="0">
                <a:latin typeface="+mn-ea"/>
              </a:rPr>
              <a:t>) – </a:t>
            </a:r>
            <a:r>
              <a:rPr lang="en-US" altLang="ko-KR" sz="900" dirty="0" smtClean="0">
                <a:latin typeface="+mn-ea"/>
              </a:rPr>
              <a:t>string : </a:t>
            </a:r>
            <a:r>
              <a:rPr lang="ko-KR" altLang="en-US" sz="900" dirty="0">
                <a:latin typeface="+mn-ea"/>
              </a:rPr>
              <a:t>관리자추가여부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- </a:t>
            </a:r>
            <a:r>
              <a:rPr lang="en-US" altLang="ko-KR" sz="900" dirty="0">
                <a:latin typeface="+mn-ea"/>
              </a:rPr>
              <a:t>set by </a:t>
            </a:r>
            <a:r>
              <a:rPr lang="en-US" altLang="ko-KR" sz="900" dirty="0" err="1" smtClean="0">
                <a:latin typeface="+mn-ea"/>
              </a:rPr>
              <a:t>st_user_save_point.admin_add_yn</a:t>
            </a:r>
            <a:endParaRPr lang="en-US" altLang="ko-KR" sz="900" dirty="0" smtClean="0">
              <a:latin typeface="+mn-ea"/>
            </a:endParaRPr>
          </a:p>
          <a:p>
            <a:endParaRPr lang="en-US" altLang="ko-KR" sz="9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0547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00531418-BA9A-3538-924C-96587FF37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63601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796557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941441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보유 포인트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에코포인트로 명칭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 포인트로 변경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10" name="그림 9">
            <a:extLst>
              <a:ext uri="{FF2B5EF4-FFF2-40B4-BE49-F238E27FC236}">
                <a16:creationId xmlns:a16="http://schemas.microsoft.com/office/drawing/2014/main" id="{55A598D1-D53E-10FA-B97A-113A06E12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115350"/>
            <a:ext cx="2935087" cy="524457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1DCFDD-340A-7FC3-C5E5-BBCF029FBD43}"/>
              </a:ext>
            </a:extLst>
          </p:cNvPr>
          <p:cNvSpPr txBox="1"/>
          <p:nvPr/>
        </p:nvSpPr>
        <p:spPr>
          <a:xfrm flipH="1">
            <a:off x="4061460" y="2183229"/>
            <a:ext cx="3280373" cy="276999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처리 </a:t>
            </a:r>
            <a:r>
              <a:rPr lang="en-US" altLang="ko-KR" sz="1200"/>
              <a:t>: STORY POINT</a:t>
            </a:r>
            <a:r>
              <a:rPr lang="ko-KR" altLang="en-US" sz="1200"/>
              <a:t>로 수정 부탁드립니다</a:t>
            </a:r>
            <a:r>
              <a:rPr lang="en-US" altLang="ko-KR" sz="1200"/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98F8234-B62A-AB2B-3C00-75ECDC5B3A8F}"/>
              </a:ext>
            </a:extLst>
          </p:cNvPr>
          <p:cNvSpPr/>
          <p:nvPr/>
        </p:nvSpPr>
        <p:spPr>
          <a:xfrm>
            <a:off x="303413" y="1547495"/>
            <a:ext cx="687187" cy="203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78D4288-2AA7-C140-0FF3-A196EECC18F7}"/>
              </a:ext>
            </a:extLst>
          </p:cNvPr>
          <p:cNvCxnSpPr>
            <a:cxnSpLocks/>
          </p:cNvCxnSpPr>
          <p:nvPr/>
        </p:nvCxnSpPr>
        <p:spPr>
          <a:xfrm>
            <a:off x="990600" y="1647825"/>
            <a:ext cx="3070860" cy="7524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5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1905</Words>
  <Application>Microsoft Office PowerPoint</Application>
  <PresentationFormat>Widescreen</PresentationFormat>
  <Paragraphs>446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맑은 고딕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지수</dc:creator>
  <cp:lastModifiedBy>gram</cp:lastModifiedBy>
  <cp:revision>11</cp:revision>
  <dcterms:created xsi:type="dcterms:W3CDTF">2023-08-09T09:19:27Z</dcterms:created>
  <dcterms:modified xsi:type="dcterms:W3CDTF">2023-08-11T03:27:15Z</dcterms:modified>
</cp:coreProperties>
</file>