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20" r:id="rId13"/>
    <p:sldId id="294" r:id="rId14"/>
    <p:sldId id="297" r:id="rId15"/>
    <p:sldId id="311" r:id="rId16"/>
    <p:sldId id="307" r:id="rId17"/>
    <p:sldId id="310" r:id="rId18"/>
    <p:sldId id="32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2F097-8E36-4BF9-947D-AF43E0FD3881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B48B-98FC-4326-BFAE-94321E3A25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71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f6abde57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f6abde57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548f26ef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548f26ef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548f26ef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548f26ef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f6abde57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f6abde57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f6abde57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f6abde57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0f848bac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0f848bac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f848bac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0f848bac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0f848bac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0f848bac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548f26ef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548f26ef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548f26ef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548f26ef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d42dcc45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d42dcc45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66BF05-19CD-5DA5-5F8A-718368F86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7401E8-D51F-D28A-132B-32B5BE3CA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D6028-35BE-AE2D-07AE-5B0934A3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43B71E-A876-8F83-1247-D42D0E22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CCC64F-EF2D-55FB-2061-64DC1690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41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E21882-871A-A7DF-A54F-B7F79EA6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EC7B87F-F03F-91F2-7F87-F245B0AA1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5855F3-E454-35E7-F407-F585762A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B119A9-9B45-9CE4-D964-8883BB3B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2EB445-5D10-1AC8-1272-E8D65B62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10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528F41-E0C3-0915-62EC-2CF1A7F5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C5AC1A-633B-9C80-0BF2-0927B51FE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30A164-7340-4CBB-E6A4-034E6333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FCA23F-B4E2-C92E-9BE8-945F3288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7FC260-6D32-0692-B3E0-90E65B0D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37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4394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A3D215-ACFF-FF6A-CDBA-BC5FCDCB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E7F1D2-4A0C-4C71-DA0C-A5B0136E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37EAAA-32A6-ADD7-9E12-940CB477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A744AD-1D31-98F7-C309-3675C160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D68A96-1CAC-76A1-9C72-DB3E05D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57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57C18-B1EC-BAA2-8970-6EAE5925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3BCECB-E676-AA9E-5356-60909690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D0D774-2D03-7564-DA1A-C39D636F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8BE1A4-E7C8-A477-940A-33A29BFA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49A514-F2D3-55DB-C025-FF610C24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2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8D79E1-64FC-8A4B-AF29-3ED69C4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A99392-2BBB-CF9D-01B7-53E11788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C72136-96E2-D387-ACE8-8A68318FD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19BF6F-04BA-5830-FBFC-962F026D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AA3EE-18C4-CA03-E73B-1626841F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F00C81-F166-4E1C-C14E-F80C4DF3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8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27475-61EA-1072-6583-BF82CF91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E8B983-F184-9BF3-4078-B50DCBC18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C2C3FB-2B7E-F6BC-3C29-43668F10D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6D0C77-4DB4-977D-4A77-D1FBDA7BB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26F2009-7457-8639-7B90-1E208E8C6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162018E-06AF-59E3-E779-E198AA9A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BEEB6D-8E37-2798-E01A-1ED837A5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1F5B33-047E-CE6D-DDDD-3989A47E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3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47666-29B2-0EE3-294A-D78F4755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F51B9F-9F90-F242-C923-70BFA50F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EA935E-367F-E6C5-0C42-786C0EFE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E69A81-B3E0-BCB1-7F42-CA353FE7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8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2925255-B68E-3CD7-F0A1-6FC0BD8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9281461-0086-8CD8-FABA-AD3856A4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C0BD90-35CB-70B7-DDBD-31F71750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68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67CB2B-6759-C7F6-05C2-DDAE8AB5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64E6BD-7549-675D-1F36-1BBAC1C3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0907B0-82CF-F7DD-A81A-40C8F7826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376FFF-51F9-8182-11CA-C988AFA0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E978C9-BD98-0E5C-05B6-A560EB5D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832E49-9E5C-2299-29D4-6A1B8C7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20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C02B0-66BB-A57F-D2A4-DB84367F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D3A2E57-476A-78DB-E4F2-31853A186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FEAB41-C3D0-F216-40B8-DD6C15238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792C43-99C5-69C4-8543-06A5F964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EBF0F4-DAD5-882E-6122-92CBAA8D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87B592-AE7B-6BB4-D5B6-9F2E3422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9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97F78F8-FE76-A10C-F8B9-D035DB3F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06B9F7-6CAA-7361-4901-73785CDE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A84157-59F8-EAD3-19F8-0F15F4C9A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DE40-9690-4AAC-BE1A-290F56AFAC8F}" type="datetimeFigureOut">
              <a:rPr lang="ko-KR" altLang="en-US" smtClean="0"/>
              <a:t>2023-08-23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F9701-AE45-B242-3D34-C6B0003CB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5F6496-B3FB-DC69-A49F-A764CEF15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0AFC-B00B-450E-8A63-75F5CEF89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73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ko"/>
              <a:t>API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장바구니 담기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 dirty="0">
                <a:solidFill>
                  <a:srgbClr val="202124"/>
                </a:solidFill>
              </a:rPr>
              <a:t>[POST] </a:t>
            </a:r>
            <a:r>
              <a:rPr lang="en-US" altLang="ko" sz="1200" dirty="0">
                <a:solidFill>
                  <a:srgbClr val="303942"/>
                </a:solidFill>
              </a:rPr>
              <a:t>/KORAIL/</a:t>
            </a:r>
            <a:r>
              <a:rPr lang="en-US" altLang="ko" sz="1200" dirty="0" err="1">
                <a:solidFill>
                  <a:srgbClr val="303942"/>
                </a:solidFill>
              </a:rPr>
              <a:t>api</a:t>
            </a:r>
            <a:r>
              <a:rPr lang="en-US" altLang="ko" sz="1200" dirty="0">
                <a:solidFill>
                  <a:srgbClr val="303942"/>
                </a:solidFill>
              </a:rPr>
              <a:t>/</a:t>
            </a:r>
            <a:r>
              <a:rPr lang="en-US" altLang="ko" sz="1200" dirty="0" err="1">
                <a:solidFill>
                  <a:srgbClr val="303942"/>
                </a:solidFill>
              </a:rPr>
              <a:t>cart_product</a:t>
            </a:r>
            <a:endParaRPr sz="1200" dirty="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ko" sz="1333" dirty="0">
                <a:solidFill>
                  <a:schemeClr val="dk1"/>
                </a:solidFill>
              </a:rPr>
              <a:t>{"id":"1021kk","mall_code":"MD14","product_code":"PD012","product_count":1}</a:t>
            </a:r>
            <a:endParaRPr sz="1333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altLang="en-US" sz="1333" dirty="0">
                <a:solidFill>
                  <a:schemeClr val="dk1"/>
                </a:solidFill>
              </a:rPr>
              <a:t>최대 구매가능 갯수와 상관없이 계속 추가 가능</a:t>
            </a:r>
            <a:endParaRPr sz="1333" dirty="0">
              <a:solidFill>
                <a:schemeClr val="dk1"/>
              </a:solidFill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2411" y="0"/>
            <a:ext cx="29937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998B7-09A9-9292-57FF-AB8B370AFB0C}"/>
              </a:ext>
            </a:extLst>
          </p:cNvPr>
          <p:cNvSpPr txBox="1"/>
          <p:nvPr/>
        </p:nvSpPr>
        <p:spPr>
          <a:xfrm flipH="1">
            <a:off x="464732" y="2795964"/>
            <a:ext cx="62870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백엔드 </a:t>
            </a:r>
            <a:r>
              <a:rPr lang="en-US" altLang="ko-KR" sz="1200"/>
              <a:t>: </a:t>
            </a:r>
            <a:r>
              <a:rPr lang="ko-KR" altLang="en-US" sz="1200"/>
              <a:t>장바구니에서도 상품 상세 화면에서와 같이 </a:t>
            </a:r>
            <a:endParaRPr lang="en-US" altLang="ko-KR" sz="1200"/>
          </a:p>
          <a:p>
            <a:r>
              <a:rPr lang="ko-KR" altLang="en-US" sz="1200"/>
              <a:t>            최대 구매 가능 개수 제한될 수 있도록 처리 부탁드립니다</a:t>
            </a:r>
            <a:r>
              <a:rPr lang="en-US" altLang="ko-KR" sz="120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7126" y="3429000"/>
            <a:ext cx="456685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 smtClean="0">
                <a:latin typeface="+mn-ea"/>
              </a:rPr>
              <a:t>장바구니 </a:t>
            </a:r>
            <a:r>
              <a:rPr lang="ko-KR" altLang="en-US" sz="1000" b="1" dirty="0">
                <a:latin typeface="+mn-ea"/>
              </a:rPr>
              <a:t>상품 추가 </a:t>
            </a:r>
            <a:r>
              <a:rPr lang="en-US" altLang="ko-KR" sz="1000" b="1" dirty="0">
                <a:latin typeface="+mn-ea"/>
              </a:rPr>
              <a:t>(POST 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cart_product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en-US" altLang="ko-KR" sz="1000" dirty="0">
                <a:latin typeface="+mn-ea"/>
              </a:rPr>
              <a:t/>
            </a:r>
            <a:br>
              <a:rPr lang="en-US" altLang="ko-KR" sz="1000" dirty="0">
                <a:latin typeface="+mn-ea"/>
              </a:rPr>
            </a:br>
            <a:r>
              <a:rPr lang="en-US" altLang="ko-KR" sz="1000" dirty="0">
                <a:latin typeface="+mn-ea"/>
              </a:rPr>
              <a:t>  1) process</a:t>
            </a:r>
            <a:br>
              <a:rPr lang="en-US" altLang="ko-KR" sz="1000" dirty="0">
                <a:latin typeface="+mn-ea"/>
              </a:rPr>
            </a:br>
            <a:r>
              <a:rPr lang="en-US" altLang="ko-KR" sz="1000" dirty="0">
                <a:latin typeface="+mn-ea"/>
              </a:rPr>
              <a:t>    a</a:t>
            </a:r>
            <a:r>
              <a:rPr lang="en-US" altLang="ko-KR" sz="1000" dirty="0" smtClean="0">
                <a:latin typeface="+mn-ea"/>
              </a:rPr>
              <a:t>)</a:t>
            </a:r>
            <a:r>
              <a:rPr lang="en-US" altLang="ko-KR" sz="1000" b="1" dirty="0" smtClean="0">
                <a:latin typeface="+mn-ea"/>
              </a:rPr>
              <a:t> Append following logic</a:t>
            </a:r>
          </a:p>
          <a:p>
            <a:r>
              <a:rPr lang="en-US" altLang="ko-KR" sz="1000" dirty="0">
                <a:latin typeface="+mn-ea"/>
              </a:rPr>
              <a:t>      - </a:t>
            </a:r>
            <a:r>
              <a:rPr lang="en-US" altLang="ko-KR" sz="1000" dirty="0" smtClean="0">
                <a:latin typeface="+mn-ea"/>
              </a:rPr>
              <a:t>if UPDATED </a:t>
            </a:r>
            <a:r>
              <a:rPr lang="en-US" altLang="ko-KR" sz="1000" dirty="0" err="1" smtClean="0">
                <a:latin typeface="+mn-ea"/>
              </a:rPr>
              <a:t>st_cart.product_count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&gt; </a:t>
            </a:r>
            <a:r>
              <a:rPr lang="en-US" altLang="ko-KR" sz="1000" dirty="0" err="1">
                <a:latin typeface="+mn-ea"/>
              </a:rPr>
              <a:t>st_product.max_order_count</a:t>
            </a:r>
            <a:r>
              <a:rPr lang="en-US" altLang="ko-KR" sz="1000" dirty="0">
                <a:latin typeface="+mn-ea"/>
              </a:rPr>
              <a:t>, return error (status: 400, </a:t>
            </a:r>
            <a:r>
              <a:rPr lang="en-US" altLang="ko-KR" sz="1000" dirty="0" err="1">
                <a:latin typeface="+mn-ea"/>
              </a:rPr>
              <a:t>error_code</a:t>
            </a:r>
            <a:r>
              <a:rPr lang="en-US" altLang="ko-KR" sz="1000" dirty="0">
                <a:latin typeface="+mn-ea"/>
              </a:rPr>
              <a:t>: “</a:t>
            </a:r>
            <a:r>
              <a:rPr lang="en-US" altLang="ko-KR" sz="1000" dirty="0" err="1" smtClean="0">
                <a:latin typeface="+mn-ea"/>
              </a:rPr>
              <a:t>product.error.overMaxOrderCount</a:t>
            </a:r>
            <a:r>
              <a:rPr lang="en-US" altLang="ko-KR" sz="1000" dirty="0" smtClean="0">
                <a:latin typeface="+mn-ea"/>
              </a:rPr>
              <a:t>“)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푸시 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380990">
              <a:buClr>
                <a:srgbClr val="202124"/>
              </a:buClr>
              <a:buSzPts val="900"/>
              <a:buChar char="-"/>
            </a:pPr>
            <a:r>
              <a:rPr lang="ko" altLang="en-US" sz="1200">
                <a:solidFill>
                  <a:srgbClr val="202124"/>
                </a:solidFill>
              </a:rPr>
              <a:t>토큰 전달해줄 </a:t>
            </a:r>
            <a:r>
              <a:rPr lang="en-US" altLang="ko" sz="1200">
                <a:solidFill>
                  <a:srgbClr val="202124"/>
                </a:solidFill>
              </a:rPr>
              <a:t>api </a:t>
            </a:r>
            <a:r>
              <a:rPr lang="ko" altLang="en-US" sz="1200">
                <a:solidFill>
                  <a:srgbClr val="202124"/>
                </a:solidFill>
              </a:rPr>
              <a:t>없음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202124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4BCB2C-B2C8-FA0F-74B0-168B3816326A}"/>
              </a:ext>
            </a:extLst>
          </p:cNvPr>
          <p:cNvSpPr/>
          <p:nvPr/>
        </p:nvSpPr>
        <p:spPr>
          <a:xfrm>
            <a:off x="8081366" y="327037"/>
            <a:ext cx="3473043" cy="3011855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>
                <a:solidFill>
                  <a:schemeClr val="tx1"/>
                </a:solidFill>
              </a:rPr>
              <a:t>PUSH </a:t>
            </a:r>
            <a:r>
              <a:rPr lang="ko-KR" altLang="en-US" b="1">
                <a:solidFill>
                  <a:schemeClr val="tx1"/>
                </a:solidFill>
              </a:rPr>
              <a:t>내용</a:t>
            </a:r>
            <a:endParaRPr lang="en-US" altLang="ko-KR" b="1">
              <a:solidFill>
                <a:schemeClr val="tx1"/>
              </a:solidFill>
            </a:endParaRPr>
          </a:p>
          <a:p>
            <a:r>
              <a:rPr lang="en-US" altLang="ko-KR" sz="1100" b="1">
                <a:solidFill>
                  <a:schemeClr val="tx1"/>
                </a:solidFill>
              </a:rPr>
              <a:t>*</a:t>
            </a:r>
            <a:r>
              <a:rPr lang="ko-KR" altLang="en-US" sz="1100" b="1">
                <a:solidFill>
                  <a:schemeClr val="accent2"/>
                </a:solidFill>
              </a:rPr>
              <a:t>매장 기준 주문 상태 </a:t>
            </a:r>
            <a:r>
              <a:rPr lang="en-US" altLang="ko-KR" sz="1100" b="1">
                <a:solidFill>
                  <a:schemeClr val="tx1"/>
                </a:solidFill>
              </a:rPr>
              <a:t>/ </a:t>
            </a:r>
            <a:r>
              <a:rPr lang="ko-KR" altLang="en-US" sz="1100" b="1">
                <a:solidFill>
                  <a:schemeClr val="accent1"/>
                </a:solidFill>
              </a:rPr>
              <a:t>앱 기준 주문 상태</a:t>
            </a:r>
            <a:endParaRPr lang="en-US" altLang="ko-KR" sz="1100" b="1">
              <a:solidFill>
                <a:schemeClr val="accent1"/>
              </a:solidFill>
            </a:endParaRPr>
          </a:p>
          <a:p>
            <a:endParaRPr lang="en-US" altLang="ko-KR" sz="1100" b="1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1. </a:t>
            </a:r>
            <a:r>
              <a:rPr lang="ko-KR" altLang="en-US" sz="1200">
                <a:solidFill>
                  <a:schemeClr val="accent2"/>
                </a:solidFill>
              </a:rPr>
              <a:t>주문 확정</a:t>
            </a:r>
            <a:r>
              <a:rPr lang="en-US" altLang="ko-KR" sz="1200">
                <a:solidFill>
                  <a:schemeClr val="accent1"/>
                </a:solidFill>
              </a:rPr>
              <a:t>(</a:t>
            </a:r>
            <a:r>
              <a:rPr lang="ko-KR" altLang="en-US" sz="1200">
                <a:solidFill>
                  <a:schemeClr val="accent1"/>
                </a:solidFill>
              </a:rPr>
              <a:t>상품 준비중</a:t>
            </a:r>
            <a:r>
              <a:rPr lang="en-US" altLang="ko-KR" sz="1200">
                <a:solidFill>
                  <a:schemeClr val="accent1"/>
                </a:solidFill>
              </a:rPr>
              <a:t>)</a:t>
            </a: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앱 </a:t>
            </a:r>
            <a:r>
              <a:rPr lang="en-US" altLang="ko-KR" sz="1200">
                <a:solidFill>
                  <a:schemeClr val="tx1"/>
                </a:solidFill>
              </a:rPr>
              <a:t>: </a:t>
            </a:r>
            <a:r>
              <a:rPr lang="ko-KR" altLang="en-US" sz="1200">
                <a:solidFill>
                  <a:schemeClr val="tx1"/>
                </a:solidFill>
              </a:rPr>
              <a:t>스토리 오더 상품 주문</a:t>
            </a:r>
            <a:endParaRPr lang="en-US" altLang="ko-KR" sz="120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매장 </a:t>
            </a:r>
            <a:r>
              <a:rPr lang="en-US" altLang="ko-KR" sz="1200">
                <a:solidFill>
                  <a:schemeClr val="tx1"/>
                </a:solidFill>
              </a:rPr>
              <a:t>: </a:t>
            </a:r>
            <a:r>
              <a:rPr lang="ko-KR" altLang="en-US" sz="1200">
                <a:solidFill>
                  <a:schemeClr val="tx1"/>
                </a:solidFill>
              </a:rPr>
              <a:t>주문 확정</a:t>
            </a:r>
            <a:endParaRPr lang="en-US" altLang="ko-KR" sz="120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앱 </a:t>
            </a:r>
            <a:r>
              <a:rPr lang="en-US" altLang="ko-KR" sz="1200">
                <a:solidFill>
                  <a:schemeClr val="tx1"/>
                </a:solidFill>
              </a:rPr>
              <a:t>: (PUSH) </a:t>
            </a:r>
            <a:r>
              <a:rPr lang="en-US" altLang="ko-KR" sz="1200" b="1">
                <a:solidFill>
                  <a:schemeClr val="tx1"/>
                </a:solidFill>
              </a:rPr>
              <a:t>“</a:t>
            </a:r>
            <a:r>
              <a:rPr lang="ko-KR" altLang="en-US" sz="1200" b="1">
                <a:solidFill>
                  <a:schemeClr val="tx1"/>
                </a:solidFill>
              </a:rPr>
              <a:t>주문이 확정되었습니다</a:t>
            </a:r>
            <a:r>
              <a:rPr lang="en-US" altLang="ko-KR" sz="1200" b="1">
                <a:solidFill>
                  <a:schemeClr val="tx1"/>
                </a:solidFill>
              </a:rPr>
              <a:t>.”</a:t>
            </a:r>
          </a:p>
          <a:p>
            <a:pPr marL="228600" indent="-228600">
              <a:buAutoNum type="arabicParenBoth"/>
            </a:pPr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2. </a:t>
            </a:r>
            <a:r>
              <a:rPr lang="ko-KR" altLang="en-US" sz="1200">
                <a:solidFill>
                  <a:schemeClr val="accent2"/>
                </a:solidFill>
              </a:rPr>
              <a:t>수령 대기중</a:t>
            </a:r>
            <a:r>
              <a:rPr lang="en-US" altLang="ko-KR" sz="1200">
                <a:solidFill>
                  <a:schemeClr val="accent1"/>
                </a:solidFill>
              </a:rPr>
              <a:t>(</a:t>
            </a:r>
            <a:r>
              <a:rPr lang="ko-KR" altLang="en-US" sz="1200">
                <a:solidFill>
                  <a:schemeClr val="accent1"/>
                </a:solidFill>
              </a:rPr>
              <a:t>준비 완료</a:t>
            </a:r>
            <a:r>
              <a:rPr lang="en-US" altLang="ko-KR" sz="1200">
                <a:solidFill>
                  <a:schemeClr val="accent1"/>
                </a:solidFill>
              </a:rPr>
              <a:t>)</a:t>
            </a: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매장 </a:t>
            </a:r>
            <a:r>
              <a:rPr lang="en-US" altLang="ko-KR" sz="1200">
                <a:solidFill>
                  <a:schemeClr val="tx1"/>
                </a:solidFill>
              </a:rPr>
              <a:t>: </a:t>
            </a:r>
            <a:r>
              <a:rPr lang="ko-KR" altLang="en-US" sz="1200">
                <a:solidFill>
                  <a:schemeClr val="tx1"/>
                </a:solidFill>
              </a:rPr>
              <a:t>수령 대기중</a:t>
            </a:r>
            <a:endParaRPr lang="en-US" altLang="ko-KR" sz="120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앱 </a:t>
            </a:r>
            <a:r>
              <a:rPr lang="en-US" altLang="ko-KR" sz="1200">
                <a:solidFill>
                  <a:schemeClr val="tx1"/>
                </a:solidFill>
              </a:rPr>
              <a:t>: (PUSH) </a:t>
            </a:r>
            <a:r>
              <a:rPr lang="en-US" altLang="ko-KR" sz="1200" b="1">
                <a:solidFill>
                  <a:schemeClr val="tx1"/>
                </a:solidFill>
              </a:rPr>
              <a:t>”</a:t>
            </a:r>
            <a:r>
              <a:rPr lang="ko-KR" altLang="en-US" sz="1200" b="1">
                <a:solidFill>
                  <a:schemeClr val="tx1"/>
                </a:solidFill>
              </a:rPr>
              <a:t>상품 준비가 완료되었습니다</a:t>
            </a:r>
            <a:r>
              <a:rPr lang="en-US" altLang="ko-KR" sz="1200" b="1">
                <a:solidFill>
                  <a:schemeClr val="tx1"/>
                </a:solidFill>
              </a:rPr>
              <a:t>.”</a:t>
            </a:r>
          </a:p>
          <a:p>
            <a:pPr marL="228600" indent="-228600">
              <a:buAutoNum type="arabicParenBoth"/>
            </a:pPr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3. </a:t>
            </a:r>
            <a:r>
              <a:rPr lang="ko-KR" altLang="en-US" sz="1200">
                <a:solidFill>
                  <a:schemeClr val="accent2"/>
                </a:solidFill>
              </a:rPr>
              <a:t>주문 취소</a:t>
            </a:r>
            <a:r>
              <a:rPr lang="en-US" altLang="ko-KR" sz="1200">
                <a:solidFill>
                  <a:schemeClr val="accent2"/>
                </a:solidFill>
              </a:rPr>
              <a:t>(</a:t>
            </a:r>
            <a:r>
              <a:rPr lang="ko-KR" altLang="en-US" sz="1200">
                <a:solidFill>
                  <a:schemeClr val="accent2"/>
                </a:solidFill>
              </a:rPr>
              <a:t>매장 취소</a:t>
            </a:r>
            <a:r>
              <a:rPr lang="en-US" altLang="ko-KR" sz="1200">
                <a:solidFill>
                  <a:schemeClr val="accent2"/>
                </a:solidFill>
              </a:rPr>
              <a:t>)</a:t>
            </a:r>
            <a:r>
              <a:rPr lang="en-US" altLang="ko-KR" sz="1200">
                <a:solidFill>
                  <a:schemeClr val="accent1"/>
                </a:solidFill>
              </a:rPr>
              <a:t>(</a:t>
            </a:r>
            <a:r>
              <a:rPr lang="ko-KR" altLang="en-US" sz="1200">
                <a:solidFill>
                  <a:schemeClr val="accent1"/>
                </a:solidFill>
              </a:rPr>
              <a:t>앱 동일</a:t>
            </a:r>
            <a:r>
              <a:rPr lang="en-US" altLang="ko-KR" sz="1200">
                <a:solidFill>
                  <a:schemeClr val="accent1"/>
                </a:solidFill>
              </a:rPr>
              <a:t>)</a:t>
            </a: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매장 </a:t>
            </a:r>
            <a:r>
              <a:rPr lang="en-US" altLang="ko-KR" sz="1200">
                <a:solidFill>
                  <a:schemeClr val="tx1"/>
                </a:solidFill>
              </a:rPr>
              <a:t>: </a:t>
            </a:r>
            <a:r>
              <a:rPr lang="ko-KR" altLang="en-US" sz="1200">
                <a:solidFill>
                  <a:schemeClr val="tx1"/>
                </a:solidFill>
              </a:rPr>
              <a:t>주문 취소</a:t>
            </a:r>
            <a:endParaRPr lang="en-US" altLang="ko-KR" sz="120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200">
                <a:solidFill>
                  <a:schemeClr val="tx1"/>
                </a:solidFill>
              </a:rPr>
              <a:t>앱 </a:t>
            </a:r>
            <a:r>
              <a:rPr lang="en-US" altLang="ko-KR" sz="1200">
                <a:solidFill>
                  <a:schemeClr val="tx1"/>
                </a:solidFill>
              </a:rPr>
              <a:t>: (PUSH) </a:t>
            </a:r>
            <a:r>
              <a:rPr lang="en-US" altLang="ko-KR" sz="1200" b="1">
                <a:solidFill>
                  <a:schemeClr val="tx1"/>
                </a:solidFill>
              </a:rPr>
              <a:t>“</a:t>
            </a:r>
            <a:r>
              <a:rPr lang="ko-KR" altLang="en-US" sz="1200" b="1">
                <a:solidFill>
                  <a:schemeClr val="tx1"/>
                </a:solidFill>
              </a:rPr>
              <a:t>주문이 취소되었습니다</a:t>
            </a:r>
            <a:r>
              <a:rPr lang="en-US" altLang="ko-KR" sz="1200" b="1">
                <a:solidFill>
                  <a:schemeClr val="tx1"/>
                </a:solidFill>
              </a:rPr>
              <a:t>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27">
            <a:extLst>
              <a:ext uri="{FF2B5EF4-FFF2-40B4-BE49-F238E27FC236}">
                <a16:creationId xmlns:a16="http://schemas.microsoft.com/office/drawing/2014/main" id="{2CAFBA27-ED74-F2AF-A7F7-07D36267BEA1}"/>
              </a:ext>
            </a:extLst>
          </p:cNvPr>
          <p:cNvSpPr txBox="1">
            <a:spLocks/>
          </p:cNvSpPr>
          <p:nvPr/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>
            <a:lvl1pPr lvl="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ko-KR" altLang="en-US" b="1"/>
              <a:t>버그 리포트</a:t>
            </a:r>
          </a:p>
        </p:txBody>
      </p:sp>
    </p:spTree>
    <p:extLst>
      <p:ext uri="{BB962C8B-B14F-4D97-AF65-F5344CB8AC3E}">
        <p14:creationId xmlns:p14="http://schemas.microsoft.com/office/powerpoint/2010/main" val="220138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9DB629-3A60-5E75-4F8F-820873BD6020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적용 제한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결제 금액 마이너스 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결제 금액 이상의 포인트 입력이 안 되도록 처리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2023.08.16.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628298B-9B6D-F857-3D1C-3149EE13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18586"/>
            <a:ext cx="2973187" cy="5295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36523-CF88-11FB-3BDF-E961FF26E0F7}"/>
              </a:ext>
            </a:extLst>
          </p:cNvPr>
          <p:cNvSpPr txBox="1"/>
          <p:nvPr/>
        </p:nvSpPr>
        <p:spPr>
          <a:xfrm flipH="1">
            <a:off x="3491718" y="1118586"/>
            <a:ext cx="6176064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포인트 적용 제한 및 </a:t>
            </a:r>
            <a:r>
              <a:rPr lang="en-US" altLang="ko-KR" sz="1200"/>
              <a:t>100P </a:t>
            </a:r>
            <a:r>
              <a:rPr lang="ko-KR" altLang="en-US" sz="1200"/>
              <a:t>단위 사용 처리를 해주시면서</a:t>
            </a:r>
            <a:endParaRPr lang="en-US" altLang="ko-KR" sz="1200"/>
          </a:p>
          <a:p>
            <a:r>
              <a:rPr lang="en-US" altLang="ko-KR" sz="1200"/>
              <a:t>        ‘</a:t>
            </a:r>
            <a:r>
              <a:rPr lang="ko-KR" altLang="en-US" sz="1200"/>
              <a:t>전액 사용</a:t>
            </a:r>
            <a:r>
              <a:rPr lang="en-US" altLang="ko-KR" sz="1200"/>
              <a:t>’ </a:t>
            </a:r>
            <a:r>
              <a:rPr lang="ko-KR" altLang="en-US" sz="1200"/>
              <a:t>버튼을 누르면 결제창이 없어지는 오류가 발생하고 있습니다</a:t>
            </a:r>
            <a:r>
              <a:rPr lang="en-US" altLang="ko-KR" sz="1200"/>
              <a:t>.</a:t>
            </a:r>
          </a:p>
          <a:p>
            <a:r>
              <a:rPr lang="en-US" altLang="ko-KR" sz="1200"/>
              <a:t>        (</a:t>
            </a:r>
            <a:r>
              <a:rPr lang="ko-KR" altLang="en-US" sz="1200"/>
              <a:t>안드로이드</a:t>
            </a:r>
            <a:r>
              <a:rPr lang="en-US" altLang="ko-KR" sz="1200"/>
              <a:t>, </a:t>
            </a:r>
            <a:r>
              <a:rPr lang="ko-KR" altLang="en-US" sz="1200"/>
              <a:t>아이폰 동일</a:t>
            </a:r>
            <a:r>
              <a:rPr lang="en-US" altLang="ko-KR" sz="1200"/>
              <a:t>)</a:t>
            </a:r>
            <a:r>
              <a:rPr lang="ko-KR" altLang="en-US" sz="1200"/>
              <a:t> </a:t>
            </a:r>
            <a:endParaRPr lang="en-US" altLang="ko-KR" sz="120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F8EC300-EC74-40DC-1F4B-D050860147C5}"/>
              </a:ext>
            </a:extLst>
          </p:cNvPr>
          <p:cNvSpPr/>
          <p:nvPr/>
        </p:nvSpPr>
        <p:spPr>
          <a:xfrm>
            <a:off x="3491719" y="1978628"/>
            <a:ext cx="3962026" cy="1549663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백엔드 </a:t>
            </a:r>
            <a:r>
              <a:rPr lang="en-US" altLang="ko-KR" sz="1200">
                <a:solidFill>
                  <a:schemeClr val="tx1"/>
                </a:solidFill>
              </a:rPr>
              <a:t>: </a:t>
            </a:r>
            <a:r>
              <a:rPr lang="ko-KR" altLang="en-US" sz="1200">
                <a:solidFill>
                  <a:schemeClr val="tx1"/>
                </a:solidFill>
              </a:rPr>
              <a:t>포인트</a:t>
            </a:r>
            <a:r>
              <a:rPr lang="en-US" altLang="ko-KR" sz="1200">
                <a:solidFill>
                  <a:schemeClr val="tx1"/>
                </a:solidFill>
              </a:rPr>
              <a:t>, </a:t>
            </a:r>
            <a:r>
              <a:rPr lang="ko-KR" altLang="en-US" sz="1200">
                <a:solidFill>
                  <a:schemeClr val="tx1"/>
                </a:solidFill>
              </a:rPr>
              <a:t>쿠폰 전액 사용 시</a:t>
            </a:r>
            <a:r>
              <a:rPr lang="en-US" altLang="ko-KR" sz="1200">
                <a:solidFill>
                  <a:schemeClr val="tx1"/>
                </a:solidFill>
              </a:rPr>
              <a:t>(0</a:t>
            </a:r>
            <a:r>
              <a:rPr lang="ko-KR" altLang="en-US" sz="1200">
                <a:solidFill>
                  <a:schemeClr val="tx1"/>
                </a:solidFill>
              </a:rPr>
              <a:t>원 결제 시</a:t>
            </a:r>
            <a:r>
              <a:rPr lang="en-US" altLang="ko-KR" sz="1200">
                <a:solidFill>
                  <a:schemeClr val="tx1"/>
                </a:solidFill>
              </a:rPr>
              <a:t>)</a:t>
            </a:r>
            <a:r>
              <a:rPr lang="ko-KR" altLang="en-US" sz="1200">
                <a:solidFill>
                  <a:schemeClr val="tx1"/>
                </a:solidFill>
              </a:rPr>
              <a:t> </a:t>
            </a:r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결제 완료 처리할 수 있는 </a:t>
            </a:r>
            <a:r>
              <a:rPr lang="en-US" altLang="ko-KR" sz="1200">
                <a:solidFill>
                  <a:schemeClr val="tx1"/>
                </a:solidFill>
              </a:rPr>
              <a:t>API </a:t>
            </a:r>
            <a:r>
              <a:rPr lang="ko-KR" altLang="en-US" sz="1200">
                <a:solidFill>
                  <a:schemeClr val="tx1"/>
                </a:solidFill>
              </a:rPr>
              <a:t>필요</a:t>
            </a:r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en-US" altLang="ko-KR" sz="1200">
                <a:solidFill>
                  <a:schemeClr val="tx1"/>
                </a:solidFill>
              </a:rPr>
              <a:t>(</a:t>
            </a:r>
            <a:r>
              <a:rPr lang="ko-KR" altLang="en-US" sz="1200">
                <a:solidFill>
                  <a:schemeClr val="tx1"/>
                </a:solidFill>
              </a:rPr>
              <a:t>결제 금액 </a:t>
            </a:r>
            <a:r>
              <a:rPr lang="en-US" altLang="ko-KR" sz="1200">
                <a:solidFill>
                  <a:schemeClr val="tx1"/>
                </a:solidFill>
              </a:rPr>
              <a:t>0</a:t>
            </a:r>
            <a:r>
              <a:rPr lang="ko-KR" altLang="en-US" sz="1200">
                <a:solidFill>
                  <a:schemeClr val="tx1"/>
                </a:solidFill>
              </a:rPr>
              <a:t>이면 </a:t>
            </a:r>
            <a:r>
              <a:rPr lang="en-US" altLang="ko-KR" sz="1200">
                <a:solidFill>
                  <a:schemeClr val="tx1"/>
                </a:solidFill>
              </a:rPr>
              <a:t>PG</a:t>
            </a:r>
            <a:r>
              <a:rPr lang="ko-KR" altLang="en-US" sz="1200">
                <a:solidFill>
                  <a:schemeClr val="tx1"/>
                </a:solidFill>
              </a:rPr>
              <a:t>사 에러 발생 중인 상황입니다</a:t>
            </a:r>
            <a:r>
              <a:rPr lang="en-US" altLang="ko-KR" sz="1200">
                <a:solidFill>
                  <a:schemeClr val="tx1"/>
                </a:solidFill>
              </a:rPr>
              <a:t>.)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7015" y="3908897"/>
            <a:ext cx="4566855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>
                <a:latin typeface="+mn-ea"/>
              </a:rPr>
              <a:t>온라인몰 주문 </a:t>
            </a:r>
            <a:r>
              <a:rPr lang="en-US" altLang="ko-KR" sz="1000" b="1" dirty="0">
                <a:latin typeface="+mn-ea"/>
              </a:rPr>
              <a:t>(POST 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online_order</a:t>
            </a:r>
            <a:r>
              <a:rPr lang="en-US" altLang="ko-KR" sz="1000" b="1" dirty="0" smtClean="0">
                <a:latin typeface="+mn-ea"/>
              </a:rPr>
              <a:t>), </a:t>
            </a:r>
            <a:r>
              <a:rPr lang="ko-KR" altLang="en-US" sz="1000" b="1" dirty="0">
                <a:latin typeface="+mn-ea"/>
              </a:rPr>
              <a:t>스마트오더 </a:t>
            </a:r>
            <a:r>
              <a:rPr lang="ko-KR" altLang="en-US" sz="1000" b="1" dirty="0" smtClean="0">
                <a:latin typeface="+mn-ea"/>
              </a:rPr>
              <a:t>주문 </a:t>
            </a:r>
            <a:r>
              <a:rPr lang="en-US" altLang="ko-KR" sz="1000" b="1" dirty="0">
                <a:latin typeface="+mn-ea"/>
              </a:rPr>
              <a:t>(POST /</a:t>
            </a:r>
            <a:r>
              <a:rPr lang="en-US" altLang="ko-KR" sz="1000" b="1" dirty="0" err="1" smtClean="0">
                <a:latin typeface="+mn-ea"/>
              </a:rPr>
              <a:t>api</a:t>
            </a:r>
            <a:r>
              <a:rPr lang="en-US" altLang="ko-KR" sz="1000" b="1" dirty="0" smtClean="0">
                <a:latin typeface="+mn-ea"/>
              </a:rPr>
              <a:t>/</a:t>
            </a:r>
            <a:r>
              <a:rPr lang="en-US" altLang="ko-KR" sz="1000" b="1" dirty="0" err="1" smtClean="0">
                <a:latin typeface="+mn-ea"/>
              </a:rPr>
              <a:t>store_order</a:t>
            </a:r>
            <a:r>
              <a:rPr lang="en-US" altLang="ko-KR" sz="1000" b="1" dirty="0" smtClean="0">
                <a:latin typeface="+mn-ea"/>
              </a:rPr>
              <a:t>)</a:t>
            </a:r>
            <a:br>
              <a:rPr lang="en-US" altLang="ko-KR" sz="1000" b="1" dirty="0" smtClean="0">
                <a:latin typeface="+mn-ea"/>
              </a:rPr>
            </a:br>
            <a:r>
              <a:rPr lang="en-US" altLang="ko-KR" sz="1000" dirty="0">
                <a:latin typeface="+mn-ea"/>
              </a:rPr>
              <a:t/>
            </a:r>
            <a:br>
              <a:rPr lang="en-US" altLang="ko-KR" sz="1000" dirty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1.RequestBody</a:t>
            </a:r>
            <a:r>
              <a:rPr lang="en-US" altLang="ko-KR" sz="1000" dirty="0">
                <a:latin typeface="+mn-ea"/>
              </a:rPr>
              <a:t/>
            </a:r>
            <a:br>
              <a:rPr lang="en-US" altLang="ko-KR" sz="1000" dirty="0">
                <a:latin typeface="+mn-ea"/>
              </a:rPr>
            </a:br>
            <a:r>
              <a:rPr lang="en-US" altLang="ko-KR" sz="1000" dirty="0">
                <a:latin typeface="+mn-ea"/>
              </a:rPr>
              <a:t>   1) </a:t>
            </a:r>
            <a:r>
              <a:rPr lang="en-US" altLang="ko-KR" sz="1000" dirty="0" err="1" smtClean="0">
                <a:latin typeface="+mn-ea"/>
              </a:rPr>
              <a:t>receipt_request_type</a:t>
            </a:r>
            <a:r>
              <a:rPr lang="en-US" altLang="ko-KR" sz="1000" dirty="0" smtClean="0">
                <a:latin typeface="+mn-ea"/>
              </a:rPr>
              <a:t> (</a:t>
            </a:r>
            <a:r>
              <a:rPr lang="ko-KR" altLang="en-US" sz="1000" dirty="0" smtClean="0">
                <a:latin typeface="+mn-ea"/>
              </a:rPr>
              <a:t>현금영수증신청유형코드</a:t>
            </a:r>
            <a:r>
              <a:rPr lang="en-US" altLang="ko-KR" sz="1000" dirty="0" smtClean="0">
                <a:latin typeface="+mn-ea"/>
              </a:rPr>
              <a:t>) </a:t>
            </a:r>
            <a:r>
              <a:rPr lang="en-US" altLang="ko-KR" sz="1000" dirty="0">
                <a:latin typeface="+mn-ea"/>
              </a:rPr>
              <a:t>/ </a:t>
            </a:r>
            <a:r>
              <a:rPr lang="en-US" altLang="ko-KR" sz="1000" dirty="0" err="1" smtClean="0">
                <a:latin typeface="+mn-ea"/>
              </a:rPr>
              <a:t>payment_method</a:t>
            </a:r>
            <a:r>
              <a:rPr lang="en-US" altLang="ko-KR" sz="1000" dirty="0" smtClean="0">
                <a:latin typeface="+mn-ea"/>
              </a:rPr>
              <a:t> (</a:t>
            </a:r>
            <a:r>
              <a:rPr lang="ko-KR" altLang="en-US" sz="1000" dirty="0" smtClean="0">
                <a:latin typeface="+mn-ea"/>
              </a:rPr>
              <a:t>결제수단코드</a:t>
            </a:r>
            <a:r>
              <a:rPr lang="en-US" altLang="ko-KR" sz="1000" dirty="0" smtClean="0">
                <a:latin typeface="+mn-ea"/>
              </a:rPr>
              <a:t>)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Required -&gt; </a:t>
            </a:r>
            <a:r>
              <a:rPr lang="en-US" altLang="ko-KR" sz="1000" b="1" dirty="0" smtClean="0">
                <a:latin typeface="+mn-ea"/>
              </a:rPr>
              <a:t>NOT Required</a:t>
            </a:r>
          </a:p>
          <a:p>
            <a:r>
              <a:rPr lang="en-US" altLang="ko-KR" sz="1000" dirty="0" smtClean="0">
                <a:latin typeface="+mn-ea"/>
              </a:rPr>
              <a:t>2.Process </a:t>
            </a:r>
          </a:p>
          <a:p>
            <a:r>
              <a:rPr lang="en-US" altLang="ko-KR" sz="1000" dirty="0">
                <a:latin typeface="+mn-ea"/>
              </a:rPr>
              <a:t>  1)</a:t>
            </a:r>
            <a:r>
              <a:rPr lang="en-US" altLang="ko-KR" sz="1000" b="1" dirty="0">
                <a:latin typeface="+mn-ea"/>
              </a:rPr>
              <a:t> if </a:t>
            </a:r>
            <a:r>
              <a:rPr lang="en-US" altLang="ko-KR" sz="1000" b="1" dirty="0" err="1" smtClean="0">
                <a:latin typeface="+mn-ea"/>
              </a:rPr>
              <a:t>payment_amount</a:t>
            </a:r>
            <a:r>
              <a:rPr lang="en-US" altLang="ko-KR" sz="1000" b="1" dirty="0" smtClean="0">
                <a:latin typeface="+mn-ea"/>
              </a:rPr>
              <a:t> = 0</a:t>
            </a:r>
            <a:r>
              <a:rPr lang="en-US" altLang="ko-KR" sz="1000" dirty="0" smtClean="0">
                <a:latin typeface="+mn-ea"/>
              </a:rPr>
              <a:t> (because of coupon / </a:t>
            </a:r>
            <a:r>
              <a:rPr lang="en-US" altLang="ko-KR" sz="1000" dirty="0" err="1" smtClean="0">
                <a:latin typeface="+mn-ea"/>
              </a:rPr>
              <a:t>use_point</a:t>
            </a:r>
            <a:r>
              <a:rPr lang="en-US" altLang="ko-KR" sz="1000" dirty="0" smtClean="0">
                <a:latin typeface="+mn-ea"/>
              </a:rPr>
              <a:t> / </a:t>
            </a:r>
            <a:r>
              <a:rPr lang="en-US" altLang="ko-KR" sz="1000" dirty="0" err="1" smtClean="0">
                <a:latin typeface="+mn-ea"/>
              </a:rPr>
              <a:t>use_money</a:t>
            </a:r>
            <a:r>
              <a:rPr lang="en-US" altLang="ko-KR" sz="1000" dirty="0" smtClean="0">
                <a:latin typeface="+mn-ea"/>
              </a:rPr>
              <a:t>)</a:t>
            </a:r>
          </a:p>
          <a:p>
            <a:r>
              <a:rPr lang="en-US" altLang="ko-KR" sz="1000" dirty="0">
                <a:latin typeface="+mn-ea"/>
              </a:rPr>
              <a:t>     - </a:t>
            </a:r>
            <a:r>
              <a:rPr lang="en-US" altLang="ko-KR" sz="1000" b="1" dirty="0">
                <a:latin typeface="+mn-ea"/>
              </a:rPr>
              <a:t>don’t INSERT </a:t>
            </a:r>
            <a:r>
              <a:rPr lang="en-US" altLang="ko-KR" sz="1000" b="1" dirty="0" err="1" smtClean="0">
                <a:latin typeface="+mn-ea"/>
              </a:rPr>
              <a:t>st_order_payment</a:t>
            </a:r>
            <a:r>
              <a:rPr lang="en-US" altLang="ko-KR" sz="1000" b="1" dirty="0">
                <a:latin typeface="+mn-ea"/>
              </a:rPr>
              <a:t> (just INSERT </a:t>
            </a:r>
            <a:r>
              <a:rPr lang="en-US" altLang="ko-KR" sz="1000" b="1" dirty="0" err="1" smtClean="0">
                <a:latin typeface="+mn-ea"/>
              </a:rPr>
              <a:t>st_order</a:t>
            </a:r>
            <a:r>
              <a:rPr lang="en-US" altLang="ko-KR" sz="1000" b="1" dirty="0" smtClean="0">
                <a:latin typeface="+mn-ea"/>
              </a:rPr>
              <a:t>)  </a:t>
            </a:r>
            <a:r>
              <a:rPr lang="en-US" altLang="ko-KR" sz="1000" dirty="0" smtClean="0">
                <a:latin typeface="+mn-e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990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D899919-A99A-BA9E-B7BC-89D272EC1A4B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주문하기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할인금액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상품금액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결제금액이 다 상이함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할인된 금액으로 결제처리 될 수 있도록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79D8E99-9994-7FBD-CC9A-C3C69DFD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65" y="1114032"/>
            <a:ext cx="2668387" cy="4763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9D01CF7-E1DA-18DF-847A-2881E157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3" y="1114032"/>
            <a:ext cx="2668387" cy="4763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A3DE31C-C761-FE23-1F3F-45B5731B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17" y="1114032"/>
            <a:ext cx="2683809" cy="4763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D5C866-04C4-7AA2-2EA6-BB272C7B3937}"/>
              </a:ext>
            </a:extLst>
          </p:cNvPr>
          <p:cNvSpPr txBox="1"/>
          <p:nvPr/>
        </p:nvSpPr>
        <p:spPr>
          <a:xfrm flipH="1">
            <a:off x="8809591" y="1114032"/>
            <a:ext cx="2925210" cy="707886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처리 </a:t>
            </a:r>
            <a:r>
              <a:rPr lang="en-US" altLang="ko-KR" sz="1000"/>
              <a:t>: </a:t>
            </a:r>
          </a:p>
          <a:p>
            <a:r>
              <a:rPr lang="ko-KR" altLang="en-US" sz="1000"/>
              <a:t>할인율은 연번 </a:t>
            </a:r>
            <a:r>
              <a:rPr lang="en-US" altLang="ko-KR" sz="1000"/>
              <a:t>18</a:t>
            </a:r>
            <a:r>
              <a:rPr lang="ko-KR" altLang="en-US" sz="1000"/>
              <a:t>번처럼 표시 부탁드립니다</a:t>
            </a:r>
            <a:r>
              <a:rPr lang="en-US" altLang="ko-KR" sz="1000"/>
              <a:t>.</a:t>
            </a:r>
          </a:p>
          <a:p>
            <a:r>
              <a:rPr lang="ko-KR" altLang="en-US" sz="1000"/>
              <a:t>현재 할인된 금액으로 표시가 안 되고 있는 것 같습니다</a:t>
            </a:r>
            <a:r>
              <a:rPr lang="en-US" altLang="ko-KR" sz="1000"/>
              <a:t>. </a:t>
            </a:r>
            <a:endParaRPr lang="en-US" altLang="ko-KR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B9758-1BD6-C1ED-59AE-3D2786E162F0}"/>
              </a:ext>
            </a:extLst>
          </p:cNvPr>
          <p:cNvSpPr txBox="1"/>
          <p:nvPr/>
        </p:nvSpPr>
        <p:spPr>
          <a:xfrm flipH="1">
            <a:off x="3923463" y="1992873"/>
            <a:ext cx="1088787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/>
              <a:t>[</a:t>
            </a:r>
            <a:r>
              <a:rPr lang="ko-KR" altLang="en-US" sz="1000"/>
              <a:t>등록</a:t>
            </a:r>
            <a:r>
              <a:rPr lang="en-US" altLang="ko-KR" sz="1000"/>
              <a:t>]</a:t>
            </a:r>
          </a:p>
          <a:p>
            <a:pPr algn="ctr"/>
            <a:r>
              <a:rPr lang="ko-KR" altLang="en-US" sz="1000"/>
              <a:t>정가 </a:t>
            </a:r>
            <a:r>
              <a:rPr lang="en-US" altLang="ko-KR" sz="1000"/>
              <a:t>: 3,000</a:t>
            </a:r>
            <a:r>
              <a:rPr lang="ko-KR" altLang="en-US" sz="1000"/>
              <a:t>원</a:t>
            </a:r>
            <a:endParaRPr lang="en-US" altLang="ko-KR" sz="1000"/>
          </a:p>
          <a:p>
            <a:pPr algn="ctr"/>
            <a:r>
              <a:rPr lang="ko-KR" altLang="en-US" sz="1000"/>
              <a:t>할인율 </a:t>
            </a:r>
            <a:r>
              <a:rPr lang="en-US" altLang="ko-KR" sz="1000"/>
              <a:t>: 10%</a:t>
            </a:r>
            <a:endParaRPr lang="en-US" altLang="ko-KR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1D945-85DE-11D0-D72A-F24888125FF3}"/>
              </a:ext>
            </a:extLst>
          </p:cNvPr>
          <p:cNvSpPr txBox="1"/>
          <p:nvPr/>
        </p:nvSpPr>
        <p:spPr>
          <a:xfrm flipH="1">
            <a:off x="416820" y="4098389"/>
            <a:ext cx="80237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700" strike="sngStrike">
                <a:solidFill>
                  <a:schemeClr val="bg1">
                    <a:lumMod val="50000"/>
                  </a:schemeClr>
                </a:solidFill>
              </a:rPr>
              <a:t>3,000</a:t>
            </a:r>
            <a:r>
              <a:rPr lang="ko-KR" altLang="en-US" sz="700" strike="sngStrike">
                <a:solidFill>
                  <a:schemeClr val="bg1">
                    <a:lumMod val="50000"/>
                  </a:schemeClr>
                </a:solidFill>
              </a:rPr>
              <a:t>원</a:t>
            </a:r>
            <a:endParaRPr lang="en-US" altLang="ko-KR" sz="700" strike="sngStrike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700" b="1">
                <a:solidFill>
                  <a:srgbClr val="C00000"/>
                </a:solidFill>
              </a:rPr>
              <a:t>10%</a:t>
            </a:r>
            <a:r>
              <a:rPr lang="en-US" altLang="ko-KR" sz="700"/>
              <a:t> </a:t>
            </a:r>
            <a:r>
              <a:rPr lang="en-US" altLang="ko-KR" sz="700" b="1"/>
              <a:t>2,700</a:t>
            </a:r>
            <a:r>
              <a:rPr lang="ko-KR" altLang="en-US" sz="700" b="1"/>
              <a:t>원</a:t>
            </a:r>
            <a:endParaRPr lang="en-US" altLang="ko-KR" sz="10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F1D8B-3B09-5911-51DE-0C28987108A1}"/>
              </a:ext>
            </a:extLst>
          </p:cNvPr>
          <p:cNvSpPr txBox="1"/>
          <p:nvPr/>
        </p:nvSpPr>
        <p:spPr>
          <a:xfrm flipH="1">
            <a:off x="4010919" y="4164949"/>
            <a:ext cx="1088787" cy="200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700" strike="sngStrike">
                <a:solidFill>
                  <a:schemeClr val="bg1">
                    <a:lumMod val="50000"/>
                  </a:schemeClr>
                </a:solidFill>
              </a:rPr>
              <a:t>3,000</a:t>
            </a:r>
            <a:r>
              <a:rPr lang="ko-KR" altLang="en-US" sz="700" strike="sngStrike">
                <a:solidFill>
                  <a:schemeClr val="bg1">
                    <a:lumMod val="50000"/>
                  </a:schemeClr>
                </a:solidFill>
              </a:rPr>
              <a:t>원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700" b="1">
                <a:solidFill>
                  <a:srgbClr val="C00000"/>
                </a:solidFill>
              </a:rPr>
              <a:t>10%</a:t>
            </a:r>
            <a:r>
              <a:rPr lang="en-US" altLang="ko-KR" sz="700"/>
              <a:t> </a:t>
            </a:r>
            <a:r>
              <a:rPr lang="en-US" altLang="ko-KR" sz="700" b="1"/>
              <a:t>2,700</a:t>
            </a:r>
            <a:r>
              <a:rPr lang="ko-KR" altLang="en-US" sz="700" b="1"/>
              <a:t>원</a:t>
            </a:r>
            <a:endParaRPr lang="en-US" altLang="ko-KR" sz="10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0D025-68F7-0DA5-3ED2-A274B8699F3D}"/>
              </a:ext>
            </a:extLst>
          </p:cNvPr>
          <p:cNvSpPr txBox="1"/>
          <p:nvPr/>
        </p:nvSpPr>
        <p:spPr>
          <a:xfrm flipH="1">
            <a:off x="3133665" y="6010226"/>
            <a:ext cx="2345431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00"/>
              <a:t>해당 부분 일단 삭제 부탁드립니다</a:t>
            </a:r>
            <a:r>
              <a:rPr lang="en-US" altLang="ko-KR" sz="700"/>
              <a:t>.</a:t>
            </a:r>
          </a:p>
          <a:p>
            <a:r>
              <a:rPr lang="ko-KR" altLang="en-US" sz="700"/>
              <a:t>원래 구독 상품에만 노출되는 부분이었는데</a:t>
            </a:r>
            <a:r>
              <a:rPr lang="en-US" altLang="ko-KR" sz="700"/>
              <a:t>, </a:t>
            </a:r>
          </a:p>
          <a:p>
            <a:r>
              <a:rPr lang="ko-KR" altLang="en-US" sz="700"/>
              <a:t>현재 모든 상품에 노출되고 있는 것 같습니다</a:t>
            </a:r>
            <a:r>
              <a:rPr lang="en-US" altLang="ko-KR" sz="700"/>
              <a:t>.</a:t>
            </a:r>
            <a:endParaRPr lang="en-US" altLang="ko-KR" sz="10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47117DD-3A38-5CD3-578A-E4D5DE18FA8F}"/>
              </a:ext>
            </a:extLst>
          </p:cNvPr>
          <p:cNvSpPr/>
          <p:nvPr/>
        </p:nvSpPr>
        <p:spPr>
          <a:xfrm>
            <a:off x="3232150" y="4680887"/>
            <a:ext cx="2400300" cy="319518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삭제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760900A-B6B6-528B-5106-EDFFE031F4EA}"/>
              </a:ext>
            </a:extLst>
          </p:cNvPr>
          <p:cNvCxnSpPr>
            <a:endCxn id="20" idx="0"/>
          </p:cNvCxnSpPr>
          <p:nvPr/>
        </p:nvCxnSpPr>
        <p:spPr>
          <a:xfrm flipH="1">
            <a:off x="4306380" y="4961401"/>
            <a:ext cx="161477" cy="1048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FA67F8-4C06-5992-705B-5D3701A4C802}"/>
              </a:ext>
            </a:extLst>
          </p:cNvPr>
          <p:cNvSpPr txBox="1"/>
          <p:nvPr/>
        </p:nvSpPr>
        <p:spPr>
          <a:xfrm flipH="1">
            <a:off x="8568350" y="4452257"/>
            <a:ext cx="522309" cy="200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700"/>
              <a:t>2,700</a:t>
            </a:r>
            <a:r>
              <a:rPr lang="ko-KR" altLang="en-US" sz="700"/>
              <a:t>원</a:t>
            </a:r>
            <a:endParaRPr lang="en-US" altLang="ko-KR" sz="10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5AFAB-EC0B-87AB-719D-D096DC0C4F87}"/>
              </a:ext>
            </a:extLst>
          </p:cNvPr>
          <p:cNvSpPr txBox="1"/>
          <p:nvPr/>
        </p:nvSpPr>
        <p:spPr>
          <a:xfrm flipH="1">
            <a:off x="8568350" y="4930857"/>
            <a:ext cx="522309" cy="200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700"/>
              <a:t>2,700</a:t>
            </a:r>
            <a:r>
              <a:rPr lang="ko-KR" altLang="en-US" sz="700"/>
              <a:t>원</a:t>
            </a:r>
            <a:endParaRPr lang="en-US" altLang="ko-KR" sz="1000" b="1"/>
          </a:p>
        </p:txBody>
      </p:sp>
      <p:sp>
        <p:nvSpPr>
          <p:cNvPr id="2" name="Google Shape;326;p43">
            <a:extLst>
              <a:ext uri="{FF2B5EF4-FFF2-40B4-BE49-F238E27FC236}">
                <a16:creationId xmlns:a16="http://schemas.microsoft.com/office/drawing/2014/main" id="{1C121216-622F-1786-10C9-2AAEA1D0C012}"/>
              </a:ext>
            </a:extLst>
          </p:cNvPr>
          <p:cNvSpPr/>
          <p:nvPr/>
        </p:nvSpPr>
        <p:spPr>
          <a:xfrm>
            <a:off x="8809591" y="1923436"/>
            <a:ext cx="2925210" cy="1774843"/>
          </a:xfrm>
          <a:prstGeom prst="rect">
            <a:avLst/>
          </a:prstGeom>
          <a:solidFill>
            <a:srgbClr val="FFC000">
              <a:alpha val="5490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/>
              <a:t>앱 </a:t>
            </a:r>
            <a:r>
              <a:rPr lang="en-US" altLang="ko-KR" sz="1200"/>
              <a:t>: </a:t>
            </a:r>
            <a:r>
              <a:rPr lang="ko" sz="1200"/>
              <a:t>상품 목록 제외 완료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API 오류로 인한 요</a:t>
            </a:r>
            <a:r>
              <a:rPr lang="ko-KR" altLang="en-US" sz="1200"/>
              <a:t>청</a:t>
            </a:r>
            <a:r>
              <a:rPr lang="en-US" altLang="ko-KR" sz="1200"/>
              <a:t>(</a:t>
            </a:r>
            <a:r>
              <a:rPr lang="ko-KR" altLang="en-US" sz="1200"/>
              <a:t>뒷 페이지</a:t>
            </a:r>
            <a:r>
              <a:rPr lang="en-US" altLang="ko-KR" sz="1200"/>
              <a:t>)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9307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5;p22">
            <a:extLst>
              <a:ext uri="{FF2B5EF4-FFF2-40B4-BE49-F238E27FC236}">
                <a16:creationId xmlns:a16="http://schemas.microsoft.com/office/drawing/2014/main" id="{52BB92BA-C0FD-883F-3132-0FB08CB1F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 상품 목록 할인정보</a:t>
            </a:r>
            <a:endParaRPr/>
          </a:p>
        </p:txBody>
      </p:sp>
      <p:sp>
        <p:nvSpPr>
          <p:cNvPr id="5" name="Google Shape;116;p22">
            <a:extLst>
              <a:ext uri="{FF2B5EF4-FFF2-40B4-BE49-F238E27FC236}">
                <a16:creationId xmlns:a16="http://schemas.microsoft.com/office/drawing/2014/main" id="{C6AEB479-3878-10BA-8C0C-6607EE0CE686}"/>
              </a:ext>
            </a:extLst>
          </p:cNvPr>
          <p:cNvSpPr txBox="1">
            <a:spLocks/>
          </p:cNvSpPr>
          <p:nvPr/>
        </p:nvSpPr>
        <p:spPr>
          <a:xfrm>
            <a:off x="348550" y="1152475"/>
            <a:ext cx="4817400" cy="385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" sz="900">
                <a:solidFill>
                  <a:srgbClr val="202124"/>
                </a:solidFill>
              </a:rPr>
              <a:t>[GET] </a:t>
            </a:r>
            <a:r>
              <a:rPr lang="en-US" altLang="ko" sz="900">
                <a:solidFill>
                  <a:srgbClr val="303942"/>
                </a:solidFill>
              </a:rPr>
              <a:t>/KORAIL/api/mall_menu_list?mall_code=MD14&amp;page_no=1&amp;page_size=10000</a:t>
            </a:r>
            <a:endParaRPr lang="en-US" sz="900">
              <a:solidFill>
                <a:srgbClr val="202124"/>
              </a:solidFill>
            </a:endParaRPr>
          </a:p>
          <a:p>
            <a:pPr marL="457200">
              <a:lnSpc>
                <a:spcPct val="141176"/>
              </a:lnSpc>
              <a:spcBef>
                <a:spcPts val="120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staff_discount_amount: null</a:t>
            </a:r>
            <a:endParaRPr 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staff_discount_rate: 20</a:t>
            </a:r>
            <a:endParaRPr 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staff_discount_type: "</a:t>
            </a:r>
            <a:r>
              <a:rPr lang="ko-KR" altLang="en-US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정률할인</a:t>
            </a:r>
            <a:r>
              <a:rPr lang="en-US" altLang="ko-KR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lang="ko-KR" alt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staff_sale_price: 2400</a:t>
            </a:r>
            <a:endParaRPr 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discount_amount: null</a:t>
            </a:r>
            <a:endParaRPr 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discount_rate: 10</a:t>
            </a:r>
            <a:endParaRPr lang="en-US" sz="850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850"/>
              <a:buFont typeface="Courier New"/>
              <a:buNone/>
            </a:pPr>
            <a:r>
              <a:rPr lang="en-US" altLang="ko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discount_type: "</a:t>
            </a:r>
            <a:r>
              <a:rPr lang="ko-KR" altLang="en-US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정률할인</a:t>
            </a:r>
            <a:r>
              <a:rPr lang="en-US" altLang="ko-KR" sz="85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lang="ko-KR" altLang="en-US" sz="900">
              <a:solidFill>
                <a:srgbClr val="202124"/>
              </a:solidFill>
            </a:endParaRPr>
          </a:p>
          <a:p>
            <a:pPr marL="457200">
              <a:lnSpc>
                <a:spcPct val="141176"/>
              </a:lnSpc>
              <a:spcBef>
                <a:spcPts val="0"/>
              </a:spcBef>
              <a:buClr>
                <a:srgbClr val="202124"/>
              </a:buClr>
              <a:buSzPts val="900"/>
              <a:buFont typeface="Courier New"/>
              <a:buNone/>
            </a:pPr>
            <a:endParaRPr lang="ko-KR" altLang="en-US" sz="900">
              <a:solidFill>
                <a:srgbClr val="202124"/>
              </a:solidFill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ko-KR" altLang="en-US" sz="900">
                <a:solidFill>
                  <a:srgbClr val="202124"/>
                </a:solidFill>
              </a:rPr>
              <a:t>상품 정보에 임직원 할인정보 없음</a:t>
            </a:r>
          </a:p>
        </p:txBody>
      </p:sp>
      <p:pic>
        <p:nvPicPr>
          <p:cNvPr id="6" name="Google Shape;117;p22">
            <a:extLst>
              <a:ext uri="{FF2B5EF4-FFF2-40B4-BE49-F238E27FC236}">
                <a16:creationId xmlns:a16="http://schemas.microsoft.com/office/drawing/2014/main" id="{0669A28F-51F4-8C86-A3BF-A4248D6CA8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8721" y="445025"/>
            <a:ext cx="2396901" cy="4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6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A0C8F86-E336-ACE8-33FD-4A96BF1DF93E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82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514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 시간 제한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 시간 제한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출발역을 선택하고</a:t>
                      </a: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10</a:t>
                      </a:r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지날 때까지 도착역을 선택하지 않은 경우 해당 적립 불가 처리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8C56B9-BCFF-15EC-4172-8F17C0898659}"/>
              </a:ext>
            </a:extLst>
          </p:cNvPr>
          <p:cNvSpPr txBox="1"/>
          <p:nvPr/>
        </p:nvSpPr>
        <p:spPr>
          <a:xfrm flipH="1">
            <a:off x="5596770" y="1409524"/>
            <a:ext cx="4995030" cy="24622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앱 처리 </a:t>
            </a:r>
            <a:r>
              <a:rPr lang="en-US" altLang="ko-KR" sz="1000"/>
              <a:t>: 24</a:t>
            </a:r>
            <a:r>
              <a:rPr lang="ko-KR" altLang="en-US" sz="1000"/>
              <a:t>시간을 </a:t>
            </a:r>
            <a:r>
              <a:rPr lang="en-US" altLang="ko-KR" sz="1000"/>
              <a:t>10</a:t>
            </a:r>
            <a:r>
              <a:rPr lang="ko-KR" altLang="en-US" sz="1000"/>
              <a:t>시간으로 수정 부탁드립니다</a:t>
            </a:r>
            <a:r>
              <a:rPr lang="en-US" altLang="ko-KR" sz="10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3B34A-40DC-B88A-20CE-95C2CD16D233}"/>
              </a:ext>
            </a:extLst>
          </p:cNvPr>
          <p:cNvSpPr txBox="1"/>
          <p:nvPr/>
        </p:nvSpPr>
        <p:spPr>
          <a:xfrm flipH="1">
            <a:off x="5596770" y="1723673"/>
            <a:ext cx="4995030" cy="40011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백엔드 처리 </a:t>
            </a:r>
            <a:r>
              <a:rPr lang="en-US" altLang="ko-KR" sz="1000"/>
              <a:t>: </a:t>
            </a:r>
            <a:r>
              <a:rPr lang="en-US" altLang="ko-KR" sz="1000" b="1"/>
              <a:t>10</a:t>
            </a:r>
            <a:r>
              <a:rPr lang="ko-KR" altLang="en-US" sz="1000" b="1"/>
              <a:t>시간으로 제한</a:t>
            </a:r>
            <a:endParaRPr lang="en-US" altLang="ko-KR" sz="1000" b="1"/>
          </a:p>
          <a:p>
            <a:r>
              <a:rPr lang="en-US" altLang="ko-KR" sz="1000"/>
              <a:t>*</a:t>
            </a:r>
            <a:r>
              <a:rPr lang="ko-KR" altLang="en-US" sz="1000"/>
              <a:t>적립된 기록을 관리자 페이지 및 </a:t>
            </a:r>
            <a:r>
              <a:rPr lang="en-US" altLang="ko-KR" sz="1000"/>
              <a:t>DB</a:t>
            </a:r>
            <a:r>
              <a:rPr lang="ko-KR" altLang="en-US" sz="1000"/>
              <a:t>에 쌓을지 여부 검토 필요</a:t>
            </a:r>
            <a:endParaRPr lang="en-US" altLang="ko-KR" sz="10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5F7903B-2770-4625-400E-6D677008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409524"/>
            <a:ext cx="4995030" cy="33300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0EA3377-AD42-B800-C8B4-2924B587E265}"/>
              </a:ext>
            </a:extLst>
          </p:cNvPr>
          <p:cNvSpPr/>
          <p:nvPr/>
        </p:nvSpPr>
        <p:spPr>
          <a:xfrm>
            <a:off x="5596770" y="2306900"/>
            <a:ext cx="5738004" cy="2846991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</a:rPr>
              <a:t>[</a:t>
            </a:r>
            <a:r>
              <a:rPr lang="ko-KR" altLang="en-US" sz="1200">
                <a:solidFill>
                  <a:schemeClr val="tx1"/>
                </a:solidFill>
              </a:rPr>
              <a:t>백엔드 및 관리자 페이지</a:t>
            </a:r>
            <a:r>
              <a:rPr lang="en-US" altLang="ko-KR" sz="1200">
                <a:solidFill>
                  <a:schemeClr val="tx1"/>
                </a:solidFill>
              </a:rPr>
              <a:t>]</a:t>
            </a:r>
          </a:p>
          <a:p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- </a:t>
            </a:r>
            <a:r>
              <a:rPr lang="ko-KR" altLang="en-US" sz="1200" b="1">
                <a:solidFill>
                  <a:schemeClr val="tx1"/>
                </a:solidFill>
              </a:rPr>
              <a:t>출발 </a:t>
            </a:r>
            <a:r>
              <a:rPr lang="en-US" altLang="ko-KR" sz="1200" b="1">
                <a:solidFill>
                  <a:schemeClr val="tx1"/>
                </a:solidFill>
              </a:rPr>
              <a:t>API</a:t>
            </a:r>
            <a:r>
              <a:rPr lang="ko-KR" altLang="en-US" sz="1200" b="1">
                <a:solidFill>
                  <a:schemeClr val="tx1"/>
                </a:solidFill>
              </a:rPr>
              <a:t>와 도착 </a:t>
            </a:r>
            <a:r>
              <a:rPr lang="en-US" altLang="ko-KR" sz="1200" b="1">
                <a:solidFill>
                  <a:schemeClr val="tx1"/>
                </a:solidFill>
              </a:rPr>
              <a:t>API </a:t>
            </a:r>
            <a:r>
              <a:rPr lang="ko-KR" altLang="en-US" sz="1200" b="1">
                <a:solidFill>
                  <a:schemeClr val="tx1"/>
                </a:solidFill>
              </a:rPr>
              <a:t>분리</a:t>
            </a:r>
            <a:endParaRPr lang="en-US" altLang="ko-KR" sz="1200" b="1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- </a:t>
            </a:r>
            <a:r>
              <a:rPr lang="ko-KR" altLang="en-US" sz="1200">
                <a:solidFill>
                  <a:schemeClr val="tx1"/>
                </a:solidFill>
              </a:rPr>
              <a:t>출발 후</a:t>
            </a:r>
            <a:r>
              <a:rPr lang="en-US" altLang="ko-KR" sz="1200">
                <a:solidFill>
                  <a:schemeClr val="tx1"/>
                </a:solidFill>
              </a:rPr>
              <a:t> 10</a:t>
            </a:r>
            <a:r>
              <a:rPr lang="ko-KR" altLang="en-US" sz="1200">
                <a:solidFill>
                  <a:schemeClr val="tx1"/>
                </a:solidFill>
              </a:rPr>
              <a:t>시간 동안 도착 처리가 되지 않으면 </a:t>
            </a:r>
            <a:endParaRPr lang="en-US" altLang="ko-KR" sz="1200">
              <a:solidFill>
                <a:schemeClr val="tx1"/>
              </a:solidFill>
            </a:endParaRPr>
          </a:p>
          <a:p>
            <a:r>
              <a:rPr lang="ko-KR" altLang="en-US" sz="1200">
                <a:solidFill>
                  <a:schemeClr val="tx1"/>
                </a:solidFill>
              </a:rPr>
              <a:t>해당 기록은 </a:t>
            </a:r>
            <a:r>
              <a:rPr lang="ko-KR" altLang="en-US" sz="1200" b="1">
                <a:solidFill>
                  <a:schemeClr val="tx1"/>
                </a:solidFill>
              </a:rPr>
              <a:t>포인트 적립 불가 처리</a:t>
            </a:r>
            <a:endParaRPr lang="en-US" altLang="ko-KR" sz="1200" b="1">
              <a:solidFill>
                <a:schemeClr val="tx1"/>
              </a:solidFill>
            </a:endParaRPr>
          </a:p>
          <a:p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- </a:t>
            </a:r>
            <a:r>
              <a:rPr lang="ko-KR" altLang="en-US" sz="1200">
                <a:solidFill>
                  <a:schemeClr val="tx1"/>
                </a:solidFill>
              </a:rPr>
              <a:t>출발 후 </a:t>
            </a:r>
            <a:r>
              <a:rPr lang="en-US" altLang="ko-KR" sz="1200">
                <a:solidFill>
                  <a:schemeClr val="tx1"/>
                </a:solidFill>
              </a:rPr>
              <a:t>10</a:t>
            </a:r>
            <a:r>
              <a:rPr lang="ko-KR" altLang="en-US" sz="1200">
                <a:solidFill>
                  <a:schemeClr val="tx1"/>
                </a:solidFill>
              </a:rPr>
              <a:t>시간 동안 도착 처리가 되지 않으면 </a:t>
            </a:r>
            <a:endParaRPr lang="en-US" altLang="ko-KR" sz="1200">
              <a:solidFill>
                <a:schemeClr val="tx1"/>
              </a:solidFill>
            </a:endParaRPr>
          </a:p>
          <a:p>
            <a:r>
              <a:rPr lang="ko-KR" altLang="en-US" sz="1200">
                <a:solidFill>
                  <a:schemeClr val="tx1"/>
                </a:solidFill>
              </a:rPr>
              <a:t>  다시 </a:t>
            </a:r>
            <a:r>
              <a:rPr lang="ko-KR" altLang="en-US" sz="1200" b="1">
                <a:solidFill>
                  <a:schemeClr val="tx1"/>
                </a:solidFill>
              </a:rPr>
              <a:t>출발 버튼이 활성화된 화면으로 리셋</a:t>
            </a:r>
            <a:endParaRPr lang="en-US" altLang="ko-KR" sz="1200" b="1">
              <a:solidFill>
                <a:schemeClr val="tx1"/>
              </a:solidFill>
            </a:endParaRPr>
          </a:p>
          <a:p>
            <a:endParaRPr lang="en-US" altLang="ko-KR" sz="1200">
              <a:solidFill>
                <a:schemeClr val="tx1"/>
              </a:solidFill>
            </a:endParaRPr>
          </a:p>
          <a:p>
            <a:r>
              <a:rPr lang="en-US" altLang="ko-KR" sz="1200">
                <a:solidFill>
                  <a:schemeClr val="tx1"/>
                </a:solidFill>
              </a:rPr>
              <a:t>-</a:t>
            </a:r>
            <a:r>
              <a:rPr lang="ko-KR" altLang="en-US" sz="1200">
                <a:solidFill>
                  <a:schemeClr val="tx1"/>
                </a:solidFill>
              </a:rPr>
              <a:t> 도착 처리가 되지 않은 </a:t>
            </a:r>
            <a:r>
              <a:rPr lang="ko-KR" altLang="en-US" sz="1200" b="1">
                <a:solidFill>
                  <a:schemeClr val="tx1"/>
                </a:solidFill>
              </a:rPr>
              <a:t>출발에 대한 기록도 </a:t>
            </a:r>
            <a:endParaRPr lang="en-US" altLang="ko-KR" sz="1200" b="1">
              <a:solidFill>
                <a:schemeClr val="tx1"/>
              </a:solidFill>
            </a:endParaRPr>
          </a:p>
          <a:p>
            <a:r>
              <a:rPr lang="en-US" altLang="ko-KR" sz="1200" b="1">
                <a:solidFill>
                  <a:schemeClr val="tx1"/>
                </a:solidFill>
              </a:rPr>
              <a:t>   </a:t>
            </a:r>
            <a:r>
              <a:rPr lang="ko-KR" altLang="en-US" sz="1200" b="1">
                <a:solidFill>
                  <a:schemeClr val="tx1"/>
                </a:solidFill>
              </a:rPr>
              <a:t>관리자 페이지 및 </a:t>
            </a:r>
            <a:r>
              <a:rPr lang="en-US" altLang="ko-KR" sz="1200" b="1">
                <a:solidFill>
                  <a:schemeClr val="tx1"/>
                </a:solidFill>
              </a:rPr>
              <a:t>DB</a:t>
            </a:r>
            <a:r>
              <a:rPr lang="ko-KR" altLang="en-US" sz="1200" b="1">
                <a:solidFill>
                  <a:schemeClr val="tx1"/>
                </a:solidFill>
              </a:rPr>
              <a:t>에 남김</a:t>
            </a:r>
            <a:r>
              <a:rPr lang="ko-KR" altLang="en-US" sz="12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02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4E9324B-F3F5-E94E-F885-A98FB3E0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0" y="1118587"/>
            <a:ext cx="2915045" cy="5162914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4C373AD-5BA3-ADA7-F7C6-EEE5CFCF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89387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적립 후 적립 제한 팝업 멘트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“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서버 오류가 발생했습니다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.”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적립은 하루에 최대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100P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까지만 가능합니다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.”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804656-1BFB-2D18-518C-6676BD22EEC6}"/>
              </a:ext>
            </a:extLst>
          </p:cNvPr>
          <p:cNvSpPr txBox="1"/>
          <p:nvPr/>
        </p:nvSpPr>
        <p:spPr>
          <a:xfrm flipH="1">
            <a:off x="3491718" y="1118586"/>
            <a:ext cx="711913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처리 </a:t>
            </a:r>
            <a:r>
              <a:rPr lang="en-US" altLang="ko-KR" sz="1200"/>
              <a:t>: </a:t>
            </a:r>
            <a:r>
              <a:rPr lang="ko-KR" altLang="en-US" sz="1200"/>
              <a:t>현재 </a:t>
            </a:r>
            <a:r>
              <a:rPr lang="en-US" altLang="ko-KR" sz="1200"/>
              <a:t>100P(</a:t>
            </a:r>
            <a:r>
              <a:rPr lang="ko-KR" altLang="en-US" sz="1200"/>
              <a:t>최대</a:t>
            </a:r>
            <a:r>
              <a:rPr lang="en-US" altLang="ko-KR" sz="1200"/>
              <a:t>)</a:t>
            </a:r>
            <a:r>
              <a:rPr lang="ko-KR" altLang="en-US" sz="1200"/>
              <a:t>가 적립된 후에 추가로 이동을 하게 되면 </a:t>
            </a:r>
            <a:endParaRPr lang="en-US" altLang="ko-KR" sz="1200"/>
          </a:p>
          <a:p>
            <a:r>
              <a:rPr lang="ko-KR" altLang="en-US" sz="1200" b="1"/>
              <a:t>다시 출발 처리를 하고</a:t>
            </a:r>
            <a:r>
              <a:rPr lang="en-US" altLang="ko-KR" sz="1200" b="1"/>
              <a:t>, </a:t>
            </a:r>
            <a:r>
              <a:rPr lang="ko-KR" altLang="en-US" sz="1200" b="1"/>
              <a:t>도착을 할 때 </a:t>
            </a:r>
            <a:endParaRPr lang="en-US" altLang="ko-KR" sz="1200" b="1"/>
          </a:p>
          <a:p>
            <a:r>
              <a:rPr lang="en-US" altLang="ko-KR" sz="1200"/>
              <a:t>“</a:t>
            </a:r>
            <a:r>
              <a:rPr lang="ko-KR" altLang="en-US" sz="1200"/>
              <a:t>서버 오류가 발생했습니다</a:t>
            </a:r>
            <a:r>
              <a:rPr lang="en-US" altLang="ko-KR" sz="1200"/>
              <a:t>.”</a:t>
            </a:r>
            <a:r>
              <a:rPr lang="ko-KR" altLang="en-US" sz="1200"/>
              <a:t>로 표시되는데</a:t>
            </a:r>
            <a:r>
              <a:rPr lang="en-US" altLang="ko-KR" sz="1200"/>
              <a:t>, </a:t>
            </a:r>
          </a:p>
          <a:p>
            <a:endParaRPr lang="en-US" altLang="ko-KR" sz="1200"/>
          </a:p>
          <a:p>
            <a:r>
              <a:rPr lang="ko-KR" altLang="en-US" sz="1200" b="1"/>
              <a:t>출발 처리를 할 때부터 제한</a:t>
            </a:r>
            <a:r>
              <a:rPr lang="ko-KR" altLang="en-US" sz="1200"/>
              <a:t>을 할 수 있을까요</a:t>
            </a:r>
            <a:r>
              <a:rPr lang="en-US" altLang="ko-KR" sz="1200"/>
              <a:t>?</a:t>
            </a:r>
          </a:p>
          <a:p>
            <a:r>
              <a:rPr lang="ko-KR" altLang="en-US" sz="1200"/>
              <a:t>안내는 </a:t>
            </a:r>
            <a:r>
              <a:rPr lang="en-US" altLang="ko-KR" sz="1200"/>
              <a:t>“</a:t>
            </a:r>
            <a:r>
              <a:rPr lang="ko-KR" altLang="en-US" sz="1200"/>
              <a:t>포인트 적립은 하루에 최대 </a:t>
            </a:r>
            <a:r>
              <a:rPr lang="en-US" altLang="ko-KR" sz="1200"/>
              <a:t>100P</a:t>
            </a:r>
            <a:r>
              <a:rPr lang="ko-KR" altLang="en-US" sz="1200"/>
              <a:t>까지만 가능합니다</a:t>
            </a:r>
            <a:r>
              <a:rPr lang="en-US" altLang="ko-KR" sz="1200"/>
              <a:t>.”</a:t>
            </a:r>
            <a:r>
              <a:rPr lang="ko-KR" altLang="en-US" sz="1200"/>
              <a:t>로 부탁드립니다</a:t>
            </a:r>
            <a:r>
              <a:rPr lang="en-US" altLang="ko-KR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17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204723A-64D9-8D43-4E8A-E966536E54A8}"/>
              </a:ext>
            </a:extLst>
          </p:cNvPr>
          <p:cNvGrpSpPr/>
          <p:nvPr/>
        </p:nvGrpSpPr>
        <p:grpSpPr>
          <a:xfrm>
            <a:off x="303413" y="1093105"/>
            <a:ext cx="10564613" cy="5389542"/>
            <a:chOff x="854432" y="912129"/>
            <a:chExt cx="11655132" cy="594587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C32D740-84E4-9CEF-F660-5AA6D715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433" y="912129"/>
              <a:ext cx="9000767" cy="5945871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C3C8BBF-0362-5B6C-1B54-9B1B1B88E424}"/>
                </a:ext>
              </a:extLst>
            </p:cNvPr>
            <p:cNvSpPr/>
            <p:nvPr/>
          </p:nvSpPr>
          <p:spPr>
            <a:xfrm>
              <a:off x="854432" y="2064654"/>
              <a:ext cx="1406167" cy="1104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B1B5E1B-66DF-FC88-8E86-8AE81572A06E}"/>
                </a:ext>
              </a:extLst>
            </p:cNvPr>
            <p:cNvSpPr/>
            <p:nvPr/>
          </p:nvSpPr>
          <p:spPr>
            <a:xfrm>
              <a:off x="2543532" y="912129"/>
              <a:ext cx="4066818" cy="419100"/>
            </a:xfrm>
            <a:prstGeom prst="rect">
              <a:avLst/>
            </a:prstGeom>
            <a:solidFill>
              <a:srgbClr val="C00000">
                <a:alpha val="23137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4149391-4D19-6FD5-E404-16B588D43F29}"/>
                </a:ext>
              </a:extLst>
            </p:cNvPr>
            <p:cNvSpPr/>
            <p:nvPr/>
          </p:nvSpPr>
          <p:spPr>
            <a:xfrm>
              <a:off x="2543532" y="5202189"/>
              <a:ext cx="4066818" cy="3124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9EF5267-7802-8DA5-3898-13B4B59215DD}"/>
                </a:ext>
              </a:extLst>
            </p:cNvPr>
            <p:cNvSpPr/>
            <p:nvPr/>
          </p:nvSpPr>
          <p:spPr>
            <a:xfrm>
              <a:off x="8151852" y="6474729"/>
              <a:ext cx="558134" cy="3124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46BCDCC-BE49-627D-FD90-DD64B3B1B52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6610350" y="5392899"/>
              <a:ext cx="1541502" cy="1238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555A51-33F9-5BBA-D690-D36ED176F25D}"/>
                </a:ext>
              </a:extLst>
            </p:cNvPr>
            <p:cNvSpPr txBox="1"/>
            <p:nvPr/>
          </p:nvSpPr>
          <p:spPr>
            <a:xfrm>
              <a:off x="8062706" y="6137557"/>
              <a:ext cx="4446858" cy="28861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100"/>
                <a:t>주문 확정 선택 후</a:t>
              </a:r>
              <a:r>
                <a:rPr lang="en-US" altLang="ko-KR" sz="1100"/>
                <a:t>, </a:t>
              </a:r>
              <a:r>
                <a:rPr lang="ko-KR" altLang="en-US" sz="1100"/>
                <a:t>저장 클릭 시</a:t>
              </a:r>
              <a:r>
                <a:rPr lang="en-US" altLang="ko-KR" sz="1100"/>
                <a:t>, </a:t>
              </a:r>
              <a:r>
                <a:rPr lang="ko-KR" altLang="en-US" sz="1100"/>
                <a:t>포인트 쪽에서 오류발생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91480A9-A07E-9B68-2B6C-D608B2CF9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0662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9655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94144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상태 변경 시 오류 발생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주문 상태 변경 시 포인트 사용액 오류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1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쿠폰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-US" altLang="ko" sz="1333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en-US" altLang="ko" sz="1200" dirty="0">
                <a:solidFill>
                  <a:srgbClr val="303942"/>
                </a:solidFill>
              </a:rPr>
              <a:t>KORAIL/</a:t>
            </a:r>
            <a:r>
              <a:rPr lang="en-US" altLang="ko" sz="1200" dirty="0" err="1">
                <a:solidFill>
                  <a:srgbClr val="303942"/>
                </a:solidFill>
              </a:rPr>
              <a:t>api</a:t>
            </a:r>
            <a:r>
              <a:rPr lang="en-US" altLang="ko" sz="1200" dirty="0">
                <a:solidFill>
                  <a:srgbClr val="303942"/>
                </a:solidFill>
              </a:rPr>
              <a:t>/</a:t>
            </a:r>
            <a:r>
              <a:rPr lang="en-US" altLang="ko" sz="1200" dirty="0" err="1">
                <a:solidFill>
                  <a:srgbClr val="303942"/>
                </a:solidFill>
              </a:rPr>
              <a:t>my_coupon_list?id</a:t>
            </a:r>
            <a:r>
              <a:rPr lang="en-US" altLang="ko" sz="1200" dirty="0">
                <a:solidFill>
                  <a:srgbClr val="303942"/>
                </a:solidFill>
              </a:rPr>
              <a:t>=1021kk&amp;mall_type=</a:t>
            </a:r>
            <a:r>
              <a:rPr lang="en-US" altLang="ko" sz="1200" dirty="0" err="1">
                <a:solidFill>
                  <a:srgbClr val="303942"/>
                </a:solidFill>
              </a:rPr>
              <a:t>store&amp;page_no</a:t>
            </a:r>
            <a:r>
              <a:rPr lang="en-US" altLang="ko" sz="1200" dirty="0">
                <a:solidFill>
                  <a:srgbClr val="303942"/>
                </a:solidFill>
              </a:rPr>
              <a:t>=2&amp;page_size=10&amp;use_type=10</a:t>
            </a:r>
            <a:endParaRPr sz="1200" dirty="0">
              <a:solidFill>
                <a:srgbClr val="303942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ko" altLang="en-US" sz="1200" dirty="0">
                <a:solidFill>
                  <a:srgbClr val="303942"/>
                </a:solidFill>
              </a:rPr>
              <a:t>쿠폰 사용여부를 알수 없음</a:t>
            </a:r>
            <a:endParaRPr sz="1200" dirty="0">
              <a:solidFill>
                <a:srgbClr val="303942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200" dirty="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202124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6926" y="1"/>
            <a:ext cx="348508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47F91D2-AB4B-8309-50E0-4E0E98F90D02}"/>
              </a:ext>
            </a:extLst>
          </p:cNvPr>
          <p:cNvSpPr/>
          <p:nvPr/>
        </p:nvSpPr>
        <p:spPr>
          <a:xfrm>
            <a:off x="415600" y="2486630"/>
            <a:ext cx="4110218" cy="644498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쿠폰 사용 여부를 확인할 수 있도록 처리 부탁드립니다</a:t>
            </a:r>
            <a:r>
              <a:rPr lang="en-US" altLang="ko-KR" sz="1200">
                <a:solidFill>
                  <a:schemeClr val="tx1"/>
                </a:solidFill>
              </a:rPr>
              <a:t>.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341" y="3333084"/>
            <a:ext cx="422314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+mn-ea"/>
              </a:rPr>
              <a:t>[API] </a:t>
            </a:r>
            <a:r>
              <a:rPr lang="ko-KR" altLang="en-US" sz="1000" dirty="0"/>
              <a:t>내 쿠폰 리스트 </a:t>
            </a:r>
            <a:r>
              <a:rPr lang="en-US" altLang="ko-KR" sz="1000" dirty="0" smtClean="0"/>
              <a:t>(</a:t>
            </a:r>
            <a:r>
              <a:rPr lang="en-US" altLang="ko-KR" sz="1000" dirty="0" smtClean="0">
                <a:latin typeface="+mn-ea"/>
              </a:rPr>
              <a:t>GET </a:t>
            </a:r>
            <a:r>
              <a:rPr lang="en-US" altLang="ko-KR" sz="1000" dirty="0">
                <a:latin typeface="+mn-ea"/>
              </a:rPr>
              <a:t>/</a:t>
            </a:r>
            <a:r>
              <a:rPr lang="en-US" altLang="ko-KR" sz="1000" dirty="0" err="1" smtClean="0">
                <a:latin typeface="+mn-ea"/>
              </a:rPr>
              <a:t>api</a:t>
            </a:r>
            <a:r>
              <a:rPr lang="en-US" altLang="ko-KR" sz="1000" dirty="0" smtClean="0">
                <a:latin typeface="+mn-ea"/>
              </a:rPr>
              <a:t>/</a:t>
            </a:r>
            <a:r>
              <a:rPr lang="en-US" altLang="ko" sz="1000" dirty="0" err="1">
                <a:solidFill>
                  <a:srgbClr val="303942"/>
                </a:solidFill>
              </a:rPr>
              <a:t>my_coupon_list</a:t>
            </a:r>
            <a:r>
              <a:rPr lang="en-US" altLang="ko-KR" sz="1000" dirty="0" smtClean="0">
                <a:latin typeface="+mn-ea"/>
              </a:rPr>
              <a:t>)</a:t>
            </a:r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1.Response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1) Add field</a:t>
            </a:r>
          </a:p>
          <a:p>
            <a:r>
              <a:rPr lang="en-US" altLang="ko-KR" sz="1000" dirty="0">
                <a:latin typeface="+mn-ea"/>
              </a:rPr>
              <a:t>  </a:t>
            </a:r>
            <a:r>
              <a:rPr lang="en-US" altLang="ko-KR" sz="1000" dirty="0" smtClean="0">
                <a:latin typeface="+mn-ea"/>
              </a:rPr>
              <a:t>  - </a:t>
            </a:r>
            <a:r>
              <a:rPr lang="en-US" altLang="ko-KR" sz="1000" dirty="0" err="1">
                <a:latin typeface="+mn-ea"/>
              </a:rPr>
              <a:t>use_yn</a:t>
            </a:r>
            <a:r>
              <a:rPr lang="en-US" altLang="ko-KR" sz="1000" dirty="0">
                <a:latin typeface="+mn-ea"/>
              </a:rPr>
              <a:t>	string(Y/N)	</a:t>
            </a:r>
            <a:r>
              <a:rPr lang="ko-KR" altLang="en-US" sz="1000" dirty="0" smtClean="0">
                <a:latin typeface="+mn-ea"/>
              </a:rPr>
              <a:t>사용여부 </a:t>
            </a:r>
            <a:r>
              <a:rPr lang="en-US" altLang="ko-KR" sz="1000" dirty="0">
                <a:latin typeface="+mn-ea"/>
              </a:rPr>
              <a:t>: set by </a:t>
            </a:r>
            <a:r>
              <a:rPr lang="en-US" altLang="ko-KR" sz="1000" dirty="0" err="1" smtClean="0">
                <a:latin typeface="+mn-ea"/>
              </a:rPr>
              <a:t>st_user_coupon.use_yn</a:t>
            </a:r>
            <a:r>
              <a:rPr lang="en-US" altLang="ko-KR" sz="1000" dirty="0" smtClean="0">
                <a:latin typeface="+mn-ea"/>
              </a:rPr>
              <a:t/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스토리오더, 스토리쇼핑 &gt; 리뷰등록, 수정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81028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333">
                <a:solidFill>
                  <a:srgbClr val="434343"/>
                </a:solidFill>
                <a:highlight>
                  <a:schemeClr val="lt1"/>
                </a:highlight>
              </a:rPr>
              <a:t>[POST] </a:t>
            </a:r>
            <a:r>
              <a:rPr lang="en-US" altLang="ko" sz="1200">
                <a:solidFill>
                  <a:srgbClr val="202124"/>
                </a:solidFill>
              </a:rPr>
              <a:t>/KORAIL/api/review_modify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ko" altLang="en-US" sz="1200">
                <a:solidFill>
                  <a:srgbClr val="202124"/>
                </a:solidFill>
              </a:rPr>
              <a:t>첨부 파일을 수정할수 있는 방법에대한 </a:t>
            </a:r>
            <a:r>
              <a:rPr lang="en-US" altLang="ko" sz="1200">
                <a:solidFill>
                  <a:srgbClr val="202124"/>
                </a:solidFill>
              </a:rPr>
              <a:t>api </a:t>
            </a:r>
            <a:r>
              <a:rPr lang="ko" altLang="en-US" sz="1200">
                <a:solidFill>
                  <a:srgbClr val="202124"/>
                </a:solidFill>
              </a:rPr>
              <a:t>가이드 필요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ko" sz="1200">
                <a:solidFill>
                  <a:srgbClr val="202124"/>
                </a:solidFill>
              </a:rPr>
              <a:t>[GET] </a:t>
            </a:r>
            <a:r>
              <a:rPr lang="en-US" altLang="ko" sz="1200">
                <a:solidFill>
                  <a:srgbClr val="303942"/>
                </a:solidFill>
              </a:rPr>
              <a:t>/KORAIL/api/my_review_list?id=1021kk&amp;mall_type=online&amp;page_no=1&amp;page_size=10&amp;sort_type=10</a:t>
            </a:r>
            <a:endParaRPr sz="1200">
              <a:solidFill>
                <a:srgbClr val="303942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altLang="ko" sz="1200">
                <a:solidFill>
                  <a:srgbClr val="303942"/>
                </a:solidFill>
              </a:rPr>
              <a:t>"http://210.123.124.139:8082/KORAIL/api/common/loadSiteFile?fileCode=332d36b0763a44629be85f1dc1da3f9f"</a:t>
            </a:r>
            <a:endParaRPr sz="1200">
              <a:solidFill>
                <a:srgbClr val="303942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altLang="en-US" sz="1200">
                <a:solidFill>
                  <a:srgbClr val="303942"/>
                </a:solidFill>
              </a:rPr>
              <a:t>영상파일에 대한 조회가 정상적으로 이루어지지 않음</a:t>
            </a:r>
            <a:endParaRPr sz="1200">
              <a:solidFill>
                <a:srgbClr val="303942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734" y="141633"/>
            <a:ext cx="3300965" cy="6513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D8A47E1-9F71-0748-A878-7C1E11DE1EE5}"/>
              </a:ext>
            </a:extLst>
          </p:cNvPr>
          <p:cNvSpPr/>
          <p:nvPr/>
        </p:nvSpPr>
        <p:spPr>
          <a:xfrm>
            <a:off x="5962650" y="0"/>
            <a:ext cx="6229349" cy="6858000"/>
          </a:xfrm>
          <a:prstGeom prst="rect">
            <a:avLst/>
          </a:prstGeom>
          <a:solidFill>
            <a:schemeClr val="bg1">
              <a:lumMod val="50000"/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[</a:t>
            </a:r>
            <a:r>
              <a:rPr lang="ko-KR" altLang="en-US">
                <a:solidFill>
                  <a:schemeClr val="tx1"/>
                </a:solidFill>
              </a:rPr>
              <a:t>앱</a:t>
            </a:r>
            <a:r>
              <a:rPr lang="en-US" altLang="ko-KR">
                <a:solidFill>
                  <a:schemeClr val="tx1"/>
                </a:solidFill>
              </a:rPr>
              <a:t>] </a:t>
            </a:r>
            <a:r>
              <a:rPr lang="ko-KR" altLang="en-US" b="1">
                <a:solidFill>
                  <a:schemeClr val="tx1"/>
                </a:solidFill>
              </a:rPr>
              <a:t>영상 파일 없는 것으로 부탁드립니다</a:t>
            </a:r>
            <a:r>
              <a:rPr lang="en-US" altLang="ko-KR" b="1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“</a:t>
            </a:r>
            <a:r>
              <a:rPr lang="ko-KR" altLang="en-US">
                <a:solidFill>
                  <a:schemeClr val="tx1"/>
                </a:solidFill>
              </a:rPr>
              <a:t>부적합한 사진</a:t>
            </a:r>
            <a:r>
              <a:rPr lang="en-US" altLang="ko-KR">
                <a:solidFill>
                  <a:schemeClr val="tx1"/>
                </a:solidFill>
              </a:rPr>
              <a:t>/</a:t>
            </a:r>
            <a:r>
              <a:rPr lang="ko-KR" altLang="en-US">
                <a:solidFill>
                  <a:schemeClr val="tx1"/>
                </a:solidFill>
              </a:rPr>
              <a:t>동영상</a:t>
            </a:r>
            <a:r>
              <a:rPr lang="en-US" altLang="ko-KR">
                <a:solidFill>
                  <a:schemeClr val="tx1"/>
                </a:solidFill>
              </a:rPr>
              <a:t>” -&gt; “</a:t>
            </a:r>
            <a:r>
              <a:rPr lang="ko-KR" altLang="en-US">
                <a:solidFill>
                  <a:schemeClr val="tx1"/>
                </a:solidFill>
              </a:rPr>
              <a:t>부적합한 사진</a:t>
            </a:r>
            <a:r>
              <a:rPr lang="en-US" altLang="ko-KR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으로 수정 부탁드립니다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E35DE-8BCF-6331-999C-6A4D26C34667}"/>
              </a:ext>
            </a:extLst>
          </p:cNvPr>
          <p:cNvSpPr txBox="1"/>
          <p:nvPr/>
        </p:nvSpPr>
        <p:spPr>
          <a:xfrm flipH="1">
            <a:off x="464732" y="3867384"/>
            <a:ext cx="3553086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첨부 파일 수정에 대한 </a:t>
            </a:r>
            <a:r>
              <a:rPr lang="en-US" altLang="ko-KR" sz="1200"/>
              <a:t>API </a:t>
            </a:r>
            <a:r>
              <a:rPr lang="ko-KR" altLang="en-US" sz="1200"/>
              <a:t>가이드가 있을까요</a:t>
            </a:r>
            <a:r>
              <a:rPr lang="en-US" altLang="ko-KR" sz="120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4390" y="4324049"/>
            <a:ext cx="456685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/>
              <a:t>후기 수정 </a:t>
            </a:r>
            <a:r>
              <a:rPr lang="en-US" altLang="ko-KR" sz="1000" b="1" dirty="0" smtClean="0"/>
              <a:t>(</a:t>
            </a:r>
            <a:r>
              <a:rPr lang="en-US" altLang="ko-KR" sz="1000" b="1" dirty="0" smtClean="0">
                <a:latin typeface="+mn-ea"/>
              </a:rPr>
              <a:t>POST</a:t>
            </a:r>
            <a:r>
              <a:rPr lang="en-US" altLang="ko-KR" sz="1000" b="1" dirty="0">
                <a:latin typeface="+mn-ea"/>
              </a:rPr>
              <a:t> 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review_modify</a:t>
            </a:r>
            <a:r>
              <a:rPr lang="en-US" altLang="ko-KR" sz="1000" b="1" dirty="0">
                <a:latin typeface="+mn-ea"/>
              </a:rPr>
              <a:t>)</a:t>
            </a:r>
            <a:endParaRPr lang="en-US" altLang="ko-KR" sz="1000" b="1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1.RequestBody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</a:t>
            </a:r>
            <a:r>
              <a:rPr lang="en-US" altLang="ko-KR" sz="1000" dirty="0">
                <a:latin typeface="+mn-ea"/>
              </a:rPr>
              <a:t>) </a:t>
            </a:r>
            <a:r>
              <a:rPr lang="en-US" altLang="ko-KR" sz="1000" dirty="0" err="1">
                <a:latin typeface="+mn-ea"/>
              </a:rPr>
              <a:t>attach_file_del_yn</a:t>
            </a:r>
            <a:r>
              <a:rPr lang="en-US" altLang="ko-KR" sz="1000" dirty="0">
                <a:latin typeface="+mn-ea"/>
              </a:rPr>
              <a:t> / attach_file_2_del_yn / </a:t>
            </a:r>
            <a:r>
              <a:rPr lang="en-US" altLang="ko-KR" sz="1000" dirty="0" smtClean="0">
                <a:latin typeface="+mn-ea"/>
              </a:rPr>
              <a:t>attach_file_3_del_yn (ADD)</a:t>
            </a:r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2.Process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1) if </a:t>
            </a:r>
            <a:r>
              <a:rPr lang="en-US" altLang="ko-KR" sz="1000" dirty="0" err="1">
                <a:latin typeface="+mn-ea"/>
              </a:rPr>
              <a:t>attach_file_del_yn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= “Y”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  - delete </a:t>
            </a:r>
            <a:r>
              <a:rPr lang="en-US" altLang="ko-KR" sz="1000" dirty="0">
                <a:latin typeface="+mn-ea"/>
              </a:rPr>
              <a:t>current </a:t>
            </a:r>
            <a:r>
              <a:rPr lang="en-US" altLang="ko-KR" sz="1000" dirty="0" err="1" smtClean="0">
                <a:latin typeface="+mn-ea"/>
              </a:rPr>
              <a:t>st_review.attach_file</a:t>
            </a:r>
            <a:r>
              <a:rPr lang="en-US" altLang="ko-KR" sz="1000" dirty="0" smtClean="0">
                <a:latin typeface="+mn-ea"/>
              </a:rPr>
              <a:t> and the physical file including </a:t>
            </a:r>
            <a:r>
              <a:rPr lang="en-US" altLang="ko-KR" sz="1000" dirty="0" err="1" smtClean="0">
                <a:latin typeface="+mn-ea"/>
              </a:rPr>
              <a:t>st_files</a:t>
            </a:r>
            <a:r>
              <a:rPr lang="en-US" altLang="ko-KR" sz="1000" dirty="0" smtClean="0">
                <a:latin typeface="+mn-ea"/>
              </a:rPr>
              <a:t> data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2) attach_file_2_del_yn / attach_file_3_del_yn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- same with 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마이페이지 &gt; 상품문의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81028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>
                <a:solidFill>
                  <a:srgbClr val="202124"/>
                </a:solidFill>
              </a:rPr>
              <a:t>[GET] /</a:t>
            </a:r>
            <a:r>
              <a:rPr lang="en-US" altLang="ko" sz="1200">
                <a:solidFill>
                  <a:srgbClr val="303942"/>
                </a:solidFill>
              </a:rPr>
              <a:t>KORAIL/api/product_qna_list?id=1021kk&amp;page_no=2&amp;page_size=10</a:t>
            </a:r>
            <a:endParaRPr sz="1200">
              <a:solidFill>
                <a:srgbClr val="303942"/>
              </a:solidFill>
            </a:endParaRPr>
          </a:p>
          <a:p>
            <a:pPr indent="-380990">
              <a:spcBef>
                <a:spcPts val="1600"/>
              </a:spcBef>
              <a:buClr>
                <a:srgbClr val="303942"/>
              </a:buClr>
              <a:buSzPts val="900"/>
            </a:pPr>
            <a:r>
              <a:rPr lang="ko" altLang="en-US" sz="1200">
                <a:solidFill>
                  <a:srgbClr val="303942"/>
                </a:solidFill>
              </a:rPr>
              <a:t>구독상품</a:t>
            </a:r>
            <a:r>
              <a:rPr lang="en-US" altLang="ko" sz="1200">
                <a:solidFill>
                  <a:srgbClr val="303942"/>
                </a:solidFill>
              </a:rPr>
              <a:t>, </a:t>
            </a:r>
            <a:r>
              <a:rPr lang="ko" altLang="en-US" sz="1200">
                <a:solidFill>
                  <a:srgbClr val="303942"/>
                </a:solidFill>
              </a:rPr>
              <a:t>스토리쇼핑 구분할수 있는 </a:t>
            </a:r>
            <a:r>
              <a:rPr lang="en-US" altLang="ko" sz="1200">
                <a:solidFill>
                  <a:srgbClr val="303942"/>
                </a:solidFill>
              </a:rPr>
              <a:t>searchParam </a:t>
            </a:r>
            <a:r>
              <a:rPr lang="ko" altLang="en-US" sz="1200">
                <a:solidFill>
                  <a:srgbClr val="303942"/>
                </a:solidFill>
              </a:rPr>
              <a:t>없음</a:t>
            </a:r>
            <a:endParaRPr sz="1200">
              <a:solidFill>
                <a:srgbClr val="303942"/>
              </a:solidFill>
            </a:endParaRPr>
          </a:p>
          <a:p>
            <a:pPr indent="-380990">
              <a:buClr>
                <a:srgbClr val="303942"/>
              </a:buClr>
              <a:buSzPts val="900"/>
            </a:pPr>
            <a:r>
              <a:rPr lang="ko" altLang="en-US" sz="1200">
                <a:solidFill>
                  <a:srgbClr val="303942"/>
                </a:solidFill>
              </a:rPr>
              <a:t>상품 정보 없음</a:t>
            </a:r>
            <a:endParaRPr sz="1200">
              <a:solidFill>
                <a:srgbClr val="303942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734" y="59966"/>
            <a:ext cx="3358265" cy="65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73B47-B27E-F28B-5B6D-82DECE360676}"/>
              </a:ext>
            </a:extLst>
          </p:cNvPr>
          <p:cNvSpPr txBox="1"/>
          <p:nvPr/>
        </p:nvSpPr>
        <p:spPr>
          <a:xfrm flipH="1">
            <a:off x="464732" y="2832913"/>
            <a:ext cx="3553086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상품 정보 추가 부탁드립니다 </a:t>
            </a:r>
            <a:r>
              <a:rPr lang="en-US" altLang="ko-KR" sz="120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9340" y="3333084"/>
            <a:ext cx="4566855" cy="209288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/>
              <a:t>상품 문의 리스트 </a:t>
            </a:r>
            <a:r>
              <a:rPr lang="en-US" altLang="ko-KR" sz="1000" b="1" dirty="0" smtClean="0"/>
              <a:t>(</a:t>
            </a:r>
            <a:r>
              <a:rPr lang="en-US" altLang="ko-KR" sz="1000" b="1" dirty="0" smtClean="0">
                <a:latin typeface="+mn-ea"/>
              </a:rPr>
              <a:t>GET 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product_qna_list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r>
              <a:rPr lang="en-US" altLang="ko-KR" sz="1000" dirty="0" smtClean="0">
                <a:latin typeface="+mn-ea"/>
              </a:rPr>
              <a:t>1.Request parameter</a:t>
            </a:r>
          </a:p>
          <a:p>
            <a:r>
              <a:rPr lang="en-US" altLang="ko-KR" sz="1000" dirty="0">
                <a:latin typeface="+mn-ea"/>
              </a:rPr>
              <a:t>  1) </a:t>
            </a:r>
            <a:r>
              <a:rPr lang="en-US" altLang="ko-KR" sz="1000" dirty="0" err="1" smtClean="0">
                <a:latin typeface="+mn-ea"/>
              </a:rPr>
              <a:t>qna_type</a:t>
            </a:r>
            <a:r>
              <a:rPr lang="en-US" altLang="ko-KR" sz="1000" dirty="0" smtClean="0">
                <a:latin typeface="+mn-ea"/>
              </a:rPr>
              <a:t> : Not required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- if the </a:t>
            </a:r>
            <a:r>
              <a:rPr lang="en-US" altLang="ko-KR" sz="1000" dirty="0" err="1" smtClean="0">
                <a:latin typeface="+mn-ea"/>
              </a:rPr>
              <a:t>param</a:t>
            </a:r>
            <a:r>
              <a:rPr lang="en-US" altLang="ko-KR" sz="1000" dirty="0" smtClean="0">
                <a:latin typeface="+mn-ea"/>
              </a:rPr>
              <a:t> is NOT empty, </a:t>
            </a:r>
            <a:r>
              <a:rPr lang="en-US" altLang="ko-KR" sz="1000" dirty="0">
                <a:latin typeface="+mn-ea"/>
              </a:rPr>
              <a:t>add condition (</a:t>
            </a:r>
            <a:r>
              <a:rPr lang="en-US" altLang="ko-KR" sz="1000" dirty="0" err="1" smtClean="0">
                <a:latin typeface="+mn-ea"/>
              </a:rPr>
              <a:t>st_qna</a:t>
            </a:r>
            <a:r>
              <a:rPr lang="en-US" altLang="ko-KR" sz="1000" dirty="0">
                <a:latin typeface="+mn-ea"/>
              </a:rPr>
              <a:t>. </a:t>
            </a:r>
            <a:r>
              <a:rPr lang="en-US" altLang="ko-KR" sz="1000" dirty="0" err="1" smtClean="0">
                <a:latin typeface="+mn-ea"/>
              </a:rPr>
              <a:t>qna_type</a:t>
            </a:r>
            <a:r>
              <a:rPr lang="en-US" altLang="ko-KR" sz="1000" dirty="0" smtClean="0">
                <a:latin typeface="+mn-ea"/>
              </a:rPr>
              <a:t> = )</a:t>
            </a:r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2.Response</a:t>
            </a:r>
          </a:p>
          <a:p>
            <a:r>
              <a:rPr lang="en-US" altLang="ko-KR" sz="1000" dirty="0" smtClean="0">
                <a:latin typeface="+mn-ea"/>
              </a:rPr>
              <a:t>  - Add 5 fields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1) </a:t>
            </a:r>
            <a:r>
              <a:rPr lang="en-US" altLang="ko-KR" sz="1000" dirty="0" err="1" smtClean="0">
                <a:latin typeface="+mn-ea"/>
              </a:rPr>
              <a:t>mall_code</a:t>
            </a:r>
            <a:r>
              <a:rPr lang="en-US" altLang="ko-KR" sz="1000" dirty="0">
                <a:latin typeface="+mn-ea"/>
              </a:rPr>
              <a:t> / </a:t>
            </a:r>
            <a:r>
              <a:rPr lang="en-US" altLang="ko-KR" sz="1000" dirty="0" err="1" smtClean="0">
                <a:latin typeface="+mn-ea"/>
              </a:rPr>
              <a:t>mall_name</a:t>
            </a:r>
            <a:r>
              <a:rPr lang="en-US" altLang="ko-KR" sz="1000" dirty="0">
                <a:latin typeface="+mn-ea"/>
              </a:rPr>
              <a:t> : set </a:t>
            </a:r>
            <a:r>
              <a:rPr lang="en-US" altLang="ko-KR" sz="1000" dirty="0" smtClean="0">
                <a:latin typeface="+mn-ea"/>
              </a:rPr>
              <a:t>with </a:t>
            </a:r>
            <a:r>
              <a:rPr lang="en-US" altLang="ko-KR" sz="1000" dirty="0" err="1" smtClean="0">
                <a:latin typeface="+mn-ea"/>
              </a:rPr>
              <a:t>st_qna.mall_code</a:t>
            </a:r>
            <a:endParaRPr lang="en-US" altLang="ko-KR" sz="1000" dirty="0">
              <a:latin typeface="+mn-ea"/>
            </a:endParaRPr>
          </a:p>
          <a:p>
            <a:r>
              <a:rPr lang="en-US" altLang="ko-KR" sz="1000" dirty="0">
                <a:latin typeface="+mn-ea"/>
              </a:rPr>
              <a:t>  </a:t>
            </a:r>
            <a:r>
              <a:rPr lang="en-US" altLang="ko-KR" sz="1000" dirty="0" smtClean="0">
                <a:latin typeface="+mn-ea"/>
              </a:rPr>
              <a:t>2) </a:t>
            </a:r>
            <a:r>
              <a:rPr lang="en-US" altLang="ko-KR" sz="1000" dirty="0" err="1" smtClean="0">
                <a:latin typeface="+mn-ea"/>
              </a:rPr>
              <a:t>product_code</a:t>
            </a:r>
            <a:r>
              <a:rPr lang="en-US" altLang="ko-KR" sz="1000" dirty="0">
                <a:latin typeface="+mn-ea"/>
              </a:rPr>
              <a:t> / </a:t>
            </a:r>
            <a:r>
              <a:rPr lang="en-US" altLang="ko-KR" sz="1000" dirty="0" err="1" smtClean="0">
                <a:latin typeface="+mn-ea"/>
              </a:rPr>
              <a:t>product_name</a:t>
            </a:r>
            <a:r>
              <a:rPr lang="en-US" altLang="ko-KR" sz="1000" dirty="0">
                <a:latin typeface="+mn-ea"/>
              </a:rPr>
              <a:t> / </a:t>
            </a:r>
            <a:r>
              <a:rPr lang="en-US" altLang="ko-KR" sz="1000" dirty="0" err="1">
                <a:latin typeface="+mn-ea"/>
              </a:rPr>
              <a:t>image_file_url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: set with </a:t>
            </a:r>
            <a:r>
              <a:rPr lang="en-US" altLang="ko-KR" sz="1000" dirty="0" err="1" smtClean="0">
                <a:latin typeface="+mn-ea"/>
              </a:rPr>
              <a:t>st_qna.product_code</a:t>
            </a:r>
            <a:endParaRPr lang="en-US" altLang="ko-KR" sz="1000" dirty="0" smtClean="0">
              <a:latin typeface="+mn-ea"/>
            </a:endParaRPr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[API] </a:t>
            </a:r>
            <a:r>
              <a:rPr lang="ko-KR" altLang="en-US" sz="1000" b="1" dirty="0"/>
              <a:t>상품 문의 </a:t>
            </a:r>
            <a:r>
              <a:rPr lang="ko-KR" altLang="en-US" sz="1000" b="1" dirty="0" smtClean="0"/>
              <a:t>조회 </a:t>
            </a:r>
            <a:r>
              <a:rPr lang="en-US" altLang="ko-KR" sz="1000" b="1" dirty="0"/>
              <a:t>(</a:t>
            </a:r>
            <a:r>
              <a:rPr lang="en-US" altLang="ko-KR" sz="1000" b="1" dirty="0">
                <a:latin typeface="+mn-ea"/>
              </a:rPr>
              <a:t>GET 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product_qna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en-US" altLang="ko-KR" sz="1000" dirty="0" smtClean="0">
                <a:latin typeface="+mn-ea"/>
              </a:rPr>
              <a:t/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1.Response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- same with </a:t>
            </a:r>
            <a:r>
              <a:rPr lang="en-US" altLang="ko-KR" sz="1000" b="1" dirty="0">
                <a:latin typeface="+mn-ea"/>
              </a:rPr>
              <a:t>GET /</a:t>
            </a:r>
            <a:r>
              <a:rPr lang="en-US" altLang="ko-KR" sz="1000" b="1" dirty="0" err="1" smtClean="0">
                <a:latin typeface="+mn-ea"/>
              </a:rPr>
              <a:t>api</a:t>
            </a:r>
            <a:r>
              <a:rPr lang="en-US" altLang="ko-KR" sz="1000" b="1" dirty="0" smtClean="0">
                <a:latin typeface="+mn-ea"/>
              </a:rPr>
              <a:t>/</a:t>
            </a:r>
            <a:r>
              <a:rPr lang="en-US" altLang="ko-KR" sz="1000" b="1" dirty="0" err="1" smtClean="0">
                <a:latin typeface="+mn-ea"/>
              </a:rPr>
              <a:t>product_qna_list</a:t>
            </a:r>
            <a:r>
              <a:rPr lang="en-US" altLang="ko-KR" sz="1000" b="1" dirty="0" smtClean="0">
                <a:latin typeface="+mn-ea"/>
              </a:rPr>
              <a:t> &gt; Response</a:t>
            </a:r>
            <a:endParaRPr lang="en-US" altLang="ko-KR" sz="10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;p20">
            <a:extLst>
              <a:ext uri="{FF2B5EF4-FFF2-40B4-BE49-F238E27FC236}">
                <a16:creationId xmlns:a16="http://schemas.microsoft.com/office/drawing/2014/main" id="{2828574A-C272-793B-B075-2E3436AE5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1:1 문의</a:t>
            </a:r>
            <a:endParaRPr/>
          </a:p>
        </p:txBody>
      </p:sp>
      <p:sp>
        <p:nvSpPr>
          <p:cNvPr id="8" name="Google Shape;100;p20">
            <a:extLst>
              <a:ext uri="{FF2B5EF4-FFF2-40B4-BE49-F238E27FC236}">
                <a16:creationId xmlns:a16="http://schemas.microsoft.com/office/drawing/2014/main" id="{A19A3F38-4907-49F7-2BF6-C41D518A6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81028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ko" altLang="en-US" sz="1200">
                <a:solidFill>
                  <a:srgbClr val="202124"/>
                </a:solidFill>
              </a:rPr>
              <a:t>문의 수정 </a:t>
            </a:r>
            <a:r>
              <a:rPr lang="en-US" altLang="ko" sz="1200">
                <a:solidFill>
                  <a:srgbClr val="202124"/>
                </a:solidFill>
              </a:rPr>
              <a:t>API </a:t>
            </a:r>
            <a:r>
              <a:rPr lang="ko" altLang="en-US" sz="1200">
                <a:solidFill>
                  <a:srgbClr val="202124"/>
                </a:solidFill>
              </a:rPr>
              <a:t>없음</a:t>
            </a:r>
            <a:endParaRPr sz="1200">
              <a:solidFill>
                <a:srgbClr val="303942"/>
              </a:solidFill>
            </a:endParaRPr>
          </a:p>
        </p:txBody>
      </p:sp>
      <p:pic>
        <p:nvPicPr>
          <p:cNvPr id="9" name="Google Shape;101;p20">
            <a:extLst>
              <a:ext uri="{FF2B5EF4-FFF2-40B4-BE49-F238E27FC236}">
                <a16:creationId xmlns:a16="http://schemas.microsoft.com/office/drawing/2014/main" id="{708F4B79-8A3E-82AF-FE55-D2D3FE3E1A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197" y="470467"/>
            <a:ext cx="2561269" cy="161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2;p20">
            <a:extLst>
              <a:ext uri="{FF2B5EF4-FFF2-40B4-BE49-F238E27FC236}">
                <a16:creationId xmlns:a16="http://schemas.microsoft.com/office/drawing/2014/main" id="{66E39FDF-4C5D-631B-0DEF-60F36FC886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717" y="1479867"/>
            <a:ext cx="3218067" cy="393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3;p20">
            <a:extLst>
              <a:ext uri="{FF2B5EF4-FFF2-40B4-BE49-F238E27FC236}">
                <a16:creationId xmlns:a16="http://schemas.microsoft.com/office/drawing/2014/main" id="{E4A3D347-F40C-B547-3213-CC498E44559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3803" y="1536633"/>
            <a:ext cx="2306065" cy="429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223061-9CDC-BED0-4DF4-D1CA54F58361}"/>
              </a:ext>
            </a:extLst>
          </p:cNvPr>
          <p:cNvSpPr/>
          <p:nvPr/>
        </p:nvSpPr>
        <p:spPr>
          <a:xfrm>
            <a:off x="415600" y="2437509"/>
            <a:ext cx="5175575" cy="1743966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백엔드 </a:t>
            </a:r>
            <a:r>
              <a:rPr lang="en-US" altLang="ko-KR" sz="1400">
                <a:solidFill>
                  <a:schemeClr val="tx1"/>
                </a:solidFill>
              </a:rPr>
              <a:t>: </a:t>
            </a:r>
          </a:p>
          <a:p>
            <a:r>
              <a:rPr lang="ko-KR" altLang="en-US" sz="1400">
                <a:solidFill>
                  <a:schemeClr val="tx1"/>
                </a:solidFill>
              </a:rPr>
              <a:t>문의 수정 시</a:t>
            </a:r>
            <a:r>
              <a:rPr lang="en-US" altLang="ko-KR" sz="1400">
                <a:solidFill>
                  <a:schemeClr val="tx1"/>
                </a:solidFill>
              </a:rPr>
              <a:t>, (</a:t>
            </a:r>
            <a:r>
              <a:rPr lang="ko-KR" altLang="en-US" sz="1400">
                <a:solidFill>
                  <a:schemeClr val="tx1"/>
                </a:solidFill>
              </a:rPr>
              <a:t>문의 등록 화면과 동일한 화면에</a:t>
            </a:r>
            <a:r>
              <a:rPr lang="en-US" altLang="ko-KR" sz="1400">
                <a:solidFill>
                  <a:schemeClr val="tx1"/>
                </a:solidFill>
              </a:rPr>
              <a:t>)</a:t>
            </a:r>
            <a:r>
              <a:rPr lang="ko-KR" altLang="en-US" sz="1400">
                <a:solidFill>
                  <a:schemeClr val="tx1"/>
                </a:solidFill>
              </a:rPr>
              <a:t> </a:t>
            </a:r>
            <a:endParaRPr lang="en-US" altLang="ko-KR" sz="1400">
              <a:solidFill>
                <a:schemeClr val="tx1"/>
              </a:solidFill>
            </a:endParaRPr>
          </a:p>
          <a:p>
            <a:r>
              <a:rPr lang="ko-KR" altLang="en-US" sz="1400" b="1">
                <a:solidFill>
                  <a:schemeClr val="tx1"/>
                </a:solidFill>
              </a:rPr>
              <a:t>기존에 사용자가 작성한 문의 내용이 표시될 수 있도록 </a:t>
            </a:r>
            <a:endParaRPr lang="en-US" altLang="ko-KR" sz="1400" b="1">
              <a:solidFill>
                <a:schemeClr val="tx1"/>
              </a:solidFill>
            </a:endParaRPr>
          </a:p>
          <a:p>
            <a:r>
              <a:rPr lang="ko-KR" altLang="en-US" sz="1400">
                <a:solidFill>
                  <a:schemeClr val="tx1"/>
                </a:solidFill>
              </a:rPr>
              <a:t>처리 부탁드립니다</a:t>
            </a:r>
            <a:r>
              <a:rPr lang="en-US" altLang="ko-KR" sz="14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구매완료후 포인트차감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>
                <a:solidFill>
                  <a:srgbClr val="202124"/>
                </a:solidFill>
              </a:rPr>
              <a:t>[POST] </a:t>
            </a:r>
            <a:r>
              <a:rPr lang="en-US" altLang="ko" sz="1200">
                <a:solidFill>
                  <a:srgbClr val="303942"/>
                </a:solidFill>
              </a:rPr>
              <a:t>/KORAIL/api/store_order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ko" sz="1200">
                <a:solidFill>
                  <a:srgbClr val="202124"/>
                </a:solidFill>
              </a:rPr>
              <a:t>{"coupon_amount":1000,"coupon_code":"CP001","delivery_amount":0,"id":"1021kk","mall_code":"MD14","order_amount":50000,"order_products":[{"discount_amount":0,"order_count":5,"price":3000,"product_code":"PD011","product_name":"</a:t>
            </a:r>
            <a:r>
              <a:rPr lang="ko" altLang="en-US" sz="1200">
                <a:solidFill>
                  <a:srgbClr val="202124"/>
                </a:solidFill>
              </a:rPr>
              <a:t>빙그레 메로나맛 우유 </a:t>
            </a:r>
            <a:r>
              <a:rPr lang="en-US" altLang="ko" sz="1200">
                <a:solidFill>
                  <a:srgbClr val="202124"/>
                </a:solidFill>
              </a:rPr>
              <a:t>240ml","sale_price":2700},{"discount_amount":0,"order_count":7,"price":5000,"product_code":"PD012","product_name":"</a:t>
            </a:r>
            <a:r>
              <a:rPr lang="ko" altLang="en-US" sz="1200">
                <a:solidFill>
                  <a:srgbClr val="202124"/>
                </a:solidFill>
              </a:rPr>
              <a:t>빙그레 바나나맛 우유 </a:t>
            </a:r>
            <a:r>
              <a:rPr lang="en-US" altLang="ko" sz="1200">
                <a:solidFill>
                  <a:srgbClr val="202124"/>
                </a:solidFill>
              </a:rPr>
              <a:t>Light 240ml","sale_price":4500}],"order_request":"","orderer_phone":"01094860934","payment_amount":48981,"payment_method":"PV03","receipt_request_type":"RT30","use_money":0,"use_point":19}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altLang="en-US" sz="1200" b="1">
                <a:solidFill>
                  <a:srgbClr val="202124"/>
                </a:solidFill>
              </a:rPr>
              <a:t>구매완료후 포인트 차감 되지 않음</a:t>
            </a:r>
            <a:endParaRPr sz="1200" b="1">
              <a:solidFill>
                <a:srgbClr val="202124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067" y="1110300"/>
            <a:ext cx="3986219" cy="5094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7D1BF9-2149-A9FC-FC8A-C93346CF335B}"/>
              </a:ext>
            </a:extLst>
          </p:cNvPr>
          <p:cNvSpPr txBox="1"/>
          <p:nvPr/>
        </p:nvSpPr>
        <p:spPr>
          <a:xfrm flipH="1">
            <a:off x="464732" y="4052110"/>
            <a:ext cx="3553086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포인트 차감 처리 부탁드립니다</a:t>
            </a:r>
            <a:r>
              <a:rPr lang="en-US" altLang="ko-KR" sz="120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스토리오더 상품 목록 할인정보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>
                <a:solidFill>
                  <a:srgbClr val="202124"/>
                </a:solidFill>
              </a:rPr>
              <a:t>[GET] </a:t>
            </a:r>
            <a:r>
              <a:rPr lang="en-US" altLang="ko" sz="1200">
                <a:solidFill>
                  <a:srgbClr val="303942"/>
                </a:solidFill>
              </a:rPr>
              <a:t>/KORAIL/api/mall_menu_list?mall_code=MD14&amp;page_no=1&amp;page_size=10000</a:t>
            </a:r>
            <a:endParaRPr sz="1200">
              <a:solidFill>
                <a:srgbClr val="202124"/>
              </a:solidFill>
            </a:endParaRPr>
          </a:p>
          <a:p>
            <a:pPr indent="-304792">
              <a:lnSpc>
                <a:spcPct val="141176"/>
              </a:lnSpc>
              <a:spcBef>
                <a:spcPts val="1600"/>
              </a:spcBef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staff_discount_amount: null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staff_discount_rate: 20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staff_discount_type: "</a:t>
            </a:r>
            <a:r>
              <a:rPr lang="ko" altLang="en-US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정률할인</a:t>
            </a: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staff_sale_price: 2400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discount_amount: null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discount_rate: 10</a:t>
            </a:r>
            <a:endParaRPr sz="1133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850"/>
              <a:buNone/>
            </a:pP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discount_type: "</a:t>
            </a:r>
            <a:r>
              <a:rPr lang="ko" altLang="en-US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정률할인</a:t>
            </a:r>
            <a:r>
              <a:rPr lang="en-US" altLang="ko" sz="1133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1200">
              <a:solidFill>
                <a:srgbClr val="202124"/>
              </a:solidFill>
            </a:endParaRPr>
          </a:p>
          <a:p>
            <a:pPr indent="-304792">
              <a:lnSpc>
                <a:spcPct val="141176"/>
              </a:lnSpc>
              <a:buClr>
                <a:srgbClr val="202124"/>
              </a:buClr>
              <a:buSzPts val="900"/>
              <a:buNone/>
            </a:pP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067"/>
              </a:spcBef>
              <a:spcAft>
                <a:spcPts val="1600"/>
              </a:spcAft>
              <a:buNone/>
            </a:pPr>
            <a:r>
              <a:rPr lang="ko" altLang="en-US" sz="1200" b="1">
                <a:solidFill>
                  <a:srgbClr val="202124"/>
                </a:solidFill>
              </a:rPr>
              <a:t>상품 정보에 임직원 할인정보 없음</a:t>
            </a:r>
            <a:endParaRPr sz="1200" b="1">
              <a:solidFill>
                <a:srgbClr val="202124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532" y="89568"/>
            <a:ext cx="3195868" cy="659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3D934D-6DFD-FB9E-E301-567B1F34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9" y="4679264"/>
            <a:ext cx="5862681" cy="1891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4BE94-9678-84DC-EC7F-9B99AB7DC45A}"/>
              </a:ext>
            </a:extLst>
          </p:cNvPr>
          <p:cNvSpPr txBox="1"/>
          <p:nvPr/>
        </p:nvSpPr>
        <p:spPr>
          <a:xfrm flipH="1">
            <a:off x="2150656" y="4568847"/>
            <a:ext cx="417675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앱에서 위에 적어주신 것처럼</a:t>
            </a:r>
            <a:endParaRPr lang="en-US" altLang="ko-KR" sz="1200"/>
          </a:p>
          <a:p>
            <a:r>
              <a:rPr lang="ko-KR" altLang="en-US" sz="1200"/>
              <a:t>상품 정보에 임직원 할인 정보가 포함되어 있는 것 같은데 </a:t>
            </a:r>
            <a:endParaRPr lang="en-US" altLang="ko-KR" sz="1200"/>
          </a:p>
          <a:p>
            <a:r>
              <a:rPr lang="ko-KR" altLang="en-US" sz="1200"/>
              <a:t>혹시 어떤 값을 추가하면 될지 확인 요청 중입니다</a:t>
            </a:r>
            <a:r>
              <a:rPr lang="en-US" altLang="ko-KR" sz="1200"/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E04FFC6-A52A-E8FC-48F3-0D61894F17F6}"/>
              </a:ext>
            </a:extLst>
          </p:cNvPr>
          <p:cNvSpPr/>
          <p:nvPr/>
        </p:nvSpPr>
        <p:spPr>
          <a:xfrm>
            <a:off x="365125" y="5686425"/>
            <a:ext cx="1241425" cy="3365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C1C34FE-A688-5A1F-D6A0-86B43079AF67}"/>
              </a:ext>
            </a:extLst>
          </p:cNvPr>
          <p:cNvSpPr/>
          <p:nvPr/>
        </p:nvSpPr>
        <p:spPr>
          <a:xfrm>
            <a:off x="771525" y="2010461"/>
            <a:ext cx="2822575" cy="10182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내쿠폰 목록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 dirty="0">
                <a:solidFill>
                  <a:srgbClr val="202124"/>
                </a:solidFill>
              </a:rPr>
              <a:t>[GET] </a:t>
            </a:r>
            <a:r>
              <a:rPr lang="en-US" altLang="ko" sz="1200" dirty="0">
                <a:solidFill>
                  <a:srgbClr val="303942"/>
                </a:solidFill>
              </a:rPr>
              <a:t>/</a:t>
            </a:r>
            <a:r>
              <a:rPr lang="en-US" altLang="ko" sz="1200" dirty="0" err="1">
                <a:solidFill>
                  <a:srgbClr val="303942"/>
                </a:solidFill>
              </a:rPr>
              <a:t>api</a:t>
            </a:r>
            <a:r>
              <a:rPr lang="en-US" altLang="ko" sz="1200" dirty="0">
                <a:solidFill>
                  <a:srgbClr val="303942"/>
                </a:solidFill>
              </a:rPr>
              <a:t>/</a:t>
            </a:r>
            <a:r>
              <a:rPr lang="en-US" altLang="ko" sz="1200" dirty="0" err="1">
                <a:solidFill>
                  <a:srgbClr val="303942"/>
                </a:solidFill>
              </a:rPr>
              <a:t>my_coupon_list?id</a:t>
            </a:r>
            <a:r>
              <a:rPr lang="en-US" altLang="ko" sz="1200" dirty="0">
                <a:solidFill>
                  <a:srgbClr val="303942"/>
                </a:solidFill>
              </a:rPr>
              <a:t>=1021kk2&amp;mall_type=</a:t>
            </a:r>
            <a:r>
              <a:rPr lang="en-US" altLang="ko" sz="1200" dirty="0" err="1">
                <a:solidFill>
                  <a:srgbClr val="303942"/>
                </a:solidFill>
              </a:rPr>
              <a:t>store&amp;page_no</a:t>
            </a:r>
            <a:r>
              <a:rPr lang="en-US" altLang="ko" sz="1200" dirty="0">
                <a:solidFill>
                  <a:srgbClr val="303942"/>
                </a:solidFill>
              </a:rPr>
              <a:t>=2&amp;page_size=10&amp;use_type=10</a:t>
            </a:r>
            <a:endParaRPr sz="1200" dirty="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altLang="en-US" sz="1200" dirty="0">
                <a:solidFill>
                  <a:srgbClr val="202124"/>
                </a:solidFill>
              </a:rPr>
              <a:t>신규 가입한 유저가 다운받지 않은 상태에서 모든 쿠폰정보가 나옵니다</a:t>
            </a:r>
            <a:r>
              <a:rPr lang="en-US" altLang="ko" sz="1200" dirty="0">
                <a:solidFill>
                  <a:srgbClr val="202124"/>
                </a:solidFill>
              </a:rPr>
              <a:t>.</a:t>
            </a:r>
            <a:endParaRPr sz="1200" dirty="0">
              <a:solidFill>
                <a:srgbClr val="202124"/>
              </a:solidFill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5226" y="92034"/>
            <a:ext cx="3247367" cy="676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CC5E32-772A-4A4D-E6D5-DA2CFDDFEDC3}"/>
              </a:ext>
            </a:extLst>
          </p:cNvPr>
          <p:cNvSpPr txBox="1"/>
          <p:nvPr/>
        </p:nvSpPr>
        <p:spPr>
          <a:xfrm flipH="1">
            <a:off x="464732" y="2611238"/>
            <a:ext cx="628705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백엔드 </a:t>
            </a:r>
            <a:r>
              <a:rPr lang="en-US" altLang="ko-KR" sz="1200"/>
              <a:t>: </a:t>
            </a:r>
            <a:r>
              <a:rPr lang="ko-KR" altLang="en-US" sz="1200"/>
              <a:t>다운로드 받은 쿠폰을 제한적으로 조회할 수 있도록 처리 부탁드립니다</a:t>
            </a:r>
            <a:r>
              <a:rPr lang="en-US" altLang="ko-KR" sz="120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9340" y="3333084"/>
            <a:ext cx="4566855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/>
              <a:t>내 쿠폰 리스트 </a:t>
            </a:r>
            <a:r>
              <a:rPr lang="en-US" altLang="ko-KR" sz="1000" b="1" dirty="0" smtClean="0"/>
              <a:t>(</a:t>
            </a:r>
            <a:r>
              <a:rPr lang="en-US" altLang="ko-KR" sz="1000" b="1" dirty="0" smtClean="0">
                <a:latin typeface="+mn-ea"/>
              </a:rPr>
              <a:t>GET 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my_coupon_list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r>
              <a:rPr lang="en-US" altLang="ko-KR" sz="1000" dirty="0" smtClean="0">
                <a:latin typeface="+mn-ea"/>
              </a:rPr>
              <a:t>1.Process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- currently, all coupon list is returned regardless of </a:t>
            </a:r>
            <a:r>
              <a:rPr lang="en-US" altLang="ko-KR" sz="1000" dirty="0" err="1" smtClean="0">
                <a:latin typeface="+mn-ea"/>
              </a:rPr>
              <a:t>paramters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(bug)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ko"/>
              <a:t>쿠폰 적용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464733" y="1536633"/>
            <a:ext cx="6423200" cy="51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ko" sz="1200">
                <a:solidFill>
                  <a:srgbClr val="202124"/>
                </a:solidFill>
              </a:rPr>
              <a:t>[GET] </a:t>
            </a:r>
            <a:r>
              <a:rPr lang="en-US" altLang="ko" sz="1200">
                <a:solidFill>
                  <a:schemeClr val="dk1"/>
                </a:solidFill>
              </a:rPr>
              <a:t>/KORAIL/api/order_coupon_list</a:t>
            </a:r>
            <a:endParaRPr sz="1200">
              <a:solidFill>
                <a:srgbClr val="202124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ko" altLang="en-US" sz="1200">
                <a:solidFill>
                  <a:srgbClr val="202124"/>
                </a:solidFill>
              </a:rPr>
              <a:t>쿠폰 할인 조건을 </a:t>
            </a:r>
            <a:r>
              <a:rPr lang="en-US" altLang="ko" sz="1200">
                <a:solidFill>
                  <a:srgbClr val="202124"/>
                </a:solidFill>
              </a:rPr>
              <a:t>api</a:t>
            </a:r>
            <a:r>
              <a:rPr lang="ko" altLang="en-US" sz="1200">
                <a:solidFill>
                  <a:srgbClr val="202124"/>
                </a:solidFill>
              </a:rPr>
              <a:t>에 쿠폰 사용조건 필요</a:t>
            </a:r>
            <a:endParaRPr sz="1200">
              <a:solidFill>
                <a:srgbClr val="202124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134" y="881685"/>
            <a:ext cx="2492653" cy="50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6987" y="1048401"/>
            <a:ext cx="2201813" cy="452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C586CDF-978E-351D-B87A-BF07C8C0E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33" y="2453367"/>
            <a:ext cx="4946339" cy="285467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559FD70-8647-C782-5EC3-E441EE529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109" y="4127634"/>
            <a:ext cx="5667064" cy="238746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76CE7B2-465E-1B4E-92CD-3F21EE683C4F}"/>
              </a:ext>
            </a:extLst>
          </p:cNvPr>
          <p:cNvSpPr/>
          <p:nvPr/>
        </p:nvSpPr>
        <p:spPr>
          <a:xfrm>
            <a:off x="1187450" y="5461000"/>
            <a:ext cx="3327400" cy="349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46BC4F-4E63-550E-4C59-67BF35298E74}"/>
              </a:ext>
            </a:extLst>
          </p:cNvPr>
          <p:cNvSpPr/>
          <p:nvPr/>
        </p:nvSpPr>
        <p:spPr>
          <a:xfrm>
            <a:off x="1187450" y="6221593"/>
            <a:ext cx="3498850" cy="2935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A4EA8-D6A2-A814-51BC-E6181D348488}"/>
              </a:ext>
            </a:extLst>
          </p:cNvPr>
          <p:cNvSpPr txBox="1"/>
          <p:nvPr/>
        </p:nvSpPr>
        <p:spPr>
          <a:xfrm flipH="1">
            <a:off x="5341530" y="2453367"/>
            <a:ext cx="249265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백엔드 </a:t>
            </a:r>
            <a:r>
              <a:rPr lang="en-US" altLang="ko-KR" sz="1200"/>
              <a:t>: </a:t>
            </a:r>
            <a:r>
              <a:rPr lang="ko-KR" altLang="en-US" sz="1200"/>
              <a:t>현재 쿠폰 사용 조건</a:t>
            </a:r>
            <a:r>
              <a:rPr lang="en-US" altLang="ko-KR" sz="1200"/>
              <a:t>, </a:t>
            </a:r>
          </a:p>
          <a:p>
            <a:r>
              <a:rPr lang="ko-KR" altLang="en-US" sz="1200"/>
              <a:t>사용 제한 결제 금액이 반영되어 있지 않은 것 같습니다</a:t>
            </a:r>
            <a:r>
              <a:rPr lang="en-US" altLang="ko-KR" sz="120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7355" y="3311916"/>
            <a:ext cx="456685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[API] </a:t>
            </a:r>
            <a:r>
              <a:rPr lang="ko-KR" altLang="en-US" sz="1000" b="1" dirty="0"/>
              <a:t>주문가능 내 쿠폰 리스트 </a:t>
            </a:r>
            <a:r>
              <a:rPr lang="en-US" altLang="ko-KR" sz="1000" b="1" dirty="0" smtClean="0"/>
              <a:t>(</a:t>
            </a:r>
            <a:r>
              <a:rPr lang="en-US" altLang="ko-KR" sz="1000" b="1" dirty="0" smtClean="0">
                <a:latin typeface="+mn-ea"/>
              </a:rPr>
              <a:t>GET 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api</a:t>
            </a:r>
            <a:r>
              <a:rPr lang="en-US" altLang="ko-KR" sz="1000" b="1" dirty="0">
                <a:latin typeface="+mn-ea"/>
              </a:rPr>
              <a:t>/</a:t>
            </a:r>
            <a:r>
              <a:rPr lang="en-US" altLang="ko-KR" sz="1000" b="1" dirty="0" err="1">
                <a:latin typeface="+mn-ea"/>
              </a:rPr>
              <a:t>order_coupon_list</a:t>
            </a:r>
            <a:r>
              <a:rPr lang="en-US" altLang="ko-KR" sz="1000" b="1" dirty="0" smtClean="0">
                <a:latin typeface="+mn-ea"/>
              </a:rPr>
              <a:t>)</a:t>
            </a:r>
            <a:endParaRPr lang="en-US" altLang="ko-KR" sz="1000" dirty="0" smtClean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1.Response</a:t>
            </a:r>
          </a:p>
          <a:p>
            <a:r>
              <a:rPr lang="en-US" altLang="ko-KR" sz="1000" dirty="0" smtClean="0">
                <a:latin typeface="+mn-ea"/>
              </a:rPr>
              <a:t>  - Add 2 fields</a:t>
            </a:r>
            <a:br>
              <a:rPr lang="en-US" altLang="ko-KR" sz="1000" dirty="0" smtClean="0">
                <a:latin typeface="+mn-ea"/>
              </a:rPr>
            </a:br>
            <a:r>
              <a:rPr lang="en-US" altLang="ko-KR" sz="1000" dirty="0" smtClean="0">
                <a:latin typeface="+mn-ea"/>
              </a:rPr>
              <a:t>  a</a:t>
            </a:r>
            <a:r>
              <a:rPr lang="en-US" altLang="ko-KR" sz="1000" dirty="0">
                <a:latin typeface="+mn-ea"/>
              </a:rPr>
              <a:t>) </a:t>
            </a:r>
            <a:r>
              <a:rPr lang="en-US" altLang="ko-KR" sz="1000" dirty="0" err="1" smtClean="0">
                <a:latin typeface="+mn-ea"/>
              </a:rPr>
              <a:t>amount_over_use_yn</a:t>
            </a:r>
            <a:r>
              <a:rPr lang="en-US" altLang="ko-KR" sz="1000" dirty="0" smtClean="0">
                <a:latin typeface="+mn-ea"/>
              </a:rPr>
              <a:t> / </a:t>
            </a:r>
            <a:r>
              <a:rPr lang="en-US" altLang="ko-KR" sz="1000" dirty="0" err="1" smtClean="0">
                <a:latin typeface="+mn-ea"/>
              </a:rPr>
              <a:t>use_pay_amountst_qna</a:t>
            </a:r>
            <a:r>
              <a:rPr lang="en-US" altLang="ko-KR" sz="1000" dirty="0">
                <a:latin typeface="+mn-ea"/>
              </a:rPr>
              <a:t> : set by </a:t>
            </a:r>
            <a:r>
              <a:rPr lang="en-US" altLang="ko-KR" sz="1000" dirty="0" err="1" smtClean="0">
                <a:latin typeface="+mn-ea"/>
              </a:rPr>
              <a:t>st_coupon</a:t>
            </a:r>
            <a:r>
              <a:rPr lang="en-US" altLang="ko-KR" sz="1000" dirty="0" smtClean="0">
                <a:latin typeface="+mn-ea"/>
              </a:rPr>
              <a:t> data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1460500" cy="55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111583598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amount_over_use_yn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04800" marR="6350" marT="6350" marB="0" anchor="ctr"/>
                </a:tc>
                <a:extLst>
                  <a:ext uri="{0D108BD9-81ED-4DB2-BD59-A6C34878D82A}">
                    <a16:rowId xmlns:a16="http://schemas.microsoft.com/office/drawing/2014/main" val="288334543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use_pay_amount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04800" marR="6350" marT="6350" marB="0" anchor="ctr"/>
                </a:tc>
                <a:extLst>
                  <a:ext uri="{0D108BD9-81ED-4DB2-BD59-A6C34878D82A}">
                    <a16:rowId xmlns:a16="http://schemas.microsoft.com/office/drawing/2014/main" val="13313204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1462</Words>
  <Application>Microsoft Office PowerPoint</Application>
  <PresentationFormat>Widescreen</PresentationFormat>
  <Paragraphs>251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Courier New</vt:lpstr>
      <vt:lpstr>Office 테마</vt:lpstr>
      <vt:lpstr>API</vt:lpstr>
      <vt:lpstr>쿠폰</vt:lpstr>
      <vt:lpstr>스토리오더, 스토리쇼핑 &gt; 리뷰등록, 수정</vt:lpstr>
      <vt:lpstr>마이페이지 &gt; 상품문의</vt:lpstr>
      <vt:lpstr>1:1 문의</vt:lpstr>
      <vt:lpstr>구매완료후 포인트차감</vt:lpstr>
      <vt:lpstr>스토리오더 상품 목록 할인정보</vt:lpstr>
      <vt:lpstr>내쿠폰 목록</vt:lpstr>
      <vt:lpstr>쿠폰 적용</vt:lpstr>
      <vt:lpstr>장바구니 담기</vt:lpstr>
      <vt:lpstr>푸시 </vt:lpstr>
      <vt:lpstr>PowerPoint Presentation</vt:lpstr>
      <vt:lpstr>PowerPoint Presentation</vt:lpstr>
      <vt:lpstr>PowerPoint Presentation</vt:lpstr>
      <vt:lpstr>스토리오더 상품 목록 할인정보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</dc:title>
  <dc:creator>최 지수</dc:creator>
  <cp:lastModifiedBy>gram</cp:lastModifiedBy>
  <cp:revision>11</cp:revision>
  <dcterms:created xsi:type="dcterms:W3CDTF">2023-08-21T08:55:50Z</dcterms:created>
  <dcterms:modified xsi:type="dcterms:W3CDTF">2023-08-23T09:01:03Z</dcterms:modified>
</cp:coreProperties>
</file>