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7" r:id="rId2"/>
    <p:sldId id="284" r:id="rId3"/>
    <p:sldId id="283" r:id="rId4"/>
    <p:sldId id="273" r:id="rId5"/>
    <p:sldId id="256" r:id="rId6"/>
    <p:sldId id="257" r:id="rId7"/>
    <p:sldId id="258" r:id="rId8"/>
    <p:sldId id="267" r:id="rId9"/>
    <p:sldId id="274" r:id="rId10"/>
    <p:sldId id="260" r:id="rId11"/>
    <p:sldId id="268" r:id="rId12"/>
    <p:sldId id="270" r:id="rId13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72C4"/>
    <a:srgbClr val="DEEB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53" autoAdjust="0"/>
    <p:restoredTop sz="94118" autoAdjust="0"/>
  </p:normalViewPr>
  <p:slideViewPr>
    <p:cSldViewPr snapToGrid="0">
      <p:cViewPr varScale="1">
        <p:scale>
          <a:sx n="97" d="100"/>
          <a:sy n="97" d="100"/>
        </p:scale>
        <p:origin x="7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A567EC-D4D3-4D24-81D0-F9B9CCC3313C}" type="datetimeFigureOut">
              <a:rPr lang="ko-KR" altLang="en-US" smtClean="0"/>
              <a:t>2023-08-26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38D271-E7C8-4EEE-9D54-A286DEEFAF0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82614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40384BF-31CD-7BF6-28B4-71B2C1DCE4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C3587927-9CCA-D6BC-529D-2F82806EEE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519E65B-B75D-C3C7-3F36-156309DD7A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87049-6EA3-4AB1-960E-9E46A5388530}" type="datetimeFigureOut">
              <a:rPr lang="ko-KR" altLang="en-US" smtClean="0"/>
              <a:t>2023-08-26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569B587-3216-5054-9D4C-54B21E3B2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CC43928-A88A-92FA-27F7-81FF18FD5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D7587-672B-4C78-A177-60CBA18829D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33435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464CA7-9640-EE75-D526-819FDF8AA3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21293CBC-769C-9EFA-75B2-A984A6B715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633D3F8-87F7-BFEF-29FC-40A5F0B384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87049-6EA3-4AB1-960E-9E46A5388530}" type="datetimeFigureOut">
              <a:rPr lang="ko-KR" altLang="en-US" smtClean="0"/>
              <a:t>2023-08-26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08AB949-3164-D744-7AEB-CB2787DD96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FA79E3C-CD91-EF70-46F6-DBA9C5CEC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D7587-672B-4C78-A177-60CBA18829D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43753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294DA4D0-1436-19B8-12D5-835881A1180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2DAB02DC-C60F-3056-9BB4-8B44428171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F88CE50-DDBA-A450-95ED-7ACD0574DF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87049-6EA3-4AB1-960E-9E46A5388530}" type="datetimeFigureOut">
              <a:rPr lang="ko-KR" altLang="en-US" smtClean="0"/>
              <a:t>2023-08-26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F8A8A52-7D21-A435-E29D-531FB6EB0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802D9CC-F3A7-64A2-36E4-C349A9DC1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D7587-672B-4C78-A177-60CBA18829D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86842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C41AD33-08A1-50BE-1BE7-E11631B04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40C4247-8D09-B51A-8821-FA842700AE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319B1C7-B2F6-21CF-7A52-D2BC4BD1EE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87049-6EA3-4AB1-960E-9E46A5388530}" type="datetimeFigureOut">
              <a:rPr lang="ko-KR" altLang="en-US" smtClean="0"/>
              <a:t>2023-08-26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D35413C-8429-3364-D0D0-D54797016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AC319DB-763D-0484-0215-65C35D62E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D7587-672B-4C78-A177-60CBA18829D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89267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98D3D9B-E00E-BB9D-3273-7635139EA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D341B77-4A3B-141D-2214-1A74DDD0BD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55D4409-8609-0D31-2DBF-88CCA8623F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87049-6EA3-4AB1-960E-9E46A5388530}" type="datetimeFigureOut">
              <a:rPr lang="ko-KR" altLang="en-US" smtClean="0"/>
              <a:t>2023-08-26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02F13A6-A29A-D108-C7A9-EE3316E6D5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FDEF0B6-47C5-1FB7-4532-31C5FD8B41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D7587-672B-4C78-A177-60CBA18829D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02546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3109AB1-D002-8A1D-ADCC-2D1BEF93A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4902C56-A7A2-D886-62EE-3AE42C5594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9B6D65B9-7F2E-8567-9FFE-602C60D26C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D74DE9A1-AD1E-1597-3C21-D4A7F7005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87049-6EA3-4AB1-960E-9E46A5388530}" type="datetimeFigureOut">
              <a:rPr lang="ko-KR" altLang="en-US" smtClean="0"/>
              <a:t>2023-08-26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E86AE607-6E3D-8C82-BD4F-39926C7E54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01B1F883-F100-10D6-474A-13ECBEE33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D7587-672B-4C78-A177-60CBA18829D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80761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7C8AC0-CDD3-B2C4-9C16-3512D15CD5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1E531832-B66F-6AD9-BC02-F265E66C69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F37A06CC-B69F-6F13-5305-00D0B3006E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41851064-128C-24AC-5D2B-B742E95E98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11C959C7-606D-3B80-5389-8B1EC291A5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EA7BE41C-5FC7-810C-B217-4FEE50195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87049-6EA3-4AB1-960E-9E46A5388530}" type="datetimeFigureOut">
              <a:rPr lang="ko-KR" altLang="en-US" smtClean="0"/>
              <a:t>2023-08-26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566A0F3-6FF8-01EC-6522-81CD8E582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517CCB55-6BCD-3584-FA21-3B5CD4FA6D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D7587-672B-4C78-A177-60CBA18829D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50769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44D59DF-0901-5C79-3D11-100A3C954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932ADCA9-C80F-73A0-074C-CC7F269003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87049-6EA3-4AB1-960E-9E46A5388530}" type="datetimeFigureOut">
              <a:rPr lang="ko-KR" altLang="en-US" smtClean="0"/>
              <a:t>2023-08-26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D89E3AC3-ED7A-13E6-B645-D0725C39B0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DF31C780-FF09-3A46-AC4B-8C1E5933F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D7587-672B-4C78-A177-60CBA18829D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92882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32D1E50-2038-0F18-E2F0-A4E6176F01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87049-6EA3-4AB1-960E-9E46A5388530}" type="datetimeFigureOut">
              <a:rPr lang="ko-KR" altLang="en-US" smtClean="0"/>
              <a:t>2023-08-26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6C38B26-B119-88CB-A70F-29B87BEDA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41CFF3A3-EFEC-841A-055D-DEB316DF1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D7587-672B-4C78-A177-60CBA18829D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77602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E0E5BDC-C9A5-F411-B0AD-2B6CB290F5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343BF68-D2DD-763A-C766-CA21EA5C5E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C9CB4A97-55BC-5C1A-6485-80926487D3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218E7B2F-2DB8-80D1-04CA-9FD547E6E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87049-6EA3-4AB1-960E-9E46A5388530}" type="datetimeFigureOut">
              <a:rPr lang="ko-KR" altLang="en-US" smtClean="0"/>
              <a:t>2023-08-26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82790C1-A947-F2BA-3661-28B727A45E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4E9E7553-36F9-64EB-FD94-E5AE2128AC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D7587-672B-4C78-A177-60CBA18829D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1039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0FEA919-876C-27A5-9D66-5E9525632F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5F8D833A-D0B3-3EF6-4626-8791B953A4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6DE0127D-1B26-109F-84D2-F40CC37408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99A4FE32-5D05-39B5-9021-BE624D856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87049-6EA3-4AB1-960E-9E46A5388530}" type="datetimeFigureOut">
              <a:rPr lang="ko-KR" altLang="en-US" smtClean="0"/>
              <a:t>2023-08-26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1077B41D-E008-A45B-FA1D-7D74D8E13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B6CEFCC0-19EB-581A-CA03-5BF18AD2D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D7587-672B-4C78-A177-60CBA18829D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31739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AFBD16A1-FBF2-1A07-694D-D16F828164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608BE61-D6A7-D11E-01C4-EE39E18A19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D65F2F6-313C-E8B6-D9A9-1EB91E242F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387049-6EA3-4AB1-960E-9E46A5388530}" type="datetimeFigureOut">
              <a:rPr lang="ko-KR" altLang="en-US" smtClean="0"/>
              <a:t>2023-08-26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213A839-DA83-D3E3-3783-2B04BD7EBB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648AA33-1AC0-99BF-6142-780DE10C15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BD7587-672B-4C78-A177-60CBA18829D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42136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6D9DA210-C97D-EB0A-288A-25BA7B203371}"/>
              </a:ext>
            </a:extLst>
          </p:cNvPr>
          <p:cNvSpPr txBox="1"/>
          <p:nvPr/>
        </p:nvSpPr>
        <p:spPr>
          <a:xfrm>
            <a:off x="466165" y="560800"/>
            <a:ext cx="6096000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altLang="ko-KR" sz="1000" b="1" i="0">
                <a:solidFill>
                  <a:srgbClr val="222222"/>
                </a:solidFill>
                <a:effectLst/>
                <a:latin typeface="+mn-ea"/>
              </a:rPr>
              <a:t>KRS </a:t>
            </a:r>
            <a:r>
              <a:rPr lang="ko-KR" altLang="en-US" sz="1000" b="1" i="0">
                <a:solidFill>
                  <a:srgbClr val="222222"/>
                </a:solidFill>
                <a:effectLst/>
                <a:latin typeface="+mn-ea"/>
              </a:rPr>
              <a:t>공유서버 현황 요약</a:t>
            </a:r>
            <a:endParaRPr lang="en-US" altLang="ko-KR" sz="1000" b="1" i="0">
              <a:solidFill>
                <a:srgbClr val="222222"/>
              </a:solidFill>
              <a:effectLst/>
              <a:latin typeface="+mn-ea"/>
            </a:endParaRPr>
          </a:p>
          <a:p>
            <a:pPr algn="l"/>
            <a:endParaRPr lang="ko-KR" altLang="en-US" sz="1000" b="0" i="0">
              <a:solidFill>
                <a:srgbClr val="222222"/>
              </a:solidFill>
              <a:effectLst/>
              <a:latin typeface="+mn-ea"/>
            </a:endParaRPr>
          </a:p>
          <a:p>
            <a:pPr algn="l"/>
            <a:r>
              <a:rPr lang="en-US" altLang="ko-KR" sz="1000" b="0" i="0" spc="0">
                <a:solidFill>
                  <a:srgbClr val="222222"/>
                </a:solidFill>
                <a:effectLst/>
                <a:latin typeface="+mn-ea"/>
              </a:rPr>
              <a:t>1) IP : 222.108.149.24</a:t>
            </a:r>
          </a:p>
          <a:p>
            <a:pPr algn="l"/>
            <a:endParaRPr lang="en-US" altLang="ko-KR" sz="1000" b="0" i="0">
              <a:solidFill>
                <a:srgbClr val="222222"/>
              </a:solidFill>
              <a:effectLst/>
              <a:latin typeface="+mn-ea"/>
            </a:endParaRPr>
          </a:p>
          <a:p>
            <a:pPr algn="l"/>
            <a:r>
              <a:rPr lang="en-US" altLang="ko-KR" sz="1000" b="0" i="0" spc="0">
                <a:solidFill>
                  <a:srgbClr val="222222"/>
                </a:solidFill>
                <a:effectLst/>
                <a:latin typeface="+mn-ea"/>
              </a:rPr>
              <a:t>2) DB </a:t>
            </a:r>
            <a:r>
              <a:rPr lang="ko-KR" altLang="en-US" sz="1000" b="0" i="0">
                <a:solidFill>
                  <a:srgbClr val="222222"/>
                </a:solidFill>
                <a:effectLst/>
                <a:latin typeface="+mn-ea"/>
              </a:rPr>
              <a:t>관련사항</a:t>
            </a:r>
          </a:p>
          <a:p>
            <a:pPr algn="l"/>
            <a:r>
              <a:rPr lang="en-US" altLang="ko-KR" sz="1000" b="0" i="0" spc="0">
                <a:solidFill>
                  <a:srgbClr val="222222"/>
                </a:solidFill>
                <a:effectLst/>
                <a:latin typeface="+mn-ea"/>
              </a:rPr>
              <a:t>- DB</a:t>
            </a:r>
            <a:r>
              <a:rPr lang="en-US" altLang="ko-KR" sz="1000" b="0" i="0">
                <a:solidFill>
                  <a:srgbClr val="222222"/>
                </a:solidFill>
                <a:effectLst/>
                <a:latin typeface="+mn-ea"/>
              </a:rPr>
              <a:t> </a:t>
            </a:r>
            <a:r>
              <a:rPr lang="ko-KR" altLang="en-US" sz="1000" b="0" i="0">
                <a:solidFill>
                  <a:srgbClr val="222222"/>
                </a:solidFill>
                <a:effectLst/>
                <a:latin typeface="+mn-ea"/>
              </a:rPr>
              <a:t>엔진 </a:t>
            </a:r>
            <a:r>
              <a:rPr lang="en-US" altLang="ko-KR" sz="1000" b="0" i="0" spc="0">
                <a:solidFill>
                  <a:srgbClr val="222222"/>
                </a:solidFill>
                <a:effectLst/>
                <a:latin typeface="+mn-ea"/>
              </a:rPr>
              <a:t>: Oracle11g</a:t>
            </a:r>
            <a:endParaRPr lang="en-US" altLang="ko-KR" sz="1000" b="0" i="0">
              <a:solidFill>
                <a:srgbClr val="222222"/>
              </a:solidFill>
              <a:effectLst/>
              <a:latin typeface="+mn-ea"/>
            </a:endParaRPr>
          </a:p>
          <a:p>
            <a:pPr algn="l"/>
            <a:r>
              <a:rPr lang="en-US" altLang="ko-KR" sz="1000" b="0" i="0" spc="0">
                <a:solidFill>
                  <a:srgbClr val="222222"/>
                </a:solidFill>
                <a:effectLst/>
                <a:latin typeface="+mn-ea"/>
              </a:rPr>
              <a:t>- SID : orahi</a:t>
            </a:r>
            <a:endParaRPr lang="en-US" altLang="ko-KR" sz="1000" b="0" i="0">
              <a:solidFill>
                <a:srgbClr val="222222"/>
              </a:solidFill>
              <a:effectLst/>
              <a:latin typeface="+mn-ea"/>
            </a:endParaRPr>
          </a:p>
          <a:p>
            <a:pPr algn="l"/>
            <a:endParaRPr lang="en-US" altLang="ko-KR" sz="1000" b="0" i="0">
              <a:solidFill>
                <a:srgbClr val="222222"/>
              </a:solidFill>
              <a:effectLst/>
              <a:latin typeface="+mn-ea"/>
            </a:endParaRPr>
          </a:p>
          <a:p>
            <a:pPr algn="l"/>
            <a:r>
              <a:rPr lang="en-US" altLang="ko-KR" sz="1000" b="0" i="0">
                <a:solidFill>
                  <a:srgbClr val="222222"/>
                </a:solidFill>
                <a:effectLst/>
                <a:latin typeface="+mn-ea"/>
              </a:rPr>
              <a:t> USER : US_STORYAPP</a:t>
            </a:r>
          </a:p>
          <a:p>
            <a:pPr algn="l"/>
            <a:r>
              <a:rPr lang="en-US" altLang="ko-KR" sz="1000" b="0" i="0">
                <a:solidFill>
                  <a:srgbClr val="222222"/>
                </a:solidFill>
                <a:effectLst/>
                <a:latin typeface="+mn-ea"/>
              </a:rPr>
              <a:t> PW : sApp8800!</a:t>
            </a:r>
          </a:p>
          <a:p>
            <a:pPr algn="l"/>
            <a:r>
              <a:rPr lang="en-US" altLang="ko-KR" sz="1000" b="0" i="0">
                <a:solidFill>
                  <a:srgbClr val="222222"/>
                </a:solidFill>
                <a:effectLst/>
                <a:latin typeface="+mn-ea"/>
              </a:rPr>
              <a:t> VIEW </a:t>
            </a:r>
          </a:p>
          <a:p>
            <a:pPr algn="l"/>
            <a:r>
              <a:rPr lang="en-US" altLang="ko-KR" sz="1000" b="0" i="0">
                <a:solidFill>
                  <a:srgbClr val="222222"/>
                </a:solidFill>
                <a:effectLst/>
                <a:latin typeface="+mn-ea"/>
              </a:rPr>
              <a:t> VI_APP_STORE_STORY : </a:t>
            </a:r>
            <a:r>
              <a:rPr lang="ko-KR" altLang="en-US" sz="1000" b="0" i="0">
                <a:solidFill>
                  <a:srgbClr val="222222"/>
                </a:solidFill>
                <a:effectLst/>
                <a:latin typeface="+mn-ea"/>
              </a:rPr>
              <a:t>매장 마스터</a:t>
            </a:r>
            <a:endParaRPr lang="en-US" altLang="ko-KR" sz="1000" b="0" i="0">
              <a:solidFill>
                <a:srgbClr val="222222"/>
              </a:solidFill>
              <a:effectLst/>
              <a:latin typeface="+mn-ea"/>
            </a:endParaRPr>
          </a:p>
          <a:p>
            <a:pPr algn="l"/>
            <a:r>
              <a:rPr lang="en-US" altLang="ko-KR" sz="1000" b="0" i="0">
                <a:solidFill>
                  <a:srgbClr val="222222"/>
                </a:solidFill>
                <a:effectLst/>
                <a:latin typeface="+mn-ea"/>
              </a:rPr>
              <a:t> VI_APP_GOODS_STORY : </a:t>
            </a:r>
            <a:r>
              <a:rPr lang="ko-KR" altLang="en-US" sz="1000" b="0" i="0">
                <a:solidFill>
                  <a:srgbClr val="222222"/>
                </a:solidFill>
                <a:effectLst/>
                <a:latin typeface="+mn-ea"/>
              </a:rPr>
              <a:t>상품 마스터</a:t>
            </a:r>
            <a:r>
              <a:rPr lang="en-US" altLang="ko-KR" sz="1000" b="0" i="0">
                <a:solidFill>
                  <a:srgbClr val="222222"/>
                </a:solidFill>
                <a:effectLst/>
                <a:latin typeface="+mn-ea"/>
              </a:rPr>
              <a:t>(</a:t>
            </a:r>
            <a:r>
              <a:rPr lang="ko-KR" altLang="en-US" sz="1000" b="0" i="0">
                <a:solidFill>
                  <a:srgbClr val="222222"/>
                </a:solidFill>
                <a:effectLst/>
                <a:latin typeface="+mn-ea"/>
              </a:rPr>
              <a:t>편의점</a:t>
            </a:r>
            <a:r>
              <a:rPr lang="en-US" altLang="ko-KR" sz="1000" b="0" i="0">
                <a:solidFill>
                  <a:srgbClr val="222222"/>
                </a:solidFill>
                <a:effectLst/>
                <a:latin typeface="+mn-ea"/>
              </a:rPr>
              <a:t>)</a:t>
            </a:r>
          </a:p>
          <a:p>
            <a:pPr algn="l"/>
            <a:r>
              <a:rPr lang="en-US" altLang="ko-KR" sz="1000" b="0" i="0">
                <a:solidFill>
                  <a:srgbClr val="222222"/>
                </a:solidFill>
                <a:effectLst/>
                <a:latin typeface="+mn-ea"/>
              </a:rPr>
              <a:t> VI_APP_SALEITEM_STORY : </a:t>
            </a:r>
            <a:r>
              <a:rPr lang="ko-KR" altLang="en-US" sz="1000" b="0" i="0">
                <a:solidFill>
                  <a:srgbClr val="222222"/>
                </a:solidFill>
                <a:effectLst/>
                <a:latin typeface="+mn-ea"/>
              </a:rPr>
              <a:t>전문점</a:t>
            </a:r>
            <a:r>
              <a:rPr lang="en-US" altLang="ko-KR" sz="1000" b="0" i="0">
                <a:solidFill>
                  <a:srgbClr val="222222"/>
                </a:solidFill>
                <a:effectLst/>
                <a:latin typeface="+mn-ea"/>
              </a:rPr>
              <a:t> </a:t>
            </a:r>
            <a:r>
              <a:rPr lang="ko-KR" altLang="en-US" sz="1000" b="0" i="0">
                <a:solidFill>
                  <a:srgbClr val="222222"/>
                </a:solidFill>
                <a:effectLst/>
                <a:latin typeface="+mn-ea"/>
              </a:rPr>
              <a:t>매장별 상품목록</a:t>
            </a:r>
            <a:endParaRPr lang="en-US" altLang="ko-KR" sz="1000" b="0" i="0">
              <a:solidFill>
                <a:srgbClr val="222222"/>
              </a:solidFill>
              <a:effectLst/>
              <a:latin typeface="+mn-ea"/>
            </a:endParaRPr>
          </a:p>
          <a:p>
            <a:pPr algn="l"/>
            <a:endParaRPr lang="en-US" altLang="ko-KR" sz="1000">
              <a:solidFill>
                <a:srgbClr val="222222"/>
              </a:solidFill>
              <a:latin typeface="+mn-ea"/>
            </a:endParaRPr>
          </a:p>
          <a:p>
            <a:pPr algn="l"/>
            <a:endParaRPr lang="en-US" altLang="ko-KR" sz="1000">
              <a:solidFill>
                <a:srgbClr val="222222"/>
              </a:solidFill>
              <a:latin typeface="+mn-ea"/>
            </a:endParaRPr>
          </a:p>
          <a:p>
            <a:pPr algn="l"/>
            <a:r>
              <a:rPr lang="en-US" altLang="ko-KR" sz="1000" b="0" i="0">
                <a:solidFill>
                  <a:srgbClr val="222222"/>
                </a:solidFill>
                <a:effectLst/>
                <a:latin typeface="+mn-ea"/>
              </a:rPr>
              <a:t>[</a:t>
            </a:r>
            <a:r>
              <a:rPr lang="ko-KR" altLang="en-US" sz="1000" b="0" i="0">
                <a:solidFill>
                  <a:srgbClr val="222222"/>
                </a:solidFill>
                <a:effectLst/>
                <a:latin typeface="+mn-ea"/>
              </a:rPr>
              <a:t>행사</a:t>
            </a:r>
            <a:r>
              <a:rPr lang="en-US" altLang="ko-KR" sz="1000" b="0" i="0">
                <a:solidFill>
                  <a:srgbClr val="222222"/>
                </a:solidFill>
                <a:effectLst/>
                <a:latin typeface="+mn-ea"/>
              </a:rPr>
              <a:t>]</a:t>
            </a:r>
          </a:p>
          <a:p>
            <a:pPr algn="l"/>
            <a:r>
              <a:rPr lang="en-US" altLang="ko-KR" sz="1000" b="0" i="0">
                <a:solidFill>
                  <a:srgbClr val="222222"/>
                </a:solidFill>
                <a:effectLst/>
                <a:latin typeface="+mn-ea"/>
              </a:rPr>
              <a:t>VI_APP_EVENT - </a:t>
            </a:r>
            <a:r>
              <a:rPr lang="ko-KR" altLang="en-US" sz="1000" b="0" i="0">
                <a:solidFill>
                  <a:srgbClr val="222222"/>
                </a:solidFill>
                <a:effectLst/>
                <a:latin typeface="+mn-ea"/>
              </a:rPr>
              <a:t>행사마스터</a:t>
            </a:r>
            <a:br>
              <a:rPr lang="ko-KR" altLang="en-US" sz="1000" b="0" i="0">
                <a:solidFill>
                  <a:srgbClr val="222222"/>
                </a:solidFill>
                <a:effectLst/>
                <a:latin typeface="+mn-ea"/>
              </a:rPr>
            </a:br>
            <a:r>
              <a:rPr lang="en-US" altLang="ko-KR" sz="1000" b="0" i="0">
                <a:solidFill>
                  <a:srgbClr val="222222"/>
                </a:solidFill>
                <a:effectLst/>
                <a:latin typeface="+mn-ea"/>
              </a:rPr>
              <a:t>VI_APP_EVENT_STORE - </a:t>
            </a:r>
            <a:r>
              <a:rPr lang="ko-KR" altLang="en-US" sz="1000" b="0" i="0">
                <a:solidFill>
                  <a:srgbClr val="222222"/>
                </a:solidFill>
                <a:effectLst/>
                <a:latin typeface="+mn-ea"/>
              </a:rPr>
              <a:t>행사별 행사가능매장</a:t>
            </a:r>
            <a:br>
              <a:rPr lang="ko-KR" altLang="en-US" sz="1000" b="0" i="0">
                <a:solidFill>
                  <a:srgbClr val="222222"/>
                </a:solidFill>
                <a:effectLst/>
                <a:latin typeface="+mn-ea"/>
              </a:rPr>
            </a:br>
            <a:r>
              <a:rPr lang="en-US" altLang="ko-KR" sz="1000" b="0" i="0">
                <a:solidFill>
                  <a:srgbClr val="222222"/>
                </a:solidFill>
                <a:effectLst/>
                <a:latin typeface="+mn-ea"/>
              </a:rPr>
              <a:t>VI_APP_EVENT_ITEM - </a:t>
            </a:r>
            <a:r>
              <a:rPr lang="ko-KR" altLang="en-US" sz="1000" b="0" i="0">
                <a:solidFill>
                  <a:srgbClr val="222222"/>
                </a:solidFill>
                <a:effectLst/>
                <a:latin typeface="+mn-ea"/>
              </a:rPr>
              <a:t>행사별 상품정보</a:t>
            </a:r>
          </a:p>
        </p:txBody>
      </p:sp>
    </p:spTree>
    <p:extLst>
      <p:ext uri="{BB962C8B-B14F-4D97-AF65-F5344CB8AC3E}">
        <p14:creationId xmlns:p14="http://schemas.microsoft.com/office/powerpoint/2010/main" val="18042136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25FE4B72-7C6A-05B8-E3F1-3702ECD5DC6E}"/>
              </a:ext>
            </a:extLst>
          </p:cNvPr>
          <p:cNvSpPr/>
          <p:nvPr/>
        </p:nvSpPr>
        <p:spPr>
          <a:xfrm>
            <a:off x="337350" y="248573"/>
            <a:ext cx="4634145" cy="37286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400"/>
              <a:t>5. </a:t>
            </a:r>
            <a:r>
              <a:rPr lang="ko-KR" altLang="en-US" sz="1400"/>
              <a:t>상품 등록 관리에서 추가</a:t>
            </a:r>
            <a:r>
              <a:rPr lang="en-US" altLang="ko-KR" sz="1400"/>
              <a:t>/</a:t>
            </a:r>
            <a:r>
              <a:rPr lang="ko-KR" altLang="en-US" sz="1400"/>
              <a:t>삭제</a:t>
            </a:r>
            <a:r>
              <a:rPr lang="en-US" altLang="ko-KR" sz="1400"/>
              <a:t>/</a:t>
            </a:r>
            <a:r>
              <a:rPr lang="ko-KR" altLang="en-US" sz="1400"/>
              <a:t>엑셀 업로드 기능 삭제</a:t>
            </a: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1DFA5D57-AA0B-7714-C1F7-B61FB45303F0}"/>
              </a:ext>
            </a:extLst>
          </p:cNvPr>
          <p:cNvSpPr/>
          <p:nvPr/>
        </p:nvSpPr>
        <p:spPr>
          <a:xfrm>
            <a:off x="337350" y="5993941"/>
            <a:ext cx="10333609" cy="61548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1450" indent="-171450">
              <a:buFontTx/>
              <a:buChar char="-"/>
            </a:pPr>
            <a:r>
              <a:rPr lang="ko-KR" altLang="en-US" sz="1100">
                <a:solidFill>
                  <a:schemeClr val="tx1"/>
                </a:solidFill>
              </a:rPr>
              <a:t>상품 정보의 기본적인 관리는 </a:t>
            </a:r>
            <a:r>
              <a:rPr lang="en-US" altLang="ko-KR" sz="1100">
                <a:solidFill>
                  <a:schemeClr val="tx1"/>
                </a:solidFill>
              </a:rPr>
              <a:t>KRS</a:t>
            </a:r>
            <a:r>
              <a:rPr lang="ko-KR" altLang="en-US" sz="1100">
                <a:solidFill>
                  <a:schemeClr val="tx1"/>
                </a:solidFill>
              </a:rPr>
              <a:t>에서 연동받는 정보로 하기 때문에 </a:t>
            </a:r>
            <a:r>
              <a:rPr lang="ko-KR" altLang="en-US" sz="1100" b="1">
                <a:solidFill>
                  <a:srgbClr val="C00000"/>
                </a:solidFill>
              </a:rPr>
              <a:t>추가 및 삭제</a:t>
            </a:r>
            <a:r>
              <a:rPr lang="en-US" altLang="ko-KR" sz="1100" b="1">
                <a:solidFill>
                  <a:srgbClr val="C00000"/>
                </a:solidFill>
              </a:rPr>
              <a:t>/</a:t>
            </a:r>
            <a:r>
              <a:rPr lang="ko-KR" altLang="en-US" sz="1100" b="1">
                <a:solidFill>
                  <a:srgbClr val="C00000"/>
                </a:solidFill>
              </a:rPr>
              <a:t>업로드 등 수정 기능은 전부 삭제</a:t>
            </a:r>
            <a:r>
              <a:rPr lang="ko-KR" altLang="en-US" sz="1100">
                <a:solidFill>
                  <a:schemeClr val="tx1"/>
                </a:solidFill>
              </a:rPr>
              <a:t>합니다</a:t>
            </a:r>
            <a:r>
              <a:rPr lang="en-US" altLang="ko-KR" sz="1100">
                <a:solidFill>
                  <a:schemeClr val="tx1"/>
                </a:solidFill>
              </a:rPr>
              <a:t>.</a:t>
            </a:r>
          </a:p>
          <a:p>
            <a:pPr marL="171450" indent="-171450">
              <a:buFontTx/>
              <a:buChar char="-"/>
            </a:pPr>
            <a:r>
              <a:rPr lang="ko-KR" altLang="en-US" sz="1100">
                <a:solidFill>
                  <a:schemeClr val="tx1"/>
                </a:solidFill>
              </a:rPr>
              <a:t>상세의 </a:t>
            </a:r>
            <a:r>
              <a:rPr lang="en-US" altLang="ko-KR" sz="1100" b="1">
                <a:solidFill>
                  <a:srgbClr val="C00000"/>
                </a:solidFill>
              </a:rPr>
              <a:t>‘</a:t>
            </a:r>
            <a:r>
              <a:rPr lang="ko-KR" altLang="en-US" sz="1100" b="1">
                <a:solidFill>
                  <a:srgbClr val="C00000"/>
                </a:solidFill>
              </a:rPr>
              <a:t>복사</a:t>
            </a:r>
            <a:r>
              <a:rPr lang="en-US" altLang="ko-KR" sz="1100" b="1">
                <a:solidFill>
                  <a:srgbClr val="C00000"/>
                </a:solidFill>
              </a:rPr>
              <a:t>‘ </a:t>
            </a:r>
            <a:r>
              <a:rPr lang="ko-KR" altLang="en-US" sz="1100" b="1">
                <a:solidFill>
                  <a:srgbClr val="C00000"/>
                </a:solidFill>
              </a:rPr>
              <a:t>기능도 삭제</a:t>
            </a:r>
            <a:endParaRPr lang="en-US" altLang="ko-KR" sz="1100" b="1">
              <a:solidFill>
                <a:srgbClr val="C00000"/>
              </a:solidFill>
            </a:endParaRPr>
          </a:p>
          <a:p>
            <a:pPr marL="171450" indent="-171450">
              <a:buFontTx/>
              <a:buChar char="-"/>
            </a:pPr>
            <a:r>
              <a:rPr lang="ko-KR" altLang="en-US" sz="1100">
                <a:solidFill>
                  <a:schemeClr val="tx1"/>
                </a:solidFill>
              </a:rPr>
              <a:t>상품 등록 관리를 </a:t>
            </a:r>
            <a:r>
              <a:rPr lang="en-US" altLang="ko-KR" sz="1100" b="1">
                <a:solidFill>
                  <a:srgbClr val="C00000"/>
                </a:solidFill>
              </a:rPr>
              <a:t>‘</a:t>
            </a:r>
            <a:r>
              <a:rPr lang="ko-KR" altLang="en-US" sz="1100" b="1">
                <a:solidFill>
                  <a:srgbClr val="C00000"/>
                </a:solidFill>
              </a:rPr>
              <a:t>상품 정보</a:t>
            </a:r>
            <a:r>
              <a:rPr lang="en-US" altLang="ko-KR" sz="1100" b="1">
                <a:solidFill>
                  <a:srgbClr val="C00000"/>
                </a:solidFill>
              </a:rPr>
              <a:t>’</a:t>
            </a:r>
            <a:r>
              <a:rPr lang="ko-KR" altLang="en-US" sz="1100" b="1">
                <a:solidFill>
                  <a:srgbClr val="C00000"/>
                </a:solidFill>
              </a:rPr>
              <a:t>로 명칭 변경합니다</a:t>
            </a:r>
            <a:r>
              <a:rPr lang="en-US" altLang="ko-KR" sz="1100" b="1">
                <a:solidFill>
                  <a:srgbClr val="C00000"/>
                </a:solidFill>
              </a:rPr>
              <a:t>.</a:t>
            </a:r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71D9B5CD-1E2B-1E26-1FCC-04899E6A24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7350" y="786680"/>
            <a:ext cx="10333609" cy="502088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9" name="직사각형 8">
            <a:extLst>
              <a:ext uri="{FF2B5EF4-FFF2-40B4-BE49-F238E27FC236}">
                <a16:creationId xmlns:a16="http://schemas.microsoft.com/office/drawing/2014/main" id="{7E489B25-5CE5-4797-C42B-86E7C09A1183}"/>
              </a:ext>
            </a:extLst>
          </p:cNvPr>
          <p:cNvSpPr/>
          <p:nvPr/>
        </p:nvSpPr>
        <p:spPr>
          <a:xfrm>
            <a:off x="8858249" y="2402681"/>
            <a:ext cx="637281" cy="223838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68198DE6-7D0C-D94F-B572-DE4BFFAC7E66}"/>
              </a:ext>
            </a:extLst>
          </p:cNvPr>
          <p:cNvSpPr/>
          <p:nvPr/>
        </p:nvSpPr>
        <p:spPr>
          <a:xfrm>
            <a:off x="9968606" y="2402681"/>
            <a:ext cx="523182" cy="223838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AD6E6E6-5A33-1F75-A033-2FE81FA1A68D}"/>
              </a:ext>
            </a:extLst>
          </p:cNvPr>
          <p:cNvSpPr txBox="1"/>
          <p:nvPr/>
        </p:nvSpPr>
        <p:spPr>
          <a:xfrm>
            <a:off x="1521041" y="1136277"/>
            <a:ext cx="2154488" cy="2308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ko-KR" altLang="en-US" sz="900"/>
              <a:t>스토리 오더 관리 </a:t>
            </a:r>
            <a:r>
              <a:rPr lang="en-US" altLang="ko-KR" sz="900"/>
              <a:t>&gt; </a:t>
            </a:r>
            <a:r>
              <a:rPr lang="ko-KR" altLang="en-US" sz="900"/>
              <a:t>상품 정보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079950" y="3390294"/>
            <a:ext cx="3696300" cy="923330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dirty="0" smtClean="0"/>
              <a:t>1.Menu navigation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</a:t>
            </a:r>
            <a:r>
              <a:rPr lang="ko-KR" altLang="en-US" sz="900" dirty="0" smtClean="0"/>
              <a:t>스마트 오더 </a:t>
            </a:r>
            <a:r>
              <a:rPr lang="ko-KR" altLang="en-US" sz="900" dirty="0"/>
              <a:t>관리 </a:t>
            </a:r>
            <a:r>
              <a:rPr lang="en-US" altLang="ko-KR" sz="900" dirty="0"/>
              <a:t>&gt;</a:t>
            </a:r>
            <a:r>
              <a:rPr lang="ko-KR" altLang="en-US" sz="900" dirty="0" smtClean="0"/>
              <a:t> </a:t>
            </a:r>
            <a:r>
              <a:rPr lang="ko-KR" altLang="en-US" sz="900" b="1" dirty="0" smtClean="0"/>
              <a:t>상품 등록 </a:t>
            </a:r>
            <a:r>
              <a:rPr lang="ko-KR" altLang="en-US" sz="900" b="1" dirty="0" smtClean="0"/>
              <a:t>관리 </a:t>
            </a:r>
            <a:r>
              <a:rPr lang="en-US" altLang="ko-KR" sz="900" b="1" dirty="0"/>
              <a:t>(/</a:t>
            </a:r>
            <a:r>
              <a:rPr lang="en-US" altLang="ko-KR" sz="900" b="1" dirty="0" err="1"/>
              <a:t>storeProduct</a:t>
            </a:r>
            <a:r>
              <a:rPr lang="en-US" altLang="ko-KR" sz="900" b="1" dirty="0"/>
              <a:t>)</a:t>
            </a:r>
            <a:endParaRPr lang="en-US" altLang="ko-KR" sz="900" dirty="0" smtClean="0"/>
          </a:p>
          <a:p>
            <a:endParaRPr lang="en-US" altLang="ko-KR" sz="900" dirty="0" smtClean="0"/>
          </a:p>
          <a:p>
            <a:r>
              <a:rPr lang="en-US" altLang="ko-KR" sz="900" dirty="0" smtClean="0">
                <a:latin typeface="+mn-ea"/>
              </a:rPr>
              <a:t>2.Buttons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1) </a:t>
            </a:r>
            <a:r>
              <a:rPr lang="ko-KR" altLang="en-US" sz="900" dirty="0" smtClean="0">
                <a:latin typeface="+mn-ea"/>
              </a:rPr>
              <a:t>추가 </a:t>
            </a:r>
            <a:r>
              <a:rPr lang="en-US" altLang="ko-KR" sz="900" dirty="0" smtClean="0">
                <a:latin typeface="+mn-ea"/>
              </a:rPr>
              <a:t>(Add) / </a:t>
            </a:r>
            <a:r>
              <a:rPr lang="ko-KR" altLang="en-US" sz="900" dirty="0" smtClean="0">
                <a:latin typeface="+mn-ea"/>
              </a:rPr>
              <a:t>삭제 </a:t>
            </a:r>
            <a:r>
              <a:rPr lang="en-US" altLang="ko-KR" sz="900" dirty="0" smtClean="0">
                <a:latin typeface="+mn-ea"/>
              </a:rPr>
              <a:t>(Delete) / </a:t>
            </a:r>
            <a:r>
              <a:rPr lang="ko-KR" altLang="en-US" sz="900" dirty="0" smtClean="0">
                <a:latin typeface="+mn-ea"/>
              </a:rPr>
              <a:t>엑셀업로드 </a:t>
            </a:r>
            <a:r>
              <a:rPr lang="en-US" altLang="ko-KR" sz="900" dirty="0" smtClean="0">
                <a:latin typeface="+mn-ea"/>
              </a:rPr>
              <a:t>(excel upload)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- </a:t>
            </a:r>
            <a:r>
              <a:rPr lang="en-US" altLang="ko-KR" sz="900" b="1" dirty="0" smtClean="0">
                <a:latin typeface="+mn-ea"/>
              </a:rPr>
              <a:t>HIDE</a:t>
            </a:r>
            <a:endParaRPr lang="en-US" altLang="ko-KR" sz="900" b="1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0206584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직사각형 36">
            <a:extLst>
              <a:ext uri="{FF2B5EF4-FFF2-40B4-BE49-F238E27FC236}">
                <a16:creationId xmlns:a16="http://schemas.microsoft.com/office/drawing/2014/main" id="{A07B0DBC-C0F0-C5E4-092E-7CF5031D61A9}"/>
              </a:ext>
            </a:extLst>
          </p:cNvPr>
          <p:cNvSpPr/>
          <p:nvPr/>
        </p:nvSpPr>
        <p:spPr>
          <a:xfrm>
            <a:off x="337350" y="140995"/>
            <a:ext cx="6699944" cy="37286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400"/>
              <a:t>6. </a:t>
            </a:r>
            <a:r>
              <a:rPr lang="ko-KR" altLang="en-US" sz="1400"/>
              <a:t>상품 정보</a:t>
            </a:r>
            <a:r>
              <a:rPr lang="en-US" altLang="ko-KR" sz="1400"/>
              <a:t>(</a:t>
            </a:r>
            <a:r>
              <a:rPr lang="ko-KR" altLang="en-US" sz="1400"/>
              <a:t>현 상품 등록 관리</a:t>
            </a:r>
            <a:r>
              <a:rPr lang="en-US" altLang="ko-KR" sz="1400"/>
              <a:t>)</a:t>
            </a:r>
            <a:r>
              <a:rPr lang="ko-KR" altLang="en-US" sz="1400"/>
              <a:t>의 일부 항목은 </a:t>
            </a:r>
            <a:r>
              <a:rPr lang="en-US" altLang="ko-KR" sz="1400"/>
              <a:t>KRS </a:t>
            </a:r>
            <a:r>
              <a:rPr lang="ko-KR" altLang="en-US" sz="1400"/>
              <a:t>연동 정보로 고정</a:t>
            </a:r>
            <a:r>
              <a:rPr lang="en-US" altLang="ko-KR" sz="1400"/>
              <a:t>(</a:t>
            </a:r>
            <a:r>
              <a:rPr lang="ko-KR" altLang="en-US" sz="1400"/>
              <a:t>수정 불가</a:t>
            </a:r>
            <a:r>
              <a:rPr lang="en-US" altLang="ko-KR" sz="1400"/>
              <a:t>)</a:t>
            </a:r>
            <a:endParaRPr lang="ko-KR" altLang="en-US" sz="140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0A6755C-035E-5ACA-C68A-1142CAC524F4}"/>
              </a:ext>
            </a:extLst>
          </p:cNvPr>
          <p:cNvSpPr txBox="1"/>
          <p:nvPr/>
        </p:nvSpPr>
        <p:spPr>
          <a:xfrm>
            <a:off x="337350" y="761999"/>
            <a:ext cx="2594109" cy="2308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900"/>
              <a:t>스토리 오더 관리 </a:t>
            </a:r>
            <a:r>
              <a:rPr lang="en-US" altLang="ko-KR" sz="900"/>
              <a:t>&gt; </a:t>
            </a:r>
            <a:r>
              <a:rPr lang="ko-KR" altLang="en-US" sz="900"/>
              <a:t>상품 정보 </a:t>
            </a:r>
            <a:r>
              <a:rPr lang="en-US" altLang="ko-KR" sz="900"/>
              <a:t>&gt; </a:t>
            </a:r>
            <a:r>
              <a:rPr lang="ko-KR" altLang="en-US" sz="900"/>
              <a:t>상세 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D3D1D67-55D5-FAFA-DC71-CEB3860D3D80}"/>
              </a:ext>
            </a:extLst>
          </p:cNvPr>
          <p:cNvSpPr txBox="1"/>
          <p:nvPr/>
        </p:nvSpPr>
        <p:spPr>
          <a:xfrm>
            <a:off x="334175" y="1141691"/>
            <a:ext cx="1811377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 dirty="0"/>
              <a:t>상품명</a:t>
            </a:r>
            <a:endParaRPr lang="en-US" altLang="ko-KR" sz="900" dirty="0"/>
          </a:p>
          <a:p>
            <a:endParaRPr lang="en-US" altLang="ko-KR" sz="900" dirty="0"/>
          </a:p>
          <a:p>
            <a:endParaRPr lang="en-US" altLang="ko-KR" sz="900" dirty="0"/>
          </a:p>
          <a:p>
            <a:r>
              <a:rPr lang="ko-KR" altLang="en-US" sz="900" dirty="0"/>
              <a:t>상품 코드</a:t>
            </a:r>
            <a:endParaRPr lang="en-US" altLang="ko-KR" sz="900" dirty="0"/>
          </a:p>
          <a:p>
            <a:endParaRPr lang="en-US" altLang="ko-KR" sz="900" dirty="0"/>
          </a:p>
          <a:p>
            <a:endParaRPr lang="en-US" altLang="ko-KR" sz="900" dirty="0"/>
          </a:p>
          <a:p>
            <a:r>
              <a:rPr lang="ko-KR" altLang="en-US" sz="900" dirty="0"/>
              <a:t>바코드</a:t>
            </a:r>
            <a:endParaRPr lang="en-US" altLang="ko-KR" sz="900" dirty="0"/>
          </a:p>
          <a:p>
            <a:endParaRPr lang="en-US" altLang="ko-KR" sz="900" dirty="0"/>
          </a:p>
          <a:p>
            <a:endParaRPr lang="en-US" altLang="ko-KR" sz="900" dirty="0"/>
          </a:p>
          <a:p>
            <a:r>
              <a:rPr lang="ko-KR" altLang="en-US" sz="900" dirty="0"/>
              <a:t>매장명</a:t>
            </a:r>
            <a:endParaRPr lang="en-US" altLang="ko-KR" sz="900" dirty="0"/>
          </a:p>
          <a:p>
            <a:endParaRPr lang="en-US" altLang="ko-KR" sz="900" dirty="0"/>
          </a:p>
          <a:p>
            <a:endParaRPr lang="en-US" altLang="ko-KR" sz="900" dirty="0"/>
          </a:p>
          <a:p>
            <a:r>
              <a:rPr lang="ko-KR" altLang="en-US" sz="900" dirty="0"/>
              <a:t>매장 코드</a:t>
            </a:r>
            <a:endParaRPr lang="en-US" altLang="ko-KR" sz="900" dirty="0"/>
          </a:p>
          <a:p>
            <a:endParaRPr lang="en-US" altLang="ko-KR" sz="900" dirty="0"/>
          </a:p>
          <a:p>
            <a:endParaRPr lang="en-US" altLang="ko-KR" sz="900" dirty="0"/>
          </a:p>
          <a:p>
            <a:r>
              <a:rPr lang="ko-KR" altLang="en-US" sz="900" dirty="0"/>
              <a:t>가격</a:t>
            </a:r>
            <a:endParaRPr lang="en-US" altLang="ko-KR" sz="900" dirty="0"/>
          </a:p>
          <a:p>
            <a:endParaRPr lang="en-US" altLang="ko-KR" sz="900" dirty="0"/>
          </a:p>
          <a:p>
            <a:endParaRPr lang="en-US" altLang="ko-KR" sz="900" dirty="0"/>
          </a:p>
          <a:p>
            <a:r>
              <a:rPr lang="ko-KR" altLang="en-US" sz="900" dirty="0"/>
              <a:t>할인 후 가격</a:t>
            </a:r>
            <a:endParaRPr lang="en-US" altLang="ko-KR" sz="900" dirty="0"/>
          </a:p>
          <a:p>
            <a:endParaRPr lang="en-US" altLang="ko-KR" sz="900" dirty="0"/>
          </a:p>
          <a:p>
            <a:endParaRPr lang="en-US" altLang="ko-KR" sz="900" dirty="0"/>
          </a:p>
          <a:p>
            <a:r>
              <a:rPr lang="ko-KR" altLang="en-US" sz="900" dirty="0"/>
              <a:t>재고</a:t>
            </a:r>
            <a:endParaRPr lang="en-US" altLang="ko-KR" sz="900" dirty="0"/>
          </a:p>
          <a:p>
            <a:endParaRPr lang="en-US" altLang="ko-KR" sz="900" dirty="0"/>
          </a:p>
          <a:p>
            <a:endParaRPr lang="en-US" altLang="ko-KR" sz="900" dirty="0"/>
          </a:p>
          <a:p>
            <a:r>
              <a:rPr lang="ko-KR" altLang="en-US" sz="900" dirty="0"/>
              <a:t>상품 대표 이미지</a:t>
            </a:r>
            <a:endParaRPr lang="en-US" altLang="ko-KR" sz="900" dirty="0"/>
          </a:p>
          <a:p>
            <a:endParaRPr lang="en-US" altLang="ko-KR" sz="900" dirty="0"/>
          </a:p>
          <a:p>
            <a:endParaRPr lang="en-US" altLang="ko-KR" sz="900" dirty="0"/>
          </a:p>
          <a:p>
            <a:r>
              <a:rPr lang="ko-KR" altLang="en-US" sz="900" dirty="0"/>
              <a:t>임직원 할인 후 가격</a:t>
            </a:r>
            <a:endParaRPr lang="en-US" altLang="ko-KR" sz="900" dirty="0"/>
          </a:p>
          <a:p>
            <a:endParaRPr lang="en-US" altLang="ko-KR" sz="900" dirty="0"/>
          </a:p>
          <a:p>
            <a:endParaRPr lang="en-US" altLang="ko-KR" sz="900" dirty="0"/>
          </a:p>
          <a:p>
            <a:r>
              <a:rPr lang="ko-KR" altLang="en-US" sz="900" dirty="0"/>
              <a:t>임직원 할인율</a:t>
            </a:r>
            <a:endParaRPr lang="en-US" altLang="ko-KR" sz="900" dirty="0"/>
          </a:p>
          <a:p>
            <a:endParaRPr lang="en-US" altLang="ko-KR" sz="900" dirty="0"/>
          </a:p>
          <a:p>
            <a:endParaRPr lang="en-US" altLang="ko-KR" sz="900" dirty="0"/>
          </a:p>
          <a:p>
            <a:endParaRPr lang="en-US" altLang="ko-KR" sz="900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A73E351E-5FEA-1762-DCCF-86B04EA0E7A8}"/>
              </a:ext>
            </a:extLst>
          </p:cNvPr>
          <p:cNvSpPr txBox="1"/>
          <p:nvPr/>
        </p:nvSpPr>
        <p:spPr>
          <a:xfrm>
            <a:off x="4232376" y="1131439"/>
            <a:ext cx="189350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 dirty="0">
                <a:solidFill>
                  <a:schemeClr val="accent5"/>
                </a:solidFill>
              </a:rPr>
              <a:t>ITEM_NM</a:t>
            </a:r>
          </a:p>
          <a:p>
            <a:endParaRPr lang="en-US" altLang="ko-KR" sz="900" dirty="0">
              <a:solidFill>
                <a:schemeClr val="accent5"/>
              </a:solidFill>
            </a:endParaRPr>
          </a:p>
          <a:p>
            <a:endParaRPr lang="en-US" altLang="ko-KR" sz="900" dirty="0">
              <a:solidFill>
                <a:schemeClr val="accent5"/>
              </a:solidFill>
            </a:endParaRPr>
          </a:p>
          <a:p>
            <a:r>
              <a:rPr lang="en-US" altLang="ko-KR" sz="900" b="1" dirty="0">
                <a:solidFill>
                  <a:schemeClr val="accent5"/>
                </a:solidFill>
              </a:rPr>
              <a:t>ITEM_CD</a:t>
            </a:r>
          </a:p>
          <a:p>
            <a:endParaRPr lang="en-US" altLang="ko-KR" sz="900" dirty="0">
              <a:solidFill>
                <a:schemeClr val="accent5"/>
              </a:solidFill>
            </a:endParaRPr>
          </a:p>
          <a:p>
            <a:endParaRPr lang="en-US" altLang="ko-KR" sz="900" dirty="0">
              <a:solidFill>
                <a:schemeClr val="accent5"/>
              </a:solidFill>
            </a:endParaRPr>
          </a:p>
          <a:p>
            <a:r>
              <a:rPr lang="en-US" altLang="ko-KR" sz="900" b="1" dirty="0">
                <a:solidFill>
                  <a:schemeClr val="accent5"/>
                </a:solidFill>
              </a:rPr>
              <a:t>BAR_CD</a:t>
            </a:r>
          </a:p>
          <a:p>
            <a:endParaRPr lang="en-US" altLang="ko-KR" sz="900" dirty="0">
              <a:solidFill>
                <a:schemeClr val="accent5"/>
              </a:solidFill>
            </a:endParaRPr>
          </a:p>
          <a:p>
            <a:endParaRPr lang="en-US" altLang="ko-KR" sz="900" dirty="0">
              <a:solidFill>
                <a:schemeClr val="accent5"/>
              </a:solidFill>
            </a:endParaRPr>
          </a:p>
          <a:p>
            <a:r>
              <a:rPr lang="en-US" altLang="ko-KR" sz="900" dirty="0">
                <a:solidFill>
                  <a:schemeClr val="accent5"/>
                </a:solidFill>
              </a:rPr>
              <a:t>DEPT_NM</a:t>
            </a:r>
          </a:p>
          <a:p>
            <a:endParaRPr lang="en-US" altLang="ko-KR" sz="900" dirty="0">
              <a:solidFill>
                <a:schemeClr val="accent5"/>
              </a:solidFill>
            </a:endParaRPr>
          </a:p>
          <a:p>
            <a:endParaRPr lang="en-US" altLang="ko-KR" sz="900" dirty="0">
              <a:solidFill>
                <a:schemeClr val="accent5"/>
              </a:solidFill>
            </a:endParaRPr>
          </a:p>
          <a:p>
            <a:r>
              <a:rPr lang="en-US" altLang="ko-KR" sz="900" b="1" dirty="0">
                <a:solidFill>
                  <a:schemeClr val="accent5"/>
                </a:solidFill>
              </a:rPr>
              <a:t>DEPT_CD</a:t>
            </a:r>
          </a:p>
          <a:p>
            <a:endParaRPr lang="en-US" altLang="ko-KR" sz="900" dirty="0">
              <a:solidFill>
                <a:schemeClr val="accent5"/>
              </a:solidFill>
            </a:endParaRPr>
          </a:p>
          <a:p>
            <a:endParaRPr lang="en-US" altLang="ko-KR" sz="900" dirty="0">
              <a:solidFill>
                <a:schemeClr val="accent5"/>
              </a:solidFill>
            </a:endParaRPr>
          </a:p>
          <a:p>
            <a:r>
              <a:rPr lang="en-US" altLang="ko-KR" sz="900" dirty="0">
                <a:solidFill>
                  <a:schemeClr val="accent5"/>
                </a:solidFill>
              </a:rPr>
              <a:t>SALE_PRICE</a:t>
            </a:r>
          </a:p>
          <a:p>
            <a:endParaRPr lang="en-US" altLang="ko-KR" sz="900" dirty="0">
              <a:solidFill>
                <a:schemeClr val="accent2"/>
              </a:solidFill>
            </a:endParaRPr>
          </a:p>
          <a:p>
            <a:endParaRPr lang="en-US" altLang="ko-KR" sz="900" dirty="0">
              <a:solidFill>
                <a:schemeClr val="accent2"/>
              </a:solidFill>
            </a:endParaRPr>
          </a:p>
          <a:p>
            <a:r>
              <a:rPr lang="en-US" altLang="ko-KR" sz="900" b="1" dirty="0">
                <a:solidFill>
                  <a:schemeClr val="accent5"/>
                </a:solidFill>
              </a:rPr>
              <a:t>SALE_PRICE_DC</a:t>
            </a:r>
          </a:p>
          <a:p>
            <a:endParaRPr lang="en-US" altLang="ko-KR" sz="900" dirty="0">
              <a:solidFill>
                <a:schemeClr val="accent5"/>
              </a:solidFill>
            </a:endParaRPr>
          </a:p>
          <a:p>
            <a:endParaRPr lang="en-US" altLang="ko-KR" sz="900" dirty="0">
              <a:solidFill>
                <a:schemeClr val="accent5"/>
              </a:solidFill>
            </a:endParaRPr>
          </a:p>
          <a:p>
            <a:r>
              <a:rPr lang="en-US" altLang="ko-KR" sz="900" dirty="0">
                <a:solidFill>
                  <a:schemeClr val="accent5"/>
                </a:solidFill>
              </a:rPr>
              <a:t>NORMAL_JAEGO_QTY</a:t>
            </a:r>
          </a:p>
          <a:p>
            <a:endParaRPr lang="en-US" altLang="ko-KR" sz="900" dirty="0">
              <a:solidFill>
                <a:schemeClr val="accent5"/>
              </a:solidFill>
            </a:endParaRPr>
          </a:p>
          <a:p>
            <a:endParaRPr lang="en-US" altLang="ko-KR" sz="900" dirty="0">
              <a:solidFill>
                <a:schemeClr val="accent5"/>
              </a:solidFill>
            </a:endParaRPr>
          </a:p>
          <a:p>
            <a:r>
              <a:rPr lang="en-US" altLang="ko-KR" sz="900" dirty="0">
                <a:solidFill>
                  <a:schemeClr val="accent5"/>
                </a:solidFill>
              </a:rPr>
              <a:t>IMG_URL</a:t>
            </a:r>
          </a:p>
          <a:p>
            <a:endParaRPr lang="en-US" altLang="ko-KR" sz="900" dirty="0">
              <a:solidFill>
                <a:schemeClr val="accent5"/>
              </a:solidFill>
            </a:endParaRPr>
          </a:p>
          <a:p>
            <a:endParaRPr lang="en-US" altLang="ko-KR" sz="900" dirty="0">
              <a:solidFill>
                <a:schemeClr val="accent5"/>
              </a:solidFill>
            </a:endParaRPr>
          </a:p>
          <a:p>
            <a:r>
              <a:rPr lang="en-US" altLang="ko-KR" sz="900" dirty="0">
                <a:solidFill>
                  <a:schemeClr val="accent5"/>
                </a:solidFill>
              </a:rPr>
              <a:t>MEM_SALE_PRICE</a:t>
            </a:r>
          </a:p>
          <a:p>
            <a:endParaRPr lang="en-US" altLang="ko-KR" sz="900" dirty="0">
              <a:solidFill>
                <a:schemeClr val="accent5"/>
              </a:solidFill>
            </a:endParaRPr>
          </a:p>
          <a:p>
            <a:endParaRPr lang="en-US" altLang="ko-KR" sz="900" dirty="0">
              <a:solidFill>
                <a:schemeClr val="accent5"/>
              </a:solidFill>
            </a:endParaRPr>
          </a:p>
          <a:p>
            <a:r>
              <a:rPr lang="en-US" altLang="ko-KR" sz="900" dirty="0">
                <a:solidFill>
                  <a:schemeClr val="accent5"/>
                </a:solidFill>
              </a:rPr>
              <a:t>MEM_DC_RATE</a:t>
            </a:r>
          </a:p>
          <a:p>
            <a:endParaRPr lang="en-US" altLang="ko-KR" sz="900" dirty="0">
              <a:solidFill>
                <a:schemeClr val="accent5"/>
              </a:solidFill>
            </a:endParaRPr>
          </a:p>
        </p:txBody>
      </p:sp>
      <p:sp>
        <p:nvSpPr>
          <p:cNvPr id="41" name="사각형: 둥근 모서리 40">
            <a:extLst>
              <a:ext uri="{FF2B5EF4-FFF2-40B4-BE49-F238E27FC236}">
                <a16:creationId xmlns:a16="http://schemas.microsoft.com/office/drawing/2014/main" id="{09142058-C188-664C-76AC-DA47ED9B1209}"/>
              </a:ext>
            </a:extLst>
          </p:cNvPr>
          <p:cNvSpPr/>
          <p:nvPr/>
        </p:nvSpPr>
        <p:spPr>
          <a:xfrm>
            <a:off x="1685274" y="1141691"/>
            <a:ext cx="1600865" cy="201893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2" name="사각형: 둥근 모서리 41">
            <a:extLst>
              <a:ext uri="{FF2B5EF4-FFF2-40B4-BE49-F238E27FC236}">
                <a16:creationId xmlns:a16="http://schemas.microsoft.com/office/drawing/2014/main" id="{084B055F-ECAD-4CF0-9B6E-F392607D7CF6}"/>
              </a:ext>
            </a:extLst>
          </p:cNvPr>
          <p:cNvSpPr/>
          <p:nvPr/>
        </p:nvSpPr>
        <p:spPr>
          <a:xfrm>
            <a:off x="1685274" y="1553763"/>
            <a:ext cx="1600865" cy="201893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3" name="사각형: 둥근 모서리 42">
            <a:extLst>
              <a:ext uri="{FF2B5EF4-FFF2-40B4-BE49-F238E27FC236}">
                <a16:creationId xmlns:a16="http://schemas.microsoft.com/office/drawing/2014/main" id="{9D3D9EE0-AB29-D9CC-AEC3-9E9C09F89BF0}"/>
              </a:ext>
            </a:extLst>
          </p:cNvPr>
          <p:cNvSpPr/>
          <p:nvPr/>
        </p:nvSpPr>
        <p:spPr>
          <a:xfrm>
            <a:off x="1685274" y="2372230"/>
            <a:ext cx="1600865" cy="201893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4" name="사각형: 둥근 모서리 43">
            <a:extLst>
              <a:ext uri="{FF2B5EF4-FFF2-40B4-BE49-F238E27FC236}">
                <a16:creationId xmlns:a16="http://schemas.microsoft.com/office/drawing/2014/main" id="{3CCF57EE-53E8-A40A-7CFF-6BF6B8E8F427}"/>
              </a:ext>
            </a:extLst>
          </p:cNvPr>
          <p:cNvSpPr/>
          <p:nvPr/>
        </p:nvSpPr>
        <p:spPr>
          <a:xfrm>
            <a:off x="1685274" y="2784302"/>
            <a:ext cx="1600865" cy="201893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5" name="사각형: 둥근 모서리 44">
            <a:extLst>
              <a:ext uri="{FF2B5EF4-FFF2-40B4-BE49-F238E27FC236}">
                <a16:creationId xmlns:a16="http://schemas.microsoft.com/office/drawing/2014/main" id="{B0002F17-5CFA-C1E6-7F4E-324C6DD4D3D4}"/>
              </a:ext>
            </a:extLst>
          </p:cNvPr>
          <p:cNvSpPr/>
          <p:nvPr/>
        </p:nvSpPr>
        <p:spPr>
          <a:xfrm>
            <a:off x="1685274" y="3196374"/>
            <a:ext cx="1600865" cy="201893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6" name="사각형: 둥근 모서리 45">
            <a:extLst>
              <a:ext uri="{FF2B5EF4-FFF2-40B4-BE49-F238E27FC236}">
                <a16:creationId xmlns:a16="http://schemas.microsoft.com/office/drawing/2014/main" id="{FB2B02FB-D287-C5AB-81A6-E7297F2A8F41}"/>
              </a:ext>
            </a:extLst>
          </p:cNvPr>
          <p:cNvSpPr/>
          <p:nvPr/>
        </p:nvSpPr>
        <p:spPr>
          <a:xfrm>
            <a:off x="1685274" y="3608446"/>
            <a:ext cx="1600865" cy="201893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8" name="사각형: 둥근 모서리 47">
            <a:extLst>
              <a:ext uri="{FF2B5EF4-FFF2-40B4-BE49-F238E27FC236}">
                <a16:creationId xmlns:a16="http://schemas.microsoft.com/office/drawing/2014/main" id="{A0E1EFED-F783-D7D8-4D44-EDA1143FC637}"/>
              </a:ext>
            </a:extLst>
          </p:cNvPr>
          <p:cNvSpPr/>
          <p:nvPr/>
        </p:nvSpPr>
        <p:spPr>
          <a:xfrm>
            <a:off x="1685275" y="4023015"/>
            <a:ext cx="1600864" cy="201893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6" name="사각형: 둥근 모서리 55">
            <a:extLst>
              <a:ext uri="{FF2B5EF4-FFF2-40B4-BE49-F238E27FC236}">
                <a16:creationId xmlns:a16="http://schemas.microsoft.com/office/drawing/2014/main" id="{69A04C53-0149-8DEB-7A5F-9F666D77695D}"/>
              </a:ext>
            </a:extLst>
          </p:cNvPr>
          <p:cNvSpPr/>
          <p:nvPr/>
        </p:nvSpPr>
        <p:spPr>
          <a:xfrm>
            <a:off x="1685274" y="4438313"/>
            <a:ext cx="2203465" cy="201893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7" name="사각형: 둥근 모서리 56">
            <a:extLst>
              <a:ext uri="{FF2B5EF4-FFF2-40B4-BE49-F238E27FC236}">
                <a16:creationId xmlns:a16="http://schemas.microsoft.com/office/drawing/2014/main" id="{12483E28-9F74-2A43-3ED9-9D1A6099FB10}"/>
              </a:ext>
            </a:extLst>
          </p:cNvPr>
          <p:cNvSpPr/>
          <p:nvPr/>
        </p:nvSpPr>
        <p:spPr>
          <a:xfrm>
            <a:off x="1685274" y="4852200"/>
            <a:ext cx="1600864" cy="201893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8" name="사각형: 둥근 모서리 57">
            <a:extLst>
              <a:ext uri="{FF2B5EF4-FFF2-40B4-BE49-F238E27FC236}">
                <a16:creationId xmlns:a16="http://schemas.microsoft.com/office/drawing/2014/main" id="{8721D15D-AB69-6871-47A3-DEF996F54E24}"/>
              </a:ext>
            </a:extLst>
          </p:cNvPr>
          <p:cNvSpPr/>
          <p:nvPr/>
        </p:nvSpPr>
        <p:spPr>
          <a:xfrm>
            <a:off x="1685274" y="5265178"/>
            <a:ext cx="1600864" cy="201893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0" name="사각형: 둥근 모서리 59">
            <a:extLst>
              <a:ext uri="{FF2B5EF4-FFF2-40B4-BE49-F238E27FC236}">
                <a16:creationId xmlns:a16="http://schemas.microsoft.com/office/drawing/2014/main" id="{AFC64DBE-C781-EF8E-5B9D-D59BC50DDFE3}"/>
              </a:ext>
            </a:extLst>
          </p:cNvPr>
          <p:cNvSpPr/>
          <p:nvPr/>
        </p:nvSpPr>
        <p:spPr>
          <a:xfrm>
            <a:off x="3621670" y="6403449"/>
            <a:ext cx="462342" cy="201893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>
                <a:solidFill>
                  <a:schemeClr val="tx1"/>
                </a:solidFill>
                <a:latin typeface="+mn-ea"/>
              </a:rPr>
              <a:t>닫기</a:t>
            </a: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C5EB65E8-7969-3B00-E7A6-1FF9F431943A}"/>
              </a:ext>
            </a:extLst>
          </p:cNvPr>
          <p:cNvSpPr/>
          <p:nvPr/>
        </p:nvSpPr>
        <p:spPr>
          <a:xfrm>
            <a:off x="7102395" y="992831"/>
            <a:ext cx="4008741" cy="238702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1000">
              <a:solidFill>
                <a:schemeClr val="tx1"/>
              </a:solidFill>
            </a:endParaRPr>
          </a:p>
          <a:p>
            <a:r>
              <a:rPr lang="en-US" altLang="ko-KR" sz="1000" b="1">
                <a:solidFill>
                  <a:schemeClr val="tx1"/>
                </a:solidFill>
              </a:rPr>
              <a:t>VI_APP_GOODS</a:t>
            </a:r>
            <a:r>
              <a:rPr lang="ko-KR" altLang="en-US" sz="1000" b="1">
                <a:solidFill>
                  <a:schemeClr val="tx1"/>
                </a:solidFill>
              </a:rPr>
              <a:t> 테이블 정보</a:t>
            </a:r>
            <a:r>
              <a:rPr lang="en-US" altLang="ko-KR" sz="1000" b="1">
                <a:solidFill>
                  <a:schemeClr val="tx1"/>
                </a:solidFill>
              </a:rPr>
              <a:t>(</a:t>
            </a:r>
            <a:r>
              <a:rPr lang="ko-KR" altLang="en-US" sz="1000" b="1">
                <a:solidFill>
                  <a:schemeClr val="tx1"/>
                </a:solidFill>
              </a:rPr>
              <a:t>편의점</a:t>
            </a:r>
            <a:r>
              <a:rPr lang="en-US" altLang="ko-KR" sz="1000" b="1">
                <a:solidFill>
                  <a:schemeClr val="tx1"/>
                </a:solidFill>
              </a:rPr>
              <a:t>)</a:t>
            </a:r>
            <a:endParaRPr lang="en-US" altLang="ko-KR" sz="1000">
              <a:solidFill>
                <a:schemeClr val="tx1"/>
              </a:solidFill>
            </a:endParaRPr>
          </a:p>
          <a:p>
            <a:r>
              <a:rPr lang="ko-KR" altLang="en-US" sz="1000">
                <a:solidFill>
                  <a:schemeClr val="tx1"/>
                </a:solidFill>
              </a:rPr>
              <a:t>키 값 </a:t>
            </a:r>
            <a:r>
              <a:rPr lang="en-US" altLang="ko-KR" sz="1000">
                <a:solidFill>
                  <a:schemeClr val="tx1"/>
                </a:solidFill>
              </a:rPr>
              <a:t>: </a:t>
            </a:r>
            <a:r>
              <a:rPr lang="ko-KR" altLang="en-US" sz="1000">
                <a:solidFill>
                  <a:schemeClr val="tx1"/>
                </a:solidFill>
              </a:rPr>
              <a:t>상품 코드</a:t>
            </a:r>
            <a:endParaRPr lang="en-US" altLang="ko-KR" sz="1000">
              <a:solidFill>
                <a:schemeClr val="tx1"/>
              </a:solidFill>
            </a:endParaRPr>
          </a:p>
          <a:p>
            <a:endParaRPr lang="en-US" altLang="ko-KR" sz="1000">
              <a:solidFill>
                <a:schemeClr val="tx1"/>
              </a:solidFill>
            </a:endParaRPr>
          </a:p>
          <a:p>
            <a:r>
              <a:rPr lang="ko-KR" altLang="en-US" sz="1000">
                <a:solidFill>
                  <a:schemeClr val="tx1"/>
                </a:solidFill>
              </a:rPr>
              <a:t>할인 후 가격 </a:t>
            </a:r>
            <a:r>
              <a:rPr lang="en-US" altLang="ko-KR" sz="1000">
                <a:solidFill>
                  <a:schemeClr val="tx1"/>
                </a:solidFill>
              </a:rPr>
              <a:t>: krs</a:t>
            </a:r>
            <a:r>
              <a:rPr lang="ko-KR" altLang="en-US" sz="1000">
                <a:solidFill>
                  <a:schemeClr val="tx1"/>
                </a:solidFill>
              </a:rPr>
              <a:t>에서 가져옴</a:t>
            </a:r>
            <a:endParaRPr lang="en-US" altLang="ko-KR" sz="1000">
              <a:solidFill>
                <a:schemeClr val="tx1"/>
              </a:solidFill>
            </a:endParaRPr>
          </a:p>
          <a:p>
            <a:endParaRPr lang="en-US" altLang="ko-KR" sz="1000">
              <a:solidFill>
                <a:schemeClr val="tx1"/>
              </a:solidFill>
            </a:endParaRPr>
          </a:p>
          <a:p>
            <a:r>
              <a:rPr lang="ko-KR" altLang="en-US" sz="1000">
                <a:solidFill>
                  <a:schemeClr val="tx1"/>
                </a:solidFill>
              </a:rPr>
              <a:t>재고 </a:t>
            </a:r>
            <a:r>
              <a:rPr lang="en-US" altLang="ko-KR" sz="1000">
                <a:solidFill>
                  <a:schemeClr val="tx1"/>
                </a:solidFill>
              </a:rPr>
              <a:t>: o(</a:t>
            </a:r>
            <a:r>
              <a:rPr lang="ko-KR" altLang="en-US" sz="1000">
                <a:solidFill>
                  <a:schemeClr val="tx1"/>
                </a:solidFill>
              </a:rPr>
              <a:t>현재고</a:t>
            </a:r>
            <a:r>
              <a:rPr lang="en-US" altLang="ko-KR" sz="1000">
                <a:solidFill>
                  <a:schemeClr val="tx1"/>
                </a:solidFill>
              </a:rPr>
              <a:t>)</a:t>
            </a:r>
          </a:p>
          <a:p>
            <a:endParaRPr lang="en-US" altLang="ko-KR" sz="1000">
              <a:solidFill>
                <a:schemeClr val="tx1"/>
              </a:solidFill>
            </a:endParaRPr>
          </a:p>
          <a:p>
            <a:r>
              <a:rPr lang="ko-KR" altLang="en-US" sz="1000">
                <a:solidFill>
                  <a:schemeClr val="tx1"/>
                </a:solidFill>
              </a:rPr>
              <a:t>앱 판매 여부 </a:t>
            </a:r>
            <a:r>
              <a:rPr lang="en-US" altLang="ko-KR" sz="1000">
                <a:solidFill>
                  <a:schemeClr val="tx1"/>
                </a:solidFill>
              </a:rPr>
              <a:t>:</a:t>
            </a:r>
            <a:r>
              <a:rPr lang="ko-KR" altLang="en-US" sz="1000">
                <a:solidFill>
                  <a:schemeClr val="tx1"/>
                </a:solidFill>
              </a:rPr>
              <a:t> </a:t>
            </a:r>
            <a:r>
              <a:rPr lang="en-US" altLang="ko-KR" sz="1000">
                <a:solidFill>
                  <a:schemeClr val="tx1"/>
                </a:solidFill>
              </a:rPr>
              <a:t>APP_SALE_YN</a:t>
            </a:r>
            <a:r>
              <a:rPr lang="ko-KR" altLang="en-US" sz="1000">
                <a:solidFill>
                  <a:schemeClr val="tx1"/>
                </a:solidFill>
              </a:rPr>
              <a:t>이 없음</a:t>
            </a:r>
            <a:r>
              <a:rPr lang="en-US" altLang="ko-KR" sz="1000">
                <a:solidFill>
                  <a:schemeClr val="tx1"/>
                </a:solidFill>
              </a:rPr>
              <a:t>(</a:t>
            </a:r>
            <a:r>
              <a:rPr lang="ko-KR" altLang="en-US" sz="1000">
                <a:solidFill>
                  <a:schemeClr val="tx1"/>
                </a:solidFill>
              </a:rPr>
              <a:t>기본값 </a:t>
            </a:r>
            <a:r>
              <a:rPr lang="en-US" altLang="ko-KR" sz="1000">
                <a:solidFill>
                  <a:schemeClr val="tx1"/>
                </a:solidFill>
              </a:rPr>
              <a:t>Y)</a:t>
            </a:r>
          </a:p>
          <a:p>
            <a:r>
              <a:rPr lang="en-US" altLang="ko-KR" sz="1000">
                <a:solidFill>
                  <a:schemeClr val="tx1"/>
                </a:solidFill>
              </a:rPr>
              <a:t>*</a:t>
            </a:r>
            <a:r>
              <a:rPr lang="ko-KR" altLang="en-US" sz="1000">
                <a:solidFill>
                  <a:schemeClr val="tx1"/>
                </a:solidFill>
              </a:rPr>
              <a:t>해당 </a:t>
            </a:r>
            <a:r>
              <a:rPr lang="en-US" altLang="ko-KR" sz="1000">
                <a:solidFill>
                  <a:schemeClr val="tx1"/>
                </a:solidFill>
              </a:rPr>
              <a:t>Y</a:t>
            </a:r>
            <a:r>
              <a:rPr lang="ko-KR" altLang="en-US" sz="1000">
                <a:solidFill>
                  <a:schemeClr val="tx1"/>
                </a:solidFill>
              </a:rPr>
              <a:t>보다 </a:t>
            </a:r>
            <a:r>
              <a:rPr lang="en-US" altLang="ko-KR" sz="1000">
                <a:solidFill>
                  <a:schemeClr val="tx1"/>
                </a:solidFill>
              </a:rPr>
              <a:t>‘</a:t>
            </a:r>
            <a:r>
              <a:rPr lang="ko-KR" altLang="en-US" sz="1000">
                <a:solidFill>
                  <a:schemeClr val="tx1"/>
                </a:solidFill>
              </a:rPr>
              <a:t>상품 관리</a:t>
            </a:r>
            <a:r>
              <a:rPr lang="en-US" altLang="ko-KR" sz="1000">
                <a:solidFill>
                  <a:schemeClr val="tx1"/>
                </a:solidFill>
              </a:rPr>
              <a:t>’</a:t>
            </a:r>
            <a:r>
              <a:rPr lang="ko-KR" altLang="en-US" sz="1000">
                <a:solidFill>
                  <a:schemeClr val="tx1"/>
                </a:solidFill>
              </a:rPr>
              <a:t>에서의 </a:t>
            </a:r>
            <a:r>
              <a:rPr lang="en-US" altLang="ko-KR" sz="1000">
                <a:solidFill>
                  <a:schemeClr val="tx1"/>
                </a:solidFill>
              </a:rPr>
              <a:t>YN</a:t>
            </a:r>
            <a:r>
              <a:rPr lang="ko-KR" altLang="en-US" sz="1000">
                <a:solidFill>
                  <a:schemeClr val="tx1"/>
                </a:solidFill>
              </a:rPr>
              <a:t>값을 우선해서 적용</a:t>
            </a:r>
            <a:endParaRPr lang="en-US" altLang="ko-KR" sz="1000">
              <a:solidFill>
                <a:schemeClr val="tx1"/>
              </a:solidFill>
            </a:endParaRPr>
          </a:p>
          <a:p>
            <a:endParaRPr lang="en-US" altLang="ko-KR" sz="1000">
              <a:solidFill>
                <a:schemeClr val="tx1"/>
              </a:solidFill>
            </a:endParaRPr>
          </a:p>
          <a:p>
            <a:endParaRPr lang="en-US" altLang="ko-KR" sz="1000">
              <a:solidFill>
                <a:schemeClr val="tx1"/>
              </a:solidFill>
            </a:endParaRPr>
          </a:p>
        </p:txBody>
      </p:sp>
      <p:sp>
        <p:nvSpPr>
          <p:cNvPr id="10" name="사각형: 둥근 모서리 9">
            <a:extLst>
              <a:ext uri="{FF2B5EF4-FFF2-40B4-BE49-F238E27FC236}">
                <a16:creationId xmlns:a16="http://schemas.microsoft.com/office/drawing/2014/main" id="{D71A02E2-575B-7A00-EFD2-A52BCD407FD3}"/>
              </a:ext>
            </a:extLst>
          </p:cNvPr>
          <p:cNvSpPr/>
          <p:nvPr/>
        </p:nvSpPr>
        <p:spPr>
          <a:xfrm>
            <a:off x="1685273" y="1973512"/>
            <a:ext cx="1600865" cy="201893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40216B50-25FA-B00A-231E-CEA779FB3C68}"/>
              </a:ext>
            </a:extLst>
          </p:cNvPr>
          <p:cNvSpPr/>
          <p:nvPr/>
        </p:nvSpPr>
        <p:spPr>
          <a:xfrm>
            <a:off x="7102395" y="3575107"/>
            <a:ext cx="4008741" cy="238702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1000">
              <a:solidFill>
                <a:schemeClr val="tx1"/>
              </a:solidFill>
            </a:endParaRPr>
          </a:p>
          <a:p>
            <a:r>
              <a:rPr lang="en-US" altLang="ko-KR" sz="1000" b="1">
                <a:solidFill>
                  <a:schemeClr val="tx1"/>
                </a:solidFill>
              </a:rPr>
              <a:t>VI_APP_SALEITEM</a:t>
            </a:r>
            <a:r>
              <a:rPr lang="ko-KR" altLang="en-US" sz="1000" b="1">
                <a:solidFill>
                  <a:schemeClr val="tx1"/>
                </a:solidFill>
              </a:rPr>
              <a:t> 테이블 정보</a:t>
            </a:r>
            <a:r>
              <a:rPr lang="en-US" altLang="ko-KR" sz="1000" b="1">
                <a:solidFill>
                  <a:schemeClr val="tx1"/>
                </a:solidFill>
              </a:rPr>
              <a:t>(</a:t>
            </a:r>
            <a:r>
              <a:rPr lang="ko-KR" altLang="en-US" sz="1000" b="1">
                <a:solidFill>
                  <a:schemeClr val="tx1"/>
                </a:solidFill>
              </a:rPr>
              <a:t>전문점</a:t>
            </a:r>
            <a:r>
              <a:rPr lang="en-US" altLang="ko-KR" sz="1000" b="1">
                <a:solidFill>
                  <a:schemeClr val="tx1"/>
                </a:solidFill>
              </a:rPr>
              <a:t>)</a:t>
            </a:r>
            <a:endParaRPr lang="en-US" altLang="ko-KR" sz="1000">
              <a:solidFill>
                <a:schemeClr val="tx1"/>
              </a:solidFill>
            </a:endParaRPr>
          </a:p>
          <a:p>
            <a:r>
              <a:rPr lang="ko-KR" altLang="en-US" sz="1000">
                <a:solidFill>
                  <a:schemeClr val="tx1"/>
                </a:solidFill>
              </a:rPr>
              <a:t>키 값 </a:t>
            </a:r>
            <a:r>
              <a:rPr lang="en-US" altLang="ko-KR" sz="1000">
                <a:solidFill>
                  <a:schemeClr val="tx1"/>
                </a:solidFill>
              </a:rPr>
              <a:t>: </a:t>
            </a:r>
            <a:r>
              <a:rPr lang="ko-KR" altLang="en-US" sz="1000">
                <a:solidFill>
                  <a:schemeClr val="tx1"/>
                </a:solidFill>
              </a:rPr>
              <a:t>매장</a:t>
            </a:r>
            <a:r>
              <a:rPr lang="en-US" altLang="ko-KR" sz="1000">
                <a:solidFill>
                  <a:schemeClr val="tx1"/>
                </a:solidFill>
              </a:rPr>
              <a:t> </a:t>
            </a:r>
            <a:r>
              <a:rPr lang="ko-KR" altLang="en-US" sz="1000">
                <a:solidFill>
                  <a:schemeClr val="tx1"/>
                </a:solidFill>
              </a:rPr>
              <a:t>코드</a:t>
            </a:r>
            <a:r>
              <a:rPr lang="en-US" altLang="ko-KR" sz="1000">
                <a:solidFill>
                  <a:schemeClr val="tx1"/>
                </a:solidFill>
              </a:rPr>
              <a:t>, </a:t>
            </a:r>
            <a:r>
              <a:rPr lang="ko-KR" altLang="en-US" sz="1000">
                <a:solidFill>
                  <a:schemeClr val="tx1"/>
                </a:solidFill>
              </a:rPr>
              <a:t>바코드</a:t>
            </a:r>
            <a:endParaRPr lang="en-US" altLang="ko-KR" sz="1000">
              <a:solidFill>
                <a:schemeClr val="tx1"/>
              </a:solidFill>
            </a:endParaRPr>
          </a:p>
          <a:p>
            <a:endParaRPr lang="en-US" altLang="ko-KR" sz="1000">
              <a:solidFill>
                <a:schemeClr val="tx1"/>
              </a:solidFill>
            </a:endParaRPr>
          </a:p>
          <a:p>
            <a:r>
              <a:rPr lang="ko-KR" altLang="en-US" sz="1000" b="1">
                <a:solidFill>
                  <a:schemeClr val="tx1"/>
                </a:solidFill>
              </a:rPr>
              <a:t>할인 후 가격 </a:t>
            </a:r>
            <a:r>
              <a:rPr lang="en-US" altLang="ko-KR" sz="1000" b="1">
                <a:solidFill>
                  <a:schemeClr val="tx1"/>
                </a:solidFill>
              </a:rPr>
              <a:t>: </a:t>
            </a:r>
            <a:r>
              <a:rPr lang="ko-KR" altLang="en-US" sz="1000" b="1">
                <a:solidFill>
                  <a:schemeClr val="tx1"/>
                </a:solidFill>
              </a:rPr>
              <a:t>관리자 페이지에서 수정</a:t>
            </a:r>
            <a:r>
              <a:rPr lang="en-US" altLang="ko-KR" sz="1000" b="1">
                <a:solidFill>
                  <a:schemeClr val="tx1"/>
                </a:solidFill>
              </a:rPr>
              <a:t>/</a:t>
            </a:r>
            <a:r>
              <a:rPr lang="ko-KR" altLang="en-US" sz="1000" b="1">
                <a:solidFill>
                  <a:schemeClr val="tx1"/>
                </a:solidFill>
              </a:rPr>
              <a:t>등록</a:t>
            </a:r>
            <a:endParaRPr lang="en-US" altLang="ko-KR" sz="1000" b="1">
              <a:solidFill>
                <a:schemeClr val="tx1"/>
              </a:solidFill>
            </a:endParaRPr>
          </a:p>
          <a:p>
            <a:r>
              <a:rPr lang="en-US" altLang="ko-KR" sz="1000">
                <a:solidFill>
                  <a:schemeClr val="tx1"/>
                </a:solidFill>
              </a:rPr>
              <a:t>*</a:t>
            </a:r>
            <a:r>
              <a:rPr lang="ko-KR" altLang="en-US" sz="1000">
                <a:solidFill>
                  <a:schemeClr val="tx1"/>
                </a:solidFill>
              </a:rPr>
              <a:t>매장이 </a:t>
            </a:r>
            <a:r>
              <a:rPr lang="en-US" altLang="ko-KR" sz="1000">
                <a:solidFill>
                  <a:schemeClr val="tx1"/>
                </a:solidFill>
              </a:rPr>
              <a:t>002(</a:t>
            </a:r>
            <a:r>
              <a:rPr lang="ko-KR" altLang="en-US" sz="1000">
                <a:solidFill>
                  <a:schemeClr val="tx1"/>
                </a:solidFill>
              </a:rPr>
              <a:t>전문점</a:t>
            </a:r>
            <a:r>
              <a:rPr lang="en-US" altLang="ko-KR" sz="1000">
                <a:solidFill>
                  <a:schemeClr val="tx1"/>
                </a:solidFill>
              </a:rPr>
              <a:t>)</a:t>
            </a:r>
            <a:r>
              <a:rPr lang="ko-KR" altLang="en-US" sz="1000">
                <a:solidFill>
                  <a:schemeClr val="tx1"/>
                </a:solidFill>
              </a:rPr>
              <a:t>인 경우</a:t>
            </a:r>
            <a:endParaRPr lang="en-US" altLang="ko-KR" sz="1000">
              <a:solidFill>
                <a:schemeClr val="tx1"/>
              </a:solidFill>
            </a:endParaRPr>
          </a:p>
          <a:p>
            <a:endParaRPr lang="en-US" altLang="ko-KR" sz="1000">
              <a:solidFill>
                <a:schemeClr val="tx1"/>
              </a:solidFill>
            </a:endParaRPr>
          </a:p>
          <a:p>
            <a:r>
              <a:rPr lang="ko-KR" altLang="en-US" sz="1000">
                <a:solidFill>
                  <a:schemeClr val="tx1"/>
                </a:solidFill>
              </a:rPr>
              <a:t>재고 </a:t>
            </a:r>
            <a:r>
              <a:rPr lang="en-US" altLang="ko-KR" sz="1000">
                <a:solidFill>
                  <a:schemeClr val="tx1"/>
                </a:solidFill>
              </a:rPr>
              <a:t>: x (</a:t>
            </a:r>
            <a:r>
              <a:rPr lang="ko-KR" altLang="en-US" sz="1000">
                <a:solidFill>
                  <a:schemeClr val="tx1"/>
                </a:solidFill>
              </a:rPr>
              <a:t>재고 관리 </a:t>
            </a:r>
            <a:r>
              <a:rPr lang="en-US" altLang="ko-KR" sz="1000">
                <a:solidFill>
                  <a:schemeClr val="tx1"/>
                </a:solidFill>
              </a:rPr>
              <a:t>x)</a:t>
            </a:r>
          </a:p>
          <a:p>
            <a:endParaRPr lang="en-US" altLang="ko-KR" sz="1000">
              <a:solidFill>
                <a:schemeClr val="tx1"/>
              </a:solidFill>
            </a:endParaRPr>
          </a:p>
          <a:p>
            <a:r>
              <a:rPr lang="ko-KR" altLang="en-US" sz="1000">
                <a:solidFill>
                  <a:schemeClr val="tx1"/>
                </a:solidFill>
              </a:rPr>
              <a:t>앱 판매 여부 </a:t>
            </a:r>
            <a:r>
              <a:rPr lang="en-US" altLang="ko-KR" sz="1000">
                <a:solidFill>
                  <a:schemeClr val="tx1"/>
                </a:solidFill>
              </a:rPr>
              <a:t>: APP_SALE_YN</a:t>
            </a:r>
          </a:p>
          <a:p>
            <a:r>
              <a:rPr lang="en-US" altLang="ko-KR" sz="1000">
                <a:solidFill>
                  <a:schemeClr val="tx1"/>
                </a:solidFill>
              </a:rPr>
              <a:t>*</a:t>
            </a:r>
            <a:r>
              <a:rPr lang="ko-KR" altLang="en-US" sz="1000">
                <a:solidFill>
                  <a:schemeClr val="tx1"/>
                </a:solidFill>
              </a:rPr>
              <a:t>해당 </a:t>
            </a:r>
            <a:r>
              <a:rPr lang="en-US" altLang="ko-KR" sz="1000">
                <a:solidFill>
                  <a:schemeClr val="tx1"/>
                </a:solidFill>
              </a:rPr>
              <a:t>YN</a:t>
            </a:r>
            <a:r>
              <a:rPr lang="ko-KR" altLang="en-US" sz="1000">
                <a:solidFill>
                  <a:schemeClr val="tx1"/>
                </a:solidFill>
              </a:rPr>
              <a:t>보다 </a:t>
            </a:r>
            <a:r>
              <a:rPr lang="en-US" altLang="ko-KR" sz="1000">
                <a:solidFill>
                  <a:schemeClr val="tx1"/>
                </a:solidFill>
              </a:rPr>
              <a:t>‘</a:t>
            </a:r>
            <a:r>
              <a:rPr lang="ko-KR" altLang="en-US" sz="1000">
                <a:solidFill>
                  <a:schemeClr val="tx1"/>
                </a:solidFill>
              </a:rPr>
              <a:t>상품 관리</a:t>
            </a:r>
            <a:r>
              <a:rPr lang="en-US" altLang="ko-KR" sz="1000">
                <a:solidFill>
                  <a:schemeClr val="tx1"/>
                </a:solidFill>
              </a:rPr>
              <a:t>’</a:t>
            </a:r>
            <a:r>
              <a:rPr lang="ko-KR" altLang="en-US" sz="1000">
                <a:solidFill>
                  <a:schemeClr val="tx1"/>
                </a:solidFill>
              </a:rPr>
              <a:t>에서의 </a:t>
            </a:r>
            <a:r>
              <a:rPr lang="en-US" altLang="ko-KR" sz="1000">
                <a:solidFill>
                  <a:schemeClr val="tx1"/>
                </a:solidFill>
              </a:rPr>
              <a:t>YN</a:t>
            </a:r>
            <a:r>
              <a:rPr lang="ko-KR" altLang="en-US" sz="1000">
                <a:solidFill>
                  <a:schemeClr val="tx1"/>
                </a:solidFill>
              </a:rPr>
              <a:t>값을 우선해서 적용</a:t>
            </a:r>
            <a:endParaRPr lang="en-US" altLang="ko-KR" sz="1000">
              <a:solidFill>
                <a:schemeClr val="tx1"/>
              </a:solidFill>
            </a:endParaRPr>
          </a:p>
          <a:p>
            <a:endParaRPr lang="en-US" altLang="ko-KR" sz="1000">
              <a:solidFill>
                <a:schemeClr val="tx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469518" y="2146061"/>
            <a:ext cx="3696300" cy="3554819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dirty="0" smtClean="0"/>
              <a:t>1.Menu navigation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</a:t>
            </a:r>
            <a:r>
              <a:rPr lang="ko-KR" altLang="en-US" sz="900" dirty="0" smtClean="0"/>
              <a:t>스마트 오더 </a:t>
            </a:r>
            <a:r>
              <a:rPr lang="ko-KR" altLang="en-US" sz="900" dirty="0"/>
              <a:t>관리 </a:t>
            </a:r>
            <a:r>
              <a:rPr lang="en-US" altLang="ko-KR" sz="900" dirty="0"/>
              <a:t>&gt;</a:t>
            </a:r>
            <a:r>
              <a:rPr lang="ko-KR" altLang="en-US" sz="900" dirty="0" smtClean="0"/>
              <a:t> </a:t>
            </a:r>
            <a:r>
              <a:rPr lang="ko-KR" altLang="en-US" sz="900" b="1" dirty="0" smtClean="0"/>
              <a:t>상품 등록 </a:t>
            </a:r>
            <a:r>
              <a:rPr lang="ko-KR" altLang="en-US" sz="900" b="1" dirty="0" smtClean="0"/>
              <a:t>관리 </a:t>
            </a:r>
            <a:r>
              <a:rPr lang="en-US" altLang="ko-KR" sz="900" b="1" dirty="0"/>
              <a:t>(/</a:t>
            </a:r>
            <a:r>
              <a:rPr lang="en-US" altLang="ko-KR" sz="900" b="1" dirty="0" err="1"/>
              <a:t>storeProduct</a:t>
            </a:r>
            <a:r>
              <a:rPr lang="en-US" altLang="ko-KR" sz="900" b="1" dirty="0" smtClean="0"/>
              <a:t>) &gt; </a:t>
            </a:r>
            <a:r>
              <a:rPr lang="ko-KR" altLang="en-US" sz="900" b="1" dirty="0" smtClean="0"/>
              <a:t>상세 </a:t>
            </a:r>
            <a:r>
              <a:rPr lang="en-US" altLang="ko-KR" sz="900" b="1" dirty="0" smtClean="0"/>
              <a:t>(Modify)</a:t>
            </a:r>
            <a:endParaRPr lang="en-US" altLang="ko-KR" sz="900" dirty="0" smtClean="0"/>
          </a:p>
          <a:p>
            <a:endParaRPr lang="en-US" altLang="ko-KR" sz="900" dirty="0" smtClean="0"/>
          </a:p>
          <a:p>
            <a:r>
              <a:rPr lang="en-US" altLang="ko-KR" sz="900" dirty="0" smtClean="0">
                <a:latin typeface="+mn-ea"/>
              </a:rPr>
              <a:t>2.Fields</a:t>
            </a:r>
            <a:endParaRPr lang="en-US" altLang="ko-KR" sz="900" dirty="0">
              <a:latin typeface="+mn-ea"/>
            </a:endParaRPr>
          </a:p>
          <a:p>
            <a:r>
              <a:rPr lang="en-US" altLang="ko-KR" sz="900" b="1" dirty="0">
                <a:latin typeface="+mn-ea"/>
              </a:rPr>
              <a:t>  </a:t>
            </a:r>
            <a:r>
              <a:rPr lang="en-US" altLang="ko-KR" sz="900" dirty="0">
                <a:latin typeface="+mn-ea"/>
              </a:rPr>
              <a:t>1) </a:t>
            </a:r>
            <a:r>
              <a:rPr lang="ko-KR" altLang="en-US" sz="900" dirty="0" smtClean="0">
                <a:latin typeface="+mn-ea"/>
              </a:rPr>
              <a:t>상품 명 </a:t>
            </a:r>
            <a:r>
              <a:rPr lang="en-US" altLang="ko-KR" sz="900" dirty="0">
                <a:latin typeface="+mn-ea"/>
              </a:rPr>
              <a:t>: </a:t>
            </a:r>
            <a:r>
              <a:rPr lang="en-US" altLang="ko-KR" sz="900" dirty="0" err="1">
                <a:latin typeface="+mn-ea"/>
              </a:rPr>
              <a:t>readonly</a:t>
            </a:r>
            <a:endParaRPr lang="en-US" altLang="ko-KR" sz="900" dirty="0">
              <a:latin typeface="+mn-ea"/>
            </a:endParaRPr>
          </a:p>
          <a:p>
            <a:r>
              <a:rPr lang="en-US" altLang="ko-KR" sz="900" dirty="0">
                <a:latin typeface="+mn-ea"/>
              </a:rPr>
              <a:t>  2) </a:t>
            </a:r>
            <a:r>
              <a:rPr lang="ko-KR" altLang="en-US" sz="900" dirty="0">
                <a:latin typeface="+mn-ea"/>
              </a:rPr>
              <a:t>상품</a:t>
            </a:r>
            <a:r>
              <a:rPr lang="ko-KR" altLang="en-US" sz="900" dirty="0" smtClean="0">
                <a:latin typeface="+mn-ea"/>
              </a:rPr>
              <a:t> </a:t>
            </a:r>
            <a:r>
              <a:rPr lang="ko-KR" altLang="en-US" sz="900" dirty="0">
                <a:latin typeface="+mn-ea"/>
              </a:rPr>
              <a:t>코드 </a:t>
            </a:r>
            <a:r>
              <a:rPr lang="en-US" altLang="ko-KR" sz="900" b="1" dirty="0">
                <a:latin typeface="+mn-ea"/>
              </a:rPr>
              <a:t>(NEW) </a:t>
            </a:r>
            <a:r>
              <a:rPr lang="en-US" altLang="ko-KR" sz="900" dirty="0" smtClean="0">
                <a:latin typeface="+mn-ea"/>
              </a:rPr>
              <a:t>: </a:t>
            </a:r>
            <a:r>
              <a:rPr lang="en-US" altLang="ko-KR" sz="900" b="1" dirty="0">
                <a:latin typeface="+mn-ea"/>
              </a:rPr>
              <a:t>{</a:t>
            </a:r>
            <a:r>
              <a:rPr lang="en-US" altLang="ko-KR" sz="900" b="1" dirty="0" err="1" smtClean="0">
                <a:latin typeface="+mn-ea"/>
              </a:rPr>
              <a:t>krs_item_cd</a:t>
            </a:r>
            <a:r>
              <a:rPr lang="en-US" altLang="ko-KR" sz="900" b="1" dirty="0" smtClean="0">
                <a:latin typeface="+mn-ea"/>
              </a:rPr>
              <a:t>}</a:t>
            </a:r>
            <a:r>
              <a:rPr lang="en-US" altLang="ko-KR" sz="900" dirty="0" smtClean="0">
                <a:latin typeface="+mn-ea"/>
              </a:rPr>
              <a:t> </a:t>
            </a:r>
            <a:r>
              <a:rPr lang="en-US" altLang="ko-KR" sz="900" dirty="0" err="1" smtClean="0">
                <a:latin typeface="+mn-ea"/>
              </a:rPr>
              <a:t>readonly</a:t>
            </a:r>
            <a:endParaRPr lang="en-US" altLang="ko-KR" sz="900" dirty="0">
              <a:latin typeface="+mn-ea"/>
            </a:endParaRPr>
          </a:p>
          <a:p>
            <a:r>
              <a:rPr lang="en-US" altLang="ko-KR" sz="900" dirty="0">
                <a:latin typeface="+mn-ea"/>
              </a:rPr>
              <a:t>  3) </a:t>
            </a:r>
            <a:r>
              <a:rPr lang="ko-KR" altLang="en-US" sz="900" dirty="0" smtClean="0">
                <a:latin typeface="+mn-ea"/>
              </a:rPr>
              <a:t>바코드 </a:t>
            </a:r>
            <a:r>
              <a:rPr lang="en-US" altLang="ko-KR" sz="900" b="1" dirty="0" smtClean="0">
                <a:latin typeface="+mn-ea"/>
              </a:rPr>
              <a:t>(NEW)</a:t>
            </a:r>
            <a:r>
              <a:rPr lang="ko-KR" altLang="en-US" sz="900" dirty="0" smtClean="0">
                <a:latin typeface="+mn-ea"/>
              </a:rPr>
              <a:t> </a:t>
            </a:r>
            <a:r>
              <a:rPr lang="en-US" altLang="ko-KR" sz="900" dirty="0">
                <a:latin typeface="+mn-ea"/>
              </a:rPr>
              <a:t>:</a:t>
            </a:r>
            <a:r>
              <a:rPr lang="en-US" altLang="ko-KR" sz="900" b="1" dirty="0">
                <a:latin typeface="+mn-ea"/>
              </a:rPr>
              <a:t> {</a:t>
            </a:r>
            <a:r>
              <a:rPr lang="en-US" altLang="ko-KR" sz="900" b="1" dirty="0" err="1">
                <a:latin typeface="+mn-ea"/>
              </a:rPr>
              <a:t>krs_bar_cd</a:t>
            </a:r>
            <a:r>
              <a:rPr lang="en-US" altLang="ko-KR" sz="900" b="1" dirty="0">
                <a:latin typeface="+mn-ea"/>
              </a:rPr>
              <a:t>}</a:t>
            </a:r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err="1" smtClean="0">
                <a:latin typeface="+mn-ea"/>
              </a:rPr>
              <a:t>readonly</a:t>
            </a:r>
            <a:endParaRPr lang="en-US" altLang="ko-KR" sz="900" dirty="0">
              <a:latin typeface="+mn-ea"/>
            </a:endParaRPr>
          </a:p>
          <a:p>
            <a:r>
              <a:rPr lang="en-US" altLang="ko-KR" sz="900" dirty="0">
                <a:latin typeface="+mn-ea"/>
              </a:rPr>
              <a:t>  4) </a:t>
            </a:r>
            <a:r>
              <a:rPr lang="ko-KR" altLang="en-US" sz="900" dirty="0">
                <a:latin typeface="+mn-ea"/>
              </a:rPr>
              <a:t>매장 이름 </a:t>
            </a:r>
            <a:r>
              <a:rPr lang="en-US" altLang="ko-KR" sz="900" dirty="0">
                <a:latin typeface="+mn-ea"/>
              </a:rPr>
              <a:t>: </a:t>
            </a:r>
            <a:r>
              <a:rPr lang="en-US" altLang="ko-KR" sz="900" dirty="0" err="1">
                <a:latin typeface="+mn-ea"/>
              </a:rPr>
              <a:t>readonly</a:t>
            </a:r>
            <a:endParaRPr lang="en-US" altLang="ko-KR" sz="900" dirty="0">
              <a:latin typeface="+mn-ea"/>
            </a:endParaRPr>
          </a:p>
          <a:p>
            <a:r>
              <a:rPr lang="en-US" altLang="ko-KR" sz="900" dirty="0">
                <a:latin typeface="+mn-ea"/>
              </a:rPr>
              <a:t>  </a:t>
            </a:r>
            <a:r>
              <a:rPr lang="en-US" altLang="ko-KR" sz="900" dirty="0" smtClean="0">
                <a:latin typeface="+mn-ea"/>
              </a:rPr>
              <a:t>5) </a:t>
            </a:r>
            <a:r>
              <a:rPr lang="ko-KR" altLang="en-US" sz="900" dirty="0">
                <a:latin typeface="+mn-ea"/>
              </a:rPr>
              <a:t>매장 코드 </a:t>
            </a:r>
            <a:r>
              <a:rPr lang="en-US" altLang="ko-KR" sz="900" dirty="0">
                <a:latin typeface="+mn-ea"/>
              </a:rPr>
              <a:t>: </a:t>
            </a:r>
            <a:r>
              <a:rPr lang="en-US" altLang="ko-KR" sz="900" dirty="0" err="1">
                <a:latin typeface="+mn-ea"/>
              </a:rPr>
              <a:t>readonly</a:t>
            </a:r>
            <a:endParaRPr lang="en-US" altLang="ko-KR" sz="900" dirty="0">
              <a:latin typeface="+mn-ea"/>
            </a:endParaRPr>
          </a:p>
          <a:p>
            <a:r>
              <a:rPr lang="en-US" altLang="ko-KR" sz="900" dirty="0">
                <a:latin typeface="+mn-ea"/>
              </a:rPr>
              <a:t>  </a:t>
            </a:r>
            <a:r>
              <a:rPr lang="en-US" altLang="ko-KR" sz="900" dirty="0" smtClean="0">
                <a:latin typeface="+mn-ea"/>
              </a:rPr>
              <a:t>6) </a:t>
            </a:r>
            <a:r>
              <a:rPr lang="ko-KR" altLang="en-US" sz="900" dirty="0" smtClean="0">
                <a:latin typeface="+mn-ea"/>
              </a:rPr>
              <a:t>가격 </a:t>
            </a:r>
            <a:r>
              <a:rPr lang="en-US" altLang="ko-KR" sz="900" dirty="0">
                <a:latin typeface="+mn-ea"/>
              </a:rPr>
              <a:t>: {</a:t>
            </a:r>
            <a:r>
              <a:rPr lang="en-US" altLang="ko-KR" sz="900" dirty="0" smtClean="0">
                <a:latin typeface="+mn-ea"/>
              </a:rPr>
              <a:t>price} </a:t>
            </a:r>
            <a:r>
              <a:rPr lang="en-US" altLang="ko-KR" sz="900" dirty="0" err="1" smtClean="0">
                <a:latin typeface="+mn-ea"/>
              </a:rPr>
              <a:t>readonly</a:t>
            </a:r>
            <a:endParaRPr lang="en-US" altLang="ko-KR" sz="900" dirty="0" smtClean="0">
              <a:latin typeface="+mn-ea"/>
            </a:endParaRP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6-1) </a:t>
            </a:r>
            <a:r>
              <a:rPr lang="ko-KR" altLang="en-US" sz="900" dirty="0" smtClean="0">
                <a:latin typeface="+mn-ea"/>
              </a:rPr>
              <a:t>할인 선택 </a:t>
            </a:r>
            <a:r>
              <a:rPr lang="en-US" altLang="ko-KR" sz="900" dirty="0" smtClean="0">
                <a:latin typeface="+mn-ea"/>
              </a:rPr>
              <a:t>: same as current</a:t>
            </a:r>
            <a:br>
              <a:rPr lang="en-US" altLang="ko-KR" sz="900" dirty="0" smtClean="0">
                <a:latin typeface="+mn-ea"/>
              </a:rPr>
            </a:br>
            <a:r>
              <a:rPr lang="en-US" altLang="ko-KR" sz="900" dirty="0" smtClean="0">
                <a:latin typeface="+mn-ea"/>
              </a:rPr>
              <a:t>    -</a:t>
            </a:r>
            <a:r>
              <a:rPr lang="en-US" altLang="ko-KR" sz="900" b="1" dirty="0" smtClean="0">
                <a:latin typeface="+mn-ea"/>
              </a:rPr>
              <a:t> </a:t>
            </a:r>
            <a:r>
              <a:rPr lang="en-US" altLang="ko-KR" sz="900" b="1" dirty="0">
                <a:latin typeface="+mn-ea"/>
              </a:rPr>
              <a:t>if the product’s </a:t>
            </a:r>
            <a:r>
              <a:rPr lang="en-US" altLang="ko-KR" sz="900" b="1" dirty="0" err="1">
                <a:latin typeface="+mn-ea"/>
              </a:rPr>
              <a:t>st_mall.krs_bsns_se_cd</a:t>
            </a:r>
            <a:r>
              <a:rPr lang="en-US" altLang="ko-KR" sz="900" b="1" dirty="0">
                <a:latin typeface="+mn-ea"/>
              </a:rPr>
              <a:t> =</a:t>
            </a:r>
            <a:r>
              <a:rPr lang="en-US" altLang="ko-KR" sz="900" b="1" dirty="0">
                <a:solidFill>
                  <a:srgbClr val="FF0000"/>
                </a:solidFill>
                <a:latin typeface="+mn-ea"/>
              </a:rPr>
              <a:t> ‘002</a:t>
            </a:r>
            <a:r>
              <a:rPr lang="en-US" altLang="ko-KR" sz="900" b="1" dirty="0">
                <a:latin typeface="+mn-ea"/>
              </a:rPr>
              <a:t>’, show </a:t>
            </a:r>
            <a:r>
              <a:rPr lang="en-US" altLang="ko-KR" sz="900" b="1" dirty="0" smtClean="0">
                <a:latin typeface="+mn-ea"/>
              </a:rPr>
              <a:t>field </a:t>
            </a:r>
            <a:r>
              <a:rPr lang="en-US" altLang="ko-KR" sz="900" b="1" dirty="0">
                <a:latin typeface="+mn-ea"/>
              </a:rPr>
              <a:t>(if else, </a:t>
            </a:r>
            <a:r>
              <a:rPr lang="en-US" altLang="ko-KR" sz="900" b="1" dirty="0" smtClean="0">
                <a:latin typeface="+mn-ea"/>
              </a:rPr>
              <a:t>HIDE)</a:t>
            </a:r>
            <a:endParaRPr lang="en-US" altLang="ko-KR" sz="900" dirty="0" smtClean="0">
              <a:latin typeface="+mn-ea"/>
            </a:endParaRPr>
          </a:p>
          <a:p>
            <a:r>
              <a:rPr lang="en-US" altLang="ko-KR" sz="900" b="1" dirty="0">
                <a:latin typeface="+mn-ea"/>
              </a:rPr>
              <a:t> </a:t>
            </a:r>
            <a:r>
              <a:rPr lang="en-US" altLang="ko-KR" sz="900" b="1" dirty="0" smtClean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7) </a:t>
            </a:r>
            <a:r>
              <a:rPr lang="ko-KR" altLang="en-US" sz="900" dirty="0" smtClean="0">
                <a:latin typeface="+mn-ea"/>
              </a:rPr>
              <a:t>할인 후 가격 </a:t>
            </a:r>
            <a:r>
              <a:rPr lang="en-US" altLang="ko-KR" sz="900" dirty="0">
                <a:latin typeface="+mn-ea"/>
              </a:rPr>
              <a:t>: {</a:t>
            </a:r>
            <a:r>
              <a:rPr lang="en-US" altLang="ko-KR" sz="900" dirty="0" err="1" smtClean="0">
                <a:latin typeface="+mn-ea"/>
              </a:rPr>
              <a:t>sale_price</a:t>
            </a:r>
            <a:r>
              <a:rPr lang="en-US" altLang="ko-KR" sz="900" dirty="0" smtClean="0">
                <a:latin typeface="+mn-ea"/>
              </a:rPr>
              <a:t>} </a:t>
            </a:r>
            <a:r>
              <a:rPr lang="en-US" altLang="ko-KR" sz="900" dirty="0" err="1" smtClean="0">
                <a:latin typeface="+mn-ea"/>
              </a:rPr>
              <a:t>readonly</a:t>
            </a:r>
            <a:endParaRPr lang="en-US" altLang="ko-KR" sz="900" dirty="0" smtClean="0">
              <a:latin typeface="+mn-ea"/>
            </a:endParaRP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</a:t>
            </a:r>
            <a:r>
              <a:rPr lang="en-US" altLang="ko-KR" sz="900" b="1" dirty="0" smtClean="0">
                <a:latin typeface="+mn-ea"/>
              </a:rPr>
              <a:t>- if </a:t>
            </a:r>
            <a:r>
              <a:rPr lang="ko-KR" altLang="en-US" sz="900" b="1" dirty="0" smtClean="0">
                <a:latin typeface="+mn-ea"/>
              </a:rPr>
              <a:t>할인 선택 </a:t>
            </a:r>
            <a:r>
              <a:rPr lang="en-US" altLang="ko-KR" sz="900" b="1" dirty="0" smtClean="0">
                <a:latin typeface="+mn-ea"/>
              </a:rPr>
              <a:t>(discount type and value) is </a:t>
            </a:r>
            <a:r>
              <a:rPr lang="en-US" altLang="ko-KR" sz="900" b="1" dirty="0" smtClean="0">
                <a:latin typeface="+mn-ea"/>
              </a:rPr>
              <a:t>set, change {</a:t>
            </a:r>
            <a:r>
              <a:rPr lang="en-US" altLang="ko-KR" sz="900" b="1" dirty="0" err="1" smtClean="0">
                <a:latin typeface="+mn-ea"/>
              </a:rPr>
              <a:t>sale_price</a:t>
            </a:r>
            <a:r>
              <a:rPr lang="en-US" altLang="ko-KR" sz="900" b="1" dirty="0" smtClean="0">
                <a:latin typeface="+mn-ea"/>
              </a:rPr>
              <a:t>} according to discount setting</a:t>
            </a:r>
            <a:endParaRPr lang="en-US" altLang="ko-KR" sz="900" b="1" dirty="0" smtClean="0">
              <a:latin typeface="+mn-ea"/>
            </a:endParaRP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8) </a:t>
            </a:r>
            <a:r>
              <a:rPr lang="ko-KR" altLang="en-US" sz="900" dirty="0" smtClean="0">
                <a:latin typeface="+mn-ea"/>
              </a:rPr>
              <a:t>재고 </a:t>
            </a:r>
            <a:r>
              <a:rPr lang="en-US" altLang="ko-KR" sz="900" dirty="0">
                <a:latin typeface="+mn-ea"/>
              </a:rPr>
              <a:t>: {</a:t>
            </a:r>
            <a:r>
              <a:rPr lang="en-US" altLang="ko-KR" sz="900" dirty="0" err="1" smtClean="0">
                <a:latin typeface="+mn-ea"/>
              </a:rPr>
              <a:t>stock_count</a:t>
            </a:r>
            <a:r>
              <a:rPr lang="en-US" altLang="ko-KR" sz="900" dirty="0" smtClean="0">
                <a:latin typeface="+mn-ea"/>
              </a:rPr>
              <a:t>}</a:t>
            </a:r>
            <a:br>
              <a:rPr lang="en-US" altLang="ko-KR" sz="900" dirty="0" smtClean="0">
                <a:latin typeface="+mn-ea"/>
              </a:rPr>
            </a:br>
            <a:r>
              <a:rPr lang="en-US" altLang="ko-KR" sz="900" dirty="0" smtClean="0">
                <a:latin typeface="+mn-ea"/>
              </a:rPr>
              <a:t>    -</a:t>
            </a:r>
            <a:r>
              <a:rPr lang="en-US" altLang="ko-KR" sz="900" b="1" dirty="0" smtClean="0">
                <a:latin typeface="+mn-ea"/>
              </a:rPr>
              <a:t> if the product’s </a:t>
            </a:r>
            <a:r>
              <a:rPr lang="en-US" altLang="ko-KR" sz="900" b="1" dirty="0" err="1" smtClean="0">
                <a:latin typeface="+mn-ea"/>
              </a:rPr>
              <a:t>st_mall.krs_bsns_se_cd</a:t>
            </a:r>
            <a:r>
              <a:rPr lang="en-US" altLang="ko-KR" sz="900" b="1" dirty="0" smtClean="0">
                <a:latin typeface="+mn-ea"/>
              </a:rPr>
              <a:t> = ‘</a:t>
            </a:r>
            <a:r>
              <a:rPr lang="en-US" altLang="ko-KR" sz="900" b="1" dirty="0" smtClean="0">
                <a:solidFill>
                  <a:srgbClr val="FF0000"/>
                </a:solidFill>
                <a:latin typeface="+mn-ea"/>
              </a:rPr>
              <a:t>102</a:t>
            </a:r>
            <a:r>
              <a:rPr lang="en-US" altLang="ko-KR" sz="900" b="1" dirty="0" smtClean="0">
                <a:latin typeface="+mn-ea"/>
              </a:rPr>
              <a:t>’, show </a:t>
            </a:r>
            <a:r>
              <a:rPr lang="en-US" altLang="ko-KR" sz="900" b="1" dirty="0">
                <a:latin typeface="+mn-ea"/>
              </a:rPr>
              <a:t>field</a:t>
            </a:r>
            <a:r>
              <a:rPr lang="en-US" altLang="ko-KR" sz="900" b="1" dirty="0" smtClean="0">
                <a:latin typeface="+mn-ea"/>
              </a:rPr>
              <a:t> (if else, HIDE)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9) </a:t>
            </a:r>
            <a:r>
              <a:rPr lang="ko-KR" altLang="en-US" sz="900" dirty="0" smtClean="0">
                <a:latin typeface="+mn-ea"/>
              </a:rPr>
              <a:t>상품 대표 이미지 </a:t>
            </a:r>
            <a:r>
              <a:rPr lang="en-US" altLang="ko-KR" sz="900" dirty="0" smtClean="0">
                <a:latin typeface="+mn-ea"/>
              </a:rPr>
              <a:t>: </a:t>
            </a:r>
            <a:br>
              <a:rPr lang="en-US" altLang="ko-KR" sz="900" dirty="0" smtClean="0">
                <a:latin typeface="+mn-ea"/>
              </a:rPr>
            </a:br>
            <a:r>
              <a:rPr lang="en-US" altLang="ko-KR" sz="900" dirty="0" smtClean="0">
                <a:latin typeface="+mn-ea"/>
              </a:rPr>
              <a:t>     - </a:t>
            </a:r>
            <a:r>
              <a:rPr lang="en-US" altLang="ko-KR" sz="900" dirty="0" err="1">
                <a:latin typeface="+mn-ea"/>
              </a:rPr>
              <a:t>inputbox</a:t>
            </a:r>
            <a:r>
              <a:rPr lang="en-US" altLang="ko-KR" sz="900" dirty="0">
                <a:latin typeface="+mn-ea"/>
              </a:rPr>
              <a:t>: {</a:t>
            </a:r>
            <a:r>
              <a:rPr lang="en-US" altLang="ko-KR" sz="900" dirty="0" err="1">
                <a:latin typeface="+mn-ea"/>
              </a:rPr>
              <a:t>krs_img_url</a:t>
            </a:r>
            <a:r>
              <a:rPr lang="en-US" altLang="ko-KR" sz="900" dirty="0">
                <a:latin typeface="+mn-ea"/>
              </a:rPr>
              <a:t>} (</a:t>
            </a:r>
            <a:r>
              <a:rPr lang="en-US" altLang="ko-KR" sz="900" dirty="0" err="1">
                <a:latin typeface="+mn-ea"/>
              </a:rPr>
              <a:t>readonly</a:t>
            </a:r>
            <a:r>
              <a:rPr lang="en-US" altLang="ko-KR" sz="900" dirty="0">
                <a:latin typeface="+mn-ea"/>
              </a:rPr>
              <a:t>)</a:t>
            </a:r>
          </a:p>
          <a:p>
            <a:r>
              <a:rPr lang="en-US" altLang="ko-KR" sz="900" dirty="0">
                <a:latin typeface="+mn-ea"/>
              </a:rPr>
              <a:t>     - </a:t>
            </a:r>
            <a:r>
              <a:rPr lang="ko-KR" altLang="en-US" sz="900" dirty="0">
                <a:latin typeface="+mn-ea"/>
              </a:rPr>
              <a:t>첨부 </a:t>
            </a:r>
            <a:r>
              <a:rPr lang="en-US" altLang="ko-KR" sz="900" dirty="0">
                <a:latin typeface="+mn-ea"/>
              </a:rPr>
              <a:t>button: </a:t>
            </a:r>
            <a:r>
              <a:rPr lang="en-US" altLang="ko-KR" sz="900" b="1" dirty="0">
                <a:latin typeface="+mn-ea"/>
              </a:rPr>
              <a:t>HIDE</a:t>
            </a:r>
            <a:endParaRPr lang="en-US" altLang="ko-KR" sz="900" dirty="0" smtClean="0">
              <a:latin typeface="+mn-ea"/>
            </a:endParaRP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10) </a:t>
            </a:r>
            <a:r>
              <a:rPr lang="ko-KR" altLang="en-US" sz="900" dirty="0" smtClean="0">
                <a:latin typeface="+mn-ea"/>
              </a:rPr>
              <a:t>임직원 할인율 </a:t>
            </a:r>
            <a:r>
              <a:rPr lang="en-US" altLang="ko-KR" sz="900" dirty="0">
                <a:latin typeface="+mn-ea"/>
              </a:rPr>
              <a:t>: {</a:t>
            </a:r>
            <a:r>
              <a:rPr lang="en-US" altLang="ko-KR" sz="900" dirty="0" err="1" smtClean="0">
                <a:latin typeface="+mn-ea"/>
              </a:rPr>
              <a:t>staff_discount_rate</a:t>
            </a:r>
            <a:r>
              <a:rPr lang="en-US" altLang="ko-KR" sz="900" dirty="0" smtClean="0">
                <a:latin typeface="+mn-ea"/>
              </a:rPr>
              <a:t>} </a:t>
            </a:r>
            <a:r>
              <a:rPr lang="en-US" altLang="ko-KR" sz="900" dirty="0" err="1" smtClean="0">
                <a:latin typeface="+mn-ea"/>
              </a:rPr>
              <a:t>readonly</a:t>
            </a:r>
            <a:endParaRPr lang="en-US" altLang="ko-KR" sz="900" dirty="0" smtClean="0">
              <a:latin typeface="+mn-ea"/>
            </a:endParaRP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11) </a:t>
            </a:r>
            <a:r>
              <a:rPr lang="ko-KR" altLang="en-US" sz="900" dirty="0" smtClean="0">
                <a:latin typeface="+mn-ea"/>
              </a:rPr>
              <a:t>임직원 할인 후 가격 </a:t>
            </a:r>
            <a:r>
              <a:rPr lang="en-US" altLang="ko-KR" sz="900" dirty="0">
                <a:latin typeface="+mn-ea"/>
              </a:rPr>
              <a:t>: {</a:t>
            </a:r>
            <a:r>
              <a:rPr lang="en-US" altLang="ko-KR" sz="900" dirty="0" err="1" smtClean="0">
                <a:latin typeface="+mn-ea"/>
              </a:rPr>
              <a:t>staff_sale_price</a:t>
            </a:r>
            <a:r>
              <a:rPr lang="en-US" altLang="ko-KR" sz="900" dirty="0" smtClean="0">
                <a:latin typeface="+mn-ea"/>
              </a:rPr>
              <a:t>} </a:t>
            </a:r>
            <a:r>
              <a:rPr lang="en-US" altLang="ko-KR" sz="900" dirty="0" err="1">
                <a:latin typeface="+mn-ea"/>
              </a:rPr>
              <a:t>readonly</a:t>
            </a:r>
            <a:endParaRPr lang="en-US" altLang="ko-KR" sz="9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5425917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53B2E86D-2CBD-3E82-D9F2-F7177E2AF1E4}"/>
              </a:ext>
            </a:extLst>
          </p:cNvPr>
          <p:cNvSpPr/>
          <p:nvPr/>
        </p:nvSpPr>
        <p:spPr>
          <a:xfrm>
            <a:off x="337350" y="248573"/>
            <a:ext cx="6699944" cy="37286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400"/>
              <a:t>8. </a:t>
            </a:r>
            <a:r>
              <a:rPr lang="ko-KR" altLang="en-US" sz="1400"/>
              <a:t>상품 정보</a:t>
            </a:r>
            <a:r>
              <a:rPr lang="en-US" altLang="ko-KR" sz="1400"/>
              <a:t>(</a:t>
            </a:r>
            <a:r>
              <a:rPr lang="ko-KR" altLang="en-US" sz="1400"/>
              <a:t>현 상품 등록 관리</a:t>
            </a:r>
            <a:r>
              <a:rPr lang="en-US" altLang="ko-KR" sz="1400"/>
              <a:t>)</a:t>
            </a:r>
            <a:r>
              <a:rPr lang="ko-KR" altLang="en-US" sz="1400"/>
              <a:t>의 일부 항목을 상품 관리 메뉴</a:t>
            </a:r>
            <a:r>
              <a:rPr lang="en-US" altLang="ko-KR" sz="1400"/>
              <a:t>(</a:t>
            </a:r>
            <a:r>
              <a:rPr lang="ko-KR" altLang="en-US" sz="1400"/>
              <a:t>신규</a:t>
            </a:r>
            <a:r>
              <a:rPr lang="en-US" altLang="ko-KR" sz="1400"/>
              <a:t>)</a:t>
            </a:r>
            <a:r>
              <a:rPr lang="ko-KR" altLang="en-US" sz="1400"/>
              <a:t>로 분리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F314CE1-2593-CA08-8688-229FB5508F27}"/>
              </a:ext>
            </a:extLst>
          </p:cNvPr>
          <p:cNvSpPr txBox="1"/>
          <p:nvPr/>
        </p:nvSpPr>
        <p:spPr>
          <a:xfrm>
            <a:off x="337350" y="869577"/>
            <a:ext cx="2556806" cy="2308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900"/>
              <a:t>스토리 오더 관리 </a:t>
            </a:r>
            <a:r>
              <a:rPr lang="en-US" altLang="ko-KR" sz="900"/>
              <a:t>&gt; </a:t>
            </a:r>
            <a:r>
              <a:rPr lang="ko-KR" altLang="en-US" sz="900"/>
              <a:t>편의점 상품 관리 </a:t>
            </a:r>
            <a:r>
              <a:rPr lang="en-US" altLang="ko-KR" sz="900"/>
              <a:t>&gt; </a:t>
            </a:r>
            <a:r>
              <a:rPr lang="ko-KR" altLang="en-US" sz="900"/>
              <a:t>상세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18FA82C-8F0D-B3EF-35BA-DB7864E889F8}"/>
              </a:ext>
            </a:extLst>
          </p:cNvPr>
          <p:cNvSpPr txBox="1"/>
          <p:nvPr/>
        </p:nvSpPr>
        <p:spPr>
          <a:xfrm>
            <a:off x="340151" y="3474009"/>
            <a:ext cx="132935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/>
              <a:t>*</a:t>
            </a:r>
            <a:r>
              <a:rPr lang="ko-KR" altLang="en-US" sz="900"/>
              <a:t>최대 주문 가능 수량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상품 소개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en-US" altLang="ko-KR" sz="900"/>
              <a:t>*</a:t>
            </a:r>
            <a:r>
              <a:rPr lang="ko-KR" altLang="en-US" sz="900"/>
              <a:t>상품 노출 여부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en-US" altLang="ko-KR" sz="900"/>
              <a:t>*</a:t>
            </a:r>
            <a:r>
              <a:rPr lang="ko-KR" altLang="en-US" sz="900"/>
              <a:t>품절 표시 여부</a:t>
            </a:r>
            <a:endParaRPr lang="en-US" altLang="ko-KR" sz="90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E714675-86B7-091A-DF15-D0B4F20FA08D}"/>
              </a:ext>
            </a:extLst>
          </p:cNvPr>
          <p:cNvSpPr txBox="1"/>
          <p:nvPr/>
        </p:nvSpPr>
        <p:spPr>
          <a:xfrm>
            <a:off x="4247316" y="3436862"/>
            <a:ext cx="2233751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>
                <a:solidFill>
                  <a:schemeClr val="accent5"/>
                </a:solidFill>
              </a:rPr>
              <a:t>숫자만 입력 가능</a:t>
            </a:r>
            <a:r>
              <a:rPr lang="en-US" altLang="ko-KR" sz="900">
                <a:solidFill>
                  <a:schemeClr val="accent5"/>
                </a:solidFill>
              </a:rPr>
              <a:t>(</a:t>
            </a:r>
            <a:r>
              <a:rPr lang="ko-KR" altLang="en-US" sz="900">
                <a:solidFill>
                  <a:schemeClr val="accent5"/>
                </a:solidFill>
              </a:rPr>
              <a:t>현재와 동일</a:t>
            </a:r>
            <a:r>
              <a:rPr lang="en-US" altLang="ko-KR" sz="900">
                <a:solidFill>
                  <a:schemeClr val="accent5"/>
                </a:solidFill>
              </a:rPr>
              <a:t>)</a:t>
            </a:r>
          </a:p>
          <a:p>
            <a:r>
              <a:rPr lang="en-US" altLang="ko-KR" sz="900">
                <a:solidFill>
                  <a:schemeClr val="accent5"/>
                </a:solidFill>
              </a:rPr>
              <a:t>*</a:t>
            </a:r>
            <a:r>
              <a:rPr lang="ko-KR" altLang="en-US" sz="900">
                <a:solidFill>
                  <a:schemeClr val="accent5"/>
                </a:solidFill>
              </a:rPr>
              <a:t>미등록 시</a:t>
            </a:r>
            <a:r>
              <a:rPr lang="en-US" altLang="ko-KR" sz="900">
                <a:solidFill>
                  <a:schemeClr val="accent5"/>
                </a:solidFill>
              </a:rPr>
              <a:t>, </a:t>
            </a:r>
            <a:r>
              <a:rPr lang="ko-KR" altLang="en-US" sz="900">
                <a:solidFill>
                  <a:schemeClr val="accent5"/>
                </a:solidFill>
              </a:rPr>
              <a:t>기본값 </a:t>
            </a:r>
            <a:r>
              <a:rPr lang="en-US" altLang="ko-KR" sz="900">
                <a:solidFill>
                  <a:schemeClr val="accent5"/>
                </a:solidFill>
              </a:rPr>
              <a:t>5</a:t>
            </a:r>
            <a:r>
              <a:rPr lang="ko-KR" altLang="en-US" sz="900">
                <a:solidFill>
                  <a:schemeClr val="accent5"/>
                </a:solidFill>
              </a:rPr>
              <a:t>로 설정</a:t>
            </a:r>
            <a:endParaRPr lang="en-US" altLang="ko-KR" sz="900">
              <a:solidFill>
                <a:schemeClr val="accent5"/>
              </a:solidFill>
            </a:endParaRPr>
          </a:p>
          <a:p>
            <a:endParaRPr lang="en-US" altLang="ko-KR" sz="900">
              <a:solidFill>
                <a:schemeClr val="accent5"/>
              </a:solidFill>
            </a:endParaRPr>
          </a:p>
          <a:p>
            <a:r>
              <a:rPr lang="ko-KR" altLang="en-US" sz="900">
                <a:solidFill>
                  <a:schemeClr val="accent5"/>
                </a:solidFill>
              </a:rPr>
              <a:t>현재와 동일</a:t>
            </a:r>
            <a:endParaRPr lang="en-US" altLang="ko-KR" sz="900">
              <a:solidFill>
                <a:schemeClr val="accent5"/>
              </a:solidFill>
            </a:endParaRPr>
          </a:p>
          <a:p>
            <a:endParaRPr lang="en-US" altLang="ko-KR" sz="900">
              <a:solidFill>
                <a:schemeClr val="accent5"/>
              </a:solidFill>
            </a:endParaRPr>
          </a:p>
          <a:p>
            <a:endParaRPr lang="en-US" altLang="ko-KR" sz="900">
              <a:solidFill>
                <a:schemeClr val="accent5"/>
              </a:solidFill>
            </a:endParaRPr>
          </a:p>
          <a:p>
            <a:r>
              <a:rPr lang="ko-KR" altLang="en-US" sz="900">
                <a:solidFill>
                  <a:schemeClr val="accent5"/>
                </a:solidFill>
              </a:rPr>
              <a:t>상품 노출 여부</a:t>
            </a:r>
            <a:r>
              <a:rPr lang="en-US" altLang="ko-KR" sz="900">
                <a:solidFill>
                  <a:schemeClr val="accent5"/>
                </a:solidFill>
              </a:rPr>
              <a:t>(</a:t>
            </a:r>
            <a:r>
              <a:rPr lang="ko-KR" altLang="en-US" sz="900">
                <a:solidFill>
                  <a:schemeClr val="accent5"/>
                </a:solidFill>
              </a:rPr>
              <a:t>현재와 동일</a:t>
            </a:r>
            <a:r>
              <a:rPr lang="en-US" altLang="ko-KR" sz="900">
                <a:solidFill>
                  <a:schemeClr val="accent5"/>
                </a:solidFill>
              </a:rPr>
              <a:t>)</a:t>
            </a:r>
          </a:p>
          <a:p>
            <a:r>
              <a:rPr lang="en-US" altLang="ko-KR" sz="900">
                <a:solidFill>
                  <a:schemeClr val="accent5"/>
                </a:solidFill>
              </a:rPr>
              <a:t>*</a:t>
            </a:r>
            <a:r>
              <a:rPr lang="ko-KR" altLang="en-US" sz="900">
                <a:solidFill>
                  <a:schemeClr val="accent5"/>
                </a:solidFill>
              </a:rPr>
              <a:t>기본값 여</a:t>
            </a:r>
            <a:endParaRPr lang="en-US" altLang="ko-KR" sz="900">
              <a:solidFill>
                <a:schemeClr val="accent5"/>
              </a:solidFill>
            </a:endParaRPr>
          </a:p>
          <a:p>
            <a:endParaRPr lang="en-US" altLang="ko-KR" sz="900">
              <a:solidFill>
                <a:schemeClr val="accent5"/>
              </a:solidFill>
            </a:endParaRPr>
          </a:p>
          <a:p>
            <a:r>
              <a:rPr lang="ko-KR" altLang="en-US" sz="900">
                <a:solidFill>
                  <a:schemeClr val="accent5"/>
                </a:solidFill>
              </a:rPr>
              <a:t>재고와 무관한 품절 표시</a:t>
            </a:r>
            <a:r>
              <a:rPr lang="en-US" altLang="ko-KR" sz="900">
                <a:solidFill>
                  <a:schemeClr val="accent5"/>
                </a:solidFill>
              </a:rPr>
              <a:t>(</a:t>
            </a:r>
            <a:r>
              <a:rPr lang="ko-KR" altLang="en-US" sz="900">
                <a:solidFill>
                  <a:schemeClr val="accent5"/>
                </a:solidFill>
              </a:rPr>
              <a:t>현재와 동일</a:t>
            </a:r>
            <a:r>
              <a:rPr lang="en-US" altLang="ko-KR" sz="900">
                <a:solidFill>
                  <a:schemeClr val="accent5"/>
                </a:solidFill>
              </a:rPr>
              <a:t>)</a:t>
            </a:r>
          </a:p>
          <a:p>
            <a:r>
              <a:rPr lang="en-US" altLang="ko-KR" sz="900">
                <a:solidFill>
                  <a:schemeClr val="accent5"/>
                </a:solidFill>
              </a:rPr>
              <a:t>*</a:t>
            </a:r>
            <a:r>
              <a:rPr lang="ko-KR" altLang="en-US" sz="900">
                <a:solidFill>
                  <a:schemeClr val="accent5"/>
                </a:solidFill>
              </a:rPr>
              <a:t>기본값 부</a:t>
            </a:r>
            <a:endParaRPr lang="en-US" altLang="ko-KR" sz="900">
              <a:solidFill>
                <a:schemeClr val="accent5"/>
              </a:solidFill>
            </a:endParaRPr>
          </a:p>
        </p:txBody>
      </p:sp>
      <p:sp>
        <p:nvSpPr>
          <p:cNvPr id="8" name="사각형: 둥근 모서리 7">
            <a:extLst>
              <a:ext uri="{FF2B5EF4-FFF2-40B4-BE49-F238E27FC236}">
                <a16:creationId xmlns:a16="http://schemas.microsoft.com/office/drawing/2014/main" id="{15926F26-2CB3-0BF4-B505-3F0F133D6A64}"/>
              </a:ext>
            </a:extLst>
          </p:cNvPr>
          <p:cNvSpPr/>
          <p:nvPr/>
        </p:nvSpPr>
        <p:spPr>
          <a:xfrm>
            <a:off x="1745038" y="3474009"/>
            <a:ext cx="1600865" cy="201893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사각형: 둥근 모서리 8">
            <a:extLst>
              <a:ext uri="{FF2B5EF4-FFF2-40B4-BE49-F238E27FC236}">
                <a16:creationId xmlns:a16="http://schemas.microsoft.com/office/drawing/2014/main" id="{E0A1738F-4041-B608-36D7-59BD4781F647}"/>
              </a:ext>
            </a:extLst>
          </p:cNvPr>
          <p:cNvSpPr/>
          <p:nvPr/>
        </p:nvSpPr>
        <p:spPr>
          <a:xfrm>
            <a:off x="1745038" y="3886081"/>
            <a:ext cx="1600865" cy="201893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Circle" descr="&lt;Tags&gt;&lt;SMARTRESIZEANCHORS&gt;None,None,Absolute,None&lt;/SMARTRESIZEANCHORS&gt;&lt;/Tags&gt;">
            <a:extLst>
              <a:ext uri="{FF2B5EF4-FFF2-40B4-BE49-F238E27FC236}">
                <a16:creationId xmlns:a16="http://schemas.microsoft.com/office/drawing/2014/main" id="{89E5B2A6-0DF5-6428-B624-8F99B07A5A6C}"/>
              </a:ext>
            </a:extLst>
          </p:cNvPr>
          <p:cNvSpPr/>
          <p:nvPr/>
        </p:nvSpPr>
        <p:spPr>
          <a:xfrm>
            <a:off x="1745038" y="4343006"/>
            <a:ext cx="106087" cy="106087"/>
          </a:xfrm>
          <a:prstGeom prst="ellipse">
            <a:avLst/>
          </a:prstGeom>
          <a:solidFill>
            <a:srgbClr val="FFFFFF"/>
          </a:solidFill>
          <a:ln w="6350"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72746" tIns="36373" rIns="72746" bIns="36373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900" dirty="0">
              <a:solidFill>
                <a:srgbClr val="5F5F5F"/>
              </a:solidFill>
              <a:cs typeface="Segoe UI" panose="020B0502040204020203" pitchFamily="34" charset="0"/>
            </a:endParaRPr>
          </a:p>
        </p:txBody>
      </p:sp>
      <p:sp>
        <p:nvSpPr>
          <p:cNvPr id="19" name="Check" descr="&lt;Tags&gt;&lt;SMARTRESIZEANCHORS&gt;None,None,Absolute,None&lt;/SMARTRESIZEANCHORS&gt;&lt;/Tags&gt;">
            <a:extLst>
              <a:ext uri="{FF2B5EF4-FFF2-40B4-BE49-F238E27FC236}">
                <a16:creationId xmlns:a16="http://schemas.microsoft.com/office/drawing/2014/main" id="{51B0907C-8411-D4C8-C0BA-6B917A21E2AC}"/>
              </a:ext>
            </a:extLst>
          </p:cNvPr>
          <p:cNvSpPr/>
          <p:nvPr/>
        </p:nvSpPr>
        <p:spPr>
          <a:xfrm>
            <a:off x="1774717" y="4372685"/>
            <a:ext cx="46729" cy="46729"/>
          </a:xfrm>
          <a:prstGeom prst="ellipse">
            <a:avLst/>
          </a:prstGeom>
          <a:solidFill>
            <a:srgbClr val="808080"/>
          </a:solidFill>
          <a:ln w="6350"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72746" tIns="36373" rIns="72746" bIns="36373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900" dirty="0">
              <a:solidFill>
                <a:srgbClr val="5F5F5F"/>
              </a:solidFill>
              <a:cs typeface="Segoe UI" panose="020B0502040204020203" pitchFamily="34" charset="0"/>
            </a:endParaRPr>
          </a:p>
        </p:txBody>
      </p:sp>
      <p:sp>
        <p:nvSpPr>
          <p:cNvPr id="20" name="Label" descr="&lt;SmartSettings&gt;&lt;SmartResize anchorLeft=&quot;Absolute&quot; anchorTop=&quot;Absolute&quot; anchorRight=&quot;Absolute&quot; anchorBottom=&quot;Absolute&quot; /&gt;&lt;/SmartSettings&gt;">
            <a:extLst>
              <a:ext uri="{FF2B5EF4-FFF2-40B4-BE49-F238E27FC236}">
                <a16:creationId xmlns:a16="http://schemas.microsoft.com/office/drawing/2014/main" id="{602355B0-BEC9-629C-5D28-371266F7EE0C}"/>
              </a:ext>
            </a:extLst>
          </p:cNvPr>
          <p:cNvSpPr txBox="1"/>
          <p:nvPr>
            <p:custDataLst>
              <p:tags r:id="rId1"/>
            </p:custDataLst>
          </p:nvPr>
        </p:nvSpPr>
        <p:spPr>
          <a:xfrm>
            <a:off x="1836836" y="4311575"/>
            <a:ext cx="664626" cy="168949"/>
          </a:xfrm>
          <a:prstGeom prst="rect">
            <a:avLst/>
          </a:prstGeom>
          <a:noFill/>
        </p:spPr>
        <p:txBody>
          <a:bodyPr wrap="none" lIns="58197" tIns="29098" rIns="58197" bIns="29098" rtlCol="0" anchor="ctr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900">
                <a:solidFill>
                  <a:srgbClr val="5F5F5F"/>
                </a:solidFill>
                <a:latin typeface="+mn-ea"/>
                <a:cs typeface="Segoe UI" panose="020B0502040204020203" pitchFamily="34" charset="0"/>
              </a:rPr>
              <a:t>여</a:t>
            </a:r>
            <a:endParaRPr lang="en-US" sz="900" dirty="0">
              <a:solidFill>
                <a:srgbClr val="5F5F5F"/>
              </a:solidFill>
              <a:latin typeface="+mn-ea"/>
              <a:cs typeface="Segoe UI" panose="020B0502040204020203" pitchFamily="34" charset="0"/>
            </a:endParaRPr>
          </a:p>
        </p:txBody>
      </p:sp>
      <p:sp>
        <p:nvSpPr>
          <p:cNvPr id="22" name="Circle" descr="&lt;Tags&gt;&lt;SMARTRESIZEANCHORS&gt;None,None,Absolute,None&lt;/SMARTRESIZEANCHORS&gt;&lt;/Tags&gt;">
            <a:extLst>
              <a:ext uri="{FF2B5EF4-FFF2-40B4-BE49-F238E27FC236}">
                <a16:creationId xmlns:a16="http://schemas.microsoft.com/office/drawing/2014/main" id="{76BD6BF8-FD7A-A6A6-2687-2C0D1713F89C}"/>
              </a:ext>
            </a:extLst>
          </p:cNvPr>
          <p:cNvSpPr/>
          <p:nvPr/>
        </p:nvSpPr>
        <p:spPr>
          <a:xfrm>
            <a:off x="2375416" y="4343872"/>
            <a:ext cx="106087" cy="106087"/>
          </a:xfrm>
          <a:prstGeom prst="ellipse">
            <a:avLst/>
          </a:prstGeom>
          <a:solidFill>
            <a:srgbClr val="FFFFFF"/>
          </a:solidFill>
          <a:ln w="6350"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72746" tIns="36373" rIns="72746" bIns="36373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900" dirty="0">
              <a:solidFill>
                <a:srgbClr val="5F5F5F"/>
              </a:solidFill>
              <a:cs typeface="Segoe UI" panose="020B0502040204020203" pitchFamily="34" charset="0"/>
            </a:endParaRPr>
          </a:p>
        </p:txBody>
      </p:sp>
      <p:sp>
        <p:nvSpPr>
          <p:cNvPr id="23" name="Check" descr="&lt;Tags&gt;&lt;SMARTRESIZEANCHORS&gt;None,None,Absolute,None&lt;/SMARTRESIZEANCHORS&gt;&lt;/Tags&gt;" hidden="1">
            <a:extLst>
              <a:ext uri="{FF2B5EF4-FFF2-40B4-BE49-F238E27FC236}">
                <a16:creationId xmlns:a16="http://schemas.microsoft.com/office/drawing/2014/main" id="{A6A21576-8CFD-AFFF-B2C9-5317790050A7}"/>
              </a:ext>
            </a:extLst>
          </p:cNvPr>
          <p:cNvSpPr/>
          <p:nvPr/>
        </p:nvSpPr>
        <p:spPr>
          <a:xfrm>
            <a:off x="2726331" y="2317086"/>
            <a:ext cx="46729" cy="46729"/>
          </a:xfrm>
          <a:prstGeom prst="ellipse">
            <a:avLst/>
          </a:prstGeom>
          <a:solidFill>
            <a:srgbClr val="808080"/>
          </a:solidFill>
          <a:ln w="6350"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72746" tIns="36373" rIns="72746" bIns="36373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900" dirty="0">
              <a:solidFill>
                <a:srgbClr val="5F5F5F"/>
              </a:solidFill>
              <a:cs typeface="Segoe UI" panose="020B0502040204020203" pitchFamily="34" charset="0"/>
            </a:endParaRPr>
          </a:p>
        </p:txBody>
      </p:sp>
      <p:sp>
        <p:nvSpPr>
          <p:cNvPr id="24" name="Label" descr="&lt;Tags&gt;&lt;SMARTRESIZEANCHORS&gt;Absolute,Absolute,Absolute,Absolute&lt;/SMARTRESIZEANCHORS&gt;&lt;/Tags&gt;">
            <a:extLst>
              <a:ext uri="{FF2B5EF4-FFF2-40B4-BE49-F238E27FC236}">
                <a16:creationId xmlns:a16="http://schemas.microsoft.com/office/drawing/2014/main" id="{86B6BB31-C9B5-0793-FACD-77F482248C65}"/>
              </a:ext>
            </a:extLst>
          </p:cNvPr>
          <p:cNvSpPr txBox="1"/>
          <p:nvPr/>
        </p:nvSpPr>
        <p:spPr>
          <a:xfrm>
            <a:off x="2473564" y="4312441"/>
            <a:ext cx="664626" cy="168949"/>
          </a:xfrm>
          <a:prstGeom prst="rect">
            <a:avLst/>
          </a:prstGeom>
          <a:noFill/>
        </p:spPr>
        <p:txBody>
          <a:bodyPr wrap="none" lIns="58197" tIns="29098" rIns="58197" bIns="29098" rtlCol="0" anchor="ctr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900">
                <a:solidFill>
                  <a:srgbClr val="5F5F5F"/>
                </a:solidFill>
                <a:ea typeface="KoPub돋움체 Medium" panose="02020603020101020101" pitchFamily="18" charset="-127"/>
                <a:cs typeface="Segoe UI" panose="020B0502040204020203" pitchFamily="34" charset="0"/>
              </a:rPr>
              <a:t>부</a:t>
            </a:r>
            <a:r>
              <a:rPr lang="en-US" altLang="ko-KR" sz="900">
                <a:solidFill>
                  <a:srgbClr val="5F5F5F"/>
                </a:solidFill>
                <a:ea typeface="KoPub돋움체 Medium" panose="02020603020101020101" pitchFamily="18" charset="-127"/>
                <a:cs typeface="Segoe UI" panose="020B0502040204020203" pitchFamily="34" charset="0"/>
              </a:rPr>
              <a:t>(</a:t>
            </a:r>
            <a:r>
              <a:rPr lang="ko-KR" altLang="en-US" sz="900">
                <a:solidFill>
                  <a:srgbClr val="5F5F5F"/>
                </a:solidFill>
                <a:ea typeface="KoPub돋움체 Medium" panose="02020603020101020101" pitchFamily="18" charset="-127"/>
                <a:cs typeface="Segoe UI" panose="020B0502040204020203" pitchFamily="34" charset="0"/>
              </a:rPr>
              <a:t>노출 안 함</a:t>
            </a:r>
            <a:r>
              <a:rPr lang="en-US" altLang="ko-KR" sz="900">
                <a:solidFill>
                  <a:srgbClr val="5F5F5F"/>
                </a:solidFill>
                <a:ea typeface="KoPub돋움체 Medium" panose="02020603020101020101" pitchFamily="18" charset="-127"/>
                <a:cs typeface="Segoe UI" panose="020B0502040204020203" pitchFamily="34" charset="0"/>
              </a:rPr>
              <a:t>)</a:t>
            </a:r>
            <a:endParaRPr lang="en-US" sz="900" dirty="0">
              <a:solidFill>
                <a:srgbClr val="5F5F5F"/>
              </a:solidFill>
              <a:ea typeface="KoPub돋움체 Medium" panose="02020603020101020101" pitchFamily="18" charset="-127"/>
              <a:cs typeface="Segoe UI" panose="020B0502040204020203" pitchFamily="34" charset="0"/>
            </a:endParaRPr>
          </a:p>
        </p:txBody>
      </p:sp>
      <p:sp>
        <p:nvSpPr>
          <p:cNvPr id="25" name="Circle" descr="&lt;Tags&gt;&lt;SMARTRESIZEANCHORS&gt;None,None,Absolute,None&lt;/SMARTRESIZEANCHORS&gt;&lt;/Tags&gt;">
            <a:extLst>
              <a:ext uri="{FF2B5EF4-FFF2-40B4-BE49-F238E27FC236}">
                <a16:creationId xmlns:a16="http://schemas.microsoft.com/office/drawing/2014/main" id="{36D67F36-1FCD-47CB-1E65-23DFB90AE1EC}"/>
              </a:ext>
            </a:extLst>
          </p:cNvPr>
          <p:cNvSpPr/>
          <p:nvPr/>
        </p:nvSpPr>
        <p:spPr>
          <a:xfrm>
            <a:off x="1745038" y="4760637"/>
            <a:ext cx="106087" cy="106087"/>
          </a:xfrm>
          <a:prstGeom prst="ellipse">
            <a:avLst/>
          </a:prstGeom>
          <a:solidFill>
            <a:srgbClr val="FFFFFF"/>
          </a:solidFill>
          <a:ln w="6350"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72746" tIns="36373" rIns="72746" bIns="36373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900" dirty="0">
              <a:solidFill>
                <a:srgbClr val="5F5F5F"/>
              </a:solidFill>
              <a:cs typeface="Segoe UI" panose="020B0502040204020203" pitchFamily="34" charset="0"/>
            </a:endParaRPr>
          </a:p>
        </p:txBody>
      </p:sp>
      <p:sp>
        <p:nvSpPr>
          <p:cNvPr id="27" name="Label" descr="&lt;SmartSettings&gt;&lt;SmartResize anchorLeft=&quot;Absolute&quot; anchorTop=&quot;Absolute&quot; anchorRight=&quot;Absolute&quot; anchorBottom=&quot;Absolute&quot; /&gt;&lt;/SmartSettings&gt;">
            <a:extLst>
              <a:ext uri="{FF2B5EF4-FFF2-40B4-BE49-F238E27FC236}">
                <a16:creationId xmlns:a16="http://schemas.microsoft.com/office/drawing/2014/main" id="{08F4AA36-4832-1444-3437-A2F9C0F15EB9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1836836" y="4729206"/>
            <a:ext cx="664626" cy="168949"/>
          </a:xfrm>
          <a:prstGeom prst="rect">
            <a:avLst/>
          </a:prstGeom>
          <a:noFill/>
        </p:spPr>
        <p:txBody>
          <a:bodyPr wrap="none" lIns="58197" tIns="29098" rIns="58197" bIns="29098" rtlCol="0" anchor="ctr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900">
                <a:solidFill>
                  <a:srgbClr val="5F5F5F"/>
                </a:solidFill>
                <a:latin typeface="+mn-ea"/>
                <a:cs typeface="Segoe UI" panose="020B0502040204020203" pitchFamily="34" charset="0"/>
              </a:rPr>
              <a:t>여</a:t>
            </a:r>
            <a:endParaRPr lang="en-US" sz="900" dirty="0">
              <a:solidFill>
                <a:srgbClr val="5F5F5F"/>
              </a:solidFill>
              <a:latin typeface="+mn-ea"/>
              <a:cs typeface="Segoe UI" panose="020B0502040204020203" pitchFamily="34" charset="0"/>
            </a:endParaRPr>
          </a:p>
        </p:txBody>
      </p:sp>
      <p:sp>
        <p:nvSpPr>
          <p:cNvPr id="28" name="Circle" descr="&lt;Tags&gt;&lt;SMARTRESIZEANCHORS&gt;None,None,Absolute,None&lt;/SMARTRESIZEANCHORS&gt;&lt;/Tags&gt;">
            <a:extLst>
              <a:ext uri="{FF2B5EF4-FFF2-40B4-BE49-F238E27FC236}">
                <a16:creationId xmlns:a16="http://schemas.microsoft.com/office/drawing/2014/main" id="{13E13CAA-2421-6D9F-EB34-C5195DCDB29A}"/>
              </a:ext>
            </a:extLst>
          </p:cNvPr>
          <p:cNvSpPr/>
          <p:nvPr/>
        </p:nvSpPr>
        <p:spPr>
          <a:xfrm>
            <a:off x="2375416" y="4761503"/>
            <a:ext cx="106087" cy="106087"/>
          </a:xfrm>
          <a:prstGeom prst="ellipse">
            <a:avLst/>
          </a:prstGeom>
          <a:solidFill>
            <a:srgbClr val="FFFFFF"/>
          </a:solidFill>
          <a:ln w="6350"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72746" tIns="36373" rIns="72746" bIns="36373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900" dirty="0">
              <a:solidFill>
                <a:srgbClr val="5F5F5F"/>
              </a:solidFill>
              <a:cs typeface="Segoe UI" panose="020B0502040204020203" pitchFamily="34" charset="0"/>
            </a:endParaRPr>
          </a:p>
        </p:txBody>
      </p:sp>
      <p:sp>
        <p:nvSpPr>
          <p:cNvPr id="29" name="Label" descr="&lt;Tags&gt;&lt;SMARTRESIZEANCHORS&gt;Absolute,Absolute,Absolute,Absolute&lt;/SMARTRESIZEANCHORS&gt;&lt;/Tags&gt;">
            <a:extLst>
              <a:ext uri="{FF2B5EF4-FFF2-40B4-BE49-F238E27FC236}">
                <a16:creationId xmlns:a16="http://schemas.microsoft.com/office/drawing/2014/main" id="{03D78F22-551A-17A3-B8A9-0E4E273FBDB9}"/>
              </a:ext>
            </a:extLst>
          </p:cNvPr>
          <p:cNvSpPr txBox="1"/>
          <p:nvPr/>
        </p:nvSpPr>
        <p:spPr>
          <a:xfrm>
            <a:off x="2473564" y="4730072"/>
            <a:ext cx="664626" cy="168949"/>
          </a:xfrm>
          <a:prstGeom prst="rect">
            <a:avLst/>
          </a:prstGeom>
          <a:noFill/>
        </p:spPr>
        <p:txBody>
          <a:bodyPr wrap="none" lIns="58197" tIns="29098" rIns="58197" bIns="29098" rtlCol="0" anchor="ctr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900">
                <a:solidFill>
                  <a:srgbClr val="5F5F5F"/>
                </a:solidFill>
                <a:ea typeface="KoPub돋움체 Medium" panose="02020603020101020101" pitchFamily="18" charset="-127"/>
                <a:cs typeface="Segoe UI" panose="020B0502040204020203" pitchFamily="34" charset="0"/>
              </a:rPr>
              <a:t>부</a:t>
            </a:r>
            <a:r>
              <a:rPr lang="en-US" altLang="ko-KR" sz="900">
                <a:solidFill>
                  <a:srgbClr val="5F5F5F"/>
                </a:solidFill>
                <a:ea typeface="KoPub돋움체 Medium" panose="02020603020101020101" pitchFamily="18" charset="-127"/>
                <a:cs typeface="Segoe UI" panose="020B0502040204020203" pitchFamily="34" charset="0"/>
              </a:rPr>
              <a:t>(</a:t>
            </a:r>
            <a:r>
              <a:rPr lang="ko-KR" altLang="en-US" sz="900">
                <a:solidFill>
                  <a:srgbClr val="5F5F5F"/>
                </a:solidFill>
                <a:ea typeface="KoPub돋움체 Medium" panose="02020603020101020101" pitchFamily="18" charset="-127"/>
                <a:cs typeface="Segoe UI" panose="020B0502040204020203" pitchFamily="34" charset="0"/>
              </a:rPr>
              <a:t>표시 안 함</a:t>
            </a:r>
            <a:r>
              <a:rPr lang="en-US" altLang="ko-KR" sz="900">
                <a:solidFill>
                  <a:srgbClr val="5F5F5F"/>
                </a:solidFill>
                <a:ea typeface="KoPub돋움체 Medium" panose="02020603020101020101" pitchFamily="18" charset="-127"/>
                <a:cs typeface="Segoe UI" panose="020B0502040204020203" pitchFamily="34" charset="0"/>
              </a:rPr>
              <a:t>)</a:t>
            </a:r>
            <a:endParaRPr lang="en-US" sz="900" dirty="0">
              <a:solidFill>
                <a:srgbClr val="5F5F5F"/>
              </a:solidFill>
              <a:ea typeface="KoPub돋움체 Medium" panose="02020603020101020101" pitchFamily="18" charset="-127"/>
              <a:cs typeface="Segoe UI" panose="020B0502040204020203" pitchFamily="34" charset="0"/>
            </a:endParaRPr>
          </a:p>
        </p:txBody>
      </p:sp>
      <p:sp>
        <p:nvSpPr>
          <p:cNvPr id="26" name="Check" descr="&lt;Tags&gt;&lt;SMARTRESIZEANCHORS&gt;None,None,Absolute,None&lt;/SMARTRESIZEANCHORS&gt;&lt;/Tags&gt;">
            <a:extLst>
              <a:ext uri="{FF2B5EF4-FFF2-40B4-BE49-F238E27FC236}">
                <a16:creationId xmlns:a16="http://schemas.microsoft.com/office/drawing/2014/main" id="{4EDA2052-8E27-AD5A-3D0E-4F2D3E33FA97}"/>
              </a:ext>
            </a:extLst>
          </p:cNvPr>
          <p:cNvSpPr/>
          <p:nvPr/>
        </p:nvSpPr>
        <p:spPr>
          <a:xfrm>
            <a:off x="2405095" y="4791182"/>
            <a:ext cx="46729" cy="46729"/>
          </a:xfrm>
          <a:prstGeom prst="ellipse">
            <a:avLst/>
          </a:prstGeom>
          <a:solidFill>
            <a:srgbClr val="808080"/>
          </a:solidFill>
          <a:ln w="6350">
            <a:solidFill>
              <a:srgbClr val="808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72746" tIns="36373" rIns="72746" bIns="36373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900" dirty="0">
              <a:solidFill>
                <a:srgbClr val="5F5F5F"/>
              </a:solidFill>
              <a:cs typeface="Segoe UI" panose="020B0502040204020203" pitchFamily="34" charset="0"/>
            </a:endParaRPr>
          </a:p>
        </p:txBody>
      </p:sp>
      <p:sp>
        <p:nvSpPr>
          <p:cNvPr id="30" name="사각형: 둥근 모서리 29">
            <a:extLst>
              <a:ext uri="{FF2B5EF4-FFF2-40B4-BE49-F238E27FC236}">
                <a16:creationId xmlns:a16="http://schemas.microsoft.com/office/drawing/2014/main" id="{44990269-F770-6E72-A8AB-39E17B461283}"/>
              </a:ext>
            </a:extLst>
          </p:cNvPr>
          <p:cNvSpPr/>
          <p:nvPr/>
        </p:nvSpPr>
        <p:spPr>
          <a:xfrm>
            <a:off x="3421208" y="5711275"/>
            <a:ext cx="462342" cy="201893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>
                <a:solidFill>
                  <a:schemeClr val="tx1"/>
                </a:solidFill>
                <a:latin typeface="+mn-ea"/>
              </a:rPr>
              <a:t>취소</a:t>
            </a:r>
          </a:p>
        </p:txBody>
      </p:sp>
      <p:sp>
        <p:nvSpPr>
          <p:cNvPr id="31" name="사각형: 둥근 모서리 30">
            <a:extLst>
              <a:ext uri="{FF2B5EF4-FFF2-40B4-BE49-F238E27FC236}">
                <a16:creationId xmlns:a16="http://schemas.microsoft.com/office/drawing/2014/main" id="{1117F368-D1F4-D093-0387-2B2C9FF46A23}"/>
              </a:ext>
            </a:extLst>
          </p:cNvPr>
          <p:cNvSpPr/>
          <p:nvPr/>
        </p:nvSpPr>
        <p:spPr>
          <a:xfrm>
            <a:off x="2894156" y="5711275"/>
            <a:ext cx="462342" cy="201893"/>
          </a:xfrm>
          <a:prstGeom prst="roundRect">
            <a:avLst/>
          </a:prstGeom>
          <a:solidFill>
            <a:schemeClr val="bg1">
              <a:lumMod val="50000"/>
            </a:schemeClr>
          </a:solidFill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>
                <a:solidFill>
                  <a:schemeClr val="bg1"/>
                </a:solidFill>
                <a:latin typeface="+mn-ea"/>
              </a:rPr>
              <a:t>저장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CCEA612-FA69-F4EC-2EB0-BFE6812DA241}"/>
              </a:ext>
            </a:extLst>
          </p:cNvPr>
          <p:cNvSpPr txBox="1"/>
          <p:nvPr/>
        </p:nvSpPr>
        <p:spPr>
          <a:xfrm>
            <a:off x="384976" y="1427069"/>
            <a:ext cx="1144910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상품명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상품 코드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바코드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매장명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매장 코드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BBF262D-F9AA-8404-9C30-FED1097F4A48}"/>
              </a:ext>
            </a:extLst>
          </p:cNvPr>
          <p:cNvSpPr txBox="1"/>
          <p:nvPr/>
        </p:nvSpPr>
        <p:spPr>
          <a:xfrm>
            <a:off x="4283177" y="1416817"/>
            <a:ext cx="149878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>
                <a:solidFill>
                  <a:schemeClr val="accent5"/>
                </a:solidFill>
              </a:rPr>
              <a:t>ITEM_NM</a:t>
            </a:r>
          </a:p>
          <a:p>
            <a:endParaRPr lang="en-US" altLang="ko-KR" sz="900">
              <a:solidFill>
                <a:schemeClr val="accent5"/>
              </a:solidFill>
            </a:endParaRPr>
          </a:p>
          <a:p>
            <a:endParaRPr lang="en-US" altLang="ko-KR" sz="900">
              <a:solidFill>
                <a:schemeClr val="accent5"/>
              </a:solidFill>
            </a:endParaRPr>
          </a:p>
          <a:p>
            <a:r>
              <a:rPr lang="en-US" altLang="ko-KR" sz="900">
                <a:solidFill>
                  <a:schemeClr val="accent5"/>
                </a:solidFill>
              </a:rPr>
              <a:t>ITEM_CD</a:t>
            </a:r>
          </a:p>
          <a:p>
            <a:endParaRPr lang="en-US" altLang="ko-KR" sz="900">
              <a:solidFill>
                <a:schemeClr val="accent5"/>
              </a:solidFill>
            </a:endParaRPr>
          </a:p>
          <a:p>
            <a:endParaRPr lang="en-US" altLang="ko-KR" sz="900">
              <a:solidFill>
                <a:schemeClr val="accent5"/>
              </a:solidFill>
            </a:endParaRPr>
          </a:p>
          <a:p>
            <a:r>
              <a:rPr lang="en-US" altLang="ko-KR" sz="900">
                <a:solidFill>
                  <a:schemeClr val="accent5"/>
                </a:solidFill>
              </a:rPr>
              <a:t>BAR_CD</a:t>
            </a:r>
          </a:p>
          <a:p>
            <a:endParaRPr lang="en-US" altLang="ko-KR" sz="900">
              <a:solidFill>
                <a:schemeClr val="accent5"/>
              </a:solidFill>
            </a:endParaRPr>
          </a:p>
          <a:p>
            <a:endParaRPr lang="en-US" altLang="ko-KR" sz="900">
              <a:solidFill>
                <a:schemeClr val="accent5"/>
              </a:solidFill>
            </a:endParaRPr>
          </a:p>
          <a:p>
            <a:r>
              <a:rPr lang="en-US" altLang="ko-KR" sz="900">
                <a:solidFill>
                  <a:schemeClr val="accent5"/>
                </a:solidFill>
              </a:rPr>
              <a:t>DEPT_NM</a:t>
            </a:r>
          </a:p>
          <a:p>
            <a:endParaRPr lang="en-US" altLang="ko-KR" sz="900">
              <a:solidFill>
                <a:schemeClr val="accent5"/>
              </a:solidFill>
            </a:endParaRPr>
          </a:p>
          <a:p>
            <a:endParaRPr lang="en-US" altLang="ko-KR" sz="900">
              <a:solidFill>
                <a:schemeClr val="accent5"/>
              </a:solidFill>
            </a:endParaRPr>
          </a:p>
          <a:p>
            <a:r>
              <a:rPr lang="en-US" altLang="ko-KR" sz="900">
                <a:solidFill>
                  <a:schemeClr val="accent5"/>
                </a:solidFill>
              </a:rPr>
              <a:t>DEPT_CD</a:t>
            </a:r>
          </a:p>
          <a:p>
            <a:endParaRPr lang="en-US" altLang="ko-KR" sz="900">
              <a:solidFill>
                <a:schemeClr val="accent5"/>
              </a:solidFill>
            </a:endParaRPr>
          </a:p>
        </p:txBody>
      </p:sp>
      <p:sp>
        <p:nvSpPr>
          <p:cNvPr id="10" name="사각형: 둥근 모서리 9">
            <a:extLst>
              <a:ext uri="{FF2B5EF4-FFF2-40B4-BE49-F238E27FC236}">
                <a16:creationId xmlns:a16="http://schemas.microsoft.com/office/drawing/2014/main" id="{204E753B-CD5F-92FF-E663-99214A4C0DC7}"/>
              </a:ext>
            </a:extLst>
          </p:cNvPr>
          <p:cNvSpPr/>
          <p:nvPr/>
        </p:nvSpPr>
        <p:spPr>
          <a:xfrm>
            <a:off x="1736074" y="1427069"/>
            <a:ext cx="1600865" cy="201893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사각형: 둥근 모서리 10">
            <a:extLst>
              <a:ext uri="{FF2B5EF4-FFF2-40B4-BE49-F238E27FC236}">
                <a16:creationId xmlns:a16="http://schemas.microsoft.com/office/drawing/2014/main" id="{414A2C4D-0221-E5F1-368C-47B24F8FABDC}"/>
              </a:ext>
            </a:extLst>
          </p:cNvPr>
          <p:cNvSpPr/>
          <p:nvPr/>
        </p:nvSpPr>
        <p:spPr>
          <a:xfrm>
            <a:off x="1736074" y="1839141"/>
            <a:ext cx="1600865" cy="201893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사각형: 둥근 모서리 11">
            <a:extLst>
              <a:ext uri="{FF2B5EF4-FFF2-40B4-BE49-F238E27FC236}">
                <a16:creationId xmlns:a16="http://schemas.microsoft.com/office/drawing/2014/main" id="{10063524-262D-C219-1DA7-6AB34C7D6B51}"/>
              </a:ext>
            </a:extLst>
          </p:cNvPr>
          <p:cNvSpPr/>
          <p:nvPr/>
        </p:nvSpPr>
        <p:spPr>
          <a:xfrm>
            <a:off x="1736074" y="2251213"/>
            <a:ext cx="1600865" cy="201893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사각형: 둥근 모서리 12">
            <a:extLst>
              <a:ext uri="{FF2B5EF4-FFF2-40B4-BE49-F238E27FC236}">
                <a16:creationId xmlns:a16="http://schemas.microsoft.com/office/drawing/2014/main" id="{74A6E097-A4E3-B176-760D-003468B2CB75}"/>
              </a:ext>
            </a:extLst>
          </p:cNvPr>
          <p:cNvSpPr/>
          <p:nvPr/>
        </p:nvSpPr>
        <p:spPr>
          <a:xfrm>
            <a:off x="1736074" y="3069682"/>
            <a:ext cx="1600865" cy="201893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사각형: 둥근 모서리 13">
            <a:extLst>
              <a:ext uri="{FF2B5EF4-FFF2-40B4-BE49-F238E27FC236}">
                <a16:creationId xmlns:a16="http://schemas.microsoft.com/office/drawing/2014/main" id="{CC0DCE25-AD48-A632-89ED-01E9037F63D4}"/>
              </a:ext>
            </a:extLst>
          </p:cNvPr>
          <p:cNvSpPr/>
          <p:nvPr/>
        </p:nvSpPr>
        <p:spPr>
          <a:xfrm>
            <a:off x="1736073" y="2663972"/>
            <a:ext cx="1600865" cy="201893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2" name="TextBox 31"/>
          <p:cNvSpPr txBox="1"/>
          <p:nvPr/>
        </p:nvSpPr>
        <p:spPr>
          <a:xfrm>
            <a:off x="6469518" y="2146061"/>
            <a:ext cx="3696300" cy="1338828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dirty="0" smtClean="0"/>
              <a:t>1.Menu navigation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</a:t>
            </a:r>
            <a:r>
              <a:rPr lang="ko-KR" altLang="en-US" sz="900" dirty="0" smtClean="0"/>
              <a:t>스마트 오더 </a:t>
            </a:r>
            <a:r>
              <a:rPr lang="ko-KR" altLang="en-US" sz="900" dirty="0"/>
              <a:t>관리 </a:t>
            </a:r>
            <a:r>
              <a:rPr lang="en-US" altLang="ko-KR" sz="900" dirty="0"/>
              <a:t>&gt;</a:t>
            </a:r>
            <a:r>
              <a:rPr lang="ko-KR" altLang="en-US" sz="900" dirty="0" smtClean="0"/>
              <a:t> </a:t>
            </a:r>
            <a:r>
              <a:rPr lang="ko-KR" altLang="en-US" sz="900" b="1" dirty="0" smtClean="0"/>
              <a:t>상품 등록 </a:t>
            </a:r>
            <a:r>
              <a:rPr lang="ko-KR" altLang="en-US" sz="900" b="1" dirty="0" smtClean="0"/>
              <a:t>관리 </a:t>
            </a:r>
            <a:r>
              <a:rPr lang="en-US" altLang="ko-KR" sz="900" b="1" dirty="0"/>
              <a:t>(/</a:t>
            </a:r>
            <a:r>
              <a:rPr lang="en-US" altLang="ko-KR" sz="900" b="1" dirty="0" err="1"/>
              <a:t>storeProduct</a:t>
            </a:r>
            <a:r>
              <a:rPr lang="en-US" altLang="ko-KR" sz="900" b="1" dirty="0" smtClean="0"/>
              <a:t>) &gt; </a:t>
            </a:r>
            <a:r>
              <a:rPr lang="ko-KR" altLang="en-US" sz="900" b="1" dirty="0" smtClean="0"/>
              <a:t>상세 </a:t>
            </a:r>
            <a:r>
              <a:rPr lang="en-US" altLang="ko-KR" sz="900" b="1" dirty="0" smtClean="0"/>
              <a:t>(Modify)</a:t>
            </a:r>
            <a:endParaRPr lang="en-US" altLang="ko-KR" sz="900" dirty="0" smtClean="0"/>
          </a:p>
          <a:p>
            <a:endParaRPr lang="en-US" altLang="ko-KR" sz="900" dirty="0" smtClean="0"/>
          </a:p>
          <a:p>
            <a:r>
              <a:rPr lang="en-US" altLang="ko-KR" sz="900" dirty="0" smtClean="0">
                <a:latin typeface="+mn-ea"/>
              </a:rPr>
              <a:t>2.Fields (2)</a:t>
            </a:r>
            <a:endParaRPr lang="en-US" altLang="ko-KR" sz="900" dirty="0">
              <a:latin typeface="+mn-ea"/>
            </a:endParaRPr>
          </a:p>
          <a:p>
            <a:r>
              <a:rPr lang="en-US" altLang="ko-KR" sz="900" b="1" dirty="0">
                <a:latin typeface="+mn-ea"/>
              </a:rPr>
              <a:t>  </a:t>
            </a:r>
            <a:r>
              <a:rPr lang="en-US" altLang="ko-KR" sz="900" dirty="0">
                <a:latin typeface="+mn-ea"/>
              </a:rPr>
              <a:t>1</a:t>
            </a:r>
            <a:r>
              <a:rPr lang="en-US" altLang="ko-KR" sz="900" dirty="0" smtClean="0">
                <a:latin typeface="+mn-ea"/>
              </a:rPr>
              <a:t>) </a:t>
            </a:r>
            <a:r>
              <a:rPr lang="ko-KR" altLang="en-US" sz="900" dirty="0" smtClean="0">
                <a:latin typeface="+mn-ea"/>
              </a:rPr>
              <a:t>최대 주문 가능 수량 </a:t>
            </a:r>
            <a:r>
              <a:rPr lang="en-US" altLang="ko-KR" sz="900" dirty="0" smtClean="0">
                <a:latin typeface="+mn-ea"/>
              </a:rPr>
              <a:t>: same (editable)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2) </a:t>
            </a:r>
            <a:r>
              <a:rPr lang="ko-KR" altLang="en-US" sz="900" dirty="0" smtClean="0">
                <a:latin typeface="+mn-ea"/>
              </a:rPr>
              <a:t>상품 소개 </a:t>
            </a:r>
            <a:r>
              <a:rPr lang="en-US" altLang="ko-KR" sz="900" dirty="0">
                <a:latin typeface="+mn-ea"/>
              </a:rPr>
              <a:t>: same (editable)</a:t>
            </a:r>
            <a:endParaRPr lang="en-US" altLang="ko-KR" sz="900" dirty="0" smtClean="0">
              <a:latin typeface="+mn-ea"/>
            </a:endParaRP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3) </a:t>
            </a:r>
            <a:r>
              <a:rPr lang="ko-KR" altLang="en-US" sz="900" dirty="0" smtClean="0">
                <a:latin typeface="+mn-ea"/>
              </a:rPr>
              <a:t>상품 노출 </a:t>
            </a:r>
            <a:r>
              <a:rPr lang="en-US" altLang="ko-KR" sz="900" dirty="0">
                <a:latin typeface="+mn-ea"/>
              </a:rPr>
              <a:t>: same (editable)</a:t>
            </a:r>
            <a:endParaRPr lang="en-US" altLang="ko-KR" sz="900" dirty="0" smtClean="0">
              <a:latin typeface="+mn-ea"/>
            </a:endParaRP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4) </a:t>
            </a:r>
            <a:r>
              <a:rPr lang="ko-KR" altLang="en-US" sz="900" dirty="0" smtClean="0">
                <a:latin typeface="+mn-ea"/>
              </a:rPr>
              <a:t>품절 표시 </a:t>
            </a:r>
            <a:r>
              <a:rPr lang="en-US" altLang="ko-KR" sz="900" dirty="0" smtClean="0">
                <a:latin typeface="+mn-ea"/>
              </a:rPr>
              <a:t>: same </a:t>
            </a:r>
            <a:r>
              <a:rPr lang="en-US" altLang="ko-KR" sz="900" dirty="0">
                <a:latin typeface="+mn-ea"/>
              </a:rPr>
              <a:t>(editable)</a:t>
            </a:r>
            <a:endParaRPr lang="en-US" altLang="ko-KR" sz="9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6571296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3147352-36CC-1173-7F28-3220B8BA57D2}"/>
              </a:ext>
            </a:extLst>
          </p:cNvPr>
          <p:cNvSpPr txBox="1"/>
          <p:nvPr/>
        </p:nvSpPr>
        <p:spPr>
          <a:xfrm>
            <a:off x="483533" y="541128"/>
            <a:ext cx="10460691" cy="5680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 latinLnBrk="1">
              <a:lnSpc>
                <a:spcPct val="107000"/>
              </a:lnSpc>
              <a:spcAft>
                <a:spcPts val="800"/>
              </a:spcAft>
              <a:buFont typeface="+mj-lt"/>
              <a:buAutoNum type="arabicParenBoth"/>
            </a:pPr>
            <a:r>
              <a:rPr lang="ko-KR" altLang="ko-KR" sz="10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업데이트 주기</a:t>
            </a:r>
            <a:r>
              <a:rPr lang="en-US" altLang="ko-KR" sz="10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: 1</a:t>
            </a:r>
            <a:r>
              <a:rPr lang="ko-KR" altLang="ko-KR" sz="10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일</a:t>
            </a:r>
            <a:r>
              <a:rPr lang="en-US" altLang="ko-KR" sz="10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1</a:t>
            </a:r>
            <a:r>
              <a:rPr lang="ko-KR" altLang="ko-KR" sz="10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회</a:t>
            </a:r>
            <a:r>
              <a:rPr lang="en-US" altLang="ko-KR" sz="10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, </a:t>
            </a:r>
            <a:r>
              <a:rPr lang="ko-KR" altLang="ko-KR" sz="10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새벽</a:t>
            </a:r>
            <a:r>
              <a:rPr lang="en-US" altLang="ko-KR" sz="10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4</a:t>
            </a:r>
            <a:r>
              <a:rPr lang="ko-KR" altLang="ko-KR" sz="10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시</a:t>
            </a:r>
          </a:p>
          <a:p>
            <a:pPr marL="342900" lvl="0" indent="-342900" algn="just" latinLnBrk="1">
              <a:lnSpc>
                <a:spcPct val="107000"/>
              </a:lnSpc>
              <a:spcAft>
                <a:spcPts val="800"/>
              </a:spcAft>
              <a:buClr>
                <a:srgbClr val="ED7D31"/>
              </a:buClr>
              <a:buFont typeface="Wingdings" panose="05000000000000000000" pitchFamily="2" charset="2"/>
              <a:buChar char=""/>
            </a:pPr>
            <a:r>
              <a:rPr lang="ko-KR" altLang="ko-KR" sz="1000" kern="100">
                <a:solidFill>
                  <a:srgbClr val="ED7D3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매장 판매 시간에 따라 배치시간은 별도 협의해봐야할듯합니다</a:t>
            </a:r>
            <a:r>
              <a:rPr lang="en-US" altLang="ko-KR" sz="1000" kern="100">
                <a:solidFill>
                  <a:srgbClr val="ED7D3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.</a:t>
            </a:r>
            <a:endParaRPr lang="ko-KR" altLang="ko-KR" sz="1000" kern="10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algn="just" latinLnBrk="1">
              <a:lnSpc>
                <a:spcPct val="107000"/>
              </a:lnSpc>
              <a:spcAft>
                <a:spcPts val="800"/>
              </a:spcAft>
            </a:pPr>
            <a:r>
              <a:rPr lang="en-US" altLang="ko-KR" sz="10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 </a:t>
            </a:r>
          </a:p>
          <a:p>
            <a:pPr algn="just" latinLnBrk="1">
              <a:lnSpc>
                <a:spcPct val="107000"/>
              </a:lnSpc>
              <a:spcAft>
                <a:spcPts val="800"/>
              </a:spcAft>
            </a:pPr>
            <a:endParaRPr lang="ko-KR" altLang="ko-KR" sz="1000" kern="10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algn="just" latinLnBrk="1">
              <a:lnSpc>
                <a:spcPct val="107000"/>
              </a:lnSpc>
              <a:spcAft>
                <a:spcPts val="800"/>
              </a:spcAft>
            </a:pPr>
            <a:r>
              <a:rPr lang="en-US" altLang="ko-KR" sz="10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(2) </a:t>
            </a:r>
            <a:r>
              <a:rPr lang="ko-KR" altLang="ko-KR" sz="10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현재</a:t>
            </a:r>
            <a:r>
              <a:rPr lang="en-US" altLang="ko-KR" sz="10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VIEW</a:t>
            </a:r>
            <a:r>
              <a:rPr lang="ko-KR" altLang="ko-KR" sz="10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에 수정 일시가 표시되지 않는 것 같아서</a:t>
            </a:r>
            <a:r>
              <a:rPr lang="en-US" altLang="ko-KR" sz="10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, </a:t>
            </a:r>
            <a:r>
              <a:rPr lang="ko-KR" altLang="ko-KR" sz="10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확인 부탁드립니다</a:t>
            </a:r>
            <a:r>
              <a:rPr lang="en-US" altLang="ko-KR" sz="10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.</a:t>
            </a:r>
            <a:endParaRPr lang="ko-KR" altLang="ko-KR" sz="1000" kern="10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algn="just" latinLnBrk="1">
              <a:lnSpc>
                <a:spcPct val="107000"/>
              </a:lnSpc>
              <a:spcAft>
                <a:spcPts val="800"/>
              </a:spcAft>
            </a:pPr>
            <a:r>
              <a:rPr lang="ko-KR" altLang="ko-KR" sz="10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매장 상품</a:t>
            </a:r>
            <a:r>
              <a:rPr lang="en-US" altLang="ko-KR" sz="10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, </a:t>
            </a:r>
            <a:r>
              <a:rPr lang="ko-KR" altLang="ko-KR" sz="10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편의점 상품</a:t>
            </a:r>
            <a:r>
              <a:rPr lang="en-US" altLang="ko-KR" sz="10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, </a:t>
            </a:r>
            <a:r>
              <a:rPr lang="ko-KR" altLang="ko-KR" sz="10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전문점 상품에 수정 일시 부탁드립니다</a:t>
            </a:r>
            <a:r>
              <a:rPr lang="en-US" altLang="ko-KR" sz="10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.</a:t>
            </a:r>
            <a:endParaRPr lang="ko-KR" altLang="ko-KR" sz="1000" kern="10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algn="just" latinLnBrk="1">
              <a:lnSpc>
                <a:spcPct val="107000"/>
              </a:lnSpc>
              <a:spcAft>
                <a:spcPts val="800"/>
              </a:spcAft>
            </a:pPr>
            <a:r>
              <a:rPr lang="ko-KR" altLang="ko-KR" sz="10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그리고 혹시 수정 일시</a:t>
            </a:r>
            <a:r>
              <a:rPr lang="en-US" altLang="ko-KR" sz="10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Y/N</a:t>
            </a:r>
            <a:r>
              <a:rPr lang="ko-KR" altLang="ko-KR" sz="10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이 저희가 업데이트에 사용할 수 있을 만한 정보인지 확인 요청드려도 될까요</a:t>
            </a:r>
            <a:r>
              <a:rPr lang="en-US" altLang="ko-KR" sz="10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?(</a:t>
            </a:r>
            <a:r>
              <a:rPr lang="ko-KR" altLang="ko-KR" sz="10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수기로 수정하는 정보인 건지</a:t>
            </a:r>
            <a:r>
              <a:rPr lang="en-US" altLang="ko-KR" sz="10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, </a:t>
            </a:r>
            <a:r>
              <a:rPr lang="ko-KR" altLang="ko-KR" sz="10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아니면 다른 정보가 수정됐을 때 자동으로 바뀌는 정보인지 궁금합니다</a:t>
            </a:r>
            <a:r>
              <a:rPr lang="en-US" altLang="ko-KR" sz="10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.)</a:t>
            </a:r>
            <a:endParaRPr lang="ko-KR" altLang="ko-KR" sz="1000" kern="10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marL="342900" lvl="0" indent="-342900" algn="just" latinLnBrk="1">
              <a:lnSpc>
                <a:spcPct val="107000"/>
              </a:lnSpc>
              <a:spcAft>
                <a:spcPts val="800"/>
              </a:spcAft>
              <a:buClr>
                <a:srgbClr val="ED7D31"/>
              </a:buClr>
              <a:buFont typeface="Wingdings" panose="05000000000000000000" pitchFamily="2" charset="2"/>
              <a:buChar char=""/>
            </a:pPr>
            <a:r>
              <a:rPr lang="ko-KR" altLang="ko-KR" sz="1000" kern="100">
                <a:solidFill>
                  <a:srgbClr val="ED7D3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Arial" panose="020B0604020202020204" pitchFamily="34" charset="0"/>
              </a:rPr>
              <a:t>각 테이블에</a:t>
            </a:r>
            <a:endParaRPr lang="ko-KR" altLang="ko-KR" sz="1000" kern="10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r>
              <a:rPr lang="en-US" altLang="ko-KR" sz="1000">
                <a:solidFill>
                  <a:srgbClr val="ED7D31"/>
                </a:solidFill>
                <a:effectLst/>
                <a:latin typeface="맑은 고딕" panose="020B0503020000020004" pitchFamily="50" charset="-127"/>
                <a:ea typeface="굴림" panose="020B0600000101010101" pitchFamily="50" charset="-127"/>
                <a:cs typeface="Arial" panose="020B0604020202020204" pitchFamily="34" charset="0"/>
              </a:rPr>
              <a:t>REG_DT  / UPDT_DT / TRANS_DT / TRANS_YN</a:t>
            </a:r>
            <a:endParaRPr lang="ko-KR" altLang="ko-KR" sz="1000">
              <a:effectLst/>
              <a:latin typeface="굴림" panose="020B0600000101010101" pitchFamily="50" charset="-127"/>
              <a:ea typeface="굴림" panose="020B0600000101010101" pitchFamily="50" charset="-127"/>
              <a:cs typeface="굴림" panose="020B0600000101010101" pitchFamily="50" charset="-127"/>
            </a:endParaRPr>
          </a:p>
          <a:p>
            <a:r>
              <a:rPr lang="ko-KR" altLang="ko-KR" sz="1000">
                <a:solidFill>
                  <a:srgbClr val="ED7D31"/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Arial" panose="020B0604020202020204" pitchFamily="34" charset="0"/>
              </a:rPr>
              <a:t>변경된 데이터는</a:t>
            </a:r>
            <a:r>
              <a:rPr lang="en-US" altLang="ko-KR" sz="1000">
                <a:solidFill>
                  <a:srgbClr val="ED7D31"/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Arial" panose="020B0604020202020204" pitchFamily="34" charset="0"/>
              </a:rPr>
              <a:t> TRANS_YN</a:t>
            </a:r>
            <a:r>
              <a:rPr lang="ko-KR" altLang="ko-KR" sz="1000">
                <a:solidFill>
                  <a:srgbClr val="ED7D31"/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Arial" panose="020B0604020202020204" pitchFamily="34" charset="0"/>
              </a:rPr>
              <a:t>이</a:t>
            </a:r>
            <a:r>
              <a:rPr lang="en-US" altLang="ko-KR" sz="1000">
                <a:solidFill>
                  <a:srgbClr val="ED7D31"/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Arial" panose="020B0604020202020204" pitchFamily="34" charset="0"/>
              </a:rPr>
              <a:t> N</a:t>
            </a:r>
            <a:r>
              <a:rPr lang="ko-KR" altLang="ko-KR" sz="1000">
                <a:solidFill>
                  <a:srgbClr val="ED7D31"/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Arial" panose="020B0604020202020204" pitchFamily="34" charset="0"/>
              </a:rPr>
              <a:t>으로 되어있을거예요</a:t>
            </a:r>
            <a:endParaRPr lang="ko-KR" altLang="ko-KR" sz="1000">
              <a:effectLst/>
              <a:latin typeface="굴림" panose="020B0600000101010101" pitchFamily="50" charset="-127"/>
              <a:ea typeface="굴림" panose="020B0600000101010101" pitchFamily="50" charset="-127"/>
              <a:cs typeface="굴림" panose="020B0600000101010101" pitchFamily="50" charset="-127"/>
            </a:endParaRPr>
          </a:p>
          <a:p>
            <a:r>
              <a:rPr lang="ko-KR" altLang="ko-KR" sz="1000">
                <a:solidFill>
                  <a:srgbClr val="ED7D31"/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Arial" panose="020B0604020202020204" pitchFamily="34" charset="0"/>
              </a:rPr>
              <a:t>데이터 다 받으시고</a:t>
            </a:r>
            <a:r>
              <a:rPr lang="en-US" altLang="ko-KR" sz="1000">
                <a:solidFill>
                  <a:srgbClr val="ED7D31"/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Arial" panose="020B0604020202020204" pitchFamily="34" charset="0"/>
              </a:rPr>
              <a:t> Y</a:t>
            </a:r>
            <a:r>
              <a:rPr lang="ko-KR" altLang="ko-KR" sz="1000">
                <a:solidFill>
                  <a:srgbClr val="ED7D31"/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Arial" panose="020B0604020202020204" pitchFamily="34" charset="0"/>
              </a:rPr>
              <a:t>로</a:t>
            </a:r>
            <a:r>
              <a:rPr lang="en-US" altLang="ko-KR" sz="1000">
                <a:solidFill>
                  <a:srgbClr val="ED7D31"/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Arial" panose="020B0604020202020204" pitchFamily="34" charset="0"/>
              </a:rPr>
              <a:t> UPDATE</a:t>
            </a:r>
            <a:r>
              <a:rPr lang="ko-KR" altLang="ko-KR" sz="1000">
                <a:solidFill>
                  <a:srgbClr val="ED7D31"/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Arial" panose="020B0604020202020204" pitchFamily="34" charset="0"/>
              </a:rPr>
              <a:t>하고 다음에</a:t>
            </a:r>
            <a:r>
              <a:rPr lang="en-US" altLang="ko-KR" sz="1000">
                <a:solidFill>
                  <a:srgbClr val="ED7D31"/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Arial" panose="020B0604020202020204" pitchFamily="34" charset="0"/>
              </a:rPr>
              <a:t> N</a:t>
            </a:r>
            <a:r>
              <a:rPr lang="ko-KR" altLang="ko-KR" sz="1000">
                <a:solidFill>
                  <a:srgbClr val="ED7D31"/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Arial" panose="020B0604020202020204" pitchFamily="34" charset="0"/>
              </a:rPr>
              <a:t>인 데이터만</a:t>
            </a:r>
            <a:r>
              <a:rPr lang="en-US" altLang="ko-KR" sz="1000">
                <a:solidFill>
                  <a:srgbClr val="ED7D31"/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Arial" panose="020B0604020202020204" pitchFamily="34" charset="0"/>
              </a:rPr>
              <a:t> </a:t>
            </a:r>
            <a:r>
              <a:rPr lang="ko-KR" altLang="ko-KR" sz="1000">
                <a:solidFill>
                  <a:srgbClr val="ED7D31"/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Arial" panose="020B0604020202020204" pitchFamily="34" charset="0"/>
              </a:rPr>
              <a:t>해서 사용해도 됩니다</a:t>
            </a:r>
            <a:r>
              <a:rPr lang="en-US" altLang="ko-KR" sz="1000">
                <a:solidFill>
                  <a:srgbClr val="ED7D31"/>
                </a:solidFill>
                <a:effectLst/>
                <a:latin typeface="굴림" panose="020B0600000101010101" pitchFamily="50" charset="-127"/>
                <a:ea typeface="맑은 고딕" panose="020B0503020000020004" pitchFamily="50" charset="-127"/>
                <a:cs typeface="Arial" panose="020B0604020202020204" pitchFamily="34" charset="0"/>
              </a:rPr>
              <a:t>.</a:t>
            </a:r>
            <a:endParaRPr lang="ko-KR" altLang="ko-KR" sz="1000">
              <a:effectLst/>
              <a:latin typeface="굴림" panose="020B0600000101010101" pitchFamily="50" charset="-127"/>
              <a:ea typeface="굴림" panose="020B0600000101010101" pitchFamily="50" charset="-127"/>
              <a:cs typeface="굴림" panose="020B0600000101010101" pitchFamily="50" charset="-127"/>
            </a:endParaRPr>
          </a:p>
          <a:p>
            <a:pPr algn="just" latinLnBrk="1">
              <a:lnSpc>
                <a:spcPct val="107000"/>
              </a:lnSpc>
              <a:spcAft>
                <a:spcPts val="800"/>
              </a:spcAft>
            </a:pPr>
            <a:r>
              <a:rPr lang="en-US" altLang="ko-KR" sz="10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 </a:t>
            </a:r>
          </a:p>
          <a:p>
            <a:pPr algn="just" latinLnBrk="1">
              <a:lnSpc>
                <a:spcPct val="107000"/>
              </a:lnSpc>
              <a:spcAft>
                <a:spcPts val="800"/>
              </a:spcAft>
            </a:pPr>
            <a:endParaRPr lang="ko-KR" altLang="ko-KR" sz="1000" kern="10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algn="just" latinLnBrk="1">
              <a:lnSpc>
                <a:spcPct val="107000"/>
              </a:lnSpc>
              <a:spcAft>
                <a:spcPts val="800"/>
              </a:spcAft>
            </a:pPr>
            <a:r>
              <a:rPr lang="en-US" altLang="ko-KR" sz="10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(3) </a:t>
            </a:r>
            <a:r>
              <a:rPr lang="ko-KR" altLang="ko-KR" sz="10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편의점 상품</a:t>
            </a:r>
            <a:r>
              <a:rPr lang="en-US" altLang="ko-KR" sz="10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(VI_APP_GOODS)</a:t>
            </a:r>
            <a:r>
              <a:rPr lang="ko-KR" altLang="ko-KR" sz="10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에 매장 코드 및 재고 컬럼 추가 가능 여부</a:t>
            </a:r>
          </a:p>
          <a:p>
            <a:pPr algn="just" latinLnBrk="1">
              <a:lnSpc>
                <a:spcPct val="107000"/>
              </a:lnSpc>
              <a:spcAft>
                <a:spcPts val="800"/>
              </a:spcAft>
            </a:pPr>
            <a:r>
              <a:rPr lang="en-US" altLang="ko-KR" sz="10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     </a:t>
            </a:r>
            <a:r>
              <a:rPr lang="ko-KR" altLang="ko-KR" sz="10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저희 쪽에서는 상품 코드별로 매장 코드가 부여되어야 할 것 같습니다</a:t>
            </a:r>
            <a:r>
              <a:rPr lang="en-US" altLang="ko-KR" sz="10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.</a:t>
            </a:r>
            <a:endParaRPr lang="ko-KR" altLang="ko-KR" sz="1000" kern="10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algn="just" latinLnBrk="1">
              <a:lnSpc>
                <a:spcPct val="107000"/>
              </a:lnSpc>
              <a:spcAft>
                <a:spcPts val="800"/>
              </a:spcAft>
            </a:pPr>
            <a:r>
              <a:rPr lang="en-US" altLang="ko-KR" sz="10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     (</a:t>
            </a:r>
            <a:r>
              <a:rPr lang="ko-KR" altLang="ko-KR" sz="10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상품 코드 중복 무관</a:t>
            </a:r>
            <a:r>
              <a:rPr lang="en-US" altLang="ko-KR" sz="10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)</a:t>
            </a:r>
            <a:endParaRPr lang="ko-KR" altLang="ko-KR" sz="1000" kern="10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marL="342900" lvl="0" indent="-342900" algn="just" latinLnBrk="1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"/>
            </a:pPr>
            <a:r>
              <a:rPr lang="en-US" altLang="ko-KR" sz="1000" kern="100">
                <a:solidFill>
                  <a:srgbClr val="ED7D3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VI_APP_GOODS </a:t>
            </a:r>
            <a:r>
              <a:rPr lang="ko-KR" altLang="ko-KR" sz="1000" kern="100">
                <a:solidFill>
                  <a:srgbClr val="ED7D3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매장별 분리 및 데이터 생성당시 재고수량</a:t>
            </a:r>
            <a:r>
              <a:rPr lang="en-US" altLang="ko-KR" sz="1000" kern="100">
                <a:solidFill>
                  <a:srgbClr val="ED7D3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 </a:t>
            </a:r>
            <a:r>
              <a:rPr lang="ko-KR" altLang="ko-KR" sz="1000" kern="100">
                <a:solidFill>
                  <a:srgbClr val="ED7D3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추가 했습니다</a:t>
            </a:r>
            <a:r>
              <a:rPr lang="en-US" altLang="ko-KR" sz="1000" kern="100">
                <a:solidFill>
                  <a:srgbClr val="ED7D3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.</a:t>
            </a:r>
            <a:endParaRPr lang="ko-KR" altLang="ko-KR" sz="1000" kern="10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algn="just" latinLnBrk="1">
              <a:lnSpc>
                <a:spcPct val="107000"/>
              </a:lnSpc>
              <a:spcAft>
                <a:spcPts val="800"/>
              </a:spcAft>
            </a:pPr>
            <a:r>
              <a:rPr lang="en-US" altLang="ko-KR" sz="10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    </a:t>
            </a:r>
          </a:p>
          <a:p>
            <a:pPr algn="just" latinLnBrk="1">
              <a:lnSpc>
                <a:spcPct val="107000"/>
              </a:lnSpc>
              <a:spcAft>
                <a:spcPts val="800"/>
              </a:spcAft>
            </a:pPr>
            <a:endParaRPr lang="ko-KR" altLang="ko-KR" sz="1000" kern="10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algn="just" latinLnBrk="1">
              <a:lnSpc>
                <a:spcPct val="107000"/>
              </a:lnSpc>
              <a:spcAft>
                <a:spcPts val="800"/>
              </a:spcAft>
            </a:pPr>
            <a:r>
              <a:rPr lang="en-US" altLang="ko-KR" sz="10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(4) </a:t>
            </a:r>
            <a:r>
              <a:rPr lang="ko-KR" altLang="ko-KR" sz="10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전문점 상품</a:t>
            </a:r>
            <a:r>
              <a:rPr lang="en-US" altLang="ko-KR" sz="10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(VI_APP_SALEITEM)</a:t>
            </a:r>
            <a:r>
              <a:rPr lang="ko-KR" altLang="ko-KR" sz="10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의 스토리웨이</a:t>
            </a:r>
            <a:r>
              <a:rPr lang="en-US" altLang="ko-KR" sz="10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APP  </a:t>
            </a:r>
            <a:r>
              <a:rPr lang="ko-KR" altLang="ko-KR" sz="10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판매 여부</a:t>
            </a:r>
            <a:r>
              <a:rPr lang="en-US" altLang="ko-KR" sz="10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(APP_SALE_YN)</a:t>
            </a:r>
            <a:r>
              <a:rPr lang="ko-KR" altLang="ko-KR" sz="10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는 상품을</a:t>
            </a:r>
            <a:r>
              <a:rPr lang="en-US" altLang="ko-KR" sz="10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KRS</a:t>
            </a:r>
            <a:r>
              <a:rPr lang="ko-KR" altLang="ko-KR" sz="10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에서 가져오되</a:t>
            </a:r>
            <a:r>
              <a:rPr lang="en-US" altLang="ko-KR" sz="10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, </a:t>
            </a:r>
            <a:r>
              <a:rPr lang="ko-KR" altLang="ko-KR" sz="10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노출하지 않는 것으로 처리</a:t>
            </a:r>
          </a:p>
          <a:p>
            <a:pPr algn="just" latinLnBrk="1">
              <a:lnSpc>
                <a:spcPct val="107000"/>
              </a:lnSpc>
              <a:spcAft>
                <a:spcPts val="800"/>
              </a:spcAft>
            </a:pPr>
            <a:r>
              <a:rPr lang="en-US" altLang="ko-KR" sz="10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     *</a:t>
            </a:r>
            <a:r>
              <a:rPr lang="ko-KR" altLang="ko-KR" sz="10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판매 여부가</a:t>
            </a:r>
            <a:r>
              <a:rPr lang="en-US" altLang="ko-KR" sz="10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Y</a:t>
            </a:r>
            <a:r>
              <a:rPr lang="ko-KR" altLang="ko-KR" sz="10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인 경우</a:t>
            </a:r>
            <a:r>
              <a:rPr lang="en-US" altLang="ko-KR" sz="10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, </a:t>
            </a:r>
            <a:r>
              <a:rPr lang="ko-KR" altLang="ko-KR" sz="10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스토리웨이 관리자 페이지에서</a:t>
            </a:r>
            <a:r>
              <a:rPr lang="en-US" altLang="ko-KR" sz="10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N</a:t>
            </a:r>
            <a:r>
              <a:rPr lang="ko-KR" altLang="ko-KR" sz="10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으로 설정하면 노출하지 않음</a:t>
            </a:r>
            <a:r>
              <a:rPr lang="en-US" altLang="ko-KR" sz="10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(N)</a:t>
            </a:r>
            <a:endParaRPr lang="ko-KR" altLang="ko-KR" sz="1000" kern="10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algn="just" latinLnBrk="1">
              <a:lnSpc>
                <a:spcPct val="107000"/>
              </a:lnSpc>
              <a:spcAft>
                <a:spcPts val="800"/>
              </a:spcAft>
            </a:pPr>
            <a:r>
              <a:rPr lang="en-US" altLang="ko-KR" sz="10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     **</a:t>
            </a:r>
            <a:r>
              <a:rPr lang="ko-KR" altLang="ko-KR" sz="10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판매 여부가</a:t>
            </a:r>
            <a:r>
              <a:rPr lang="en-US" altLang="ko-KR" sz="10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N</a:t>
            </a:r>
            <a:r>
              <a:rPr lang="ko-KR" altLang="ko-KR" sz="10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인 경우</a:t>
            </a:r>
            <a:r>
              <a:rPr lang="en-US" altLang="ko-KR" sz="10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, </a:t>
            </a:r>
            <a:r>
              <a:rPr lang="ko-KR" altLang="ko-KR" sz="10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스토리웨이 관리자 페이지에서</a:t>
            </a:r>
            <a:r>
              <a:rPr lang="en-US" altLang="ko-KR" sz="10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 Y</a:t>
            </a:r>
            <a:r>
              <a:rPr lang="ko-KR" altLang="ko-KR" sz="10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로 설정하면 노출함</a:t>
            </a:r>
            <a:r>
              <a:rPr lang="en-US" altLang="ko-KR" sz="1000" kern="100"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(Y)</a:t>
            </a:r>
            <a:endParaRPr lang="ko-KR" altLang="ko-KR" sz="1000" kern="100">
              <a:effectLst/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14790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2A735EF-A4CC-2F06-118E-72ED0FBB644F}"/>
              </a:ext>
            </a:extLst>
          </p:cNvPr>
          <p:cNvSpPr txBox="1"/>
          <p:nvPr/>
        </p:nvSpPr>
        <p:spPr>
          <a:xfrm>
            <a:off x="368299" y="440353"/>
            <a:ext cx="10373592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1000"/>
              <a:t>* 편의점/전문점 구분 - VI_APP_STORE 테이블의 BSNS_SE_CD 가 102일 경우 편의점, 002일 경우 전문점</a:t>
            </a:r>
          </a:p>
          <a:p>
            <a:endParaRPr lang="ko-KR" altLang="en-US" sz="1000"/>
          </a:p>
          <a:p>
            <a:r>
              <a:rPr lang="ko-KR" altLang="en-US" sz="1000"/>
              <a:t>* </a:t>
            </a:r>
            <a:r>
              <a:rPr lang="ko-KR" altLang="en-US" sz="1000">
                <a:solidFill>
                  <a:srgbClr val="C00000"/>
                </a:solidFill>
              </a:rPr>
              <a:t>매장코드</a:t>
            </a:r>
            <a:r>
              <a:rPr lang="ko-KR" altLang="en-US" sz="1000"/>
              <a:t>/</a:t>
            </a:r>
            <a:r>
              <a:rPr lang="ko-KR" altLang="en-US" sz="1000">
                <a:solidFill>
                  <a:schemeClr val="accent1"/>
                </a:solidFill>
              </a:rPr>
              <a:t>상품코드</a:t>
            </a:r>
            <a:r>
              <a:rPr lang="ko-KR" altLang="en-US" sz="1000"/>
              <a:t>/</a:t>
            </a:r>
            <a:r>
              <a:rPr lang="ko-KR" altLang="en-US" sz="1000">
                <a:solidFill>
                  <a:schemeClr val="accent6"/>
                </a:solidFill>
              </a:rPr>
              <a:t>바코드</a:t>
            </a:r>
            <a:r>
              <a:rPr lang="ko-KR" altLang="en-US" sz="1000"/>
              <a:t>를 상품정보에 다 가지고 있어야합니다.</a:t>
            </a:r>
          </a:p>
          <a:p>
            <a:endParaRPr lang="ko-KR" altLang="en-US" sz="1000"/>
          </a:p>
          <a:p>
            <a:endParaRPr lang="ko-KR" altLang="en-US" sz="1000"/>
          </a:p>
          <a:p>
            <a:r>
              <a:rPr lang="ko-KR" altLang="en-US" sz="1000"/>
              <a:t>1. 편의점 : VI_APP_GOODS 테이블의 상품정보를 </a:t>
            </a:r>
            <a:r>
              <a:rPr lang="ko-KR" altLang="en-US" sz="1000">
                <a:solidFill>
                  <a:srgbClr val="C00000"/>
                </a:solidFill>
              </a:rPr>
              <a:t>편의점 전체 동일하게 사용</a:t>
            </a:r>
          </a:p>
          <a:p>
            <a:endParaRPr lang="ko-KR" altLang="en-US" sz="1000"/>
          </a:p>
          <a:p>
            <a:r>
              <a:rPr lang="ko-KR" altLang="en-US" sz="1000"/>
              <a:t> - (행사상품만 450개 + 신상품) X 250개 매장 </a:t>
            </a:r>
          </a:p>
          <a:p>
            <a:endParaRPr lang="ko-KR" altLang="en-US" sz="1000"/>
          </a:p>
          <a:p>
            <a:r>
              <a:rPr lang="ko-KR" altLang="en-US" sz="1000"/>
              <a:t>  =&gt; 데이터 양이 많아서 VI_APP_GOODS 테이블 데이터 수신하고 </a:t>
            </a:r>
            <a:r>
              <a:rPr lang="ko-KR" altLang="en-US" sz="1000">
                <a:solidFill>
                  <a:srgbClr val="C00000"/>
                </a:solidFill>
              </a:rPr>
              <a:t>편의점일 경우 해당 VI_APP_GOODS 상품리스트</a:t>
            </a:r>
            <a:r>
              <a:rPr lang="ko-KR" altLang="en-US" sz="1000"/>
              <a:t>를 표출해야함</a:t>
            </a:r>
          </a:p>
          <a:p>
            <a:endParaRPr lang="ko-KR" altLang="en-US" sz="1000"/>
          </a:p>
          <a:p>
            <a:r>
              <a:rPr lang="ko-KR" altLang="en-US" sz="1000"/>
              <a:t> - 재고관리O : </a:t>
            </a:r>
            <a:r>
              <a:rPr lang="ko-KR" altLang="en-US" sz="1000">
                <a:solidFill>
                  <a:schemeClr val="accent1"/>
                </a:solidFill>
              </a:rPr>
              <a:t>상품코드 기준으로 재고관리</a:t>
            </a:r>
          </a:p>
          <a:p>
            <a:endParaRPr lang="ko-KR" altLang="en-US" sz="1000"/>
          </a:p>
          <a:p>
            <a:endParaRPr lang="ko-KR" altLang="en-US" sz="1000"/>
          </a:p>
          <a:p>
            <a:endParaRPr lang="ko-KR" altLang="en-US" sz="1000"/>
          </a:p>
          <a:p>
            <a:r>
              <a:rPr lang="ko-KR" altLang="en-US" sz="1000"/>
              <a:t>2. 전문점 : VI_APP_SALEITEM </a:t>
            </a:r>
            <a:r>
              <a:rPr lang="ko-KR" altLang="en-US" sz="1000">
                <a:solidFill>
                  <a:srgbClr val="C00000"/>
                </a:solidFill>
              </a:rPr>
              <a:t>매장코드</a:t>
            </a:r>
            <a:r>
              <a:rPr lang="ko-KR" altLang="en-US" sz="1000"/>
              <a:t>/</a:t>
            </a:r>
            <a:r>
              <a:rPr lang="ko-KR" altLang="en-US" sz="1000">
                <a:solidFill>
                  <a:schemeClr val="accent1"/>
                </a:solidFill>
              </a:rPr>
              <a:t>상품코드</a:t>
            </a:r>
            <a:r>
              <a:rPr lang="ko-KR" altLang="en-US" sz="1000"/>
              <a:t>/</a:t>
            </a:r>
            <a:r>
              <a:rPr lang="ko-KR" altLang="en-US" sz="1000">
                <a:solidFill>
                  <a:schemeClr val="accent6"/>
                </a:solidFill>
              </a:rPr>
              <a:t>바코드</a:t>
            </a:r>
            <a:r>
              <a:rPr lang="ko-KR" altLang="en-US" sz="1000"/>
              <a:t>가 다 다름 (전매장 전체 약 10만건)</a:t>
            </a:r>
          </a:p>
          <a:p>
            <a:endParaRPr lang="ko-KR" altLang="en-US" sz="1000"/>
          </a:p>
          <a:p>
            <a:r>
              <a:rPr lang="ko-KR" altLang="en-US" sz="1000"/>
              <a:t>  =&gt; </a:t>
            </a:r>
            <a:r>
              <a:rPr lang="ko-KR" altLang="en-US" sz="1000">
                <a:solidFill>
                  <a:srgbClr val="C00000"/>
                </a:solidFill>
              </a:rPr>
              <a:t>전문점일 경우 매장별 VI_APP_SALEITEM 정보로 상품리스트를 표출</a:t>
            </a:r>
            <a:r>
              <a:rPr lang="ko-KR" altLang="en-US" sz="1000"/>
              <a:t>해야함</a:t>
            </a:r>
          </a:p>
          <a:p>
            <a:endParaRPr lang="ko-KR" altLang="en-US" sz="1000"/>
          </a:p>
          <a:p>
            <a:r>
              <a:rPr lang="ko-KR" altLang="en-US" sz="1000"/>
              <a:t> - 재고관리X</a:t>
            </a:r>
          </a:p>
          <a:p>
            <a:endParaRPr lang="ko-KR" altLang="en-US" sz="1000"/>
          </a:p>
          <a:p>
            <a:endParaRPr lang="ko-KR" altLang="en-US" sz="1000"/>
          </a:p>
          <a:p>
            <a:r>
              <a:rPr lang="ko-KR" altLang="en-US" sz="1000"/>
              <a:t>전문점/편의점 동일하게 테이블 가져가실 경우 </a:t>
            </a:r>
            <a:endParaRPr lang="en-US" altLang="ko-KR" sz="1000"/>
          </a:p>
          <a:p>
            <a:r>
              <a:rPr lang="ko-KR" altLang="en-US" sz="1000"/>
              <a:t>VI_APP_GOODS의 경우 매장코드를 임의매장코드로 저장해두고 편의점일 경우 임의코드로 불러 조회하도록 해야할듯합니다.</a:t>
            </a:r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8D1A5DA1-5FAC-E90B-94DD-01DF7CA7C400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472C4">
              <a:alpha val="54902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/>
              <a:t>편의점 상품 테이블에 매장 코드 및 재고 추가 처리 완료</a:t>
            </a:r>
          </a:p>
        </p:txBody>
      </p:sp>
    </p:spTree>
    <p:extLst>
      <p:ext uri="{BB962C8B-B14F-4D97-AF65-F5344CB8AC3E}">
        <p14:creationId xmlns:p14="http://schemas.microsoft.com/office/powerpoint/2010/main" val="25216737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EDDD1D1-61EE-A563-BCBC-999632353F2E}"/>
              </a:ext>
            </a:extLst>
          </p:cNvPr>
          <p:cNvSpPr txBox="1"/>
          <p:nvPr/>
        </p:nvSpPr>
        <p:spPr>
          <a:xfrm>
            <a:off x="2985247" y="2644170"/>
            <a:ext cx="622150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4500" b="1">
                <a:solidFill>
                  <a:schemeClr val="bg1"/>
                </a:solidFill>
              </a:rPr>
              <a:t>매장 관리</a:t>
            </a:r>
          </a:p>
        </p:txBody>
      </p:sp>
    </p:spTree>
    <p:extLst>
      <p:ext uri="{BB962C8B-B14F-4D97-AF65-F5344CB8AC3E}">
        <p14:creationId xmlns:p14="http://schemas.microsoft.com/office/powerpoint/2010/main" val="35530650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C5D4180A-0759-8AFF-DC8B-46388E4D0F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7351" y="777726"/>
            <a:ext cx="8948692" cy="4382262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6" name="직사각형 5">
            <a:extLst>
              <a:ext uri="{FF2B5EF4-FFF2-40B4-BE49-F238E27FC236}">
                <a16:creationId xmlns:a16="http://schemas.microsoft.com/office/drawing/2014/main" id="{722BD5E5-385D-2472-E0C6-AD19CD5E1FE6}"/>
              </a:ext>
            </a:extLst>
          </p:cNvPr>
          <p:cNvSpPr/>
          <p:nvPr/>
        </p:nvSpPr>
        <p:spPr>
          <a:xfrm>
            <a:off x="337351" y="248573"/>
            <a:ext cx="4110362" cy="37286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400"/>
              <a:t>1. </a:t>
            </a:r>
            <a:r>
              <a:rPr lang="ko-KR" altLang="en-US" sz="1400"/>
              <a:t>권한 통합</a:t>
            </a: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9A5948FA-78E6-A804-1D1B-ADDF85739401}"/>
              </a:ext>
            </a:extLst>
          </p:cNvPr>
          <p:cNvSpPr/>
          <p:nvPr/>
        </p:nvSpPr>
        <p:spPr>
          <a:xfrm>
            <a:off x="337350" y="5342915"/>
            <a:ext cx="8948693" cy="116441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altLang="ko-KR" sz="1100">
                <a:solidFill>
                  <a:schemeClr val="tx1"/>
                </a:solidFill>
              </a:rPr>
              <a:t>*</a:t>
            </a:r>
            <a:r>
              <a:rPr lang="ko-KR" altLang="en-US" sz="1100">
                <a:solidFill>
                  <a:schemeClr val="tx1"/>
                </a:solidFill>
              </a:rPr>
              <a:t>스마트 오더 </a:t>
            </a:r>
            <a:r>
              <a:rPr lang="en-US" altLang="ko-KR" sz="1100">
                <a:solidFill>
                  <a:schemeClr val="tx1"/>
                </a:solidFill>
              </a:rPr>
              <a:t>= </a:t>
            </a:r>
            <a:r>
              <a:rPr lang="ko-KR" altLang="en-US" sz="1100">
                <a:solidFill>
                  <a:schemeClr val="tx1"/>
                </a:solidFill>
              </a:rPr>
              <a:t>스토리 오더</a:t>
            </a:r>
            <a:endParaRPr lang="en-US" altLang="ko-KR" sz="1100">
              <a:solidFill>
                <a:schemeClr val="tx1"/>
              </a:solidFill>
            </a:endParaRPr>
          </a:p>
          <a:p>
            <a:endParaRPr lang="en-US" altLang="ko-KR" sz="1100">
              <a:solidFill>
                <a:schemeClr val="tx1"/>
              </a:solidFill>
            </a:endParaRPr>
          </a:p>
          <a:p>
            <a:r>
              <a:rPr lang="ko-KR" altLang="en-US" sz="1100" b="1">
                <a:solidFill>
                  <a:schemeClr val="tx1"/>
                </a:solidFill>
              </a:rPr>
              <a:t>기존에는</a:t>
            </a:r>
            <a:r>
              <a:rPr lang="ko-KR" altLang="en-US" sz="1100">
                <a:solidFill>
                  <a:schemeClr val="tx1"/>
                </a:solidFill>
              </a:rPr>
              <a:t> 편의점 관리자는 상품 등록 기능이 필요 없고</a:t>
            </a:r>
            <a:r>
              <a:rPr lang="en-US" altLang="ko-KR" sz="1100">
                <a:solidFill>
                  <a:schemeClr val="tx1"/>
                </a:solidFill>
              </a:rPr>
              <a:t>, </a:t>
            </a:r>
            <a:r>
              <a:rPr lang="ko-KR" altLang="en-US" sz="1100">
                <a:solidFill>
                  <a:schemeClr val="tx1"/>
                </a:solidFill>
              </a:rPr>
              <a:t>그 외 스마트 오더</a:t>
            </a:r>
            <a:r>
              <a:rPr lang="en-US" altLang="ko-KR" sz="1100">
                <a:solidFill>
                  <a:schemeClr val="tx1"/>
                </a:solidFill>
              </a:rPr>
              <a:t> </a:t>
            </a:r>
            <a:r>
              <a:rPr lang="ko-KR" altLang="en-US" sz="1100">
                <a:solidFill>
                  <a:schemeClr val="tx1"/>
                </a:solidFill>
              </a:rPr>
              <a:t>관리자는 필요했기 때문에 </a:t>
            </a:r>
            <a:r>
              <a:rPr lang="ko-KR" altLang="en-US" sz="1100" b="1">
                <a:solidFill>
                  <a:schemeClr val="tx1"/>
                </a:solidFill>
              </a:rPr>
              <a:t>계정 권한을 분리</a:t>
            </a:r>
            <a:r>
              <a:rPr lang="ko-KR" altLang="en-US" sz="1100">
                <a:solidFill>
                  <a:schemeClr val="tx1"/>
                </a:solidFill>
              </a:rPr>
              <a:t>했었습니다</a:t>
            </a:r>
            <a:r>
              <a:rPr lang="en-US" altLang="ko-KR" sz="1100">
                <a:solidFill>
                  <a:schemeClr val="tx1"/>
                </a:solidFill>
              </a:rPr>
              <a:t>.</a:t>
            </a:r>
          </a:p>
          <a:p>
            <a:r>
              <a:rPr lang="ko-KR" altLang="en-US" sz="1100" b="1">
                <a:solidFill>
                  <a:schemeClr val="tx1"/>
                </a:solidFill>
              </a:rPr>
              <a:t>편의점을 포함한 스마트 오더 관리자</a:t>
            </a:r>
            <a:r>
              <a:rPr lang="ko-KR" altLang="en-US" sz="1100">
                <a:solidFill>
                  <a:schemeClr val="tx1"/>
                </a:solidFill>
              </a:rPr>
              <a:t> 모두 상품 및 매장에 대한 </a:t>
            </a:r>
            <a:r>
              <a:rPr lang="ko-KR" altLang="en-US" sz="1100" b="1">
                <a:solidFill>
                  <a:schemeClr val="tx1"/>
                </a:solidFill>
              </a:rPr>
              <a:t>기본 정보를 직접 관리하지 않고</a:t>
            </a:r>
            <a:r>
              <a:rPr lang="en-US" altLang="ko-KR" sz="1100" b="1">
                <a:solidFill>
                  <a:schemeClr val="tx1"/>
                </a:solidFill>
              </a:rPr>
              <a:t>(KRS </a:t>
            </a:r>
            <a:r>
              <a:rPr lang="ko-KR" altLang="en-US" sz="1100" b="1">
                <a:solidFill>
                  <a:schemeClr val="tx1"/>
                </a:solidFill>
              </a:rPr>
              <a:t>정보 연동</a:t>
            </a:r>
            <a:r>
              <a:rPr lang="en-US" altLang="ko-KR" sz="1100" b="1">
                <a:solidFill>
                  <a:schemeClr val="tx1"/>
                </a:solidFill>
              </a:rPr>
              <a:t>)</a:t>
            </a:r>
            <a:r>
              <a:rPr lang="en-US" altLang="ko-KR" sz="1100">
                <a:solidFill>
                  <a:schemeClr val="tx1"/>
                </a:solidFill>
              </a:rPr>
              <a:t>, </a:t>
            </a:r>
          </a:p>
          <a:p>
            <a:r>
              <a:rPr lang="ko-KR" altLang="en-US" sz="1100" b="1">
                <a:solidFill>
                  <a:schemeClr val="tx1"/>
                </a:solidFill>
              </a:rPr>
              <a:t>선택이 필요한 정보는 따로 메뉴를 분리합니다</a:t>
            </a:r>
            <a:r>
              <a:rPr lang="en-US" altLang="ko-KR" sz="1100" b="1">
                <a:solidFill>
                  <a:schemeClr val="tx1"/>
                </a:solidFill>
              </a:rPr>
              <a:t>.</a:t>
            </a:r>
          </a:p>
          <a:p>
            <a:r>
              <a:rPr lang="en-US" altLang="ko-KR" sz="1100" b="1">
                <a:solidFill>
                  <a:schemeClr val="tx1"/>
                </a:solidFill>
              </a:rPr>
              <a:t>-&gt; </a:t>
            </a:r>
            <a:r>
              <a:rPr lang="ko-KR" altLang="en-US" sz="1100" b="1">
                <a:solidFill>
                  <a:srgbClr val="C00000"/>
                </a:solidFill>
              </a:rPr>
              <a:t>편의점 관리자가 따로 없이</a:t>
            </a:r>
            <a:r>
              <a:rPr lang="en-US" altLang="ko-KR" sz="1100" b="1">
                <a:solidFill>
                  <a:srgbClr val="C00000"/>
                </a:solidFill>
              </a:rPr>
              <a:t>, </a:t>
            </a:r>
            <a:r>
              <a:rPr lang="ko-KR" altLang="en-US" sz="1100" b="1">
                <a:solidFill>
                  <a:srgbClr val="C00000"/>
                </a:solidFill>
              </a:rPr>
              <a:t>스마트 오더 관리자 단일로 변동됩니다</a:t>
            </a:r>
            <a:r>
              <a:rPr lang="en-US" altLang="ko-KR" sz="1100" b="1">
                <a:solidFill>
                  <a:srgbClr val="C00000"/>
                </a:solidFill>
              </a:rPr>
              <a:t>.(</a:t>
            </a:r>
            <a:r>
              <a:rPr lang="ko-KR" altLang="en-US" sz="1100" b="1">
                <a:solidFill>
                  <a:srgbClr val="C00000"/>
                </a:solidFill>
              </a:rPr>
              <a:t>온라인몰은 그대로 유지</a:t>
            </a:r>
            <a:r>
              <a:rPr lang="en-US" altLang="ko-KR" sz="1100" b="1">
                <a:solidFill>
                  <a:srgbClr val="C0000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1486565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FF77E97C-D294-71B0-3456-C3A52EFA93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475" y="757526"/>
            <a:ext cx="10298097" cy="5037879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6" name="직사각형 5">
            <a:extLst>
              <a:ext uri="{FF2B5EF4-FFF2-40B4-BE49-F238E27FC236}">
                <a16:creationId xmlns:a16="http://schemas.microsoft.com/office/drawing/2014/main" id="{B7C737F8-596D-61C0-C801-B4EABA8F3056}"/>
              </a:ext>
            </a:extLst>
          </p:cNvPr>
          <p:cNvSpPr/>
          <p:nvPr/>
        </p:nvSpPr>
        <p:spPr>
          <a:xfrm>
            <a:off x="337350" y="248573"/>
            <a:ext cx="4332303" cy="37286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400"/>
              <a:t>2. </a:t>
            </a:r>
            <a:r>
              <a:rPr lang="ko-KR" altLang="en-US" sz="1400"/>
              <a:t>매장 관리에서 추가</a:t>
            </a:r>
            <a:r>
              <a:rPr lang="en-US" altLang="ko-KR" sz="1400"/>
              <a:t>/</a:t>
            </a:r>
            <a:r>
              <a:rPr lang="ko-KR" altLang="en-US" sz="1400"/>
              <a:t>삭제</a:t>
            </a:r>
            <a:r>
              <a:rPr lang="en-US" altLang="ko-KR" sz="1400"/>
              <a:t>/</a:t>
            </a:r>
            <a:r>
              <a:rPr lang="ko-KR" altLang="en-US" sz="1400"/>
              <a:t>엑셀 업로드 기능 삭제</a:t>
            </a: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2888E16D-03BC-67A0-08D9-5AACBA10F61C}"/>
              </a:ext>
            </a:extLst>
          </p:cNvPr>
          <p:cNvSpPr/>
          <p:nvPr/>
        </p:nvSpPr>
        <p:spPr>
          <a:xfrm>
            <a:off x="8547100" y="2546350"/>
            <a:ext cx="762000" cy="285750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D2AFDA45-994F-6F6B-32D4-B26FAC060810}"/>
              </a:ext>
            </a:extLst>
          </p:cNvPr>
          <p:cNvSpPr/>
          <p:nvPr/>
        </p:nvSpPr>
        <p:spPr>
          <a:xfrm>
            <a:off x="9782175" y="2542741"/>
            <a:ext cx="603250" cy="285750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AA948A6C-C55B-05D5-6496-6B60EA108724}"/>
              </a:ext>
            </a:extLst>
          </p:cNvPr>
          <p:cNvSpPr/>
          <p:nvPr/>
        </p:nvSpPr>
        <p:spPr>
          <a:xfrm>
            <a:off x="337351" y="5993941"/>
            <a:ext cx="10289222" cy="40685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1450" indent="-171450">
              <a:buFontTx/>
              <a:buChar char="-"/>
            </a:pPr>
            <a:r>
              <a:rPr lang="ko-KR" altLang="en-US" sz="1100">
                <a:solidFill>
                  <a:schemeClr val="tx1"/>
                </a:solidFill>
              </a:rPr>
              <a:t>매장 정보의 기본적인 관리는 </a:t>
            </a:r>
            <a:r>
              <a:rPr lang="en-US" altLang="ko-KR" sz="1100">
                <a:solidFill>
                  <a:schemeClr val="tx1"/>
                </a:solidFill>
              </a:rPr>
              <a:t>KRS</a:t>
            </a:r>
            <a:r>
              <a:rPr lang="ko-KR" altLang="en-US" sz="1100">
                <a:solidFill>
                  <a:schemeClr val="tx1"/>
                </a:solidFill>
              </a:rPr>
              <a:t>에서 연동받는 정보로 하기 때문에 </a:t>
            </a:r>
            <a:r>
              <a:rPr lang="ko-KR" altLang="en-US" sz="1100" b="1">
                <a:solidFill>
                  <a:srgbClr val="C00000"/>
                </a:solidFill>
              </a:rPr>
              <a:t>추가 및 삭제</a:t>
            </a:r>
            <a:r>
              <a:rPr lang="en-US" altLang="ko-KR" sz="1100" b="1">
                <a:solidFill>
                  <a:srgbClr val="C00000"/>
                </a:solidFill>
              </a:rPr>
              <a:t>/</a:t>
            </a:r>
            <a:r>
              <a:rPr lang="ko-KR" altLang="en-US" sz="1100" b="1">
                <a:solidFill>
                  <a:srgbClr val="C00000"/>
                </a:solidFill>
              </a:rPr>
              <a:t>업로드 등 수정 기능은 전부 삭제</a:t>
            </a:r>
            <a:r>
              <a:rPr lang="ko-KR" altLang="en-US" sz="1100">
                <a:solidFill>
                  <a:schemeClr val="tx1"/>
                </a:solidFill>
              </a:rPr>
              <a:t>합니다</a:t>
            </a:r>
            <a:r>
              <a:rPr lang="en-US" altLang="ko-KR" sz="1100">
                <a:solidFill>
                  <a:schemeClr val="tx1"/>
                </a:solidFill>
              </a:rPr>
              <a:t>.</a:t>
            </a:r>
          </a:p>
          <a:p>
            <a:pPr marL="171450" indent="-171450">
              <a:buFontTx/>
              <a:buChar char="-"/>
            </a:pPr>
            <a:r>
              <a:rPr lang="ko-KR" altLang="en-US" sz="1100">
                <a:solidFill>
                  <a:schemeClr val="tx1"/>
                </a:solidFill>
              </a:rPr>
              <a:t>매장 관리를 </a:t>
            </a:r>
            <a:r>
              <a:rPr lang="en-US" altLang="ko-KR" sz="1100" b="1">
                <a:solidFill>
                  <a:srgbClr val="C00000"/>
                </a:solidFill>
              </a:rPr>
              <a:t>‘</a:t>
            </a:r>
            <a:r>
              <a:rPr lang="ko-KR" altLang="en-US" sz="1100" b="1">
                <a:solidFill>
                  <a:srgbClr val="C00000"/>
                </a:solidFill>
              </a:rPr>
              <a:t>매장 정보</a:t>
            </a:r>
            <a:r>
              <a:rPr lang="en-US" altLang="ko-KR" sz="1100" b="1">
                <a:solidFill>
                  <a:srgbClr val="C00000"/>
                </a:solidFill>
              </a:rPr>
              <a:t>’</a:t>
            </a:r>
            <a:r>
              <a:rPr lang="ko-KR" altLang="en-US" sz="1100" b="1">
                <a:solidFill>
                  <a:srgbClr val="C00000"/>
                </a:solidFill>
              </a:rPr>
              <a:t>로 명칭 변경합니다</a:t>
            </a:r>
            <a:r>
              <a:rPr lang="en-US" altLang="ko-KR" sz="1100" b="1">
                <a:solidFill>
                  <a:srgbClr val="C00000"/>
                </a:solidFill>
              </a:rPr>
              <a:t>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6E32FD8-59B1-64D1-3F64-559110542253}"/>
              </a:ext>
            </a:extLst>
          </p:cNvPr>
          <p:cNvSpPr txBox="1"/>
          <p:nvPr/>
        </p:nvSpPr>
        <p:spPr>
          <a:xfrm>
            <a:off x="1642276" y="1145802"/>
            <a:ext cx="1796250" cy="2308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ko-KR" altLang="en-US" sz="900"/>
              <a:t>스토리 오더 관리 </a:t>
            </a:r>
            <a:r>
              <a:rPr lang="en-US" altLang="ko-KR" sz="900"/>
              <a:t>&gt; </a:t>
            </a:r>
            <a:r>
              <a:rPr lang="ko-KR" altLang="en-US" sz="900"/>
              <a:t>매장 정보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079950" y="3390294"/>
            <a:ext cx="3696300" cy="923330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dirty="0" smtClean="0"/>
              <a:t>1.Menu navigation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</a:t>
            </a:r>
            <a:r>
              <a:rPr lang="ko-KR" altLang="en-US" sz="900" dirty="0" smtClean="0"/>
              <a:t>스마트 오더 </a:t>
            </a:r>
            <a:r>
              <a:rPr lang="ko-KR" altLang="en-US" sz="900" dirty="0"/>
              <a:t>관리 </a:t>
            </a:r>
            <a:r>
              <a:rPr lang="en-US" altLang="ko-KR" sz="900" dirty="0"/>
              <a:t>&gt;</a:t>
            </a:r>
            <a:r>
              <a:rPr lang="ko-KR" altLang="en-US" sz="900" dirty="0" smtClean="0"/>
              <a:t> </a:t>
            </a:r>
            <a:r>
              <a:rPr lang="ko-KR" altLang="en-US" sz="900" b="1" dirty="0" smtClean="0"/>
              <a:t>매장 </a:t>
            </a:r>
            <a:r>
              <a:rPr lang="ko-KR" altLang="en-US" sz="900" b="1" dirty="0" smtClean="0"/>
              <a:t>관리 </a:t>
            </a:r>
            <a:r>
              <a:rPr lang="en-US" altLang="ko-KR" sz="900" b="1" dirty="0" smtClean="0"/>
              <a:t>(/store)</a:t>
            </a:r>
            <a:endParaRPr lang="en-US" altLang="ko-KR" sz="900" dirty="0" smtClean="0"/>
          </a:p>
          <a:p>
            <a:endParaRPr lang="en-US" altLang="ko-KR" sz="900" dirty="0" smtClean="0"/>
          </a:p>
          <a:p>
            <a:r>
              <a:rPr lang="en-US" altLang="ko-KR" sz="900" dirty="0" smtClean="0">
                <a:latin typeface="+mn-ea"/>
              </a:rPr>
              <a:t>2.Buttons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1) </a:t>
            </a:r>
            <a:r>
              <a:rPr lang="ko-KR" altLang="en-US" sz="900" dirty="0" smtClean="0">
                <a:latin typeface="+mn-ea"/>
              </a:rPr>
              <a:t>추가 </a:t>
            </a:r>
            <a:r>
              <a:rPr lang="en-US" altLang="ko-KR" sz="900" dirty="0" smtClean="0">
                <a:latin typeface="+mn-ea"/>
              </a:rPr>
              <a:t>(Add) / </a:t>
            </a:r>
            <a:r>
              <a:rPr lang="ko-KR" altLang="en-US" sz="900" dirty="0" smtClean="0">
                <a:latin typeface="+mn-ea"/>
              </a:rPr>
              <a:t>삭제 </a:t>
            </a:r>
            <a:r>
              <a:rPr lang="en-US" altLang="ko-KR" sz="900" dirty="0" smtClean="0">
                <a:latin typeface="+mn-ea"/>
              </a:rPr>
              <a:t>(Delete) / </a:t>
            </a:r>
            <a:r>
              <a:rPr lang="ko-KR" altLang="en-US" sz="900" dirty="0" smtClean="0">
                <a:latin typeface="+mn-ea"/>
              </a:rPr>
              <a:t>엑셀업로드 </a:t>
            </a:r>
            <a:r>
              <a:rPr lang="en-US" altLang="ko-KR" sz="900" dirty="0" smtClean="0">
                <a:latin typeface="+mn-ea"/>
              </a:rPr>
              <a:t>(excel upload)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- </a:t>
            </a:r>
            <a:r>
              <a:rPr lang="en-US" altLang="ko-KR" sz="900" b="1" dirty="0" smtClean="0">
                <a:latin typeface="+mn-ea"/>
              </a:rPr>
              <a:t>HIDE</a:t>
            </a:r>
            <a:endParaRPr lang="en-US" altLang="ko-KR" sz="900" b="1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5933517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:a16="http://schemas.microsoft.com/office/drawing/2014/main" id="{3383180E-3E4A-80FC-447A-7BFC2D959F61}"/>
              </a:ext>
            </a:extLst>
          </p:cNvPr>
          <p:cNvSpPr/>
          <p:nvPr/>
        </p:nvSpPr>
        <p:spPr>
          <a:xfrm>
            <a:off x="337350" y="248573"/>
            <a:ext cx="6197921" cy="37286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400"/>
              <a:t>3. </a:t>
            </a:r>
            <a:r>
              <a:rPr lang="ko-KR" altLang="en-US" sz="1400"/>
              <a:t>매장 정보</a:t>
            </a:r>
            <a:r>
              <a:rPr lang="en-US" altLang="ko-KR" sz="1400"/>
              <a:t>(</a:t>
            </a:r>
            <a:r>
              <a:rPr lang="ko-KR" altLang="en-US" sz="1400"/>
              <a:t>현 매장 관리</a:t>
            </a:r>
            <a:r>
              <a:rPr lang="en-US" altLang="ko-KR" sz="1400"/>
              <a:t>)</a:t>
            </a:r>
            <a:r>
              <a:rPr lang="ko-KR" altLang="en-US" sz="1400"/>
              <a:t>의 일부 항목은 </a:t>
            </a:r>
            <a:r>
              <a:rPr lang="en-US" altLang="ko-KR" sz="1400"/>
              <a:t>KRS </a:t>
            </a:r>
            <a:r>
              <a:rPr lang="ko-KR" altLang="en-US" sz="1400"/>
              <a:t>연동 정보로 고정</a:t>
            </a:r>
            <a:r>
              <a:rPr lang="en-US" altLang="ko-KR" sz="1400"/>
              <a:t>(</a:t>
            </a:r>
            <a:r>
              <a:rPr lang="ko-KR" altLang="en-US" sz="1400"/>
              <a:t>수정 불가</a:t>
            </a:r>
            <a:r>
              <a:rPr lang="en-US" altLang="ko-KR" sz="1400"/>
              <a:t>)</a:t>
            </a:r>
            <a:endParaRPr lang="ko-KR" altLang="en-US" sz="140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E96A4A6-BF4B-B9F6-C053-0F886F76535A}"/>
              </a:ext>
            </a:extLst>
          </p:cNvPr>
          <p:cNvSpPr txBox="1"/>
          <p:nvPr/>
        </p:nvSpPr>
        <p:spPr>
          <a:xfrm>
            <a:off x="337350" y="869577"/>
            <a:ext cx="2278387" cy="2308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900"/>
              <a:t>스토리 오더 관리 </a:t>
            </a:r>
            <a:r>
              <a:rPr lang="en-US" altLang="ko-KR" sz="900"/>
              <a:t>&gt; </a:t>
            </a:r>
            <a:r>
              <a:rPr lang="ko-KR" altLang="en-US" sz="900"/>
              <a:t>매장 정보 </a:t>
            </a:r>
            <a:r>
              <a:rPr lang="en-US" altLang="ko-KR" sz="900"/>
              <a:t>&gt; </a:t>
            </a:r>
            <a:r>
              <a:rPr lang="ko-KR" altLang="en-US" sz="900"/>
              <a:t>상세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E1BC37B-98B1-9419-E59E-75C5C476A7CC}"/>
              </a:ext>
            </a:extLst>
          </p:cNvPr>
          <p:cNvSpPr txBox="1"/>
          <p:nvPr/>
        </p:nvSpPr>
        <p:spPr>
          <a:xfrm>
            <a:off x="384976" y="1427069"/>
            <a:ext cx="104747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 dirty="0"/>
              <a:t>매장 이름</a:t>
            </a:r>
            <a:endParaRPr lang="en-US" altLang="ko-KR" sz="900" dirty="0"/>
          </a:p>
          <a:p>
            <a:endParaRPr lang="en-US" altLang="ko-KR" sz="900" dirty="0"/>
          </a:p>
          <a:p>
            <a:endParaRPr lang="en-US" altLang="ko-KR" sz="900" dirty="0"/>
          </a:p>
          <a:p>
            <a:r>
              <a:rPr lang="ko-KR" altLang="en-US" sz="900" dirty="0"/>
              <a:t>매장 코드</a:t>
            </a:r>
            <a:endParaRPr lang="en-US" altLang="ko-KR" sz="900" dirty="0"/>
          </a:p>
          <a:p>
            <a:endParaRPr lang="en-US" altLang="ko-KR" sz="900" dirty="0"/>
          </a:p>
          <a:p>
            <a:endParaRPr lang="en-US" altLang="ko-KR" sz="900" dirty="0"/>
          </a:p>
          <a:p>
            <a:r>
              <a:rPr lang="ko-KR" altLang="en-US" sz="900" dirty="0"/>
              <a:t>역사명</a:t>
            </a:r>
            <a:endParaRPr lang="en-US" altLang="ko-KR" sz="900" dirty="0"/>
          </a:p>
          <a:p>
            <a:endParaRPr lang="en-US" altLang="ko-KR" sz="900" dirty="0"/>
          </a:p>
          <a:p>
            <a:endParaRPr lang="en-US" altLang="ko-KR" sz="900" dirty="0"/>
          </a:p>
          <a:p>
            <a:r>
              <a:rPr lang="ko-KR" altLang="en-US" sz="900" dirty="0"/>
              <a:t>역사 코드</a:t>
            </a:r>
            <a:endParaRPr lang="en-US" altLang="ko-KR" sz="900" dirty="0"/>
          </a:p>
          <a:p>
            <a:endParaRPr lang="en-US" altLang="ko-KR" sz="900" dirty="0"/>
          </a:p>
          <a:p>
            <a:endParaRPr lang="en-US" altLang="ko-KR" sz="900" dirty="0"/>
          </a:p>
          <a:p>
            <a:r>
              <a:rPr lang="ko-KR" altLang="en-US" sz="900" dirty="0"/>
              <a:t>카테고리 </a:t>
            </a:r>
            <a:endParaRPr lang="en-US" altLang="ko-KR" sz="900" dirty="0"/>
          </a:p>
          <a:p>
            <a:endParaRPr lang="en-US" altLang="ko-KR" sz="900" dirty="0"/>
          </a:p>
          <a:p>
            <a:endParaRPr lang="en-US" altLang="ko-KR" sz="900" dirty="0"/>
          </a:p>
          <a:p>
            <a:r>
              <a:rPr lang="ko-KR" altLang="en-US" sz="900" dirty="0"/>
              <a:t>업종</a:t>
            </a:r>
            <a:r>
              <a:rPr lang="en-US" altLang="ko-KR" sz="900" dirty="0"/>
              <a:t>/</a:t>
            </a:r>
            <a:r>
              <a:rPr lang="ko-KR" altLang="en-US" sz="900" dirty="0"/>
              <a:t>용도</a:t>
            </a:r>
            <a:endParaRPr lang="en-US" altLang="ko-KR" sz="900" dirty="0"/>
          </a:p>
          <a:p>
            <a:endParaRPr lang="en-US" altLang="ko-KR" sz="900" dirty="0"/>
          </a:p>
          <a:p>
            <a:endParaRPr lang="en-US" altLang="ko-KR" sz="900" dirty="0"/>
          </a:p>
          <a:p>
            <a:r>
              <a:rPr lang="ko-KR" altLang="en-US" sz="900" dirty="0"/>
              <a:t>건물 내 위치</a:t>
            </a:r>
            <a:endParaRPr lang="en-US" altLang="ko-KR" sz="900" dirty="0"/>
          </a:p>
          <a:p>
            <a:endParaRPr lang="en-US" altLang="ko-KR" sz="900" dirty="0"/>
          </a:p>
          <a:p>
            <a:endParaRPr lang="en-US" altLang="ko-KR" sz="900" dirty="0"/>
          </a:p>
          <a:p>
            <a:r>
              <a:rPr lang="ko-KR" altLang="en-US" sz="900" dirty="0"/>
              <a:t>영업 시간</a:t>
            </a:r>
            <a:endParaRPr lang="en-US" altLang="ko-KR" sz="900" dirty="0"/>
          </a:p>
          <a:p>
            <a:endParaRPr lang="en-US" altLang="ko-KR" sz="900" dirty="0"/>
          </a:p>
          <a:p>
            <a:endParaRPr lang="en-US" altLang="ko-KR" sz="900" dirty="0"/>
          </a:p>
          <a:p>
            <a:r>
              <a:rPr lang="ko-KR" altLang="en-US" sz="900" dirty="0"/>
              <a:t>대표 이미지</a:t>
            </a:r>
            <a:endParaRPr lang="en-US" altLang="ko-KR" sz="900" dirty="0"/>
          </a:p>
          <a:p>
            <a:endParaRPr lang="en-US" altLang="ko-KR" sz="900" dirty="0"/>
          </a:p>
          <a:p>
            <a:endParaRPr lang="en-US" altLang="ko-KR" sz="900" dirty="0"/>
          </a:p>
          <a:p>
            <a:r>
              <a:rPr lang="ko-KR" altLang="en-US" sz="900" dirty="0"/>
              <a:t>매장 연락처</a:t>
            </a:r>
            <a:endParaRPr lang="en-US" altLang="ko-KR" sz="900" dirty="0"/>
          </a:p>
          <a:p>
            <a:endParaRPr lang="en-US" altLang="ko-KR" sz="900" dirty="0"/>
          </a:p>
          <a:p>
            <a:endParaRPr lang="en-US" altLang="ko-KR" sz="900" dirty="0"/>
          </a:p>
          <a:p>
            <a:r>
              <a:rPr lang="ko-KR" altLang="en-US" sz="900" dirty="0"/>
              <a:t>사업</a:t>
            </a:r>
            <a:r>
              <a:rPr lang="en-US" altLang="ko-KR" sz="900" dirty="0"/>
              <a:t> </a:t>
            </a:r>
            <a:r>
              <a:rPr lang="ko-KR" altLang="en-US" sz="900" dirty="0"/>
              <a:t>구분</a:t>
            </a:r>
            <a:endParaRPr lang="en-US" altLang="ko-KR" sz="900" dirty="0"/>
          </a:p>
          <a:p>
            <a:endParaRPr lang="en-US" altLang="ko-KR" sz="900" dirty="0"/>
          </a:p>
          <a:p>
            <a:endParaRPr lang="en-US" altLang="ko-KR" sz="900" dirty="0"/>
          </a:p>
          <a:p>
            <a:endParaRPr lang="en-US" altLang="ko-KR" sz="900" dirty="0"/>
          </a:p>
          <a:p>
            <a:endParaRPr lang="en-US" altLang="ko-KR" sz="9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5BD7BCE-0878-79FA-C651-0E4C581FFC55}"/>
              </a:ext>
            </a:extLst>
          </p:cNvPr>
          <p:cNvSpPr txBox="1"/>
          <p:nvPr/>
        </p:nvSpPr>
        <p:spPr>
          <a:xfrm>
            <a:off x="4118076" y="1416817"/>
            <a:ext cx="223375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 dirty="0">
                <a:solidFill>
                  <a:schemeClr val="accent5"/>
                </a:solidFill>
              </a:rPr>
              <a:t>DEPT_NM</a:t>
            </a:r>
          </a:p>
          <a:p>
            <a:endParaRPr lang="en-US" altLang="ko-KR" sz="900" dirty="0">
              <a:solidFill>
                <a:schemeClr val="accent5"/>
              </a:solidFill>
            </a:endParaRPr>
          </a:p>
          <a:p>
            <a:endParaRPr lang="en-US" altLang="ko-KR" sz="900" dirty="0">
              <a:solidFill>
                <a:schemeClr val="accent5"/>
              </a:solidFill>
            </a:endParaRPr>
          </a:p>
          <a:p>
            <a:r>
              <a:rPr lang="en-US" altLang="ko-KR" sz="900" b="1" dirty="0">
                <a:solidFill>
                  <a:schemeClr val="accent5"/>
                </a:solidFill>
              </a:rPr>
              <a:t>DEPT_CD</a:t>
            </a:r>
          </a:p>
          <a:p>
            <a:endParaRPr lang="en-US" altLang="ko-KR" sz="900" dirty="0">
              <a:solidFill>
                <a:schemeClr val="accent5"/>
              </a:solidFill>
            </a:endParaRPr>
          </a:p>
          <a:p>
            <a:endParaRPr lang="en-US" altLang="ko-KR" sz="900" dirty="0">
              <a:solidFill>
                <a:schemeClr val="accent5"/>
              </a:solidFill>
            </a:endParaRPr>
          </a:p>
          <a:p>
            <a:r>
              <a:rPr lang="en-US" altLang="ko-KR" sz="900" dirty="0">
                <a:solidFill>
                  <a:schemeClr val="accent5"/>
                </a:solidFill>
              </a:rPr>
              <a:t>(</a:t>
            </a:r>
            <a:r>
              <a:rPr lang="ko-KR" altLang="en-US" sz="900" dirty="0">
                <a:solidFill>
                  <a:schemeClr val="accent5"/>
                </a:solidFill>
              </a:rPr>
              <a:t>코드가 우리 기준이라서 가져온 우리 코드에 연동된 역사명 표시</a:t>
            </a:r>
            <a:r>
              <a:rPr lang="en-US" altLang="ko-KR" sz="900" dirty="0">
                <a:solidFill>
                  <a:schemeClr val="accent5"/>
                </a:solidFill>
              </a:rPr>
              <a:t>)</a:t>
            </a:r>
          </a:p>
          <a:p>
            <a:endParaRPr lang="en-US" altLang="ko-KR" sz="900" dirty="0">
              <a:solidFill>
                <a:schemeClr val="accent5"/>
              </a:solidFill>
            </a:endParaRPr>
          </a:p>
          <a:p>
            <a:r>
              <a:rPr lang="en-US" altLang="ko-KR" sz="900" dirty="0">
                <a:solidFill>
                  <a:schemeClr val="accent5"/>
                </a:solidFill>
              </a:rPr>
              <a:t>APP_STATN_CD</a:t>
            </a:r>
          </a:p>
          <a:p>
            <a:endParaRPr lang="en-US" altLang="ko-KR" sz="900" dirty="0">
              <a:solidFill>
                <a:schemeClr val="accent5"/>
              </a:solidFill>
            </a:endParaRPr>
          </a:p>
          <a:p>
            <a:endParaRPr lang="en-US" altLang="ko-KR" sz="900" dirty="0">
              <a:solidFill>
                <a:schemeClr val="accent5"/>
              </a:solidFill>
            </a:endParaRPr>
          </a:p>
          <a:p>
            <a:r>
              <a:rPr lang="en-US" altLang="ko-KR" sz="900" dirty="0">
                <a:solidFill>
                  <a:schemeClr val="accent5"/>
                </a:solidFill>
              </a:rPr>
              <a:t>STORE_LCLAS_NM</a:t>
            </a:r>
          </a:p>
          <a:p>
            <a:endParaRPr lang="en-US" altLang="ko-KR" sz="900" dirty="0">
              <a:solidFill>
                <a:schemeClr val="accent5"/>
              </a:solidFill>
            </a:endParaRPr>
          </a:p>
          <a:p>
            <a:endParaRPr lang="en-US" altLang="ko-KR" sz="900" dirty="0">
              <a:solidFill>
                <a:schemeClr val="accent5"/>
              </a:solidFill>
            </a:endParaRPr>
          </a:p>
          <a:p>
            <a:r>
              <a:rPr lang="en-US" altLang="ko-KR" sz="900" dirty="0">
                <a:solidFill>
                  <a:schemeClr val="accent5"/>
                </a:solidFill>
              </a:rPr>
              <a:t>STORE_MLCLAS_NM</a:t>
            </a:r>
          </a:p>
          <a:p>
            <a:endParaRPr lang="en-US" altLang="ko-KR" sz="900" dirty="0">
              <a:solidFill>
                <a:schemeClr val="accent5"/>
              </a:solidFill>
            </a:endParaRPr>
          </a:p>
          <a:p>
            <a:endParaRPr lang="en-US" altLang="ko-KR" sz="900" dirty="0">
              <a:solidFill>
                <a:schemeClr val="accent5"/>
              </a:solidFill>
            </a:endParaRPr>
          </a:p>
          <a:p>
            <a:r>
              <a:rPr lang="en-US" altLang="ko-KR" sz="900" dirty="0">
                <a:solidFill>
                  <a:schemeClr val="accent5"/>
                </a:solidFill>
              </a:rPr>
              <a:t>STORE_LC_NM</a:t>
            </a:r>
          </a:p>
          <a:p>
            <a:endParaRPr lang="en-US" altLang="ko-KR" sz="900" dirty="0">
              <a:solidFill>
                <a:schemeClr val="accent5"/>
              </a:solidFill>
            </a:endParaRPr>
          </a:p>
          <a:p>
            <a:endParaRPr lang="en-US" altLang="ko-KR" sz="900" dirty="0">
              <a:solidFill>
                <a:schemeClr val="accent5"/>
              </a:solidFill>
            </a:endParaRPr>
          </a:p>
          <a:p>
            <a:r>
              <a:rPr lang="en-US" altLang="ko-KR" sz="900" dirty="0">
                <a:solidFill>
                  <a:schemeClr val="accent5"/>
                </a:solidFill>
              </a:rPr>
              <a:t>START_TM and END_TM</a:t>
            </a:r>
          </a:p>
          <a:p>
            <a:endParaRPr lang="en-US" altLang="ko-KR" sz="900" dirty="0">
              <a:solidFill>
                <a:schemeClr val="accent5"/>
              </a:solidFill>
            </a:endParaRPr>
          </a:p>
          <a:p>
            <a:endParaRPr lang="en-US" altLang="ko-KR" sz="900" dirty="0">
              <a:solidFill>
                <a:schemeClr val="accent5"/>
              </a:solidFill>
            </a:endParaRPr>
          </a:p>
          <a:p>
            <a:r>
              <a:rPr lang="en-US" altLang="ko-KR" sz="900" dirty="0">
                <a:solidFill>
                  <a:schemeClr val="accent5"/>
                </a:solidFill>
              </a:rPr>
              <a:t>IMG_URL</a:t>
            </a:r>
          </a:p>
          <a:p>
            <a:endParaRPr lang="en-US" altLang="ko-KR" sz="900" dirty="0">
              <a:solidFill>
                <a:schemeClr val="accent5"/>
              </a:solidFill>
            </a:endParaRPr>
          </a:p>
          <a:p>
            <a:endParaRPr lang="en-US" altLang="ko-KR" sz="900" dirty="0">
              <a:solidFill>
                <a:schemeClr val="accent5"/>
              </a:solidFill>
            </a:endParaRPr>
          </a:p>
          <a:p>
            <a:r>
              <a:rPr lang="en-US" altLang="ko-KR" sz="900" dirty="0">
                <a:solidFill>
                  <a:schemeClr val="accent5"/>
                </a:solidFill>
              </a:rPr>
              <a:t>CTTPC_NO</a:t>
            </a:r>
          </a:p>
          <a:p>
            <a:endParaRPr lang="en-US" altLang="ko-KR" sz="900" dirty="0">
              <a:solidFill>
                <a:schemeClr val="accent5"/>
              </a:solidFill>
            </a:endParaRPr>
          </a:p>
          <a:p>
            <a:endParaRPr lang="en-US" altLang="ko-KR" sz="900" dirty="0">
              <a:solidFill>
                <a:schemeClr val="accent5"/>
              </a:solidFill>
            </a:endParaRPr>
          </a:p>
          <a:p>
            <a:r>
              <a:rPr lang="en-US" altLang="ko-KR" sz="900" b="1" dirty="0">
                <a:solidFill>
                  <a:schemeClr val="accent5"/>
                </a:solidFill>
                <a:highlight>
                  <a:srgbClr val="DEEBF7"/>
                </a:highlight>
              </a:rPr>
              <a:t>BSNS_SE_CD</a:t>
            </a:r>
          </a:p>
          <a:p>
            <a:endParaRPr lang="en-US" altLang="ko-KR" sz="900" b="1" dirty="0">
              <a:solidFill>
                <a:schemeClr val="accent5"/>
              </a:solidFill>
              <a:highlight>
                <a:srgbClr val="DEEBF7"/>
              </a:highlight>
            </a:endParaRPr>
          </a:p>
        </p:txBody>
      </p:sp>
      <p:sp>
        <p:nvSpPr>
          <p:cNvPr id="9" name="사각형: 둥근 모서리 8">
            <a:extLst>
              <a:ext uri="{FF2B5EF4-FFF2-40B4-BE49-F238E27FC236}">
                <a16:creationId xmlns:a16="http://schemas.microsoft.com/office/drawing/2014/main" id="{D0184B89-26B5-5986-6C85-25572DE1052C}"/>
              </a:ext>
            </a:extLst>
          </p:cNvPr>
          <p:cNvSpPr/>
          <p:nvPr/>
        </p:nvSpPr>
        <p:spPr>
          <a:xfrm>
            <a:off x="1529886" y="1427069"/>
            <a:ext cx="1600865" cy="201893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사각형: 둥근 모서리 10">
            <a:extLst>
              <a:ext uri="{FF2B5EF4-FFF2-40B4-BE49-F238E27FC236}">
                <a16:creationId xmlns:a16="http://schemas.microsoft.com/office/drawing/2014/main" id="{2495C4C3-7E37-B966-EFEB-01F67DBD272A}"/>
              </a:ext>
            </a:extLst>
          </p:cNvPr>
          <p:cNvSpPr/>
          <p:nvPr/>
        </p:nvSpPr>
        <p:spPr>
          <a:xfrm>
            <a:off x="1529886" y="1839141"/>
            <a:ext cx="1600865" cy="201893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사각형: 둥근 모서리 11">
            <a:extLst>
              <a:ext uri="{FF2B5EF4-FFF2-40B4-BE49-F238E27FC236}">
                <a16:creationId xmlns:a16="http://schemas.microsoft.com/office/drawing/2014/main" id="{4D1EF053-A373-98CC-36B3-24EB79881570}"/>
              </a:ext>
            </a:extLst>
          </p:cNvPr>
          <p:cNvSpPr/>
          <p:nvPr/>
        </p:nvSpPr>
        <p:spPr>
          <a:xfrm>
            <a:off x="1529886" y="2251213"/>
            <a:ext cx="1600865" cy="201893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사각형: 둥근 모서리 13">
            <a:extLst>
              <a:ext uri="{FF2B5EF4-FFF2-40B4-BE49-F238E27FC236}">
                <a16:creationId xmlns:a16="http://schemas.microsoft.com/office/drawing/2014/main" id="{C1D255D0-43F3-58BE-E3B7-F970E4F12C50}"/>
              </a:ext>
            </a:extLst>
          </p:cNvPr>
          <p:cNvSpPr/>
          <p:nvPr/>
        </p:nvSpPr>
        <p:spPr>
          <a:xfrm>
            <a:off x="1529886" y="2663285"/>
            <a:ext cx="1600865" cy="201893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사각형: 둥근 모서리 14">
            <a:extLst>
              <a:ext uri="{FF2B5EF4-FFF2-40B4-BE49-F238E27FC236}">
                <a16:creationId xmlns:a16="http://schemas.microsoft.com/office/drawing/2014/main" id="{E878AB5F-F345-9F6D-FC28-84F75CFEADF2}"/>
              </a:ext>
            </a:extLst>
          </p:cNvPr>
          <p:cNvSpPr/>
          <p:nvPr/>
        </p:nvSpPr>
        <p:spPr>
          <a:xfrm>
            <a:off x="1529886" y="3075357"/>
            <a:ext cx="1600865" cy="201893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사각형: 둥근 모서리 16">
            <a:extLst>
              <a:ext uri="{FF2B5EF4-FFF2-40B4-BE49-F238E27FC236}">
                <a16:creationId xmlns:a16="http://schemas.microsoft.com/office/drawing/2014/main" id="{AB2219DE-00E9-E6C9-D713-45D5B3845819}"/>
              </a:ext>
            </a:extLst>
          </p:cNvPr>
          <p:cNvSpPr/>
          <p:nvPr/>
        </p:nvSpPr>
        <p:spPr>
          <a:xfrm>
            <a:off x="1529886" y="3487429"/>
            <a:ext cx="1600865" cy="201893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사각형: 둥근 모서리 17">
            <a:extLst>
              <a:ext uri="{FF2B5EF4-FFF2-40B4-BE49-F238E27FC236}">
                <a16:creationId xmlns:a16="http://schemas.microsoft.com/office/drawing/2014/main" id="{4C9C2616-9E85-D786-ACBE-F1DF6869B6E5}"/>
              </a:ext>
            </a:extLst>
          </p:cNvPr>
          <p:cNvSpPr/>
          <p:nvPr/>
        </p:nvSpPr>
        <p:spPr>
          <a:xfrm>
            <a:off x="1529886" y="3899501"/>
            <a:ext cx="1600865" cy="201893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사각형: 둥근 모서리 18">
            <a:extLst>
              <a:ext uri="{FF2B5EF4-FFF2-40B4-BE49-F238E27FC236}">
                <a16:creationId xmlns:a16="http://schemas.microsoft.com/office/drawing/2014/main" id="{2E29850B-F8E3-8689-A033-B6B1B1CE64F1}"/>
              </a:ext>
            </a:extLst>
          </p:cNvPr>
          <p:cNvSpPr/>
          <p:nvPr/>
        </p:nvSpPr>
        <p:spPr>
          <a:xfrm>
            <a:off x="1529887" y="4311573"/>
            <a:ext cx="850296" cy="201893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사각형: 둥근 모서리 19">
            <a:extLst>
              <a:ext uri="{FF2B5EF4-FFF2-40B4-BE49-F238E27FC236}">
                <a16:creationId xmlns:a16="http://schemas.microsoft.com/office/drawing/2014/main" id="{74A5E38C-3713-6F8F-D02C-A65672176893}"/>
              </a:ext>
            </a:extLst>
          </p:cNvPr>
          <p:cNvSpPr/>
          <p:nvPr/>
        </p:nvSpPr>
        <p:spPr>
          <a:xfrm>
            <a:off x="1529886" y="4723645"/>
            <a:ext cx="1600865" cy="201893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사각형: 둥근 모서리 20">
            <a:extLst>
              <a:ext uri="{FF2B5EF4-FFF2-40B4-BE49-F238E27FC236}">
                <a16:creationId xmlns:a16="http://schemas.microsoft.com/office/drawing/2014/main" id="{6A831982-4367-16AF-2DA3-9402926F7930}"/>
              </a:ext>
            </a:extLst>
          </p:cNvPr>
          <p:cNvSpPr/>
          <p:nvPr/>
        </p:nvSpPr>
        <p:spPr>
          <a:xfrm>
            <a:off x="1529886" y="5135717"/>
            <a:ext cx="1600865" cy="201893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사각형: 둥근 모서리 23">
            <a:extLst>
              <a:ext uri="{FF2B5EF4-FFF2-40B4-BE49-F238E27FC236}">
                <a16:creationId xmlns:a16="http://schemas.microsoft.com/office/drawing/2014/main" id="{BD49130C-F595-6CD5-D423-9F18B365F791}"/>
              </a:ext>
            </a:extLst>
          </p:cNvPr>
          <p:cNvSpPr/>
          <p:nvPr/>
        </p:nvSpPr>
        <p:spPr>
          <a:xfrm>
            <a:off x="2615737" y="4311573"/>
            <a:ext cx="850296" cy="201893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AAA7CC8-7FE7-9474-E88E-0702D126C905}"/>
              </a:ext>
            </a:extLst>
          </p:cNvPr>
          <p:cNvSpPr txBox="1"/>
          <p:nvPr/>
        </p:nvSpPr>
        <p:spPr>
          <a:xfrm>
            <a:off x="2377613" y="4295330"/>
            <a:ext cx="2787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/>
              <a:t>~</a:t>
            </a:r>
            <a:endParaRPr lang="ko-KR" altLang="en-US" sz="900"/>
          </a:p>
        </p:txBody>
      </p:sp>
      <p:sp>
        <p:nvSpPr>
          <p:cNvPr id="26" name="직사각형 25">
            <a:extLst>
              <a:ext uri="{FF2B5EF4-FFF2-40B4-BE49-F238E27FC236}">
                <a16:creationId xmlns:a16="http://schemas.microsoft.com/office/drawing/2014/main" id="{1518C670-7130-46F6-4EEC-C9E9BD4207B6}"/>
              </a:ext>
            </a:extLst>
          </p:cNvPr>
          <p:cNvSpPr/>
          <p:nvPr/>
        </p:nvSpPr>
        <p:spPr>
          <a:xfrm>
            <a:off x="7102395" y="571490"/>
            <a:ext cx="4225684" cy="279909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ko-KR" sz="1000">
              <a:solidFill>
                <a:schemeClr val="tx1"/>
              </a:solidFill>
            </a:endParaRPr>
          </a:p>
          <a:p>
            <a:r>
              <a:rPr lang="en-US" altLang="ko-KR" sz="1000" b="1">
                <a:solidFill>
                  <a:schemeClr val="tx1"/>
                </a:solidFill>
              </a:rPr>
              <a:t>VI_APP_STORE</a:t>
            </a:r>
            <a:r>
              <a:rPr lang="ko-KR" altLang="en-US" sz="1000" b="1">
                <a:solidFill>
                  <a:schemeClr val="tx1"/>
                </a:solidFill>
              </a:rPr>
              <a:t> 테이블 정보</a:t>
            </a:r>
            <a:endParaRPr lang="en-US" altLang="ko-KR" sz="1000" b="1">
              <a:solidFill>
                <a:schemeClr val="tx1"/>
              </a:solidFill>
            </a:endParaRPr>
          </a:p>
          <a:p>
            <a:endParaRPr lang="en-US" altLang="ko-KR" sz="1000">
              <a:solidFill>
                <a:schemeClr val="tx1"/>
              </a:solidFill>
            </a:endParaRPr>
          </a:p>
          <a:p>
            <a:r>
              <a:rPr lang="ko-KR" altLang="en-US" sz="1000">
                <a:solidFill>
                  <a:schemeClr val="tx1"/>
                </a:solidFill>
              </a:rPr>
              <a:t>키 값 </a:t>
            </a:r>
            <a:r>
              <a:rPr lang="en-US" altLang="ko-KR" sz="1000">
                <a:solidFill>
                  <a:schemeClr val="tx1"/>
                </a:solidFill>
              </a:rPr>
              <a:t>: </a:t>
            </a:r>
            <a:r>
              <a:rPr lang="ko-KR" altLang="en-US" sz="1000">
                <a:solidFill>
                  <a:schemeClr val="tx1"/>
                </a:solidFill>
              </a:rPr>
              <a:t>매장 코드</a:t>
            </a:r>
            <a:endParaRPr lang="en-US" altLang="ko-KR" sz="1000">
              <a:solidFill>
                <a:schemeClr val="tx1"/>
              </a:solidFill>
            </a:endParaRPr>
          </a:p>
          <a:p>
            <a:endParaRPr lang="en-US" altLang="ko-KR" sz="1000">
              <a:solidFill>
                <a:schemeClr val="tx1"/>
              </a:solidFill>
            </a:endParaRPr>
          </a:p>
          <a:p>
            <a:r>
              <a:rPr lang="ko-KR" altLang="en-US" sz="1000">
                <a:solidFill>
                  <a:schemeClr val="tx1"/>
                </a:solidFill>
              </a:rPr>
              <a:t>역사명</a:t>
            </a:r>
            <a:r>
              <a:rPr lang="en-US" altLang="ko-KR" sz="1000">
                <a:solidFill>
                  <a:schemeClr val="tx1"/>
                </a:solidFill>
              </a:rPr>
              <a:t>, </a:t>
            </a:r>
            <a:r>
              <a:rPr lang="ko-KR" altLang="en-US" sz="1000">
                <a:solidFill>
                  <a:schemeClr val="tx1"/>
                </a:solidFill>
              </a:rPr>
              <a:t>역사 코드는 관리자 페이지의 </a:t>
            </a:r>
            <a:r>
              <a:rPr lang="en-US" altLang="ko-KR" sz="1000">
                <a:solidFill>
                  <a:schemeClr val="tx1"/>
                </a:solidFill>
              </a:rPr>
              <a:t>[</a:t>
            </a:r>
            <a:r>
              <a:rPr lang="ko-KR" altLang="en-US" sz="1000">
                <a:solidFill>
                  <a:schemeClr val="tx1"/>
                </a:solidFill>
              </a:rPr>
              <a:t>철도역 관리</a:t>
            </a:r>
            <a:r>
              <a:rPr lang="en-US" altLang="ko-KR" sz="1000">
                <a:solidFill>
                  <a:schemeClr val="tx1"/>
                </a:solidFill>
              </a:rPr>
              <a:t>-</a:t>
            </a:r>
            <a:r>
              <a:rPr lang="ko-KR" altLang="en-US" sz="1000">
                <a:solidFill>
                  <a:schemeClr val="tx1"/>
                </a:solidFill>
              </a:rPr>
              <a:t>스마트오더 역 관리</a:t>
            </a:r>
            <a:r>
              <a:rPr lang="en-US" altLang="ko-KR" sz="1000">
                <a:solidFill>
                  <a:schemeClr val="tx1"/>
                </a:solidFill>
              </a:rPr>
              <a:t>]</a:t>
            </a:r>
            <a:r>
              <a:rPr lang="ko-KR" altLang="en-US" sz="1000">
                <a:solidFill>
                  <a:schemeClr val="tx1"/>
                </a:solidFill>
              </a:rPr>
              <a:t>에서 등록된 정보를 이용하되</a:t>
            </a:r>
            <a:r>
              <a:rPr lang="en-US" altLang="ko-KR" sz="1000">
                <a:solidFill>
                  <a:schemeClr val="tx1"/>
                </a:solidFill>
              </a:rPr>
              <a:t>, </a:t>
            </a:r>
            <a:r>
              <a:rPr lang="ko-KR" altLang="en-US" sz="1000">
                <a:solidFill>
                  <a:schemeClr val="tx1"/>
                </a:solidFill>
              </a:rPr>
              <a:t>역 코드 정보는 </a:t>
            </a:r>
            <a:r>
              <a:rPr lang="en-US" altLang="ko-KR" sz="1000">
                <a:solidFill>
                  <a:schemeClr val="tx1"/>
                </a:solidFill>
              </a:rPr>
              <a:t>KRS</a:t>
            </a:r>
            <a:r>
              <a:rPr lang="ko-KR" altLang="en-US" sz="1000">
                <a:solidFill>
                  <a:schemeClr val="tx1"/>
                </a:solidFill>
              </a:rPr>
              <a:t>에서 함께 넘겨 받습니다</a:t>
            </a:r>
            <a:r>
              <a:rPr lang="en-US" altLang="ko-KR" sz="1000">
                <a:solidFill>
                  <a:schemeClr val="tx1"/>
                </a:solidFill>
              </a:rPr>
              <a:t>.</a:t>
            </a:r>
          </a:p>
          <a:p>
            <a:endParaRPr lang="en-US" altLang="ko-KR" sz="1000">
              <a:solidFill>
                <a:schemeClr val="tx1"/>
              </a:solidFill>
            </a:endParaRPr>
          </a:p>
          <a:p>
            <a:r>
              <a:rPr lang="en-US" altLang="ko-KR" sz="1000">
                <a:solidFill>
                  <a:schemeClr val="tx1"/>
                </a:solidFill>
              </a:rPr>
              <a:t>= KRS </a:t>
            </a:r>
            <a:r>
              <a:rPr lang="ko-KR" altLang="en-US" sz="1000">
                <a:solidFill>
                  <a:schemeClr val="tx1"/>
                </a:solidFill>
              </a:rPr>
              <a:t>연동하면서 </a:t>
            </a:r>
            <a:r>
              <a:rPr lang="ko-KR" altLang="en-US" sz="1000" b="1">
                <a:solidFill>
                  <a:schemeClr val="tx1"/>
                </a:solidFill>
              </a:rPr>
              <a:t>매장 코드</a:t>
            </a:r>
            <a:r>
              <a:rPr lang="en-US" altLang="ko-KR" sz="1000" b="1">
                <a:solidFill>
                  <a:schemeClr val="tx1"/>
                </a:solidFill>
              </a:rPr>
              <a:t>, </a:t>
            </a:r>
            <a:r>
              <a:rPr lang="ko-KR" altLang="en-US" sz="1000" b="1">
                <a:solidFill>
                  <a:schemeClr val="tx1"/>
                </a:solidFill>
              </a:rPr>
              <a:t>상품 코드는 </a:t>
            </a:r>
            <a:r>
              <a:rPr lang="en-US" altLang="ko-KR" sz="1000" b="1">
                <a:solidFill>
                  <a:schemeClr val="tx1"/>
                </a:solidFill>
              </a:rPr>
              <a:t>KRS</a:t>
            </a:r>
            <a:r>
              <a:rPr lang="ko-KR" altLang="en-US" sz="1000" b="1">
                <a:solidFill>
                  <a:schemeClr val="tx1"/>
                </a:solidFill>
              </a:rPr>
              <a:t>에서 사용 중인 코드로 바꾸지만 </a:t>
            </a:r>
            <a:r>
              <a:rPr lang="ko-KR" altLang="en-US" sz="1000">
                <a:solidFill>
                  <a:schemeClr val="tx1"/>
                </a:solidFill>
              </a:rPr>
              <a:t>역사 코드는 현재 </a:t>
            </a:r>
            <a:r>
              <a:rPr lang="ko-KR" altLang="en-US" sz="1000" b="1">
                <a:solidFill>
                  <a:schemeClr val="tx1"/>
                </a:solidFill>
              </a:rPr>
              <a:t>관리자 페이지에서 사용 중인 역사 코드를 사용</a:t>
            </a:r>
            <a:r>
              <a:rPr lang="ko-KR" altLang="en-US" sz="1000">
                <a:solidFill>
                  <a:schemeClr val="tx1"/>
                </a:solidFill>
              </a:rPr>
              <a:t>합니다</a:t>
            </a:r>
            <a:r>
              <a:rPr lang="en-US" altLang="ko-KR" sz="1000">
                <a:solidFill>
                  <a:schemeClr val="tx1"/>
                </a:solidFill>
              </a:rPr>
              <a:t>.</a:t>
            </a:r>
          </a:p>
          <a:p>
            <a:endParaRPr lang="en-US" altLang="ko-KR" sz="1000">
              <a:solidFill>
                <a:schemeClr val="tx1"/>
              </a:solidFill>
            </a:endParaRPr>
          </a:p>
          <a:p>
            <a:r>
              <a:rPr lang="en-US" altLang="ko-KR" sz="1000">
                <a:solidFill>
                  <a:schemeClr val="tx1"/>
                </a:solidFill>
              </a:rPr>
              <a:t>(</a:t>
            </a:r>
            <a:r>
              <a:rPr lang="ko-KR" altLang="en-US" sz="1000">
                <a:solidFill>
                  <a:schemeClr val="tx1"/>
                </a:solidFill>
              </a:rPr>
              <a:t>역사 코드 변경이 필요한 경우</a:t>
            </a:r>
            <a:r>
              <a:rPr lang="en-US" altLang="ko-KR" sz="1000">
                <a:solidFill>
                  <a:schemeClr val="tx1"/>
                </a:solidFill>
              </a:rPr>
              <a:t>, </a:t>
            </a:r>
            <a:r>
              <a:rPr lang="ko-KR" altLang="en-US" sz="1000">
                <a:solidFill>
                  <a:schemeClr val="tx1"/>
                </a:solidFill>
              </a:rPr>
              <a:t>관리자 페이지에서 역사 코드를 수정</a:t>
            </a:r>
            <a:r>
              <a:rPr lang="en-US" altLang="ko-KR" sz="1000">
                <a:solidFill>
                  <a:schemeClr val="tx1"/>
                </a:solidFill>
              </a:rPr>
              <a:t>/</a:t>
            </a:r>
            <a:r>
              <a:rPr lang="ko-KR" altLang="en-US" sz="1000">
                <a:solidFill>
                  <a:schemeClr val="tx1"/>
                </a:solidFill>
              </a:rPr>
              <a:t>삭제</a:t>
            </a:r>
            <a:r>
              <a:rPr lang="en-US" altLang="ko-KR" sz="1000">
                <a:solidFill>
                  <a:schemeClr val="tx1"/>
                </a:solidFill>
              </a:rPr>
              <a:t>/</a:t>
            </a:r>
            <a:r>
              <a:rPr lang="ko-KR" altLang="en-US" sz="1000">
                <a:solidFill>
                  <a:schemeClr val="tx1"/>
                </a:solidFill>
              </a:rPr>
              <a:t>추가하고 </a:t>
            </a:r>
            <a:r>
              <a:rPr lang="en-US" altLang="ko-KR" sz="1000">
                <a:solidFill>
                  <a:schemeClr val="tx1"/>
                </a:solidFill>
              </a:rPr>
              <a:t>KRS</a:t>
            </a:r>
            <a:r>
              <a:rPr lang="ko-KR" altLang="en-US" sz="1000">
                <a:solidFill>
                  <a:schemeClr val="tx1"/>
                </a:solidFill>
              </a:rPr>
              <a:t>에 해당 내용을 반영하는 식으로 처리</a:t>
            </a:r>
            <a:r>
              <a:rPr lang="en-US" altLang="ko-KR" sz="1000">
                <a:solidFill>
                  <a:schemeClr val="tx1"/>
                </a:solidFill>
              </a:rPr>
              <a:t>)</a:t>
            </a:r>
            <a:r>
              <a:rPr lang="ko-KR" altLang="en-US" sz="1000">
                <a:solidFill>
                  <a:schemeClr val="tx1"/>
                </a:solidFill>
              </a:rPr>
              <a:t> </a:t>
            </a:r>
            <a:endParaRPr lang="en-US" altLang="ko-KR" sz="1000">
              <a:solidFill>
                <a:schemeClr val="tx1"/>
              </a:solidFill>
            </a:endParaRPr>
          </a:p>
          <a:p>
            <a:endParaRPr lang="en-US" altLang="ko-KR" sz="1000">
              <a:solidFill>
                <a:schemeClr val="tx1"/>
              </a:solidFill>
            </a:endParaRPr>
          </a:p>
          <a:p>
            <a:r>
              <a:rPr lang="ko-KR" altLang="en-US" sz="1000">
                <a:solidFill>
                  <a:schemeClr val="tx1"/>
                </a:solidFill>
                <a:highlight>
                  <a:srgbClr val="DEEBF7"/>
                </a:highlight>
              </a:rPr>
              <a:t>사업 구분</a:t>
            </a:r>
            <a:r>
              <a:rPr lang="en-US" altLang="ko-KR" sz="1000">
                <a:solidFill>
                  <a:schemeClr val="tx1"/>
                </a:solidFill>
                <a:highlight>
                  <a:srgbClr val="DEEBF7"/>
                </a:highlight>
              </a:rPr>
              <a:t>(</a:t>
            </a:r>
            <a:r>
              <a:rPr lang="ko-KR" altLang="en-US" sz="1000">
                <a:solidFill>
                  <a:schemeClr val="tx1"/>
                </a:solidFill>
                <a:highlight>
                  <a:srgbClr val="DEEBF7"/>
                </a:highlight>
              </a:rPr>
              <a:t>신규</a:t>
            </a:r>
            <a:r>
              <a:rPr lang="en-US" altLang="ko-KR" sz="1000">
                <a:solidFill>
                  <a:schemeClr val="tx1"/>
                </a:solidFill>
                <a:highlight>
                  <a:srgbClr val="DEEBF7"/>
                </a:highlight>
              </a:rPr>
              <a:t>)</a:t>
            </a:r>
            <a:r>
              <a:rPr lang="ko-KR" altLang="en-US" sz="1000">
                <a:solidFill>
                  <a:schemeClr val="tx1"/>
                </a:solidFill>
                <a:highlight>
                  <a:srgbClr val="DEEBF7"/>
                </a:highlight>
              </a:rPr>
              <a:t> </a:t>
            </a:r>
            <a:r>
              <a:rPr lang="en-US" altLang="ko-KR" sz="1000">
                <a:solidFill>
                  <a:schemeClr val="tx1"/>
                </a:solidFill>
                <a:highlight>
                  <a:srgbClr val="DEEBF7"/>
                </a:highlight>
              </a:rPr>
              <a:t>: </a:t>
            </a:r>
            <a:r>
              <a:rPr lang="ko-KR" altLang="en-US" sz="1000">
                <a:solidFill>
                  <a:schemeClr val="tx1"/>
                </a:solidFill>
                <a:highlight>
                  <a:srgbClr val="DEEBF7"/>
                </a:highlight>
              </a:rPr>
              <a:t>편의점</a:t>
            </a:r>
            <a:r>
              <a:rPr lang="en-US" altLang="ko-KR" sz="1000">
                <a:solidFill>
                  <a:schemeClr val="tx1"/>
                </a:solidFill>
                <a:highlight>
                  <a:srgbClr val="DEEBF7"/>
                </a:highlight>
              </a:rPr>
              <a:t>, </a:t>
            </a:r>
            <a:r>
              <a:rPr lang="ko-KR" altLang="en-US" sz="1000">
                <a:solidFill>
                  <a:schemeClr val="tx1"/>
                </a:solidFill>
                <a:highlight>
                  <a:srgbClr val="DEEBF7"/>
                </a:highlight>
              </a:rPr>
              <a:t>전문점 구분 용도</a:t>
            </a:r>
          </a:p>
        </p:txBody>
      </p:sp>
      <p:sp>
        <p:nvSpPr>
          <p:cNvPr id="54" name="사각형: 둥근 모서리 53">
            <a:extLst>
              <a:ext uri="{FF2B5EF4-FFF2-40B4-BE49-F238E27FC236}">
                <a16:creationId xmlns:a16="http://schemas.microsoft.com/office/drawing/2014/main" id="{B7BD833C-BE62-DC5B-0CAA-115E6B565562}"/>
              </a:ext>
            </a:extLst>
          </p:cNvPr>
          <p:cNvSpPr/>
          <p:nvPr/>
        </p:nvSpPr>
        <p:spPr>
          <a:xfrm>
            <a:off x="3494761" y="6434428"/>
            <a:ext cx="462342" cy="201893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>
                <a:solidFill>
                  <a:schemeClr val="tx1"/>
                </a:solidFill>
                <a:latin typeface="+mn-ea"/>
              </a:rPr>
              <a:t>닫기</a:t>
            </a:r>
          </a:p>
        </p:txBody>
      </p:sp>
      <p:sp>
        <p:nvSpPr>
          <p:cNvPr id="2" name="사각형: 둥근 모서리 1">
            <a:extLst>
              <a:ext uri="{FF2B5EF4-FFF2-40B4-BE49-F238E27FC236}">
                <a16:creationId xmlns:a16="http://schemas.microsoft.com/office/drawing/2014/main" id="{B1618C3E-9FF5-F1D0-93DA-EA446A752429}"/>
              </a:ext>
            </a:extLst>
          </p:cNvPr>
          <p:cNvSpPr/>
          <p:nvPr/>
        </p:nvSpPr>
        <p:spPr>
          <a:xfrm>
            <a:off x="1529886" y="5565139"/>
            <a:ext cx="1600865" cy="201893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7" name="직선 화살표 연결선 6">
            <a:extLst>
              <a:ext uri="{FF2B5EF4-FFF2-40B4-BE49-F238E27FC236}">
                <a16:creationId xmlns:a16="http://schemas.microsoft.com/office/drawing/2014/main" id="{52317CE7-1D48-01A0-07B5-70A82F4F2F94}"/>
              </a:ext>
            </a:extLst>
          </p:cNvPr>
          <p:cNvCxnSpPr>
            <a:cxnSpLocks/>
          </p:cNvCxnSpPr>
          <p:nvPr/>
        </p:nvCxnSpPr>
        <p:spPr>
          <a:xfrm flipV="1">
            <a:off x="5190836" y="3277250"/>
            <a:ext cx="1911559" cy="23569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7079950" y="3390294"/>
            <a:ext cx="3696300" cy="3000821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dirty="0" smtClean="0"/>
              <a:t>1.Menu navigation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</a:t>
            </a:r>
            <a:r>
              <a:rPr lang="ko-KR" altLang="en-US" sz="900" dirty="0" smtClean="0"/>
              <a:t>스마트 오더 </a:t>
            </a:r>
            <a:r>
              <a:rPr lang="ko-KR" altLang="en-US" sz="900" dirty="0"/>
              <a:t>관리 </a:t>
            </a:r>
            <a:r>
              <a:rPr lang="en-US" altLang="ko-KR" sz="900" dirty="0"/>
              <a:t>&gt;</a:t>
            </a:r>
            <a:r>
              <a:rPr lang="ko-KR" altLang="en-US" sz="900" dirty="0" smtClean="0"/>
              <a:t> </a:t>
            </a:r>
            <a:r>
              <a:rPr lang="ko-KR" altLang="en-US" sz="900" b="1" dirty="0" smtClean="0"/>
              <a:t>매장 </a:t>
            </a:r>
            <a:r>
              <a:rPr lang="ko-KR" altLang="en-US" sz="900" b="1" dirty="0" smtClean="0"/>
              <a:t>관리 </a:t>
            </a:r>
            <a:r>
              <a:rPr lang="en-US" altLang="ko-KR" sz="900" b="1" dirty="0" smtClean="0"/>
              <a:t>(/store) &gt; </a:t>
            </a:r>
            <a:r>
              <a:rPr lang="ko-KR" altLang="en-US" sz="900" b="1" dirty="0" smtClean="0"/>
              <a:t>상세 </a:t>
            </a:r>
            <a:r>
              <a:rPr lang="en-US" altLang="ko-KR" sz="900" b="1" dirty="0" smtClean="0"/>
              <a:t>(Modify)</a:t>
            </a:r>
            <a:endParaRPr lang="en-US" altLang="ko-KR" sz="900" dirty="0" smtClean="0"/>
          </a:p>
          <a:p>
            <a:endParaRPr lang="en-US" altLang="ko-KR" sz="900" dirty="0" smtClean="0"/>
          </a:p>
          <a:p>
            <a:r>
              <a:rPr lang="en-US" altLang="ko-KR" sz="900" dirty="0" smtClean="0">
                <a:latin typeface="+mn-ea"/>
              </a:rPr>
              <a:t>2.Fields</a:t>
            </a:r>
          </a:p>
          <a:p>
            <a:r>
              <a:rPr lang="en-US" altLang="ko-KR" sz="900" b="1" dirty="0">
                <a:latin typeface="+mn-ea"/>
              </a:rPr>
              <a:t> </a:t>
            </a:r>
            <a:r>
              <a:rPr lang="en-US" altLang="ko-KR" sz="900" b="1" dirty="0" smtClean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1) </a:t>
            </a:r>
            <a:r>
              <a:rPr lang="ko-KR" altLang="en-US" sz="900" dirty="0" smtClean="0">
                <a:latin typeface="+mn-ea"/>
              </a:rPr>
              <a:t>매장 이름 </a:t>
            </a:r>
            <a:r>
              <a:rPr lang="en-US" altLang="ko-KR" sz="900" dirty="0" smtClean="0">
                <a:latin typeface="+mn-ea"/>
              </a:rPr>
              <a:t>: </a:t>
            </a:r>
            <a:r>
              <a:rPr lang="en-US" altLang="ko-KR" sz="900" dirty="0" err="1" smtClean="0">
                <a:latin typeface="+mn-ea"/>
              </a:rPr>
              <a:t>readonly</a:t>
            </a:r>
            <a:endParaRPr lang="en-US" altLang="ko-KR" sz="900" dirty="0" smtClean="0">
              <a:latin typeface="+mn-ea"/>
            </a:endParaRP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2) </a:t>
            </a:r>
            <a:r>
              <a:rPr lang="ko-KR" altLang="en-US" sz="900" dirty="0">
                <a:latin typeface="+mn-ea"/>
              </a:rPr>
              <a:t>매장 코드 </a:t>
            </a:r>
            <a:r>
              <a:rPr lang="en-US" altLang="ko-KR" sz="900" dirty="0">
                <a:latin typeface="+mn-ea"/>
              </a:rPr>
              <a:t>: </a:t>
            </a:r>
            <a:r>
              <a:rPr lang="en-US" altLang="ko-KR" sz="900" dirty="0" err="1">
                <a:latin typeface="+mn-ea"/>
              </a:rPr>
              <a:t>readonly</a:t>
            </a:r>
            <a:endParaRPr lang="en-US" altLang="ko-KR" sz="900" dirty="0" smtClean="0">
              <a:latin typeface="+mn-ea"/>
            </a:endParaRP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3) </a:t>
            </a:r>
            <a:r>
              <a:rPr lang="ko-KR" altLang="en-US" sz="900" dirty="0" smtClean="0">
                <a:latin typeface="+mn-ea"/>
              </a:rPr>
              <a:t>역사명</a:t>
            </a:r>
            <a:r>
              <a:rPr lang="ko-KR" altLang="en-US" sz="900" dirty="0">
                <a:latin typeface="+mn-ea"/>
              </a:rPr>
              <a:t> </a:t>
            </a:r>
            <a:r>
              <a:rPr lang="en-US" altLang="ko-KR" sz="900" dirty="0">
                <a:latin typeface="+mn-ea"/>
              </a:rPr>
              <a:t>: </a:t>
            </a:r>
            <a:r>
              <a:rPr lang="en-US" altLang="ko-KR" sz="900" dirty="0" err="1">
                <a:latin typeface="+mn-ea"/>
              </a:rPr>
              <a:t>readonly</a:t>
            </a:r>
            <a:endParaRPr lang="en-US" altLang="ko-KR" sz="900" dirty="0" smtClean="0">
              <a:latin typeface="+mn-ea"/>
            </a:endParaRP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4) </a:t>
            </a:r>
            <a:r>
              <a:rPr lang="ko-KR" altLang="en-US" sz="900" dirty="0">
                <a:latin typeface="+mn-ea"/>
              </a:rPr>
              <a:t>역사코드 </a:t>
            </a:r>
            <a:r>
              <a:rPr lang="en-US" altLang="ko-KR" sz="900" dirty="0">
                <a:latin typeface="+mn-ea"/>
              </a:rPr>
              <a:t>: </a:t>
            </a:r>
            <a:r>
              <a:rPr lang="en-US" altLang="ko-KR" sz="900" dirty="0" err="1">
                <a:latin typeface="+mn-ea"/>
              </a:rPr>
              <a:t>readonly</a:t>
            </a:r>
            <a:endParaRPr lang="en-US" altLang="ko-KR" sz="900" dirty="0" smtClean="0">
              <a:latin typeface="+mn-ea"/>
            </a:endParaRP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5) </a:t>
            </a:r>
            <a:r>
              <a:rPr lang="ko-KR" altLang="en-US" sz="900" dirty="0" smtClean="0">
                <a:latin typeface="+mn-ea"/>
              </a:rPr>
              <a:t>카테고리</a:t>
            </a:r>
            <a:r>
              <a:rPr lang="ko-KR" altLang="en-US" sz="900" dirty="0">
                <a:latin typeface="+mn-ea"/>
              </a:rPr>
              <a:t> </a:t>
            </a:r>
            <a:r>
              <a:rPr lang="en-US" altLang="ko-KR" sz="900" dirty="0">
                <a:latin typeface="+mn-ea"/>
              </a:rPr>
              <a:t>: </a:t>
            </a:r>
            <a:r>
              <a:rPr lang="en-US" altLang="ko-KR" sz="900" dirty="0" err="1">
                <a:latin typeface="+mn-ea"/>
              </a:rPr>
              <a:t>readonly</a:t>
            </a:r>
            <a:endParaRPr lang="en-US" altLang="ko-KR" sz="900" dirty="0" smtClean="0">
              <a:latin typeface="+mn-ea"/>
            </a:endParaRP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6) </a:t>
            </a:r>
            <a:r>
              <a:rPr lang="ko-KR" altLang="en-US" sz="900" dirty="0" smtClean="0">
                <a:latin typeface="+mn-ea"/>
              </a:rPr>
              <a:t>업종</a:t>
            </a:r>
            <a:r>
              <a:rPr lang="en-US" altLang="ko-KR" sz="900" dirty="0" smtClean="0">
                <a:latin typeface="+mn-ea"/>
              </a:rPr>
              <a:t>/</a:t>
            </a:r>
            <a:r>
              <a:rPr lang="ko-KR" altLang="en-US" sz="900" dirty="0" smtClean="0">
                <a:latin typeface="+mn-ea"/>
              </a:rPr>
              <a:t>용도 </a:t>
            </a:r>
            <a:r>
              <a:rPr lang="en-US" altLang="ko-KR" sz="900" dirty="0" smtClean="0">
                <a:latin typeface="+mn-ea"/>
              </a:rPr>
              <a:t>: </a:t>
            </a:r>
            <a:r>
              <a:rPr lang="en-US" altLang="ko-KR" sz="900" b="1" dirty="0" smtClean="0">
                <a:latin typeface="+mn-ea"/>
              </a:rPr>
              <a:t>HIDE (row)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7) </a:t>
            </a:r>
            <a:r>
              <a:rPr lang="ko-KR" altLang="en-US" sz="900" dirty="0" smtClean="0">
                <a:latin typeface="+mn-ea"/>
              </a:rPr>
              <a:t>건물 내 위치 </a:t>
            </a:r>
            <a:r>
              <a:rPr lang="en-US" altLang="ko-KR" sz="900" dirty="0" smtClean="0">
                <a:latin typeface="+mn-ea"/>
              </a:rPr>
              <a:t>: </a:t>
            </a:r>
            <a:r>
              <a:rPr lang="en-US" altLang="ko-KR" sz="900" dirty="0" err="1" smtClean="0">
                <a:latin typeface="+mn-ea"/>
              </a:rPr>
              <a:t>readonly</a:t>
            </a:r>
            <a:r>
              <a:rPr lang="en-US" altLang="ko-KR" sz="900" dirty="0" smtClean="0">
                <a:latin typeface="+mn-ea"/>
              </a:rPr>
              <a:t/>
            </a:r>
            <a:br>
              <a:rPr lang="en-US" altLang="ko-KR" sz="900" dirty="0" smtClean="0">
                <a:latin typeface="+mn-ea"/>
              </a:rPr>
            </a:br>
            <a:r>
              <a:rPr lang="en-US" altLang="ko-KR" sz="900" dirty="0" smtClean="0">
                <a:latin typeface="+mn-ea"/>
              </a:rPr>
              <a:t>  8) </a:t>
            </a:r>
            <a:r>
              <a:rPr lang="ko-KR" altLang="en-US" sz="900" dirty="0" smtClean="0">
                <a:latin typeface="+mn-ea"/>
              </a:rPr>
              <a:t>영업 시간 </a:t>
            </a:r>
            <a:r>
              <a:rPr lang="en-US" altLang="ko-KR" sz="900" dirty="0" smtClean="0">
                <a:latin typeface="+mn-ea"/>
              </a:rPr>
              <a:t>: </a:t>
            </a:r>
            <a:br>
              <a:rPr lang="en-US" altLang="ko-KR" sz="900" dirty="0" smtClean="0">
                <a:latin typeface="+mn-ea"/>
              </a:rPr>
            </a:br>
            <a:r>
              <a:rPr lang="en-US" altLang="ko-KR" sz="900" dirty="0" smtClean="0">
                <a:latin typeface="+mn-ea"/>
              </a:rPr>
              <a:t>    a) </a:t>
            </a:r>
            <a:r>
              <a:rPr lang="en-US" altLang="ko-KR" sz="900" dirty="0" err="1" smtClean="0">
                <a:latin typeface="+mn-ea"/>
              </a:rPr>
              <a:t>selectbox</a:t>
            </a:r>
            <a:r>
              <a:rPr lang="en-US" altLang="ko-KR" sz="900" dirty="0" smtClean="0">
                <a:latin typeface="+mn-ea"/>
              </a:rPr>
              <a:t> : </a:t>
            </a:r>
            <a:r>
              <a:rPr lang="en-US" altLang="ko-KR" sz="900" dirty="0" err="1" smtClean="0">
                <a:latin typeface="+mn-ea"/>
              </a:rPr>
              <a:t>readonly</a:t>
            </a:r>
            <a:r>
              <a:rPr lang="en-US" altLang="ko-KR" sz="900" dirty="0">
                <a:latin typeface="+mn-ea"/>
              </a:rPr>
              <a:t/>
            </a:r>
            <a:br>
              <a:rPr lang="en-US" altLang="ko-KR" sz="900" dirty="0">
                <a:latin typeface="+mn-ea"/>
              </a:rPr>
            </a:br>
            <a:r>
              <a:rPr lang="en-US" altLang="ko-KR" sz="900" dirty="0">
                <a:latin typeface="+mn-ea"/>
              </a:rPr>
              <a:t>    b) {</a:t>
            </a:r>
            <a:r>
              <a:rPr lang="en-US" altLang="ko-KR" sz="900" dirty="0" err="1" smtClean="0">
                <a:latin typeface="+mn-ea"/>
              </a:rPr>
              <a:t>start_hour</a:t>
            </a:r>
            <a:r>
              <a:rPr lang="en-US" altLang="ko-KR" sz="900" dirty="0" smtClean="0">
                <a:latin typeface="+mn-ea"/>
              </a:rPr>
              <a:t>} – change by </a:t>
            </a:r>
            <a:r>
              <a:rPr lang="en-US" altLang="ko-KR" sz="900" dirty="0" err="1" smtClean="0">
                <a:latin typeface="+mn-ea"/>
              </a:rPr>
              <a:t>inputbox</a:t>
            </a:r>
            <a:r>
              <a:rPr lang="en-US" altLang="ko-KR" sz="900" dirty="0" smtClean="0">
                <a:latin typeface="+mn-ea"/>
              </a:rPr>
              <a:t> (</a:t>
            </a:r>
            <a:r>
              <a:rPr lang="en-US" altLang="ko-KR" sz="900" dirty="0" err="1" smtClean="0">
                <a:latin typeface="+mn-ea"/>
              </a:rPr>
              <a:t>readonly</a:t>
            </a:r>
            <a:r>
              <a:rPr lang="en-US" altLang="ko-KR" sz="900" dirty="0" smtClean="0">
                <a:latin typeface="+mn-ea"/>
              </a:rPr>
              <a:t>)</a:t>
            </a:r>
            <a:br>
              <a:rPr lang="en-US" altLang="ko-KR" sz="900" dirty="0" smtClean="0">
                <a:latin typeface="+mn-ea"/>
              </a:rPr>
            </a:br>
            <a:r>
              <a:rPr lang="en-US" altLang="ko-KR" sz="900" dirty="0" smtClean="0">
                <a:latin typeface="+mn-ea"/>
              </a:rPr>
              <a:t>        {</a:t>
            </a:r>
            <a:r>
              <a:rPr lang="en-US" altLang="ko-KR" sz="900" dirty="0" err="1" smtClean="0">
                <a:latin typeface="+mn-ea"/>
              </a:rPr>
              <a:t>end_hour</a:t>
            </a:r>
            <a:r>
              <a:rPr lang="en-US" altLang="ko-KR" sz="900" dirty="0" smtClean="0">
                <a:latin typeface="+mn-ea"/>
              </a:rPr>
              <a:t>} - </a:t>
            </a:r>
            <a:r>
              <a:rPr lang="en-US" altLang="ko-KR" sz="900" dirty="0">
                <a:latin typeface="+mn-ea"/>
              </a:rPr>
              <a:t>change by </a:t>
            </a:r>
            <a:r>
              <a:rPr lang="en-US" altLang="ko-KR" sz="900" dirty="0" err="1">
                <a:latin typeface="+mn-ea"/>
              </a:rPr>
              <a:t>inputbox</a:t>
            </a:r>
            <a:r>
              <a:rPr lang="en-US" altLang="ko-KR" sz="900" dirty="0">
                <a:latin typeface="+mn-ea"/>
              </a:rPr>
              <a:t> (</a:t>
            </a:r>
            <a:r>
              <a:rPr lang="en-US" altLang="ko-KR" sz="900" dirty="0" err="1">
                <a:latin typeface="+mn-ea"/>
              </a:rPr>
              <a:t>readonly</a:t>
            </a:r>
            <a:r>
              <a:rPr lang="en-US" altLang="ko-KR" sz="900" dirty="0">
                <a:latin typeface="+mn-ea"/>
              </a:rPr>
              <a:t>)</a:t>
            </a:r>
            <a:endParaRPr lang="en-US" altLang="ko-KR" sz="900" dirty="0" smtClean="0">
              <a:latin typeface="+mn-ea"/>
            </a:endParaRP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8) </a:t>
            </a:r>
            <a:r>
              <a:rPr lang="ko-KR" altLang="en-US" sz="900" dirty="0" smtClean="0">
                <a:latin typeface="+mn-ea"/>
              </a:rPr>
              <a:t>대표 이미지 </a:t>
            </a:r>
            <a:r>
              <a:rPr lang="en-US" altLang="ko-KR" sz="900" dirty="0" smtClean="0">
                <a:latin typeface="+mn-ea"/>
              </a:rPr>
              <a:t/>
            </a:r>
            <a:br>
              <a:rPr lang="en-US" altLang="ko-KR" sz="900" dirty="0" smtClean="0">
                <a:latin typeface="+mn-ea"/>
              </a:rPr>
            </a:br>
            <a:r>
              <a:rPr lang="en-US" altLang="ko-KR" sz="900" dirty="0" smtClean="0">
                <a:latin typeface="+mn-ea"/>
              </a:rPr>
              <a:t>     - </a:t>
            </a:r>
            <a:r>
              <a:rPr lang="en-US" altLang="ko-KR" sz="900" dirty="0" err="1" smtClean="0">
                <a:latin typeface="+mn-ea"/>
              </a:rPr>
              <a:t>inputbox</a:t>
            </a:r>
            <a:r>
              <a:rPr lang="en-US" altLang="ko-KR" sz="900" dirty="0">
                <a:latin typeface="+mn-ea"/>
              </a:rPr>
              <a:t>: {</a:t>
            </a:r>
            <a:r>
              <a:rPr lang="en-US" altLang="ko-KR" sz="900" dirty="0" err="1" smtClean="0">
                <a:latin typeface="+mn-ea"/>
              </a:rPr>
              <a:t>krs_img_url</a:t>
            </a:r>
            <a:r>
              <a:rPr lang="en-US" altLang="ko-KR" sz="900" dirty="0" smtClean="0">
                <a:latin typeface="+mn-ea"/>
              </a:rPr>
              <a:t>} (</a:t>
            </a:r>
            <a:r>
              <a:rPr lang="en-US" altLang="ko-KR" sz="900" dirty="0" err="1" smtClean="0">
                <a:latin typeface="+mn-ea"/>
              </a:rPr>
              <a:t>readonly</a:t>
            </a:r>
            <a:r>
              <a:rPr lang="en-US" altLang="ko-KR" sz="900" dirty="0" smtClean="0">
                <a:latin typeface="+mn-ea"/>
              </a:rPr>
              <a:t>)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- </a:t>
            </a:r>
            <a:r>
              <a:rPr lang="ko-KR" altLang="en-US" sz="900" dirty="0" smtClean="0">
                <a:latin typeface="+mn-ea"/>
              </a:rPr>
              <a:t>첨부 </a:t>
            </a:r>
            <a:r>
              <a:rPr lang="en-US" altLang="ko-KR" sz="900" dirty="0" smtClean="0">
                <a:latin typeface="+mn-ea"/>
              </a:rPr>
              <a:t>button: </a:t>
            </a:r>
            <a:r>
              <a:rPr lang="en-US" altLang="ko-KR" sz="900" b="1" dirty="0" smtClean="0">
                <a:latin typeface="+mn-ea"/>
              </a:rPr>
              <a:t>HIDE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9) </a:t>
            </a:r>
            <a:r>
              <a:rPr lang="ko-KR" altLang="en-US" sz="900" dirty="0" smtClean="0">
                <a:latin typeface="+mn-ea"/>
              </a:rPr>
              <a:t>매장 연락처 </a:t>
            </a:r>
            <a:r>
              <a:rPr lang="en-US" altLang="ko-KR" sz="900" dirty="0" smtClean="0">
                <a:latin typeface="+mn-ea"/>
              </a:rPr>
              <a:t>: </a:t>
            </a:r>
            <a:r>
              <a:rPr lang="en-US" altLang="ko-KR" sz="900" dirty="0" err="1">
                <a:latin typeface="+mn-ea"/>
              </a:rPr>
              <a:t>readonly</a:t>
            </a:r>
            <a:endParaRPr lang="en-US" altLang="ko-KR" sz="900" dirty="0" smtClean="0">
              <a:latin typeface="+mn-ea"/>
            </a:endParaRP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10) </a:t>
            </a:r>
            <a:r>
              <a:rPr lang="ko-KR" altLang="en-US" sz="900" dirty="0" smtClean="0">
                <a:latin typeface="+mn-ea"/>
              </a:rPr>
              <a:t>사업 구분</a:t>
            </a:r>
            <a:r>
              <a:rPr lang="ko-KR" altLang="en-US" sz="900" b="1" dirty="0" smtClean="0">
                <a:latin typeface="+mn-ea"/>
              </a:rPr>
              <a:t> </a:t>
            </a:r>
            <a:r>
              <a:rPr lang="en-US" altLang="ko-KR" sz="900" b="1" dirty="0">
                <a:latin typeface="+mn-ea"/>
              </a:rPr>
              <a:t>(NEW) </a:t>
            </a:r>
            <a:r>
              <a:rPr lang="en-US" altLang="ko-KR" sz="900" dirty="0">
                <a:latin typeface="+mn-ea"/>
              </a:rPr>
              <a:t>: {</a:t>
            </a:r>
            <a:r>
              <a:rPr lang="en-US" altLang="ko-KR" sz="900" dirty="0" err="1" smtClean="0">
                <a:latin typeface="+mn-ea"/>
              </a:rPr>
              <a:t>krs_bsns_se_cd</a:t>
            </a:r>
            <a:r>
              <a:rPr lang="en-US" altLang="ko-KR" sz="900" dirty="0" smtClean="0">
                <a:latin typeface="+mn-ea"/>
              </a:rPr>
              <a:t>}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- </a:t>
            </a:r>
            <a:r>
              <a:rPr lang="en-US" altLang="ko-KR" sz="900" dirty="0" err="1" smtClean="0">
                <a:latin typeface="+mn-ea"/>
              </a:rPr>
              <a:t>inpubtox</a:t>
            </a:r>
            <a:r>
              <a:rPr lang="en-US" altLang="ko-KR" sz="900" dirty="0" smtClean="0">
                <a:latin typeface="+mn-ea"/>
              </a:rPr>
              <a:t> (</a:t>
            </a:r>
            <a:r>
              <a:rPr lang="en-US" altLang="ko-KR" sz="900" dirty="0" err="1" smtClean="0">
                <a:latin typeface="+mn-ea"/>
              </a:rPr>
              <a:t>readonly</a:t>
            </a:r>
            <a:r>
              <a:rPr lang="en-US" altLang="ko-KR" sz="900" dirty="0" smtClean="0">
                <a:latin typeface="+mn-ea"/>
              </a:rPr>
              <a:t>) : show KBS code name</a:t>
            </a:r>
            <a:endParaRPr lang="en-US" altLang="ko-KR" sz="9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0010764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extBox 43">
            <a:extLst>
              <a:ext uri="{FF2B5EF4-FFF2-40B4-BE49-F238E27FC236}">
                <a16:creationId xmlns:a16="http://schemas.microsoft.com/office/drawing/2014/main" id="{56D9F684-44F1-9F4C-873C-8F73D446D03D}"/>
              </a:ext>
            </a:extLst>
          </p:cNvPr>
          <p:cNvSpPr txBox="1"/>
          <p:nvPr/>
        </p:nvSpPr>
        <p:spPr>
          <a:xfrm>
            <a:off x="337350" y="878539"/>
            <a:ext cx="2278387" cy="2308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900"/>
              <a:t>스토리 오더 관리 </a:t>
            </a:r>
            <a:r>
              <a:rPr lang="en-US" altLang="ko-KR" sz="900"/>
              <a:t>&gt; </a:t>
            </a:r>
            <a:r>
              <a:rPr lang="ko-KR" altLang="en-US" sz="900"/>
              <a:t>매장 관리 </a:t>
            </a:r>
            <a:r>
              <a:rPr lang="en-US" altLang="ko-KR" sz="900"/>
              <a:t>&gt; </a:t>
            </a:r>
            <a:r>
              <a:rPr lang="ko-KR" altLang="en-US" sz="900"/>
              <a:t>상세 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7C1C5800-72D4-ADCE-D0C2-FCC4C0BC0FE8}"/>
              </a:ext>
            </a:extLst>
          </p:cNvPr>
          <p:cNvSpPr txBox="1"/>
          <p:nvPr/>
        </p:nvSpPr>
        <p:spPr>
          <a:xfrm>
            <a:off x="4118076" y="3060158"/>
            <a:ext cx="3065929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>
                <a:solidFill>
                  <a:schemeClr val="accent5"/>
                </a:solidFill>
              </a:rPr>
              <a:t>셀렉트 박스 </a:t>
            </a:r>
            <a:endParaRPr lang="en-US" altLang="ko-KR" sz="900">
              <a:solidFill>
                <a:schemeClr val="accent5"/>
              </a:solidFill>
            </a:endParaRPr>
          </a:p>
          <a:p>
            <a:r>
              <a:rPr lang="en-US" altLang="ko-KR" sz="900" b="1">
                <a:solidFill>
                  <a:schemeClr val="accent5"/>
                </a:solidFill>
              </a:rPr>
              <a:t>*</a:t>
            </a:r>
            <a:r>
              <a:rPr lang="ko-KR" altLang="en-US" sz="900" b="1">
                <a:solidFill>
                  <a:schemeClr val="accent5"/>
                </a:solidFill>
              </a:rPr>
              <a:t>기본값 </a:t>
            </a:r>
            <a:r>
              <a:rPr lang="en-US" altLang="ko-KR" sz="900" b="1">
                <a:solidFill>
                  <a:schemeClr val="accent5"/>
                </a:solidFill>
              </a:rPr>
              <a:t>’00~10</a:t>
            </a:r>
            <a:r>
              <a:rPr lang="ko-KR" altLang="en-US" sz="900" b="1">
                <a:solidFill>
                  <a:schemeClr val="accent5"/>
                </a:solidFill>
              </a:rPr>
              <a:t>분 이내</a:t>
            </a:r>
            <a:r>
              <a:rPr lang="en-US" altLang="ko-KR" sz="900" b="1">
                <a:solidFill>
                  <a:schemeClr val="accent5"/>
                </a:solidFill>
              </a:rPr>
              <a:t>’</a:t>
            </a:r>
          </a:p>
          <a:p>
            <a:endParaRPr lang="en-US" altLang="ko-KR" sz="900">
              <a:solidFill>
                <a:schemeClr val="accent5"/>
              </a:solidFill>
            </a:endParaRPr>
          </a:p>
          <a:p>
            <a:r>
              <a:rPr lang="ko-KR" altLang="en-US" sz="900">
                <a:solidFill>
                  <a:schemeClr val="accent5"/>
                </a:solidFill>
              </a:rPr>
              <a:t>시스템상 영업 시간보다 우선해서 적용</a:t>
            </a:r>
            <a:endParaRPr lang="en-US" altLang="ko-KR" sz="900">
              <a:solidFill>
                <a:schemeClr val="accent5"/>
              </a:solidFill>
            </a:endParaRPr>
          </a:p>
          <a:p>
            <a:r>
              <a:rPr lang="en-US" altLang="ko-KR" sz="900">
                <a:solidFill>
                  <a:schemeClr val="accent5"/>
                </a:solidFill>
              </a:rPr>
              <a:t>*</a:t>
            </a:r>
            <a:r>
              <a:rPr lang="ko-KR" altLang="en-US" sz="900">
                <a:solidFill>
                  <a:schemeClr val="accent5"/>
                </a:solidFill>
              </a:rPr>
              <a:t>기본 </a:t>
            </a:r>
            <a:r>
              <a:rPr lang="en-US" altLang="ko-KR" sz="900">
                <a:solidFill>
                  <a:schemeClr val="accent5"/>
                </a:solidFill>
              </a:rPr>
              <a:t>: </a:t>
            </a:r>
            <a:r>
              <a:rPr lang="ko-KR" altLang="en-US" sz="900">
                <a:solidFill>
                  <a:schemeClr val="accent5"/>
                </a:solidFill>
              </a:rPr>
              <a:t>체크 </a:t>
            </a:r>
            <a:r>
              <a:rPr lang="en-US" altLang="ko-KR" sz="900">
                <a:solidFill>
                  <a:schemeClr val="accent5"/>
                </a:solidFill>
              </a:rPr>
              <a:t>x</a:t>
            </a:r>
          </a:p>
          <a:p>
            <a:endParaRPr lang="en-US" altLang="ko-KR" sz="900">
              <a:solidFill>
                <a:schemeClr val="accent5"/>
              </a:solidFill>
            </a:endParaRPr>
          </a:p>
          <a:p>
            <a:endParaRPr lang="en-US" altLang="ko-KR" sz="900">
              <a:solidFill>
                <a:schemeClr val="accent5"/>
              </a:solidFill>
            </a:endParaRPr>
          </a:p>
          <a:p>
            <a:r>
              <a:rPr lang="ko-KR" altLang="en-US" sz="900">
                <a:solidFill>
                  <a:schemeClr val="accent5"/>
                </a:solidFill>
              </a:rPr>
              <a:t>기존 내용과 동일합니다</a:t>
            </a:r>
            <a:r>
              <a:rPr lang="en-US" altLang="ko-KR" sz="900">
                <a:solidFill>
                  <a:schemeClr val="accent5"/>
                </a:solidFill>
              </a:rPr>
              <a:t>.</a:t>
            </a:r>
          </a:p>
          <a:p>
            <a:r>
              <a:rPr lang="en-US" altLang="ko-KR" sz="900">
                <a:solidFill>
                  <a:schemeClr val="accent5"/>
                </a:solidFill>
              </a:rPr>
              <a:t>*</a:t>
            </a:r>
            <a:r>
              <a:rPr lang="ko-KR" altLang="en-US" sz="900">
                <a:solidFill>
                  <a:schemeClr val="accent5"/>
                </a:solidFill>
              </a:rPr>
              <a:t>기본 </a:t>
            </a:r>
            <a:r>
              <a:rPr lang="en-US" altLang="ko-KR" sz="900">
                <a:solidFill>
                  <a:schemeClr val="accent5"/>
                </a:solidFill>
              </a:rPr>
              <a:t>: </a:t>
            </a:r>
            <a:r>
              <a:rPr lang="ko-KR" altLang="en-US" sz="900">
                <a:solidFill>
                  <a:schemeClr val="accent5"/>
                </a:solidFill>
              </a:rPr>
              <a:t>두 개 다 체크</a:t>
            </a:r>
          </a:p>
        </p:txBody>
      </p:sp>
      <p:sp>
        <p:nvSpPr>
          <p:cNvPr id="47" name="사각형: 둥근 모서리 46">
            <a:extLst>
              <a:ext uri="{FF2B5EF4-FFF2-40B4-BE49-F238E27FC236}">
                <a16:creationId xmlns:a16="http://schemas.microsoft.com/office/drawing/2014/main" id="{2C9D8017-09BC-1FBD-AF49-48047299AD38}"/>
              </a:ext>
            </a:extLst>
          </p:cNvPr>
          <p:cNvSpPr/>
          <p:nvPr/>
        </p:nvSpPr>
        <p:spPr>
          <a:xfrm>
            <a:off x="1529886" y="3070410"/>
            <a:ext cx="1600865" cy="201893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900">
                <a:solidFill>
                  <a:schemeClr val="bg1">
                    <a:lumMod val="50000"/>
                  </a:schemeClr>
                </a:solidFill>
              </a:rPr>
              <a:t>선택                          ▼</a:t>
            </a:r>
          </a:p>
        </p:txBody>
      </p:sp>
      <p:sp>
        <p:nvSpPr>
          <p:cNvPr id="48" name="직사각형 47">
            <a:extLst>
              <a:ext uri="{FF2B5EF4-FFF2-40B4-BE49-F238E27FC236}">
                <a16:creationId xmlns:a16="http://schemas.microsoft.com/office/drawing/2014/main" id="{5329764A-B5C1-4D20-8290-74265D5B6CC8}"/>
              </a:ext>
            </a:extLst>
          </p:cNvPr>
          <p:cNvSpPr/>
          <p:nvPr/>
        </p:nvSpPr>
        <p:spPr>
          <a:xfrm>
            <a:off x="7367471" y="1441898"/>
            <a:ext cx="4008741" cy="161826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000" dirty="0">
                <a:solidFill>
                  <a:schemeClr val="tx1"/>
                </a:solidFill>
              </a:rPr>
              <a:t>기존 그대로고</a:t>
            </a:r>
            <a:r>
              <a:rPr lang="en-US" altLang="ko-KR" sz="1000" dirty="0">
                <a:solidFill>
                  <a:schemeClr val="tx1"/>
                </a:solidFill>
              </a:rPr>
              <a:t>, </a:t>
            </a:r>
            <a:r>
              <a:rPr lang="ko-KR" altLang="en-US" sz="1000" dirty="0">
                <a:solidFill>
                  <a:schemeClr val="tx1"/>
                </a:solidFill>
              </a:rPr>
              <a:t>평균 소요 시간만 셀렉트 박스로 변경 부탁드립니다</a:t>
            </a:r>
            <a:r>
              <a:rPr lang="en-US" altLang="ko-KR" sz="1000" dirty="0">
                <a:solidFill>
                  <a:schemeClr val="tx1"/>
                </a:solidFill>
              </a:rPr>
              <a:t>. </a:t>
            </a:r>
            <a:r>
              <a:rPr lang="ko-KR" altLang="en-US" sz="1000" dirty="0">
                <a:solidFill>
                  <a:schemeClr val="tx1"/>
                </a:solidFill>
              </a:rPr>
              <a:t>설정하기 전 기본값은 전부 </a:t>
            </a:r>
            <a:r>
              <a:rPr lang="en-US" altLang="ko-KR" sz="1000" dirty="0">
                <a:solidFill>
                  <a:schemeClr val="tx1"/>
                </a:solidFill>
              </a:rPr>
              <a:t>‘00~10</a:t>
            </a:r>
            <a:r>
              <a:rPr lang="ko-KR" altLang="en-US" sz="1000" dirty="0">
                <a:solidFill>
                  <a:schemeClr val="tx1"/>
                </a:solidFill>
              </a:rPr>
              <a:t>분 이내</a:t>
            </a:r>
            <a:r>
              <a:rPr lang="en-US" altLang="ko-KR" sz="1000" dirty="0">
                <a:solidFill>
                  <a:schemeClr val="tx1"/>
                </a:solidFill>
              </a:rPr>
              <a:t>’</a:t>
            </a:r>
            <a:r>
              <a:rPr lang="ko-KR" altLang="en-US" sz="1000" dirty="0">
                <a:solidFill>
                  <a:schemeClr val="tx1"/>
                </a:solidFill>
              </a:rPr>
              <a:t>으로 부탁드립니다</a:t>
            </a:r>
            <a:r>
              <a:rPr lang="en-US" altLang="ko-KR" sz="1000" dirty="0">
                <a:solidFill>
                  <a:schemeClr val="tx1"/>
                </a:solidFill>
              </a:rPr>
              <a:t>.</a:t>
            </a:r>
          </a:p>
          <a:p>
            <a:endParaRPr lang="en-US" altLang="ko-KR" sz="1000" dirty="0">
              <a:solidFill>
                <a:schemeClr val="tx1"/>
              </a:solidFill>
            </a:endParaRPr>
          </a:p>
          <a:p>
            <a:r>
              <a:rPr lang="en-US" altLang="ko-KR" sz="1000" dirty="0">
                <a:solidFill>
                  <a:schemeClr val="tx1"/>
                </a:solidFill>
              </a:rPr>
              <a:t>[</a:t>
            </a:r>
            <a:r>
              <a:rPr lang="ko-KR" altLang="en-US" sz="1000" dirty="0">
                <a:solidFill>
                  <a:schemeClr val="tx1"/>
                </a:solidFill>
              </a:rPr>
              <a:t>셀렉트 박스 내용</a:t>
            </a:r>
            <a:r>
              <a:rPr lang="en-US" altLang="ko-KR" sz="1000" dirty="0">
                <a:solidFill>
                  <a:schemeClr val="tx1"/>
                </a:solidFill>
              </a:rPr>
              <a:t>]</a:t>
            </a:r>
          </a:p>
          <a:p>
            <a:pPr marL="228600" indent="-228600">
              <a:buAutoNum type="arabicPeriod"/>
            </a:pPr>
            <a:r>
              <a:rPr lang="en-US" altLang="ko-KR" sz="1000" dirty="0">
                <a:solidFill>
                  <a:schemeClr val="tx1"/>
                </a:solidFill>
              </a:rPr>
              <a:t>00~10</a:t>
            </a:r>
            <a:r>
              <a:rPr lang="ko-KR" altLang="en-US" sz="1000" dirty="0">
                <a:solidFill>
                  <a:schemeClr val="tx1"/>
                </a:solidFill>
              </a:rPr>
              <a:t>분 이내</a:t>
            </a:r>
            <a:endParaRPr lang="en-US" altLang="ko-KR" sz="1000" dirty="0">
              <a:solidFill>
                <a:schemeClr val="tx1"/>
              </a:solidFill>
            </a:endParaRPr>
          </a:p>
          <a:p>
            <a:pPr marL="228600" indent="-228600">
              <a:buAutoNum type="arabicPeriod"/>
            </a:pPr>
            <a:r>
              <a:rPr lang="en-US" altLang="ko-KR" sz="1000" dirty="0">
                <a:solidFill>
                  <a:schemeClr val="tx1"/>
                </a:solidFill>
              </a:rPr>
              <a:t>10~20</a:t>
            </a:r>
            <a:r>
              <a:rPr lang="ko-KR" altLang="en-US" sz="1000" dirty="0">
                <a:solidFill>
                  <a:schemeClr val="tx1"/>
                </a:solidFill>
              </a:rPr>
              <a:t>분 이내</a:t>
            </a:r>
            <a:endParaRPr lang="en-US" altLang="ko-KR" sz="1000" dirty="0">
              <a:solidFill>
                <a:schemeClr val="tx1"/>
              </a:solidFill>
            </a:endParaRPr>
          </a:p>
          <a:p>
            <a:pPr marL="228600" indent="-228600">
              <a:buAutoNum type="arabicPeriod"/>
            </a:pPr>
            <a:r>
              <a:rPr lang="en-US" altLang="ko-KR" sz="1000" dirty="0">
                <a:solidFill>
                  <a:schemeClr val="tx1"/>
                </a:solidFill>
              </a:rPr>
              <a:t>20~30</a:t>
            </a:r>
            <a:r>
              <a:rPr lang="ko-KR" altLang="en-US" sz="1000" dirty="0">
                <a:solidFill>
                  <a:schemeClr val="tx1"/>
                </a:solidFill>
              </a:rPr>
              <a:t>분 이내</a:t>
            </a:r>
            <a:endParaRPr lang="en-US" altLang="ko-KR" sz="1000" dirty="0">
              <a:solidFill>
                <a:schemeClr val="tx1"/>
              </a:solidFill>
            </a:endParaRPr>
          </a:p>
          <a:p>
            <a:pPr marL="228600" indent="-228600">
              <a:buAutoNum type="arabicPeriod"/>
            </a:pPr>
            <a:r>
              <a:rPr lang="en-US" altLang="ko-KR" sz="1000" dirty="0">
                <a:solidFill>
                  <a:schemeClr val="tx1"/>
                </a:solidFill>
              </a:rPr>
              <a:t>30</a:t>
            </a:r>
            <a:r>
              <a:rPr lang="ko-KR" altLang="en-US" sz="1000" dirty="0">
                <a:solidFill>
                  <a:schemeClr val="tx1"/>
                </a:solidFill>
              </a:rPr>
              <a:t>분 이상</a:t>
            </a:r>
            <a:endParaRPr lang="en-US" altLang="ko-KR" sz="1000" dirty="0">
              <a:solidFill>
                <a:schemeClr val="tx1"/>
              </a:solidFill>
            </a:endParaRPr>
          </a:p>
        </p:txBody>
      </p:sp>
      <p:grpSp>
        <p:nvGrpSpPr>
          <p:cNvPr id="49" name="그룹 48">
            <a:extLst>
              <a:ext uri="{FF2B5EF4-FFF2-40B4-BE49-F238E27FC236}">
                <a16:creationId xmlns:a16="http://schemas.microsoft.com/office/drawing/2014/main" id="{0D19785D-9340-22F5-7E64-A5E80346A515}"/>
              </a:ext>
            </a:extLst>
          </p:cNvPr>
          <p:cNvGrpSpPr/>
          <p:nvPr/>
        </p:nvGrpSpPr>
        <p:grpSpPr>
          <a:xfrm>
            <a:off x="1529886" y="3530372"/>
            <a:ext cx="127324" cy="127172"/>
            <a:chOff x="6192787" y="1095237"/>
            <a:chExt cx="167640" cy="167640"/>
          </a:xfrm>
        </p:grpSpPr>
        <p:sp>
          <p:nvSpPr>
            <p:cNvPr id="50" name="사각형: 둥근 모서리 49">
              <a:extLst>
                <a:ext uri="{FF2B5EF4-FFF2-40B4-BE49-F238E27FC236}">
                  <a16:creationId xmlns:a16="http://schemas.microsoft.com/office/drawing/2014/main" id="{9245F1E8-7C75-B0FD-9ADF-38ED6DCF5E56}"/>
                </a:ext>
              </a:extLst>
            </p:cNvPr>
            <p:cNvSpPr/>
            <p:nvPr/>
          </p:nvSpPr>
          <p:spPr>
            <a:xfrm>
              <a:off x="6192787" y="1095237"/>
              <a:ext cx="167640" cy="16764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 w="9525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KoPub돋움체 Medium" panose="02020603020101020101" pitchFamily="18" charset="-127"/>
                <a:ea typeface="KoPub돋움체 Medium" panose="02020603020101020101" pitchFamily="18" charset="-127"/>
              </a:endParaRPr>
            </a:p>
          </p:txBody>
        </p:sp>
        <p:pic>
          <p:nvPicPr>
            <p:cNvPr id="51" name="그래픽 50" descr="확인 표시 단색으로 채워진">
              <a:extLst>
                <a:ext uri="{FF2B5EF4-FFF2-40B4-BE49-F238E27FC236}">
                  <a16:creationId xmlns:a16="http://schemas.microsoft.com/office/drawing/2014/main" id="{D046A881-E84B-E4E0-2E70-AECABFEB132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6218163" y="1106387"/>
              <a:ext cx="117212" cy="147985"/>
            </a:xfrm>
            <a:prstGeom prst="rect">
              <a:avLst/>
            </a:prstGeom>
          </p:spPr>
        </p:pic>
      </p:grpSp>
      <p:sp>
        <p:nvSpPr>
          <p:cNvPr id="52" name="Label" descr="&lt;Tags&gt;&lt;SMARTRESIZEANCHORS&gt;Absolute,Absolute,Absolute,Absolute&lt;/SMARTRESIZEANCHORS&gt;&lt;/Tags&gt;">
            <a:extLst>
              <a:ext uri="{FF2B5EF4-FFF2-40B4-BE49-F238E27FC236}">
                <a16:creationId xmlns:a16="http://schemas.microsoft.com/office/drawing/2014/main" id="{1A4155BB-9EDF-343F-711A-75634F4967E1}"/>
              </a:ext>
            </a:extLst>
          </p:cNvPr>
          <p:cNvSpPr txBox="1"/>
          <p:nvPr/>
        </p:nvSpPr>
        <p:spPr>
          <a:xfrm>
            <a:off x="1645868" y="3510859"/>
            <a:ext cx="520518" cy="168949"/>
          </a:xfrm>
          <a:prstGeom prst="rect">
            <a:avLst/>
          </a:prstGeom>
          <a:noFill/>
        </p:spPr>
        <p:txBody>
          <a:bodyPr wrap="none" lIns="58197" tIns="29098" rIns="58197" bIns="29098" rtlCol="0" anchor="ctr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900">
                <a:solidFill>
                  <a:srgbClr val="5F5F5F"/>
                </a:solidFill>
                <a:latin typeface="+mn-ea"/>
                <a:cs typeface="Segoe UI" panose="020B0502040204020203" pitchFamily="34" charset="0"/>
              </a:rPr>
              <a:t>불가</a:t>
            </a:r>
            <a:endParaRPr lang="en-US" sz="900" dirty="0">
              <a:solidFill>
                <a:srgbClr val="5F5F5F"/>
              </a:solidFill>
              <a:latin typeface="+mn-ea"/>
              <a:cs typeface="Segoe UI" panose="020B0502040204020203" pitchFamily="34" charset="0"/>
            </a:endParaRPr>
          </a:p>
        </p:txBody>
      </p:sp>
      <p:grpSp>
        <p:nvGrpSpPr>
          <p:cNvPr id="53" name="그룹 52">
            <a:extLst>
              <a:ext uri="{FF2B5EF4-FFF2-40B4-BE49-F238E27FC236}">
                <a16:creationId xmlns:a16="http://schemas.microsoft.com/office/drawing/2014/main" id="{98D540FA-70FC-4AA2-BD35-664F9CDADE73}"/>
              </a:ext>
            </a:extLst>
          </p:cNvPr>
          <p:cNvGrpSpPr/>
          <p:nvPr/>
        </p:nvGrpSpPr>
        <p:grpSpPr>
          <a:xfrm>
            <a:off x="1528893" y="4068084"/>
            <a:ext cx="127324" cy="127172"/>
            <a:chOff x="6192787" y="1095237"/>
            <a:chExt cx="167640" cy="167640"/>
          </a:xfrm>
        </p:grpSpPr>
        <p:sp>
          <p:nvSpPr>
            <p:cNvPr id="54" name="사각형: 둥근 모서리 53">
              <a:extLst>
                <a:ext uri="{FF2B5EF4-FFF2-40B4-BE49-F238E27FC236}">
                  <a16:creationId xmlns:a16="http://schemas.microsoft.com/office/drawing/2014/main" id="{ED3A80D9-7763-DBAF-A40B-EB1C0ED2563F}"/>
                </a:ext>
              </a:extLst>
            </p:cNvPr>
            <p:cNvSpPr/>
            <p:nvPr/>
          </p:nvSpPr>
          <p:spPr>
            <a:xfrm>
              <a:off x="6192787" y="1095237"/>
              <a:ext cx="167640" cy="16764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 w="9525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KoPub돋움체 Medium" panose="02020603020101020101" pitchFamily="18" charset="-127"/>
                <a:ea typeface="KoPub돋움체 Medium" panose="02020603020101020101" pitchFamily="18" charset="-127"/>
              </a:endParaRPr>
            </a:p>
          </p:txBody>
        </p:sp>
        <p:pic>
          <p:nvPicPr>
            <p:cNvPr id="55" name="그래픽 54" descr="확인 표시 단색으로 채워진">
              <a:extLst>
                <a:ext uri="{FF2B5EF4-FFF2-40B4-BE49-F238E27FC236}">
                  <a16:creationId xmlns:a16="http://schemas.microsoft.com/office/drawing/2014/main" id="{EAB6FCEA-0379-7666-B7BB-95DDDD805BB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6218163" y="1106387"/>
              <a:ext cx="117212" cy="147985"/>
            </a:xfrm>
            <a:prstGeom prst="rect">
              <a:avLst/>
            </a:prstGeom>
          </p:spPr>
        </p:pic>
      </p:grpSp>
      <p:sp>
        <p:nvSpPr>
          <p:cNvPr id="56" name="Label" descr="&lt;Tags&gt;&lt;SMARTRESIZEANCHORS&gt;Absolute,Absolute,Absolute,Absolute&lt;/SMARTRESIZEANCHORS&gt;&lt;/Tags&gt;">
            <a:extLst>
              <a:ext uri="{FF2B5EF4-FFF2-40B4-BE49-F238E27FC236}">
                <a16:creationId xmlns:a16="http://schemas.microsoft.com/office/drawing/2014/main" id="{00191E2A-6505-3F10-2A9C-CA9191674C4A}"/>
              </a:ext>
            </a:extLst>
          </p:cNvPr>
          <p:cNvSpPr txBox="1"/>
          <p:nvPr/>
        </p:nvSpPr>
        <p:spPr>
          <a:xfrm>
            <a:off x="1644875" y="4048571"/>
            <a:ext cx="520518" cy="168949"/>
          </a:xfrm>
          <a:prstGeom prst="rect">
            <a:avLst/>
          </a:prstGeom>
          <a:noFill/>
        </p:spPr>
        <p:txBody>
          <a:bodyPr wrap="none" lIns="58197" tIns="29098" rIns="58197" bIns="29098" rtlCol="0" anchor="ctr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900">
                <a:solidFill>
                  <a:srgbClr val="5F5F5F"/>
                </a:solidFill>
                <a:latin typeface="+mn-ea"/>
                <a:cs typeface="Segoe UI" panose="020B0502040204020203" pitchFamily="34" charset="0"/>
              </a:rPr>
              <a:t>픽업</a:t>
            </a:r>
            <a:endParaRPr lang="en-US" sz="900" dirty="0">
              <a:solidFill>
                <a:srgbClr val="5F5F5F"/>
              </a:solidFill>
              <a:latin typeface="+mn-ea"/>
              <a:cs typeface="Segoe UI" panose="020B0502040204020203" pitchFamily="34" charset="0"/>
            </a:endParaRPr>
          </a:p>
        </p:txBody>
      </p:sp>
      <p:grpSp>
        <p:nvGrpSpPr>
          <p:cNvPr id="57" name="그룹 56">
            <a:extLst>
              <a:ext uri="{FF2B5EF4-FFF2-40B4-BE49-F238E27FC236}">
                <a16:creationId xmlns:a16="http://schemas.microsoft.com/office/drawing/2014/main" id="{5C8A4D7D-8C68-356C-1D6B-DCA42E189E97}"/>
              </a:ext>
            </a:extLst>
          </p:cNvPr>
          <p:cNvGrpSpPr/>
          <p:nvPr/>
        </p:nvGrpSpPr>
        <p:grpSpPr>
          <a:xfrm>
            <a:off x="2165393" y="4068084"/>
            <a:ext cx="127324" cy="127172"/>
            <a:chOff x="6192787" y="1095237"/>
            <a:chExt cx="167640" cy="167640"/>
          </a:xfrm>
        </p:grpSpPr>
        <p:sp>
          <p:nvSpPr>
            <p:cNvPr id="58" name="사각형: 둥근 모서리 57">
              <a:extLst>
                <a:ext uri="{FF2B5EF4-FFF2-40B4-BE49-F238E27FC236}">
                  <a16:creationId xmlns:a16="http://schemas.microsoft.com/office/drawing/2014/main" id="{9F6A534A-F855-9B5F-9F7F-27B4508B27D9}"/>
                </a:ext>
              </a:extLst>
            </p:cNvPr>
            <p:cNvSpPr/>
            <p:nvPr/>
          </p:nvSpPr>
          <p:spPr>
            <a:xfrm>
              <a:off x="6192787" y="1095237"/>
              <a:ext cx="167640" cy="16764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 w="9525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KoPub돋움체 Medium" panose="02020603020101020101" pitchFamily="18" charset="-127"/>
                <a:ea typeface="KoPub돋움체 Medium" panose="02020603020101020101" pitchFamily="18" charset="-127"/>
              </a:endParaRPr>
            </a:p>
          </p:txBody>
        </p:sp>
        <p:pic>
          <p:nvPicPr>
            <p:cNvPr id="59" name="그래픽 58" descr="확인 표시 단색으로 채워진">
              <a:extLst>
                <a:ext uri="{FF2B5EF4-FFF2-40B4-BE49-F238E27FC236}">
                  <a16:creationId xmlns:a16="http://schemas.microsoft.com/office/drawing/2014/main" id="{A30ED627-3CE5-9877-6094-3E5925D626F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6218163" y="1106387"/>
              <a:ext cx="117212" cy="147985"/>
            </a:xfrm>
            <a:prstGeom prst="rect">
              <a:avLst/>
            </a:prstGeom>
          </p:spPr>
        </p:pic>
      </p:grpSp>
      <p:sp>
        <p:nvSpPr>
          <p:cNvPr id="60" name="Label" descr="&lt;Tags&gt;&lt;SMARTRESIZEANCHORS&gt;Absolute,Absolute,Absolute,Absolute&lt;/SMARTRESIZEANCHORS&gt;&lt;/Tags&gt;">
            <a:extLst>
              <a:ext uri="{FF2B5EF4-FFF2-40B4-BE49-F238E27FC236}">
                <a16:creationId xmlns:a16="http://schemas.microsoft.com/office/drawing/2014/main" id="{25A4152C-ECC0-84BE-2B14-F14A34B02913}"/>
              </a:ext>
            </a:extLst>
          </p:cNvPr>
          <p:cNvSpPr txBox="1"/>
          <p:nvPr/>
        </p:nvSpPr>
        <p:spPr>
          <a:xfrm>
            <a:off x="2281374" y="4048571"/>
            <a:ext cx="657607" cy="168949"/>
          </a:xfrm>
          <a:prstGeom prst="rect">
            <a:avLst/>
          </a:prstGeom>
          <a:noFill/>
        </p:spPr>
        <p:txBody>
          <a:bodyPr wrap="none" lIns="58197" tIns="29098" rIns="58197" bIns="29098" rtlCol="0" anchor="ctr" anchorCtr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sz="900">
                <a:solidFill>
                  <a:srgbClr val="5F5F5F"/>
                </a:solidFill>
                <a:latin typeface="+mn-ea"/>
                <a:cs typeface="Segoe UI" panose="020B0502040204020203" pitchFamily="34" charset="0"/>
              </a:rPr>
              <a:t>매장 식사</a:t>
            </a:r>
            <a:endParaRPr lang="en-US" sz="900" dirty="0">
              <a:solidFill>
                <a:srgbClr val="5F5F5F"/>
              </a:solidFill>
              <a:latin typeface="+mn-ea"/>
              <a:cs typeface="Segoe UI" panose="020B0502040204020203" pitchFamily="34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3FF261C0-2AAC-1A2A-BB90-74D8FABF7BF5}"/>
              </a:ext>
            </a:extLst>
          </p:cNvPr>
          <p:cNvSpPr txBox="1"/>
          <p:nvPr/>
        </p:nvSpPr>
        <p:spPr>
          <a:xfrm>
            <a:off x="1432446" y="3699321"/>
            <a:ext cx="234034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600">
                <a:solidFill>
                  <a:schemeClr val="bg1">
                    <a:lumMod val="50000"/>
                  </a:schemeClr>
                </a:solidFill>
              </a:rPr>
              <a:t>*</a:t>
            </a:r>
            <a:r>
              <a:rPr lang="ko-KR" altLang="en-US" sz="600">
                <a:solidFill>
                  <a:schemeClr val="bg1">
                    <a:lumMod val="50000"/>
                  </a:schemeClr>
                </a:solidFill>
              </a:rPr>
              <a:t>선택할 경우</a:t>
            </a:r>
            <a:r>
              <a:rPr lang="en-US" altLang="ko-KR" sz="60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ko-KR" altLang="en-US" sz="600">
                <a:solidFill>
                  <a:schemeClr val="bg1">
                    <a:lumMod val="50000"/>
                  </a:schemeClr>
                </a:solidFill>
              </a:rPr>
              <a:t>매장의 스토리 오더 주문이 불가합니다</a:t>
            </a:r>
            <a:r>
              <a:rPr lang="en-US" altLang="ko-KR" sz="600">
                <a:solidFill>
                  <a:schemeClr val="bg1">
                    <a:lumMod val="50000"/>
                  </a:schemeClr>
                </a:solidFill>
              </a:rPr>
              <a:t>.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BE533516-FB3D-01CC-3A3B-81AE52E2F626}"/>
              </a:ext>
            </a:extLst>
          </p:cNvPr>
          <p:cNvSpPr txBox="1"/>
          <p:nvPr/>
        </p:nvSpPr>
        <p:spPr>
          <a:xfrm>
            <a:off x="1432445" y="4237033"/>
            <a:ext cx="23403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600">
                <a:solidFill>
                  <a:schemeClr val="bg1">
                    <a:lumMod val="50000"/>
                  </a:schemeClr>
                </a:solidFill>
              </a:rPr>
              <a:t>*</a:t>
            </a:r>
            <a:r>
              <a:rPr lang="ko-KR" altLang="en-US" sz="600">
                <a:solidFill>
                  <a:schemeClr val="bg1">
                    <a:lumMod val="50000"/>
                  </a:schemeClr>
                </a:solidFill>
              </a:rPr>
              <a:t>선택한</a:t>
            </a:r>
            <a:r>
              <a:rPr lang="en-US" altLang="ko-KR" sz="60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ko-KR" altLang="en-US" sz="600">
                <a:solidFill>
                  <a:schemeClr val="bg1">
                    <a:lumMod val="50000"/>
                  </a:schemeClr>
                </a:solidFill>
              </a:rPr>
              <a:t>방식 내에서만 사용자 선택이 가능합니다</a:t>
            </a:r>
            <a:r>
              <a:rPr lang="en-US" altLang="ko-KR" sz="600">
                <a:solidFill>
                  <a:schemeClr val="bg1">
                    <a:lumMod val="50000"/>
                  </a:schemeClr>
                </a:solidFill>
              </a:rPr>
              <a:t>.</a:t>
            </a:r>
          </a:p>
          <a:p>
            <a:r>
              <a:rPr lang="en-US" altLang="ko-KR" sz="600">
                <a:solidFill>
                  <a:schemeClr val="bg1">
                    <a:lumMod val="50000"/>
                  </a:schemeClr>
                </a:solidFill>
              </a:rPr>
              <a:t>**</a:t>
            </a:r>
            <a:r>
              <a:rPr lang="ko-KR" altLang="en-US" sz="600">
                <a:solidFill>
                  <a:schemeClr val="bg1">
                    <a:lumMod val="50000"/>
                  </a:schemeClr>
                </a:solidFill>
              </a:rPr>
              <a:t>최소 한 개 이상 선택이 필요합니다</a:t>
            </a:r>
            <a:r>
              <a:rPr lang="en-US" altLang="ko-KR" sz="600">
                <a:solidFill>
                  <a:schemeClr val="bg1">
                    <a:lumMod val="50000"/>
                  </a:schemeClr>
                </a:solidFill>
              </a:rPr>
              <a:t>.</a:t>
            </a:r>
          </a:p>
        </p:txBody>
      </p:sp>
      <p:sp>
        <p:nvSpPr>
          <p:cNvPr id="63" name="직사각형 62">
            <a:extLst>
              <a:ext uri="{FF2B5EF4-FFF2-40B4-BE49-F238E27FC236}">
                <a16:creationId xmlns:a16="http://schemas.microsoft.com/office/drawing/2014/main" id="{6573AA86-CAD9-9B0D-FB7E-ACD4028EA6AC}"/>
              </a:ext>
            </a:extLst>
          </p:cNvPr>
          <p:cNvSpPr/>
          <p:nvPr/>
        </p:nvSpPr>
        <p:spPr>
          <a:xfrm>
            <a:off x="337351" y="248573"/>
            <a:ext cx="5982768" cy="37286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400"/>
              <a:t>4. </a:t>
            </a:r>
            <a:r>
              <a:rPr lang="ko-KR" altLang="en-US" sz="1400"/>
              <a:t>매장 정보</a:t>
            </a:r>
            <a:r>
              <a:rPr lang="en-US" altLang="ko-KR" sz="1400"/>
              <a:t>(</a:t>
            </a:r>
            <a:r>
              <a:rPr lang="ko-KR" altLang="en-US" sz="1400"/>
              <a:t>현 매장 관리</a:t>
            </a:r>
            <a:r>
              <a:rPr lang="en-US" altLang="ko-KR" sz="1400"/>
              <a:t>)</a:t>
            </a:r>
            <a:r>
              <a:rPr lang="ko-KR" altLang="en-US" sz="1400"/>
              <a:t>의 일부 항목을 매장 관리 메뉴</a:t>
            </a:r>
            <a:r>
              <a:rPr lang="en-US" altLang="ko-KR" sz="1400"/>
              <a:t>(</a:t>
            </a:r>
            <a:r>
              <a:rPr lang="ko-KR" altLang="en-US" sz="1400"/>
              <a:t>신규</a:t>
            </a:r>
            <a:r>
              <a:rPr lang="en-US" altLang="ko-KR" sz="1400"/>
              <a:t>)</a:t>
            </a:r>
            <a:r>
              <a:rPr lang="ko-KR" altLang="en-US" sz="1400"/>
              <a:t>로 분리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E7CFF361-F7BC-99EB-E318-8156BEE41267}"/>
              </a:ext>
            </a:extLst>
          </p:cNvPr>
          <p:cNvSpPr txBox="1"/>
          <p:nvPr/>
        </p:nvSpPr>
        <p:spPr>
          <a:xfrm>
            <a:off x="384976" y="1427069"/>
            <a:ext cx="1047470" cy="3277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0"/>
              <a:t>매장 이름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매장 코드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역사명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역사 코드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평균 소요 시간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ko-KR" altLang="en-US" sz="900"/>
              <a:t>매장 주문 불가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r>
              <a:rPr lang="en-US" altLang="ko-KR" sz="900"/>
              <a:t>*</a:t>
            </a:r>
            <a:r>
              <a:rPr lang="ko-KR" altLang="en-US" sz="900"/>
              <a:t>상품 수령 방식</a:t>
            </a:r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  <a:p>
            <a:endParaRPr lang="en-US" altLang="ko-KR" sz="900"/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B4B8C2A1-18CE-B11B-2C2F-822FF19D6FA8}"/>
              </a:ext>
            </a:extLst>
          </p:cNvPr>
          <p:cNvSpPr txBox="1"/>
          <p:nvPr/>
        </p:nvSpPr>
        <p:spPr>
          <a:xfrm>
            <a:off x="4118076" y="1416817"/>
            <a:ext cx="306592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>
                <a:solidFill>
                  <a:schemeClr val="accent5"/>
                </a:solidFill>
              </a:rPr>
              <a:t>DEPT_NM</a:t>
            </a:r>
          </a:p>
          <a:p>
            <a:endParaRPr lang="en-US" altLang="ko-KR" sz="900">
              <a:solidFill>
                <a:schemeClr val="accent5"/>
              </a:solidFill>
            </a:endParaRPr>
          </a:p>
          <a:p>
            <a:endParaRPr lang="en-US" altLang="ko-KR" sz="900">
              <a:solidFill>
                <a:schemeClr val="accent5"/>
              </a:solidFill>
            </a:endParaRPr>
          </a:p>
          <a:p>
            <a:r>
              <a:rPr lang="en-US" altLang="ko-KR" sz="900" b="1">
                <a:solidFill>
                  <a:schemeClr val="accent5"/>
                </a:solidFill>
              </a:rPr>
              <a:t>DEPT_CD</a:t>
            </a:r>
          </a:p>
          <a:p>
            <a:endParaRPr lang="en-US" altLang="ko-KR" sz="900">
              <a:solidFill>
                <a:schemeClr val="accent5"/>
              </a:solidFill>
            </a:endParaRPr>
          </a:p>
          <a:p>
            <a:endParaRPr lang="en-US" altLang="ko-KR" sz="900">
              <a:solidFill>
                <a:schemeClr val="accent5"/>
              </a:solidFill>
            </a:endParaRPr>
          </a:p>
          <a:p>
            <a:r>
              <a:rPr lang="en-US" altLang="ko-KR" sz="900">
                <a:solidFill>
                  <a:schemeClr val="accent5"/>
                </a:solidFill>
              </a:rPr>
              <a:t>(</a:t>
            </a:r>
            <a:r>
              <a:rPr lang="ko-KR" altLang="en-US" sz="900">
                <a:solidFill>
                  <a:schemeClr val="accent5"/>
                </a:solidFill>
              </a:rPr>
              <a:t>코드가 우리 기준</a:t>
            </a:r>
            <a:r>
              <a:rPr lang="en-US" altLang="ko-KR" sz="900">
                <a:solidFill>
                  <a:schemeClr val="accent5"/>
                </a:solidFill>
              </a:rPr>
              <a:t>)</a:t>
            </a:r>
          </a:p>
          <a:p>
            <a:endParaRPr lang="en-US" altLang="ko-KR" sz="900">
              <a:solidFill>
                <a:schemeClr val="accent5"/>
              </a:solidFill>
            </a:endParaRPr>
          </a:p>
          <a:p>
            <a:endParaRPr lang="en-US" altLang="ko-KR" sz="900">
              <a:solidFill>
                <a:schemeClr val="accent5"/>
              </a:solidFill>
            </a:endParaRPr>
          </a:p>
          <a:p>
            <a:r>
              <a:rPr lang="en-US" altLang="ko-KR" sz="900">
                <a:solidFill>
                  <a:schemeClr val="accent5"/>
                </a:solidFill>
              </a:rPr>
              <a:t>APP_STATN_CD</a:t>
            </a:r>
          </a:p>
          <a:p>
            <a:endParaRPr lang="en-US" altLang="ko-KR" sz="900">
              <a:solidFill>
                <a:schemeClr val="accent5"/>
              </a:solidFill>
            </a:endParaRPr>
          </a:p>
          <a:p>
            <a:endParaRPr lang="en-US" altLang="ko-KR" sz="900">
              <a:solidFill>
                <a:schemeClr val="accent5"/>
              </a:solidFill>
            </a:endParaRPr>
          </a:p>
        </p:txBody>
      </p:sp>
      <p:sp>
        <p:nvSpPr>
          <p:cNvPr id="66" name="사각형: 둥근 모서리 65">
            <a:extLst>
              <a:ext uri="{FF2B5EF4-FFF2-40B4-BE49-F238E27FC236}">
                <a16:creationId xmlns:a16="http://schemas.microsoft.com/office/drawing/2014/main" id="{534A54A5-93D1-AFF6-14E4-30AF2EC6A2C7}"/>
              </a:ext>
            </a:extLst>
          </p:cNvPr>
          <p:cNvSpPr/>
          <p:nvPr/>
        </p:nvSpPr>
        <p:spPr>
          <a:xfrm>
            <a:off x="1528893" y="1427069"/>
            <a:ext cx="1600865" cy="201893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7" name="사각형: 둥근 모서리 66">
            <a:extLst>
              <a:ext uri="{FF2B5EF4-FFF2-40B4-BE49-F238E27FC236}">
                <a16:creationId xmlns:a16="http://schemas.microsoft.com/office/drawing/2014/main" id="{D27ACB91-B1D9-0D94-0641-F073FD58054C}"/>
              </a:ext>
            </a:extLst>
          </p:cNvPr>
          <p:cNvSpPr/>
          <p:nvPr/>
        </p:nvSpPr>
        <p:spPr>
          <a:xfrm>
            <a:off x="1528893" y="1839141"/>
            <a:ext cx="1600865" cy="201893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8" name="사각형: 둥근 모서리 67">
            <a:extLst>
              <a:ext uri="{FF2B5EF4-FFF2-40B4-BE49-F238E27FC236}">
                <a16:creationId xmlns:a16="http://schemas.microsoft.com/office/drawing/2014/main" id="{B338230F-DCCC-9FEB-F1EE-E8282A115EEF}"/>
              </a:ext>
            </a:extLst>
          </p:cNvPr>
          <p:cNvSpPr/>
          <p:nvPr/>
        </p:nvSpPr>
        <p:spPr>
          <a:xfrm>
            <a:off x="1528893" y="2241668"/>
            <a:ext cx="1600865" cy="201893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9" name="사각형: 둥근 모서리 68">
            <a:extLst>
              <a:ext uri="{FF2B5EF4-FFF2-40B4-BE49-F238E27FC236}">
                <a16:creationId xmlns:a16="http://schemas.microsoft.com/office/drawing/2014/main" id="{FB8E3D85-6819-FB22-C485-E8FF77D1BCB3}"/>
              </a:ext>
            </a:extLst>
          </p:cNvPr>
          <p:cNvSpPr/>
          <p:nvPr/>
        </p:nvSpPr>
        <p:spPr>
          <a:xfrm>
            <a:off x="1528893" y="2665431"/>
            <a:ext cx="1600865" cy="201893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0" name="사각형: 둥근 모서리 69">
            <a:extLst>
              <a:ext uri="{FF2B5EF4-FFF2-40B4-BE49-F238E27FC236}">
                <a16:creationId xmlns:a16="http://schemas.microsoft.com/office/drawing/2014/main" id="{E28F6930-DA5A-3426-2E12-272D0BD0F78F}"/>
              </a:ext>
            </a:extLst>
          </p:cNvPr>
          <p:cNvSpPr/>
          <p:nvPr/>
        </p:nvSpPr>
        <p:spPr>
          <a:xfrm>
            <a:off x="3466033" y="4766994"/>
            <a:ext cx="462342" cy="201893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>
                <a:solidFill>
                  <a:schemeClr val="tx1"/>
                </a:solidFill>
                <a:latin typeface="+mn-ea"/>
              </a:rPr>
              <a:t>취소</a:t>
            </a:r>
          </a:p>
        </p:txBody>
      </p:sp>
      <p:sp>
        <p:nvSpPr>
          <p:cNvPr id="71" name="사각형: 둥근 모서리 70">
            <a:extLst>
              <a:ext uri="{FF2B5EF4-FFF2-40B4-BE49-F238E27FC236}">
                <a16:creationId xmlns:a16="http://schemas.microsoft.com/office/drawing/2014/main" id="{FDF22928-098F-2780-23E3-A2B04653372C}"/>
              </a:ext>
            </a:extLst>
          </p:cNvPr>
          <p:cNvSpPr/>
          <p:nvPr/>
        </p:nvSpPr>
        <p:spPr>
          <a:xfrm>
            <a:off x="2938981" y="4766994"/>
            <a:ext cx="462342" cy="201893"/>
          </a:xfrm>
          <a:prstGeom prst="roundRect">
            <a:avLst/>
          </a:prstGeom>
          <a:solidFill>
            <a:schemeClr val="bg1">
              <a:lumMod val="50000"/>
            </a:schemeClr>
          </a:solidFill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800">
                <a:solidFill>
                  <a:schemeClr val="bg1"/>
                </a:solidFill>
                <a:latin typeface="+mn-ea"/>
              </a:rPr>
              <a:t>저장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079950" y="3390294"/>
            <a:ext cx="3696300" cy="1892826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dirty="0" smtClean="0"/>
              <a:t>1.Menu navigation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</a:t>
            </a:r>
            <a:r>
              <a:rPr lang="ko-KR" altLang="en-US" sz="900" dirty="0" smtClean="0"/>
              <a:t>스마트 오더 </a:t>
            </a:r>
            <a:r>
              <a:rPr lang="ko-KR" altLang="en-US" sz="900" dirty="0"/>
              <a:t>관리 </a:t>
            </a:r>
            <a:r>
              <a:rPr lang="en-US" altLang="ko-KR" sz="900" dirty="0"/>
              <a:t>&gt;</a:t>
            </a:r>
            <a:r>
              <a:rPr lang="ko-KR" altLang="en-US" sz="900" dirty="0" smtClean="0"/>
              <a:t> </a:t>
            </a:r>
            <a:r>
              <a:rPr lang="ko-KR" altLang="en-US" sz="900" b="1" dirty="0" smtClean="0"/>
              <a:t>매장 </a:t>
            </a:r>
            <a:r>
              <a:rPr lang="ko-KR" altLang="en-US" sz="900" b="1" dirty="0" smtClean="0"/>
              <a:t>관리 </a:t>
            </a:r>
            <a:r>
              <a:rPr lang="en-US" altLang="ko-KR" sz="900" b="1" dirty="0" smtClean="0"/>
              <a:t>(/store) &gt; </a:t>
            </a:r>
            <a:r>
              <a:rPr lang="ko-KR" altLang="en-US" sz="900" b="1" dirty="0" smtClean="0"/>
              <a:t>상세 </a:t>
            </a:r>
            <a:r>
              <a:rPr lang="en-US" altLang="ko-KR" sz="900" b="1" dirty="0" smtClean="0"/>
              <a:t>(Modify)</a:t>
            </a:r>
            <a:endParaRPr lang="en-US" altLang="ko-KR" sz="900" dirty="0" smtClean="0"/>
          </a:p>
          <a:p>
            <a:endParaRPr lang="en-US" altLang="ko-KR" sz="900" dirty="0" smtClean="0"/>
          </a:p>
          <a:p>
            <a:r>
              <a:rPr lang="en-US" altLang="ko-KR" sz="900" dirty="0" smtClean="0">
                <a:latin typeface="+mn-ea"/>
              </a:rPr>
              <a:t>2.Fields (2)</a:t>
            </a:r>
          </a:p>
          <a:p>
            <a:r>
              <a:rPr lang="en-US" altLang="ko-KR" sz="900" b="1" dirty="0">
                <a:latin typeface="+mn-ea"/>
              </a:rPr>
              <a:t> </a:t>
            </a:r>
            <a:r>
              <a:rPr lang="en-US" altLang="ko-KR" sz="900" b="1" dirty="0" smtClean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1) </a:t>
            </a:r>
            <a:r>
              <a:rPr lang="ko-KR" altLang="en-US" sz="900" dirty="0" smtClean="0">
                <a:latin typeface="+mn-ea"/>
              </a:rPr>
              <a:t>담당자명 </a:t>
            </a:r>
            <a:r>
              <a:rPr lang="en-US" altLang="ko-KR" sz="900" dirty="0" smtClean="0">
                <a:latin typeface="+mn-ea"/>
              </a:rPr>
              <a:t>: </a:t>
            </a:r>
            <a:r>
              <a:rPr lang="en-US" altLang="ko-KR" sz="900" b="1" dirty="0" smtClean="0">
                <a:latin typeface="+mn-ea"/>
              </a:rPr>
              <a:t>HIDE (row)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2) </a:t>
            </a:r>
            <a:r>
              <a:rPr lang="ko-KR" altLang="en-US" sz="900" dirty="0" smtClean="0">
                <a:latin typeface="+mn-ea"/>
              </a:rPr>
              <a:t>담당자 연락처 </a:t>
            </a:r>
            <a:r>
              <a:rPr lang="en-US" altLang="ko-KR" sz="900" dirty="0" smtClean="0">
                <a:latin typeface="+mn-ea"/>
              </a:rPr>
              <a:t>: </a:t>
            </a:r>
            <a:r>
              <a:rPr lang="en-US" altLang="ko-KR" sz="900" b="1" dirty="0">
                <a:latin typeface="+mn-ea"/>
              </a:rPr>
              <a:t>HIDE (row</a:t>
            </a:r>
            <a:r>
              <a:rPr lang="en-US" altLang="ko-KR" sz="900" b="1" dirty="0" smtClean="0">
                <a:latin typeface="+mn-ea"/>
              </a:rPr>
              <a:t>)</a:t>
            </a:r>
            <a:endParaRPr lang="en-US" altLang="ko-KR" sz="900" dirty="0" smtClean="0">
              <a:latin typeface="+mn-ea"/>
            </a:endParaRP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3) </a:t>
            </a:r>
            <a:r>
              <a:rPr lang="ko-KR" altLang="en-US" sz="900" dirty="0" smtClean="0">
                <a:latin typeface="+mn-ea"/>
              </a:rPr>
              <a:t>평균 소요 시간 </a:t>
            </a:r>
            <a:r>
              <a:rPr lang="en-US" altLang="ko-KR" sz="900" dirty="0">
                <a:latin typeface="+mn-ea"/>
              </a:rPr>
              <a:t>: {</a:t>
            </a:r>
            <a:r>
              <a:rPr lang="en-US" altLang="ko-KR" sz="900" dirty="0" err="1" smtClean="0">
                <a:latin typeface="+mn-ea"/>
              </a:rPr>
              <a:t>business_hours</a:t>
            </a:r>
            <a:r>
              <a:rPr lang="en-US" altLang="ko-KR" sz="900" dirty="0" smtClean="0">
                <a:latin typeface="+mn-ea"/>
              </a:rPr>
              <a:t>} (editable)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a) change </a:t>
            </a:r>
            <a:r>
              <a:rPr lang="en-US" altLang="ko-KR" sz="900" dirty="0" err="1" smtClean="0">
                <a:latin typeface="+mn-ea"/>
              </a:rPr>
              <a:t>inputbox</a:t>
            </a:r>
            <a:r>
              <a:rPr lang="en-US" altLang="ko-KR" sz="900" dirty="0" smtClean="0">
                <a:latin typeface="+mn-ea"/>
              </a:rPr>
              <a:t> with </a:t>
            </a:r>
            <a:r>
              <a:rPr lang="en-US" altLang="ko-KR" sz="900" dirty="0" err="1" smtClean="0">
                <a:latin typeface="+mn-ea"/>
              </a:rPr>
              <a:t>selectbox</a:t>
            </a:r>
            <a:endParaRPr lang="en-US" altLang="ko-KR" sz="900" dirty="0" smtClean="0">
              <a:latin typeface="+mn-ea"/>
            </a:endParaRP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 - </a:t>
            </a:r>
            <a:r>
              <a:rPr lang="en-US" altLang="ko-KR" sz="900" dirty="0" err="1" smtClean="0">
                <a:latin typeface="+mn-ea"/>
              </a:rPr>
              <a:t>selectbox</a:t>
            </a:r>
            <a:r>
              <a:rPr lang="en-US" altLang="ko-KR" sz="900" dirty="0" smtClean="0">
                <a:latin typeface="+mn-ea"/>
              </a:rPr>
              <a:t> options : </a:t>
            </a:r>
            <a:r>
              <a:rPr lang="en-US" altLang="ko-KR" sz="900" dirty="0"/>
              <a:t>00~10</a:t>
            </a:r>
            <a:r>
              <a:rPr lang="ko-KR" altLang="en-US" sz="900" dirty="0"/>
              <a:t>분 </a:t>
            </a:r>
            <a:r>
              <a:rPr lang="ko-KR" altLang="en-US" sz="900" dirty="0" smtClean="0"/>
              <a:t>이내 </a:t>
            </a:r>
            <a:r>
              <a:rPr lang="en-US" altLang="ko-KR" sz="900" dirty="0" smtClean="0"/>
              <a:t>/ </a:t>
            </a:r>
            <a:r>
              <a:rPr lang="en-US" altLang="ko-KR" sz="900" dirty="0"/>
              <a:t>10~20</a:t>
            </a:r>
            <a:r>
              <a:rPr lang="ko-KR" altLang="en-US" sz="900" dirty="0"/>
              <a:t>분 </a:t>
            </a:r>
            <a:r>
              <a:rPr lang="ko-KR" altLang="en-US" sz="900" dirty="0" smtClean="0"/>
              <a:t>이내 </a:t>
            </a:r>
            <a:r>
              <a:rPr lang="en-US" altLang="ko-KR" sz="900" dirty="0" smtClean="0"/>
              <a:t>/ </a:t>
            </a:r>
            <a:r>
              <a:rPr lang="en-US" altLang="ko-KR" sz="900" dirty="0"/>
              <a:t>20~30</a:t>
            </a:r>
            <a:r>
              <a:rPr lang="ko-KR" altLang="en-US" sz="900" dirty="0"/>
              <a:t>분 </a:t>
            </a:r>
            <a:r>
              <a:rPr lang="ko-KR" altLang="en-US" sz="900" dirty="0" smtClean="0"/>
              <a:t>이내 </a:t>
            </a:r>
            <a:r>
              <a:rPr lang="en-US" altLang="ko-KR" sz="900" dirty="0" smtClean="0"/>
              <a:t>/ </a:t>
            </a:r>
            <a:r>
              <a:rPr lang="en-US" altLang="ko-KR" sz="900" dirty="0"/>
              <a:t>30</a:t>
            </a:r>
            <a:r>
              <a:rPr lang="ko-KR" altLang="en-US" sz="900" dirty="0"/>
              <a:t>분 </a:t>
            </a:r>
            <a:r>
              <a:rPr lang="ko-KR" altLang="en-US" sz="900" dirty="0" smtClean="0"/>
              <a:t>이상 </a:t>
            </a:r>
            <a:r>
              <a:rPr lang="en-US" altLang="ko-KR" sz="900" dirty="0" smtClean="0"/>
              <a:t>(default: </a:t>
            </a:r>
            <a:r>
              <a:rPr lang="en-US" altLang="ko-KR" sz="900" dirty="0"/>
              <a:t>00~10</a:t>
            </a:r>
            <a:r>
              <a:rPr lang="ko-KR" altLang="en-US" sz="900" dirty="0"/>
              <a:t>분 </a:t>
            </a:r>
            <a:r>
              <a:rPr lang="ko-KR" altLang="en-US" sz="900" dirty="0" smtClean="0"/>
              <a:t>이내</a:t>
            </a:r>
            <a:r>
              <a:rPr lang="en-US" altLang="ko-KR" sz="900" dirty="0" smtClean="0"/>
              <a:t>)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 - save value with selected option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4) </a:t>
            </a:r>
            <a:r>
              <a:rPr lang="ko-KR" altLang="en-US" sz="900" dirty="0" smtClean="0">
                <a:latin typeface="+mn-ea"/>
              </a:rPr>
              <a:t>매장 주문 불가 </a:t>
            </a:r>
            <a:r>
              <a:rPr lang="en-US" altLang="ko-KR" sz="900" dirty="0" smtClean="0">
                <a:latin typeface="+mn-ea"/>
              </a:rPr>
              <a:t>: same (editable)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5) </a:t>
            </a:r>
            <a:r>
              <a:rPr lang="ko-KR" altLang="en-US" sz="900" dirty="0" smtClean="0">
                <a:latin typeface="+mn-ea"/>
              </a:rPr>
              <a:t>상품 </a:t>
            </a:r>
            <a:r>
              <a:rPr lang="ko-KR" altLang="en-US" sz="900" dirty="0">
                <a:latin typeface="+mn-ea"/>
              </a:rPr>
              <a:t>수령 방식 </a:t>
            </a:r>
            <a:r>
              <a:rPr lang="en-US" altLang="ko-KR" sz="900" dirty="0">
                <a:latin typeface="+mn-ea"/>
              </a:rPr>
              <a:t>: same (editable)</a:t>
            </a:r>
            <a:endParaRPr lang="en-US" altLang="ko-KR" sz="9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5444566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EDDD1D1-61EE-A563-BCBC-999632353F2E}"/>
              </a:ext>
            </a:extLst>
          </p:cNvPr>
          <p:cNvSpPr txBox="1"/>
          <p:nvPr/>
        </p:nvSpPr>
        <p:spPr>
          <a:xfrm>
            <a:off x="2985247" y="2644170"/>
            <a:ext cx="622150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4500" b="1">
                <a:solidFill>
                  <a:schemeClr val="bg1"/>
                </a:solidFill>
              </a:rPr>
              <a:t>상품 관리</a:t>
            </a:r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F274193F-5881-2ACA-776B-3ED888718D26}"/>
              </a:ext>
            </a:extLst>
          </p:cNvPr>
          <p:cNvSpPr/>
          <p:nvPr/>
        </p:nvSpPr>
        <p:spPr>
          <a:xfrm>
            <a:off x="1075765" y="4069977"/>
            <a:ext cx="5620870" cy="1237130"/>
          </a:xfrm>
          <a:prstGeom prst="rect">
            <a:avLst/>
          </a:prstGeom>
          <a:solidFill>
            <a:srgbClr val="4472C4">
              <a:alpha val="54902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/>
              <a:t>편의점 상품 테이블에 매장 코드 및 재고 추가 처리되면서</a:t>
            </a:r>
            <a:endParaRPr lang="en-US" altLang="ko-KR" sz="1400"/>
          </a:p>
          <a:p>
            <a:pPr algn="ctr"/>
            <a:r>
              <a:rPr lang="ko-KR" altLang="en-US" sz="1400"/>
              <a:t>상품 관리 메뉴도 다시 하나로 전달드립니다</a:t>
            </a:r>
            <a:r>
              <a:rPr lang="en-US" altLang="ko-KR" sz="1400"/>
              <a:t>.</a:t>
            </a:r>
          </a:p>
          <a:p>
            <a:pPr algn="ctr"/>
            <a:r>
              <a:rPr lang="en-US" altLang="ko-KR" sz="1400"/>
              <a:t>(</a:t>
            </a:r>
            <a:r>
              <a:rPr lang="ko-KR" altLang="en-US" sz="1400"/>
              <a:t>전문점</a:t>
            </a:r>
            <a:r>
              <a:rPr lang="en-US" altLang="ko-KR" sz="1400"/>
              <a:t>, </a:t>
            </a:r>
            <a:r>
              <a:rPr lang="ko-KR" altLang="en-US" sz="1400"/>
              <a:t>편의점 동일</a:t>
            </a:r>
            <a:r>
              <a:rPr lang="en-US" altLang="ko-KR" sz="1400"/>
              <a:t>)</a:t>
            </a:r>
            <a:endParaRPr lang="ko-KR" altLang="en-US" sz="1400"/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29D33B63-FD6D-8970-5198-552772550D55}"/>
              </a:ext>
            </a:extLst>
          </p:cNvPr>
          <p:cNvSpPr/>
          <p:nvPr/>
        </p:nvSpPr>
        <p:spPr>
          <a:xfrm>
            <a:off x="6858000" y="4069977"/>
            <a:ext cx="4428565" cy="1631576"/>
          </a:xfrm>
          <a:prstGeom prst="rect">
            <a:avLst/>
          </a:prstGeom>
          <a:solidFill>
            <a:srgbClr val="4472C4">
              <a:alpha val="54902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200"/>
              <a:t>[</a:t>
            </a:r>
            <a:r>
              <a:rPr lang="ko-KR" altLang="en-US" sz="1200"/>
              <a:t>편의점 상품</a:t>
            </a:r>
            <a:r>
              <a:rPr lang="en-US" altLang="ko-KR" sz="1200"/>
              <a:t>]</a:t>
            </a:r>
            <a:r>
              <a:rPr lang="ko-KR" altLang="en-US" sz="1200"/>
              <a:t> </a:t>
            </a:r>
            <a:endParaRPr lang="en-US" altLang="ko-KR" sz="1200"/>
          </a:p>
          <a:p>
            <a:pPr marL="285750" indent="-285750">
              <a:buFontTx/>
              <a:buChar char="-"/>
            </a:pPr>
            <a:r>
              <a:rPr lang="ko-KR" altLang="en-US" sz="1200"/>
              <a:t>일반 할인 </a:t>
            </a:r>
            <a:r>
              <a:rPr lang="en-US" altLang="ko-KR" sz="1200"/>
              <a:t>: KRS </a:t>
            </a:r>
            <a:r>
              <a:rPr lang="ko-KR" altLang="en-US" sz="1200"/>
              <a:t>등록</a:t>
            </a:r>
            <a:endParaRPr lang="en-US" altLang="ko-KR" sz="1200"/>
          </a:p>
          <a:p>
            <a:pPr marL="285750" indent="-285750">
              <a:buFontTx/>
              <a:buChar char="-"/>
            </a:pPr>
            <a:r>
              <a:rPr lang="ko-KR" altLang="en-US" sz="1200"/>
              <a:t>임직원 할인 </a:t>
            </a:r>
            <a:r>
              <a:rPr lang="en-US" altLang="ko-KR" sz="1200"/>
              <a:t>: KRS </a:t>
            </a:r>
            <a:r>
              <a:rPr lang="ko-KR" altLang="en-US" sz="1200"/>
              <a:t>등록</a:t>
            </a:r>
            <a:endParaRPr lang="en-US" altLang="ko-KR" sz="1200"/>
          </a:p>
          <a:p>
            <a:endParaRPr lang="en-US" altLang="ko-KR" sz="1200"/>
          </a:p>
          <a:p>
            <a:r>
              <a:rPr lang="en-US" altLang="ko-KR" sz="1200"/>
              <a:t>[</a:t>
            </a:r>
            <a:r>
              <a:rPr lang="ko-KR" altLang="en-US" sz="1200"/>
              <a:t>전문점 상품</a:t>
            </a:r>
            <a:r>
              <a:rPr lang="en-US" altLang="ko-KR" sz="1200"/>
              <a:t>]</a:t>
            </a:r>
          </a:p>
          <a:p>
            <a:pPr marL="285750" indent="-285750">
              <a:buFontTx/>
              <a:buChar char="-"/>
            </a:pPr>
            <a:r>
              <a:rPr lang="ko-KR" altLang="en-US" sz="1200"/>
              <a:t>일반 할인 </a:t>
            </a:r>
            <a:r>
              <a:rPr lang="en-US" altLang="ko-KR" sz="1200"/>
              <a:t>: </a:t>
            </a:r>
            <a:r>
              <a:rPr lang="ko-KR" altLang="en-US" sz="1200"/>
              <a:t>관리자 페이지 등록</a:t>
            </a:r>
            <a:endParaRPr lang="en-US" altLang="ko-KR" sz="1200"/>
          </a:p>
          <a:p>
            <a:pPr marL="285750" indent="-285750">
              <a:buFontTx/>
              <a:buChar char="-"/>
            </a:pPr>
            <a:r>
              <a:rPr lang="ko-KR" altLang="en-US" sz="1200"/>
              <a:t>임직원 할인 </a:t>
            </a:r>
            <a:r>
              <a:rPr lang="en-US" altLang="ko-KR" sz="1200"/>
              <a:t>: KRS </a:t>
            </a:r>
            <a:r>
              <a:rPr lang="ko-KR" altLang="en-US" sz="1200"/>
              <a:t>등록</a:t>
            </a:r>
          </a:p>
        </p:txBody>
      </p:sp>
    </p:spTree>
    <p:extLst>
      <p:ext uri="{BB962C8B-B14F-4D97-AF65-F5344CB8AC3E}">
        <p14:creationId xmlns:p14="http://schemas.microsoft.com/office/powerpoint/2010/main" val="208257871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ETTINGSHASH" val="xZU/W0IqlvXPkJ37/hSWg5jSIFh0KZmI7sT1syyiYH8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MARTSETTINGSHASH" val="xZU/W0IqlvXPkJ37/hSWg5jSIFh0KZmI7sT1syyiYH8="/>
</p:tagLst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705</TotalTime>
  <Words>1896</Words>
  <Application>Microsoft Office PowerPoint</Application>
  <PresentationFormat>Widescreen</PresentationFormat>
  <Paragraphs>438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KoPub돋움체 Medium</vt:lpstr>
      <vt:lpstr>굴림</vt:lpstr>
      <vt:lpstr>맑은 고딕</vt:lpstr>
      <vt:lpstr>Arial</vt:lpstr>
      <vt:lpstr>Segoe UI</vt:lpstr>
      <vt:lpstr>Times New Roman</vt:lpstr>
      <vt:lpstr>Wingdings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최 지수</dc:creator>
  <cp:lastModifiedBy>gram</cp:lastModifiedBy>
  <cp:revision>28</cp:revision>
  <dcterms:created xsi:type="dcterms:W3CDTF">2023-08-11T02:24:07Z</dcterms:created>
  <dcterms:modified xsi:type="dcterms:W3CDTF">2023-08-26T09:30:13Z</dcterms:modified>
</cp:coreProperties>
</file>