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  <p:sldId id="379" r:id="rId3"/>
    <p:sldId id="382" r:id="rId4"/>
    <p:sldId id="377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646B0F-4D37-F196-7F5D-C450E2025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D9487D8-5117-84EA-A40D-1A6516A09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F5F2F7-61A6-CB30-743B-30071F2DB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15987E-7F85-3043-7B4D-DB9C055C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997957-D594-DAB4-7290-9A1BC62D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554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E632A-C5F1-4EAE-9ED5-69EEABAB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EB2375D-B139-D58C-6A6B-5AF1E3F9C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12CA4B-043B-15BD-718B-2E9DE77D0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B81D58-142C-56DC-7DB8-58A4C8795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43A186-8C60-038E-0C99-96D9226F4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217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2A42628-E3E9-9182-91A2-7C4CEA784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2BF9EA-2B30-3C18-DF8B-B90102A4F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B43B2C2-C164-9E4A-E660-E17F7B16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1DB2644-2EAD-EF68-4284-75B4C6753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4EBE307-4DAC-F4B2-26DE-4409FC997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0192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ko" smtClean="0"/>
              <a:pPr/>
              <a:t>‹#›</a:t>
            </a:fld>
            <a:endParaRPr lang="ko" altLang="en-US"/>
          </a:p>
        </p:txBody>
      </p:sp>
    </p:spTree>
    <p:extLst>
      <p:ext uri="{BB962C8B-B14F-4D97-AF65-F5344CB8AC3E}">
        <p14:creationId xmlns:p14="http://schemas.microsoft.com/office/powerpoint/2010/main" val="335554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426BD3-0DFD-E2E6-038B-99D47B95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9E0197-C206-E279-5CE0-810DFAF27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E74613-F668-D04D-F81D-AE18E008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AF3A6C-0806-62CD-F6A1-41C9D423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A10FA3-E4A2-A1C9-98A0-839BD75D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874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ED35D2-F589-EE1B-9BE2-B16A18A82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A5F844E-3E2A-577B-23E5-6DA386008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B6D4FE-90A4-50CF-83F4-34CEF2264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168A68-9458-A62C-2D6B-E43043BE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4E6975-D031-4D2F-D9FF-FDE723D7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305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18E4FF-FDE7-426E-9D03-527C5ADF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DFE84D-D81E-492B-FC42-90958253DC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423F662-9A4A-7D56-0EA5-1DCD6A48B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37CDE7-6106-C6D3-B068-638977DF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0C7E6B-A8AA-75CA-1107-7CC8FC6F6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8D176D-2DF9-2D4E-37CB-694AB5491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641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577479-BF65-D96C-A61D-672C617D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F058C4-2EDE-B0B9-B5A6-0194D523B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620492-5BD3-DF01-E3F0-4D31D2E8B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9E334B9-2D5E-9EFC-2382-A643015A25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62158E2-6B5E-44FC-3DC1-DDB779619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5FA52F4-D205-1D70-C1BE-DF5150261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815610E-3F57-B230-24BD-C27145DC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FB9FA8D-486A-799B-18E2-AB507A83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989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405725-C26A-43F9-7406-81536AAEF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B95C89A-E2B4-7148-00E3-389043FFF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C17E52E-D978-9DD7-7F54-EE8A8760B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D46BFF7-FC4F-3FA6-6F8A-8773267F7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400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61F3E3D-4143-C678-7909-96B9319B9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1533CA0-9B8E-BE6C-D45E-82D14B7EE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D231C69-F935-EABC-221A-869AA549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39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9A1F73-CB38-7C02-0C66-12B54DECA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3A625D-9C63-AE77-0628-D64A497A8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F3C533-9EAF-585F-92C2-0D8DB7794A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7071C88-7923-0665-B47C-1804E3BB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7CE8E5-7A88-6420-7813-F980B7F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7C7F239-C09C-AF20-F2EE-7C1661FE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99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E3FE9A-5D8F-6907-3342-C5F52C8B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5B9752C-334C-46B6-68A6-3DCBD372C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AC73D21-0A4C-1E1E-1A71-82EC85BDF3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CB46F5-56B3-4031-2597-291B6D706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381301A-1E09-8160-DE2F-4A55C085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153AA4-4B3F-CECC-24F0-97F28C9E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25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DBFD0C7-1E8E-F7D6-4F2B-A111D1489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78AF53-C670-C6AB-8EDB-1B7F054DF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D863CD-6007-39A2-2A2D-196CD02E8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DEF41-6322-4479-8725-D32AFDB32B5E}" type="datetimeFigureOut">
              <a:rPr lang="ko-KR" altLang="en-US" smtClean="0"/>
              <a:t>2023-08-30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57DCB0-7176-7CCD-E563-D4A1AB484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722B83-75BD-A1CC-39F1-03AF9BB97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E876C-5101-4C40-A118-27B9F45ACFB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06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BDB9DDB6-A3B6-F6D1-8531-AB1E110945A5}"/>
              </a:ext>
            </a:extLst>
          </p:cNvPr>
          <p:cNvGraphicFramePr>
            <a:graphicFrameLocks noGrp="1"/>
          </p:cNvGraphicFramePr>
          <p:nvPr/>
        </p:nvGraphicFramePr>
        <p:xfrm>
          <a:off x="303413" y="272357"/>
          <a:ext cx="11431388" cy="632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732">
                  <a:extLst>
                    <a:ext uri="{9D8B030D-6E8A-4147-A177-3AD203B41FA5}">
                      <a16:colId xmlns:a16="http://schemas.microsoft.com/office/drawing/2014/main" val="3042755779"/>
                    </a:ext>
                  </a:extLst>
                </a:gridCol>
                <a:gridCol w="1342936">
                  <a:extLst>
                    <a:ext uri="{9D8B030D-6E8A-4147-A177-3AD203B41FA5}">
                      <a16:colId xmlns:a16="http://schemas.microsoft.com/office/drawing/2014/main" val="1456747788"/>
                    </a:ext>
                  </a:extLst>
                </a:gridCol>
                <a:gridCol w="1117548">
                  <a:extLst>
                    <a:ext uri="{9D8B030D-6E8A-4147-A177-3AD203B41FA5}">
                      <a16:colId xmlns:a16="http://schemas.microsoft.com/office/drawing/2014/main" val="249403944"/>
                    </a:ext>
                  </a:extLst>
                </a:gridCol>
                <a:gridCol w="1003644">
                  <a:extLst>
                    <a:ext uri="{9D8B030D-6E8A-4147-A177-3AD203B41FA5}">
                      <a16:colId xmlns:a16="http://schemas.microsoft.com/office/drawing/2014/main" val="2434339684"/>
                    </a:ext>
                  </a:extLst>
                </a:gridCol>
                <a:gridCol w="3556933">
                  <a:extLst>
                    <a:ext uri="{9D8B030D-6E8A-4147-A177-3AD203B41FA5}">
                      <a16:colId xmlns:a16="http://schemas.microsoft.com/office/drawing/2014/main" val="2312618847"/>
                    </a:ext>
                  </a:extLst>
                </a:gridCol>
                <a:gridCol w="2755135">
                  <a:extLst>
                    <a:ext uri="{9D8B030D-6E8A-4147-A177-3AD203B41FA5}">
                      <a16:colId xmlns:a16="http://schemas.microsoft.com/office/drawing/2014/main" val="1532051442"/>
                    </a:ext>
                  </a:extLst>
                </a:gridCol>
                <a:gridCol w="647990">
                  <a:extLst>
                    <a:ext uri="{9D8B030D-6E8A-4147-A177-3AD203B41FA5}">
                      <a16:colId xmlns:a16="http://schemas.microsoft.com/office/drawing/2014/main" val="1061665199"/>
                    </a:ext>
                  </a:extLst>
                </a:gridCol>
                <a:gridCol w="563470">
                  <a:extLst>
                    <a:ext uri="{9D8B030D-6E8A-4147-A177-3AD203B41FA5}">
                      <a16:colId xmlns:a16="http://schemas.microsoft.com/office/drawing/2014/main" val="4068415736"/>
                    </a:ext>
                  </a:extLst>
                </a:gridCol>
              </a:tblGrid>
              <a:tr h="30814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연번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버그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수정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추가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관리자 페이지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앱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메뉴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내용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수정 요청사항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요청자명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요청일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36961"/>
                  </a:ext>
                </a:extLst>
              </a:tr>
              <a:tr h="3243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백엔드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스토리오더 역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역사 코드 오류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SO27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에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SO271, SO274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등 포함됨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2023.08.28.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22031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08D8746F-B082-399D-3FFD-DECDAEB90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13" y="1071759"/>
            <a:ext cx="7350711" cy="359600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141A4C7-4771-83F5-753F-29AB329648AA}"/>
              </a:ext>
            </a:extLst>
          </p:cNvPr>
          <p:cNvSpPr/>
          <p:nvPr/>
        </p:nvSpPr>
        <p:spPr>
          <a:xfrm>
            <a:off x="6191212" y="1699419"/>
            <a:ext cx="1302544" cy="29051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074BCC-AE5F-F450-6CE8-6468B1066B8A}"/>
              </a:ext>
            </a:extLst>
          </p:cNvPr>
          <p:cNvSpPr txBox="1"/>
          <p:nvPr/>
        </p:nvSpPr>
        <p:spPr>
          <a:xfrm>
            <a:off x="7892602" y="1076681"/>
            <a:ext cx="3842199" cy="1538883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(</a:t>
            </a:r>
            <a:r>
              <a:rPr lang="ko-KR" altLang="en-US" sz="1100" b="1" dirty="0"/>
              <a:t>백엔드</a:t>
            </a:r>
            <a:r>
              <a:rPr lang="en-US" altLang="ko-KR" sz="1100" b="1" dirty="0"/>
              <a:t>)</a:t>
            </a:r>
          </a:p>
          <a:p>
            <a:r>
              <a:rPr lang="ko-KR" altLang="en-US" sz="1100" b="1" dirty="0"/>
              <a:t>역사 코드 확인 부탁드리고 싶습니다</a:t>
            </a:r>
            <a:r>
              <a:rPr lang="en-US" altLang="ko-KR" sz="1100" b="1" dirty="0"/>
              <a:t>.</a:t>
            </a:r>
          </a:p>
          <a:p>
            <a:r>
              <a:rPr lang="en-US" altLang="ko-KR" sz="1100" dirty="0"/>
              <a:t>*</a:t>
            </a:r>
            <a:r>
              <a:rPr lang="ko-KR" altLang="en-US" sz="1100" dirty="0"/>
              <a:t>스토리 오더 역 코드</a:t>
            </a:r>
            <a:endParaRPr lang="en-US" altLang="ko-KR" sz="1100" dirty="0"/>
          </a:p>
          <a:p>
            <a:endParaRPr lang="en-US" altLang="ko-KR" sz="1100" dirty="0"/>
          </a:p>
          <a:p>
            <a:r>
              <a:rPr lang="ko-KR" altLang="en-US" sz="1000" dirty="0"/>
              <a:t>예</a:t>
            </a:r>
            <a:r>
              <a:rPr lang="en-US" altLang="ko-KR" sz="1000" dirty="0"/>
              <a:t>) SO27(</a:t>
            </a:r>
            <a:r>
              <a:rPr lang="ko-KR" altLang="en-US" sz="1000" dirty="0"/>
              <a:t>동대문역사문화공원</a:t>
            </a:r>
            <a:r>
              <a:rPr lang="en-US" altLang="ko-KR" sz="1000" dirty="0"/>
              <a:t>)</a:t>
            </a:r>
            <a:r>
              <a:rPr lang="ko-KR" altLang="en-US" sz="1000" dirty="0"/>
              <a:t>에 </a:t>
            </a:r>
            <a:r>
              <a:rPr lang="en-US" altLang="ko-KR" sz="1000" dirty="0"/>
              <a:t>SO274(</a:t>
            </a:r>
            <a:r>
              <a:rPr lang="ko-KR" altLang="en-US" sz="1000" dirty="0"/>
              <a:t>광주송정</a:t>
            </a:r>
            <a:r>
              <a:rPr lang="en-US" altLang="ko-KR" sz="1000" dirty="0"/>
              <a:t>), SO271(</a:t>
            </a:r>
            <a:r>
              <a:rPr lang="ko-KR" altLang="en-US" sz="1000" dirty="0"/>
              <a:t>마산</a:t>
            </a:r>
            <a:r>
              <a:rPr lang="en-US" altLang="ko-KR" sz="1000" dirty="0"/>
              <a:t>(</a:t>
            </a:r>
            <a:r>
              <a:rPr lang="ko-KR" altLang="en-US" sz="1000" dirty="0"/>
              <a:t>경남</a:t>
            </a:r>
            <a:r>
              <a:rPr lang="en-US" altLang="ko-KR" sz="1000" dirty="0"/>
              <a:t>))</a:t>
            </a:r>
            <a:r>
              <a:rPr lang="ko-KR" altLang="en-US" sz="1000" dirty="0"/>
              <a:t> 등이 포함되어 있음</a:t>
            </a:r>
            <a:endParaRPr lang="en-US" altLang="ko-KR" sz="1000" dirty="0"/>
          </a:p>
          <a:p>
            <a:endParaRPr lang="en-US" altLang="ko-KR" sz="1000" dirty="0"/>
          </a:p>
          <a:p>
            <a:r>
              <a:rPr lang="ko-KR" altLang="en-US" sz="1000" dirty="0"/>
              <a:t>현재 스토리 오더에서 </a:t>
            </a:r>
            <a:r>
              <a:rPr lang="en-US" altLang="ko-KR" sz="1000" dirty="0"/>
              <a:t>‘</a:t>
            </a:r>
            <a:r>
              <a:rPr lang="ko-KR" altLang="en-US" sz="1000" dirty="0"/>
              <a:t>동대문역사문화공원</a:t>
            </a:r>
            <a:r>
              <a:rPr lang="en-US" altLang="ko-KR" sz="1000" dirty="0"/>
              <a:t>’ </a:t>
            </a:r>
            <a:r>
              <a:rPr lang="ko-KR" altLang="en-US" sz="1000" dirty="0"/>
              <a:t>역을 선택하면 광주송정</a:t>
            </a:r>
            <a:r>
              <a:rPr lang="en-US" altLang="ko-KR" sz="1000" dirty="0"/>
              <a:t>, </a:t>
            </a:r>
            <a:r>
              <a:rPr lang="ko-KR" altLang="en-US" sz="1000" dirty="0"/>
              <a:t>마산</a:t>
            </a:r>
            <a:r>
              <a:rPr lang="en-US" altLang="ko-KR" sz="1000" dirty="0"/>
              <a:t> </a:t>
            </a:r>
            <a:r>
              <a:rPr lang="ko-KR" altLang="en-US" sz="1000" dirty="0"/>
              <a:t>등이 함께 표시되고 있습니다</a:t>
            </a:r>
            <a:r>
              <a:rPr lang="en-US" altLang="ko-KR" sz="1000" dirty="0"/>
              <a:t>. </a:t>
            </a:r>
            <a:endParaRPr lang="ko-KR" alt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7707271" y="2826768"/>
            <a:ext cx="369630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매장 관리 </a:t>
            </a:r>
            <a:r>
              <a:rPr lang="en-US" altLang="ko-KR" sz="900" b="1" dirty="0" smtClean="0"/>
              <a:t>(/store</a:t>
            </a:r>
            <a:r>
              <a:rPr lang="en-US" altLang="ko-KR" sz="900" b="1" dirty="0" smtClean="0"/>
              <a:t>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2.search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매장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2</a:t>
            </a:r>
            <a:r>
              <a:rPr lang="en-US" altLang="ko-KR" sz="900" baseline="30000" dirty="0" smtClean="0">
                <a:latin typeface="+mn-ea"/>
              </a:rPr>
              <a:t>nd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: {</a:t>
            </a:r>
            <a:r>
              <a:rPr lang="en-US" altLang="ko-KR" sz="900" dirty="0" err="1" smtClean="0">
                <a:latin typeface="+mn-ea"/>
              </a:rPr>
              <a:t>mall_code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b="1" dirty="0" smtClean="0">
                <a:latin typeface="+mn-ea"/>
              </a:rPr>
              <a:t>add condition with =</a:t>
            </a:r>
            <a:r>
              <a:rPr lang="en-US" altLang="ko-KR" sz="900" dirty="0" smtClean="0">
                <a:latin typeface="+mn-ea"/>
              </a:rPr>
              <a:t> (currently, LIKE condition was applied)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28711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9B1368E-B942-36B1-AD76-FAAFBD5DDE15}"/>
              </a:ext>
            </a:extLst>
          </p:cNvPr>
          <p:cNvGraphicFramePr>
            <a:graphicFrameLocks noGrp="1"/>
          </p:cNvGraphicFramePr>
          <p:nvPr/>
        </p:nvGraphicFramePr>
        <p:xfrm>
          <a:off x="303413" y="272357"/>
          <a:ext cx="11431388" cy="632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732">
                  <a:extLst>
                    <a:ext uri="{9D8B030D-6E8A-4147-A177-3AD203B41FA5}">
                      <a16:colId xmlns:a16="http://schemas.microsoft.com/office/drawing/2014/main" val="3042755779"/>
                    </a:ext>
                  </a:extLst>
                </a:gridCol>
                <a:gridCol w="1342936">
                  <a:extLst>
                    <a:ext uri="{9D8B030D-6E8A-4147-A177-3AD203B41FA5}">
                      <a16:colId xmlns:a16="http://schemas.microsoft.com/office/drawing/2014/main" val="1456747788"/>
                    </a:ext>
                  </a:extLst>
                </a:gridCol>
                <a:gridCol w="1117548">
                  <a:extLst>
                    <a:ext uri="{9D8B030D-6E8A-4147-A177-3AD203B41FA5}">
                      <a16:colId xmlns:a16="http://schemas.microsoft.com/office/drawing/2014/main" val="249403944"/>
                    </a:ext>
                  </a:extLst>
                </a:gridCol>
                <a:gridCol w="1003644">
                  <a:extLst>
                    <a:ext uri="{9D8B030D-6E8A-4147-A177-3AD203B41FA5}">
                      <a16:colId xmlns:a16="http://schemas.microsoft.com/office/drawing/2014/main" val="2434339684"/>
                    </a:ext>
                  </a:extLst>
                </a:gridCol>
                <a:gridCol w="3556933">
                  <a:extLst>
                    <a:ext uri="{9D8B030D-6E8A-4147-A177-3AD203B41FA5}">
                      <a16:colId xmlns:a16="http://schemas.microsoft.com/office/drawing/2014/main" val="2312618847"/>
                    </a:ext>
                  </a:extLst>
                </a:gridCol>
                <a:gridCol w="2755135">
                  <a:extLst>
                    <a:ext uri="{9D8B030D-6E8A-4147-A177-3AD203B41FA5}">
                      <a16:colId xmlns:a16="http://schemas.microsoft.com/office/drawing/2014/main" val="1532051442"/>
                    </a:ext>
                  </a:extLst>
                </a:gridCol>
                <a:gridCol w="647990">
                  <a:extLst>
                    <a:ext uri="{9D8B030D-6E8A-4147-A177-3AD203B41FA5}">
                      <a16:colId xmlns:a16="http://schemas.microsoft.com/office/drawing/2014/main" val="1061665199"/>
                    </a:ext>
                  </a:extLst>
                </a:gridCol>
                <a:gridCol w="563470">
                  <a:extLst>
                    <a:ext uri="{9D8B030D-6E8A-4147-A177-3AD203B41FA5}">
                      <a16:colId xmlns:a16="http://schemas.microsoft.com/office/drawing/2014/main" val="4068415736"/>
                    </a:ext>
                  </a:extLst>
                </a:gridCol>
              </a:tblGrid>
              <a:tr h="30814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연번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버그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수정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추가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관리자 페이지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앱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메뉴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내용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수정 요청사항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요청자명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요청일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36961"/>
                  </a:ext>
                </a:extLst>
              </a:tr>
              <a:tr h="3243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백엔드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쿠폰 등록 관리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 제한 결제 금액 반영 필요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사용 제한 결제 금액 반영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2023.08.29.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22031"/>
                  </a:ext>
                </a:extLst>
              </a:tr>
            </a:tbl>
          </a:graphicData>
        </a:graphic>
      </p:graphicFrame>
      <p:pic>
        <p:nvPicPr>
          <p:cNvPr id="6" name="그림 5">
            <a:extLst>
              <a:ext uri="{FF2B5EF4-FFF2-40B4-BE49-F238E27FC236}">
                <a16:creationId xmlns:a16="http://schemas.microsoft.com/office/drawing/2014/main" id="{1BB24337-0971-7DB1-9B90-2DA692C3A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13" y="1040235"/>
            <a:ext cx="5449953" cy="352224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A625E173-09ED-7879-48A2-E0A70455C780}"/>
              </a:ext>
            </a:extLst>
          </p:cNvPr>
          <p:cNvSpPr/>
          <p:nvPr/>
        </p:nvSpPr>
        <p:spPr>
          <a:xfrm>
            <a:off x="1200150" y="2381250"/>
            <a:ext cx="2698750" cy="177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E913EAD-3A1F-7163-6F91-04FF75CE9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9646" y="1040235"/>
            <a:ext cx="1973578" cy="352224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AF3676F6-96AD-0DA3-4616-D4F0C6F13753}"/>
              </a:ext>
            </a:extLst>
          </p:cNvPr>
          <p:cNvSpPr/>
          <p:nvPr/>
        </p:nvSpPr>
        <p:spPr>
          <a:xfrm>
            <a:off x="6272213" y="2119312"/>
            <a:ext cx="1284287" cy="43973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7D5A7987-CDAB-486A-4BD7-88FCEC3DA6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9504" y="1040235"/>
            <a:ext cx="3490702" cy="1151056"/>
          </a:xfrm>
          <a:prstGeom prst="rect">
            <a:avLst/>
          </a:prstGeom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736C8F54-AD71-4299-E9E7-826BB57119BF}"/>
              </a:ext>
            </a:extLst>
          </p:cNvPr>
          <p:cNvSpPr/>
          <p:nvPr/>
        </p:nvSpPr>
        <p:spPr>
          <a:xfrm>
            <a:off x="8169593" y="1428751"/>
            <a:ext cx="3322320" cy="3190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366DBB-4B14-3039-5891-25D658A8AE57}"/>
              </a:ext>
            </a:extLst>
          </p:cNvPr>
          <p:cNvSpPr txBox="1"/>
          <p:nvPr/>
        </p:nvSpPr>
        <p:spPr>
          <a:xfrm>
            <a:off x="8046389" y="2381250"/>
            <a:ext cx="3503818" cy="615553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(</a:t>
            </a:r>
            <a:r>
              <a:rPr lang="ko-KR" altLang="en-US" sz="900" b="1"/>
              <a:t>백엔드</a:t>
            </a:r>
            <a:r>
              <a:rPr lang="en-US" altLang="ko-KR" sz="900" b="1"/>
              <a:t>) </a:t>
            </a:r>
            <a:r>
              <a:rPr lang="ko-KR" altLang="en-US" sz="900" b="1"/>
              <a:t>사용 제한 결제 금액 반영 부탁드립니다</a:t>
            </a:r>
            <a:r>
              <a:rPr lang="en-US" altLang="ko-KR" sz="900" b="1"/>
              <a:t>.</a:t>
            </a:r>
          </a:p>
          <a:p>
            <a:endParaRPr lang="en-US" altLang="ko-KR" sz="900" b="1"/>
          </a:p>
          <a:p>
            <a:r>
              <a:rPr lang="ko-KR" altLang="en-US" sz="800"/>
              <a:t>주문 금액</a:t>
            </a:r>
            <a:r>
              <a:rPr lang="en-US" altLang="ko-KR" sz="800"/>
              <a:t>(3,160)</a:t>
            </a:r>
            <a:r>
              <a:rPr lang="ko-KR" altLang="en-US" sz="800"/>
              <a:t> </a:t>
            </a:r>
            <a:r>
              <a:rPr lang="en-US" altLang="ko-KR" sz="800"/>
              <a:t>&lt; </a:t>
            </a:r>
            <a:r>
              <a:rPr lang="ko-KR" altLang="en-US" sz="800"/>
              <a:t>사용 제한 결제 금액</a:t>
            </a:r>
            <a:r>
              <a:rPr lang="en-US" altLang="ko-KR" sz="800"/>
              <a:t>(40,000)</a:t>
            </a:r>
            <a:r>
              <a:rPr lang="ko-KR" altLang="en-US" sz="800"/>
              <a:t>인 경우에도 쿠폰 할인이 적용되고 있습니다</a:t>
            </a:r>
            <a:r>
              <a:rPr lang="en-US" altLang="ko-KR" sz="80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53906" y="3347629"/>
            <a:ext cx="3696300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[API] GET </a:t>
            </a:r>
            <a:r>
              <a:rPr lang="en-US" altLang="ko-KR" sz="900" b="1" dirty="0"/>
              <a:t>/</a:t>
            </a:r>
            <a:r>
              <a:rPr lang="en-US" altLang="ko-KR" sz="900" b="1" dirty="0" err="1"/>
              <a:t>api</a:t>
            </a:r>
            <a:r>
              <a:rPr lang="en-US" altLang="ko-KR" sz="900" b="1" dirty="0"/>
              <a:t>/</a:t>
            </a:r>
            <a:r>
              <a:rPr lang="en-US" altLang="ko-KR" sz="900" b="1" dirty="0" err="1"/>
              <a:t>order_coupon_list</a:t>
            </a:r>
            <a:endParaRPr lang="en-US" altLang="ko-KR" sz="900" b="1" dirty="0"/>
          </a:p>
          <a:p>
            <a:endParaRPr lang="en-US" altLang="ko-KR" sz="900" dirty="0"/>
          </a:p>
          <a:p>
            <a:r>
              <a:rPr lang="en-US" altLang="ko-KR" sz="900" b="1" dirty="0"/>
              <a:t>1.logic (add)</a:t>
            </a:r>
          </a:p>
          <a:p>
            <a:r>
              <a:rPr lang="en-US" altLang="ko-KR" sz="900" dirty="0"/>
              <a:t>  1) if </a:t>
            </a:r>
            <a:r>
              <a:rPr lang="en-US" altLang="ko-KR" sz="900" dirty="0" err="1"/>
              <a:t>st_coupon.amount_over_use_yn</a:t>
            </a:r>
            <a:r>
              <a:rPr lang="en-US" altLang="ko-KR" sz="900" dirty="0"/>
              <a:t> </a:t>
            </a:r>
            <a:r>
              <a:rPr lang="en-US" altLang="ko-KR" sz="900" b="1" dirty="0"/>
              <a:t>= 'N'</a:t>
            </a:r>
            <a:r>
              <a:rPr lang="en-US" altLang="ko-KR" sz="900" dirty="0"/>
              <a:t> (</a:t>
            </a:r>
            <a:r>
              <a:rPr lang="ko-KR" altLang="en-US" sz="900" dirty="0"/>
              <a:t>주문금액보다 큰 쿠폰금액 사용가능여부</a:t>
            </a:r>
            <a:r>
              <a:rPr lang="en-US" altLang="ko-KR" sz="900" dirty="0"/>
              <a:t>)</a:t>
            </a:r>
          </a:p>
          <a:p>
            <a:r>
              <a:rPr lang="en-US" altLang="ko-KR" sz="900" dirty="0"/>
              <a:t>    a) if </a:t>
            </a:r>
            <a:r>
              <a:rPr lang="en-US" altLang="ko-KR" sz="900" dirty="0" err="1"/>
              <a:t>order_amount</a:t>
            </a:r>
            <a:r>
              <a:rPr lang="en-US" altLang="ko-KR" sz="900" dirty="0"/>
              <a:t> </a:t>
            </a:r>
            <a:r>
              <a:rPr lang="en-US" altLang="ko-KR" sz="900" dirty="0" err="1"/>
              <a:t>param</a:t>
            </a:r>
            <a:r>
              <a:rPr lang="en-US" altLang="ko-KR" sz="900" dirty="0"/>
              <a:t> &lt; computed </a:t>
            </a:r>
            <a:r>
              <a:rPr lang="en-US" altLang="ko-KR" sz="900" dirty="0" err="1"/>
              <a:t>coupon_amount</a:t>
            </a:r>
            <a:endParaRPr lang="en-US" altLang="ko-KR" sz="900" dirty="0"/>
          </a:p>
          <a:p>
            <a:r>
              <a:rPr lang="en-US" altLang="ko-KR" sz="900" dirty="0"/>
              <a:t>      - remove the coupon from response coupon </a:t>
            </a:r>
            <a:r>
              <a:rPr lang="en-US" altLang="ko-KR" sz="900" dirty="0" smtClean="0"/>
              <a:t>list</a:t>
            </a:r>
            <a:br>
              <a:rPr lang="en-US" altLang="ko-KR" sz="900" dirty="0" smtClean="0"/>
            </a:br>
            <a:endParaRPr lang="en-US" altLang="ko-KR" sz="900" dirty="0"/>
          </a:p>
          <a:p>
            <a:r>
              <a:rPr lang="en-US" altLang="ko-KR" sz="900" dirty="0"/>
              <a:t>  2) if </a:t>
            </a:r>
            <a:r>
              <a:rPr lang="en-US" altLang="ko-KR" sz="900" dirty="0" err="1"/>
              <a:t>st_coupon.use_pay_amount</a:t>
            </a:r>
            <a:r>
              <a:rPr lang="en-US" altLang="ko-KR" sz="900" dirty="0"/>
              <a:t> </a:t>
            </a:r>
            <a:r>
              <a:rPr lang="en-US" altLang="ko-KR" sz="900" b="1" dirty="0"/>
              <a:t>&gt; 0 (NOT NULL) </a:t>
            </a:r>
            <a:r>
              <a:rPr lang="en-US" altLang="ko-KR" sz="900" dirty="0"/>
              <a:t> (</a:t>
            </a:r>
            <a:r>
              <a:rPr lang="ko-KR" altLang="en-US" sz="900" dirty="0"/>
              <a:t>사용제한결제금액 </a:t>
            </a:r>
            <a:r>
              <a:rPr lang="en-US" altLang="ko-KR" sz="900" dirty="0"/>
              <a:t>(</a:t>
            </a:r>
            <a:r>
              <a:rPr lang="ko-KR" altLang="en-US" sz="900" dirty="0"/>
              <a:t>이상 결제시 사용가능</a:t>
            </a:r>
            <a:r>
              <a:rPr lang="en-US" altLang="ko-KR" sz="900" dirty="0"/>
              <a:t>))</a:t>
            </a:r>
          </a:p>
          <a:p>
            <a:r>
              <a:rPr lang="en-US" altLang="ko-KR" sz="900" dirty="0"/>
              <a:t>    a) if </a:t>
            </a:r>
            <a:r>
              <a:rPr lang="en-US" altLang="ko-KR" sz="900" dirty="0" err="1"/>
              <a:t>order_amount</a:t>
            </a:r>
            <a:r>
              <a:rPr lang="en-US" altLang="ko-KR" sz="900" dirty="0"/>
              <a:t> </a:t>
            </a:r>
            <a:r>
              <a:rPr lang="en-US" altLang="ko-KR" sz="900" dirty="0" err="1"/>
              <a:t>param</a:t>
            </a:r>
            <a:r>
              <a:rPr lang="en-US" altLang="ko-KR" sz="900" dirty="0"/>
              <a:t> &lt; </a:t>
            </a:r>
            <a:r>
              <a:rPr lang="en-US" altLang="ko-KR" sz="900" dirty="0" err="1"/>
              <a:t>st_coupon.use_pay_amount</a:t>
            </a:r>
            <a:endParaRPr lang="en-US" altLang="ko-KR" sz="900" dirty="0"/>
          </a:p>
          <a:p>
            <a:r>
              <a:rPr lang="en-US" altLang="ko-KR" sz="900" dirty="0"/>
              <a:t>      - remove the coupon from response coupon list</a:t>
            </a:r>
          </a:p>
        </p:txBody>
      </p:sp>
    </p:spTree>
    <p:extLst>
      <p:ext uri="{BB962C8B-B14F-4D97-AF65-F5344CB8AC3E}">
        <p14:creationId xmlns:p14="http://schemas.microsoft.com/office/powerpoint/2010/main" val="1535319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D7F37ACC-AD53-FDD2-2D32-7746D5F505F2}"/>
              </a:ext>
            </a:extLst>
          </p:cNvPr>
          <p:cNvGraphicFramePr>
            <a:graphicFrameLocks noGrp="1"/>
          </p:cNvGraphicFramePr>
          <p:nvPr/>
        </p:nvGraphicFramePr>
        <p:xfrm>
          <a:off x="303413" y="272357"/>
          <a:ext cx="11431388" cy="632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732">
                  <a:extLst>
                    <a:ext uri="{9D8B030D-6E8A-4147-A177-3AD203B41FA5}">
                      <a16:colId xmlns:a16="http://schemas.microsoft.com/office/drawing/2014/main" val="3042755779"/>
                    </a:ext>
                  </a:extLst>
                </a:gridCol>
                <a:gridCol w="1342936">
                  <a:extLst>
                    <a:ext uri="{9D8B030D-6E8A-4147-A177-3AD203B41FA5}">
                      <a16:colId xmlns:a16="http://schemas.microsoft.com/office/drawing/2014/main" val="1456747788"/>
                    </a:ext>
                  </a:extLst>
                </a:gridCol>
                <a:gridCol w="1117548">
                  <a:extLst>
                    <a:ext uri="{9D8B030D-6E8A-4147-A177-3AD203B41FA5}">
                      <a16:colId xmlns:a16="http://schemas.microsoft.com/office/drawing/2014/main" val="249403944"/>
                    </a:ext>
                  </a:extLst>
                </a:gridCol>
                <a:gridCol w="1003644">
                  <a:extLst>
                    <a:ext uri="{9D8B030D-6E8A-4147-A177-3AD203B41FA5}">
                      <a16:colId xmlns:a16="http://schemas.microsoft.com/office/drawing/2014/main" val="2434339684"/>
                    </a:ext>
                  </a:extLst>
                </a:gridCol>
                <a:gridCol w="3556933">
                  <a:extLst>
                    <a:ext uri="{9D8B030D-6E8A-4147-A177-3AD203B41FA5}">
                      <a16:colId xmlns:a16="http://schemas.microsoft.com/office/drawing/2014/main" val="2312618847"/>
                    </a:ext>
                  </a:extLst>
                </a:gridCol>
                <a:gridCol w="2755135">
                  <a:extLst>
                    <a:ext uri="{9D8B030D-6E8A-4147-A177-3AD203B41FA5}">
                      <a16:colId xmlns:a16="http://schemas.microsoft.com/office/drawing/2014/main" val="1532051442"/>
                    </a:ext>
                  </a:extLst>
                </a:gridCol>
                <a:gridCol w="647990">
                  <a:extLst>
                    <a:ext uri="{9D8B030D-6E8A-4147-A177-3AD203B41FA5}">
                      <a16:colId xmlns:a16="http://schemas.microsoft.com/office/drawing/2014/main" val="1061665199"/>
                    </a:ext>
                  </a:extLst>
                </a:gridCol>
                <a:gridCol w="563470">
                  <a:extLst>
                    <a:ext uri="{9D8B030D-6E8A-4147-A177-3AD203B41FA5}">
                      <a16:colId xmlns:a16="http://schemas.microsoft.com/office/drawing/2014/main" val="4068415736"/>
                    </a:ext>
                  </a:extLst>
                </a:gridCol>
              </a:tblGrid>
              <a:tr h="30814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연번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버그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수정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추가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관리자 페이지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앱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메뉴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내용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수정 요청사항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요청자명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요청일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36961"/>
                  </a:ext>
                </a:extLst>
              </a:tr>
              <a:tr h="3243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 페이지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배너에서 앱 내부 이동 링크 첨부가 가능한지 확인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배너에서 앱 내부 이동 링크 첨부가 가능한지 확인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소재준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2023.8.22.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22031"/>
                  </a:ext>
                </a:extLst>
              </a:tr>
            </a:tbl>
          </a:graphicData>
        </a:graphic>
      </p:graphicFrame>
      <p:pic>
        <p:nvPicPr>
          <p:cNvPr id="6" name="그림 5">
            <a:extLst>
              <a:ext uri="{FF2B5EF4-FFF2-40B4-BE49-F238E27FC236}">
                <a16:creationId xmlns:a16="http://schemas.microsoft.com/office/drawing/2014/main" id="{DA4E2738-3932-1FF9-D96C-45CF319C5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13" y="1090568"/>
            <a:ext cx="2992237" cy="532660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1914DE1-F2FD-C81E-8D9E-FB7C96B764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6572" y="1090568"/>
            <a:ext cx="2992237" cy="5330753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AA374DFB-F57F-8945-E83E-DC63DFF25303}"/>
              </a:ext>
            </a:extLst>
          </p:cNvPr>
          <p:cNvSpPr/>
          <p:nvPr/>
        </p:nvSpPr>
        <p:spPr>
          <a:xfrm>
            <a:off x="1365250" y="2087382"/>
            <a:ext cx="841056" cy="27961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5B48171C-9D30-051A-EC04-70FD846FF556}"/>
              </a:ext>
            </a:extLst>
          </p:cNvPr>
          <p:cNvCxnSpPr>
            <a:cxnSpLocks/>
          </p:cNvCxnSpPr>
          <p:nvPr/>
        </p:nvCxnSpPr>
        <p:spPr>
          <a:xfrm flipV="1">
            <a:off x="2206306" y="1803633"/>
            <a:ext cx="1367404" cy="419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2A47F18-8848-2211-7439-4216C462ECF1}"/>
              </a:ext>
            </a:extLst>
          </p:cNvPr>
          <p:cNvSpPr txBox="1"/>
          <p:nvPr/>
        </p:nvSpPr>
        <p:spPr>
          <a:xfrm>
            <a:off x="6629731" y="1090568"/>
            <a:ext cx="4422354" cy="507831"/>
          </a:xfrm>
          <a:prstGeom prst="rect">
            <a:avLst/>
          </a:prstGeom>
          <a:solidFill>
            <a:srgbClr val="DCC5ED"/>
          </a:solidFill>
        </p:spPr>
        <p:txBody>
          <a:bodyPr wrap="square" rtlCol="0">
            <a:spAutoFit/>
          </a:bodyPr>
          <a:lstStyle/>
          <a:p>
            <a:r>
              <a:rPr lang="en-US" altLang="ko-KR" sz="900" b="1"/>
              <a:t>(</a:t>
            </a:r>
            <a:r>
              <a:rPr lang="ko-KR" altLang="en-US" sz="900" b="1"/>
              <a:t>관리자 페이지</a:t>
            </a:r>
            <a:r>
              <a:rPr lang="en-US" altLang="ko-KR" sz="900" b="1"/>
              <a:t>) </a:t>
            </a:r>
            <a:r>
              <a:rPr lang="ko-KR" altLang="en-US" sz="900" b="1"/>
              <a:t>배너 등록 시</a:t>
            </a:r>
            <a:r>
              <a:rPr lang="en-US" altLang="ko-KR" sz="900" b="1"/>
              <a:t>, </a:t>
            </a:r>
            <a:r>
              <a:rPr lang="ko-KR" altLang="en-US" sz="900" b="1"/>
              <a:t>앱 내부 링크 첨부가 가능할지 확인 부탁드립니다</a:t>
            </a:r>
            <a:r>
              <a:rPr lang="en-US" altLang="ko-KR" sz="900" b="1"/>
              <a:t>.</a:t>
            </a:r>
          </a:p>
          <a:p>
            <a:endParaRPr lang="en-US" altLang="ko-KR" sz="900" b="1"/>
          </a:p>
          <a:p>
            <a:r>
              <a:rPr lang="ko-KR" altLang="en-US" sz="900"/>
              <a:t>상품 페이지 또는 게시판</a:t>
            </a:r>
            <a:r>
              <a:rPr lang="en-US" altLang="ko-KR" sz="900"/>
              <a:t>, </a:t>
            </a:r>
            <a:r>
              <a:rPr lang="ko-KR" altLang="en-US" sz="900"/>
              <a:t>게시글 페이지 등</a:t>
            </a:r>
            <a:endParaRPr lang="en-US" altLang="ko-KR" sz="800"/>
          </a:p>
        </p:txBody>
      </p:sp>
    </p:spTree>
    <p:extLst>
      <p:ext uri="{BB962C8B-B14F-4D97-AF65-F5344CB8AC3E}">
        <p14:creationId xmlns:p14="http://schemas.microsoft.com/office/powerpoint/2010/main" val="202221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A0D359C0-3D13-924A-7BE8-AD8A8A9F3ABF}"/>
              </a:ext>
            </a:extLst>
          </p:cNvPr>
          <p:cNvCxnSpPr>
            <a:stCxn id="2" idx="3"/>
            <a:endCxn id="13" idx="1"/>
          </p:cNvCxnSpPr>
          <p:nvPr/>
        </p:nvCxnSpPr>
        <p:spPr>
          <a:xfrm flipV="1">
            <a:off x="6248491" y="4039298"/>
            <a:ext cx="431916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98178EE8-3CEF-2794-685B-04EE103329D1}"/>
              </a:ext>
            </a:extLst>
          </p:cNvPr>
          <p:cNvGraphicFramePr>
            <a:graphicFrameLocks noGrp="1"/>
          </p:cNvGraphicFramePr>
          <p:nvPr/>
        </p:nvGraphicFramePr>
        <p:xfrm>
          <a:off x="303413" y="272357"/>
          <a:ext cx="11431388" cy="6325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3732">
                  <a:extLst>
                    <a:ext uri="{9D8B030D-6E8A-4147-A177-3AD203B41FA5}">
                      <a16:colId xmlns:a16="http://schemas.microsoft.com/office/drawing/2014/main" val="3042755779"/>
                    </a:ext>
                  </a:extLst>
                </a:gridCol>
                <a:gridCol w="1342936">
                  <a:extLst>
                    <a:ext uri="{9D8B030D-6E8A-4147-A177-3AD203B41FA5}">
                      <a16:colId xmlns:a16="http://schemas.microsoft.com/office/drawing/2014/main" val="1456747788"/>
                    </a:ext>
                  </a:extLst>
                </a:gridCol>
                <a:gridCol w="1117548">
                  <a:extLst>
                    <a:ext uri="{9D8B030D-6E8A-4147-A177-3AD203B41FA5}">
                      <a16:colId xmlns:a16="http://schemas.microsoft.com/office/drawing/2014/main" val="249403944"/>
                    </a:ext>
                  </a:extLst>
                </a:gridCol>
                <a:gridCol w="1003644">
                  <a:extLst>
                    <a:ext uri="{9D8B030D-6E8A-4147-A177-3AD203B41FA5}">
                      <a16:colId xmlns:a16="http://schemas.microsoft.com/office/drawing/2014/main" val="2434339684"/>
                    </a:ext>
                  </a:extLst>
                </a:gridCol>
                <a:gridCol w="3556933">
                  <a:extLst>
                    <a:ext uri="{9D8B030D-6E8A-4147-A177-3AD203B41FA5}">
                      <a16:colId xmlns:a16="http://schemas.microsoft.com/office/drawing/2014/main" val="2312618847"/>
                    </a:ext>
                  </a:extLst>
                </a:gridCol>
                <a:gridCol w="2755135">
                  <a:extLst>
                    <a:ext uri="{9D8B030D-6E8A-4147-A177-3AD203B41FA5}">
                      <a16:colId xmlns:a16="http://schemas.microsoft.com/office/drawing/2014/main" val="1532051442"/>
                    </a:ext>
                  </a:extLst>
                </a:gridCol>
                <a:gridCol w="647990">
                  <a:extLst>
                    <a:ext uri="{9D8B030D-6E8A-4147-A177-3AD203B41FA5}">
                      <a16:colId xmlns:a16="http://schemas.microsoft.com/office/drawing/2014/main" val="1061665199"/>
                    </a:ext>
                  </a:extLst>
                </a:gridCol>
                <a:gridCol w="563470">
                  <a:extLst>
                    <a:ext uri="{9D8B030D-6E8A-4147-A177-3AD203B41FA5}">
                      <a16:colId xmlns:a16="http://schemas.microsoft.com/office/drawing/2014/main" val="4068415736"/>
                    </a:ext>
                  </a:extLst>
                </a:gridCol>
              </a:tblGrid>
              <a:tr h="30814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연번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버그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수정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기능 추가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관리자 페이지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앱</a:t>
                      </a:r>
                      <a:r>
                        <a:rPr lang="en-US" altLang="ko-KR" sz="800" u="none" strike="noStrike">
                          <a:effectLst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</a:rPr>
                        <a:t>기타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메뉴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내용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수정 요청사항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요청자명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u="none" strike="noStrike">
                          <a:effectLst/>
                        </a:rPr>
                        <a:t>요청일</a:t>
                      </a:r>
                      <a:endParaRPr lang="ko-KR" altLang="en-US" sz="8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480" marR="6480" marT="648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36961"/>
                  </a:ext>
                </a:extLst>
              </a:tr>
              <a:tr h="3243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</a:t>
                      </a:r>
                    </a:p>
                  </a:txBody>
                  <a:tcPr marL="9525" marR="9525" marT="9525" marB="0" anchor="ctr"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 수정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관리자 페이지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백엔드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스토리 오더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주문 확정 후 </a:t>
                      </a:r>
                      <a:r>
                        <a:rPr lang="ko-KR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진행 도중 또는 수령 완료 후 환불 처리 </a:t>
                      </a:r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필요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환불 추가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스톤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2023.08.29.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2622031"/>
                  </a:ext>
                </a:extLst>
              </a:tr>
            </a:tbl>
          </a:graphicData>
        </a:graphic>
      </p:graphicFrame>
      <p:pic>
        <p:nvPicPr>
          <p:cNvPr id="7" name="그림 6">
            <a:extLst>
              <a:ext uri="{FF2B5EF4-FFF2-40B4-BE49-F238E27FC236}">
                <a16:creationId xmlns:a16="http://schemas.microsoft.com/office/drawing/2014/main" id="{06FCEC62-657C-AAD2-5B1D-5D7A1C4CA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13" y="1184479"/>
            <a:ext cx="4903587" cy="382103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4CE2AC1F-2381-7DDE-0A1C-AFB41D850C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4425" y="1364939"/>
            <a:ext cx="2518069" cy="208946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09C2B60-AEE2-0CCD-29A2-688D9CC68D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2051" y="1364938"/>
            <a:ext cx="2299709" cy="209510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4CA22BA-C7A0-6A03-4B2F-67DE060F1596}"/>
              </a:ext>
            </a:extLst>
          </p:cNvPr>
          <p:cNvSpPr/>
          <p:nvPr/>
        </p:nvSpPr>
        <p:spPr>
          <a:xfrm>
            <a:off x="5384425" y="3825379"/>
            <a:ext cx="864066" cy="4278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주문</a:t>
            </a: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07AE6EB-D763-5359-A6DB-4390506674DC}"/>
              </a:ext>
            </a:extLst>
          </p:cNvPr>
          <p:cNvSpPr/>
          <p:nvPr/>
        </p:nvSpPr>
        <p:spPr>
          <a:xfrm>
            <a:off x="6400891" y="3825378"/>
            <a:ext cx="864066" cy="4278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주문 확정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7D99B789-F190-AF02-1994-EA836D62E351}"/>
              </a:ext>
            </a:extLst>
          </p:cNvPr>
          <p:cNvSpPr/>
          <p:nvPr/>
        </p:nvSpPr>
        <p:spPr>
          <a:xfrm>
            <a:off x="6400891" y="4408180"/>
            <a:ext cx="864066" cy="4278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매장 취소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826A9BAD-0795-098D-6AA6-D4E63474B26C}"/>
              </a:ext>
            </a:extLst>
          </p:cNvPr>
          <p:cNvSpPr/>
          <p:nvPr/>
        </p:nvSpPr>
        <p:spPr>
          <a:xfrm>
            <a:off x="7454530" y="3825377"/>
            <a:ext cx="864066" cy="4278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/>
              <a:t>(</a:t>
            </a:r>
            <a:r>
              <a:rPr lang="ko-KR" altLang="en-US" sz="900"/>
              <a:t>확정 안내</a:t>
            </a:r>
            <a:r>
              <a:rPr lang="en-US" altLang="ko-KR" sz="900"/>
              <a:t>)</a:t>
            </a:r>
            <a:endParaRPr lang="ko-KR" altLang="en-US" sz="900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692B1D35-D1C7-BEEB-7B11-44169F3233B1}"/>
              </a:ext>
            </a:extLst>
          </p:cNvPr>
          <p:cNvSpPr/>
          <p:nvPr/>
        </p:nvSpPr>
        <p:spPr>
          <a:xfrm>
            <a:off x="8502566" y="3837728"/>
            <a:ext cx="864066" cy="4278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준비 완료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6C73DB4D-1C0E-EF10-0C23-A2A7D3159C29}"/>
              </a:ext>
            </a:extLst>
          </p:cNvPr>
          <p:cNvSpPr/>
          <p:nvPr/>
        </p:nvSpPr>
        <p:spPr>
          <a:xfrm>
            <a:off x="8502566" y="4420530"/>
            <a:ext cx="864066" cy="42783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환불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C0BC139F-7751-458E-D50D-40E75B34B89A}"/>
              </a:ext>
            </a:extLst>
          </p:cNvPr>
          <p:cNvSpPr/>
          <p:nvPr/>
        </p:nvSpPr>
        <p:spPr>
          <a:xfrm>
            <a:off x="9525445" y="3825377"/>
            <a:ext cx="864066" cy="427839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/>
              <a:t>(</a:t>
            </a:r>
            <a:r>
              <a:rPr lang="ko-KR" altLang="en-US" sz="900"/>
              <a:t>수령 안내</a:t>
            </a:r>
            <a:r>
              <a:rPr lang="en-US" altLang="ko-KR" sz="900"/>
              <a:t>)</a:t>
            </a:r>
            <a:endParaRPr lang="ko-KR" altLang="en-US" sz="900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AF0595DC-36CB-ECC1-CB57-32732DE094BA}"/>
              </a:ext>
            </a:extLst>
          </p:cNvPr>
          <p:cNvSpPr/>
          <p:nvPr/>
        </p:nvSpPr>
        <p:spPr>
          <a:xfrm>
            <a:off x="10567658" y="3825378"/>
            <a:ext cx="864066" cy="4278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수령 완료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BE1664EC-B7A2-CDF5-B013-F056C95F6330}"/>
              </a:ext>
            </a:extLst>
          </p:cNvPr>
          <p:cNvSpPr/>
          <p:nvPr/>
        </p:nvSpPr>
        <p:spPr>
          <a:xfrm>
            <a:off x="10567658" y="4408180"/>
            <a:ext cx="864066" cy="427839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/>
              <a:t>환불</a:t>
            </a:r>
          </a:p>
        </p:txBody>
      </p:sp>
    </p:spTree>
    <p:extLst>
      <p:ext uri="{BB962C8B-B14F-4D97-AF65-F5344CB8AC3E}">
        <p14:creationId xmlns:p14="http://schemas.microsoft.com/office/powerpoint/2010/main" val="170754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411</Words>
  <Application>Microsoft Office PowerPoint</Application>
  <PresentationFormat>Widescreen</PresentationFormat>
  <Paragraphs>102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3</cp:revision>
  <dcterms:created xsi:type="dcterms:W3CDTF">2023-08-29T10:14:49Z</dcterms:created>
  <dcterms:modified xsi:type="dcterms:W3CDTF">2023-08-30T03:57:25Z</dcterms:modified>
</cp:coreProperties>
</file>