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13" r:id="rId2"/>
    <p:sldId id="368" r:id="rId3"/>
    <p:sldId id="416" r:id="rId4"/>
    <p:sldId id="417" r:id="rId5"/>
    <p:sldId id="418" r:id="rId6"/>
    <p:sldId id="394" r:id="rId7"/>
    <p:sldId id="403" r:id="rId8"/>
    <p:sldId id="422" r:id="rId9"/>
    <p:sldId id="415" r:id="rId10"/>
    <p:sldId id="423" r:id="rId11"/>
    <p:sldId id="427" r:id="rId12"/>
    <p:sldId id="420" r:id="rId13"/>
    <p:sldId id="405" r:id="rId14"/>
    <p:sldId id="419" r:id="rId15"/>
    <p:sldId id="377" r:id="rId16"/>
    <p:sldId id="414" r:id="rId17"/>
    <p:sldId id="408" r:id="rId18"/>
    <p:sldId id="424" r:id="rId19"/>
    <p:sldId id="425" r:id="rId20"/>
    <p:sldId id="428" r:id="rId21"/>
    <p:sldId id="42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4FE7-E521-4277-984D-D6BA02F921BA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765A-14D3-48A0-884F-87DA0B5661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3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765A-14D3-48A0-884F-87DA0B5661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01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28F4DF-F56B-0B77-55A0-BAED91F13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DDFD8F-5B0A-343C-9F02-473B1F62F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32C5C8-CFF7-2696-3808-8D40F753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C1759D-96A3-ED18-E9C8-A7652D4F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564D62-2A38-1919-6137-7E97FCE9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AAD30-8455-11BF-C877-B1E92FF7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73D1555-53D5-2F09-3DD0-BFBD61CA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F19A84-0A1B-1E85-5BF6-BECBE0A4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33E38F-CC33-37F6-6D8F-D12BBA79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EF7DF4-92CC-67F8-8418-57C7AA45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83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D2B9D1C-E4FC-1982-154A-E81D39833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8E99C5-9963-10A5-960F-ABB110841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0884E6-79B7-A07E-CA78-D818BF4B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C7CE86-5474-8F07-21A1-BD82B3F0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495DC6-5B12-299F-68AE-566A2F43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12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28110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F0E39A-38A9-F4EB-E618-9B6FA1F8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E4ED9F-0F5C-A8BA-04CA-F2684FF46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21CE50-F9BE-9DE4-A74D-13AF9028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D2240-C52B-F0F9-0EFD-D0144324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E11732-9590-C5D6-D5DE-378C22CC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92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8AD011-21D2-D613-F92E-42B35D68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B8ECC8-07FB-756A-4B84-8CCA42EA9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9C554C-F279-6647-7854-5DF7A65E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340B8-1B17-8CE8-24F9-A69C18AF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ED6A2E-8348-B103-79E0-C36E27DA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0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B662F6-0040-DFCC-3DF5-C6F7FA72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E14424-4ED1-B1C4-5967-E80695EEB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CA51B0-B5E7-7A9F-1EBA-91EE88DA0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AFE71-8D06-A275-9446-E00FD9F1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3FB59E-64E9-3B8C-9157-B3D9749B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956891-50B5-A77A-8EE1-57627DF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6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FFD86C-8866-B195-DE62-A6C5FB40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E16702-AD7D-88B9-C965-C286A29B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85DC57-B1D5-A2F3-1F14-DCA084873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141E7D-EA8B-26DE-98F1-FFFB184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98FFFE5-05DD-842A-97F4-171CBA271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4B4228B-7ACA-C21D-8CA9-3025BB6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6A508F-563A-18E6-023E-4721B95A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6F0AEE-C6E4-6E5A-98D8-1D224D9D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234534-8BC1-B4C6-6958-956D06CE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50FEDEE-0673-AB17-32F2-BD830E92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FB9492-A86E-06FD-5B45-C96CBE2A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B1FD92-4099-4307-DD25-F4997EE9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3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58A61E-06F9-60EC-A944-7CFCA15D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A8E9AC-EB07-3C6F-78BC-CA8E27A5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F4910B-F718-706F-0B08-B301CC5C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28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88E02B-23B7-7C0C-A65E-58FB0EE1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F7F602-E866-A57F-994C-AC36A35A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1E111D-27C2-7015-F15F-0B6FC552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A49DBE-6658-0C34-395B-057E219A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7F14A-7B45-5AC5-3D60-563F42B9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21BA22-9C0D-38EB-D8AE-03BDA038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71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A3DFE-6AEB-96E4-C1C0-5E5DB40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686095-AA1C-0EC8-B3DE-89EFA7316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316B28-56FD-A7CB-901F-B0D3900A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102E2A-F626-4346-00D6-634E2B8C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C0601A-E6E0-688A-25A1-81989FD9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A5972D-1556-6E20-4DD2-8662361C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498B457-DEFD-B3F6-9E12-158D4B6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7043F3-A224-2D0E-33FF-74860162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F84D22-4C38-68D5-8F7B-032257BEA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D910-6485-4176-BEB0-DFE895C52EF3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9D9562-15BC-C93D-F80B-0239D28FC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D894A9-F7E4-7553-74CE-8F67B7A98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C93D-2DF4-4397-BB27-B3EC41170B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1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30" y="655598"/>
            <a:ext cx="78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1. (</a:t>
            </a:r>
            <a:r>
              <a:rPr lang="ko-KR" altLang="en-US" b="1"/>
              <a:t>재</a:t>
            </a:r>
            <a:r>
              <a:rPr lang="en-US" altLang="ko-KR" b="1"/>
              <a:t>)</a:t>
            </a:r>
            <a:r>
              <a:rPr lang="ko-KR" altLang="en-US" b="1"/>
              <a:t>역사 코드 오류</a:t>
            </a:r>
          </a:p>
        </p:txBody>
      </p:sp>
    </p:spTree>
    <p:extLst>
      <p:ext uri="{BB962C8B-B14F-4D97-AF65-F5344CB8AC3E}">
        <p14:creationId xmlns:p14="http://schemas.microsoft.com/office/powerpoint/2010/main" val="24311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30" y="655598"/>
            <a:ext cx="78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5. </a:t>
            </a:r>
            <a:r>
              <a:rPr lang="ko-KR" altLang="en-US" b="1"/>
              <a:t>주문 관리 시</a:t>
            </a:r>
            <a:r>
              <a:rPr lang="en-US" altLang="ko-KR" b="1"/>
              <a:t>, </a:t>
            </a:r>
            <a:r>
              <a:rPr lang="ko-KR" altLang="en-US" b="1"/>
              <a:t>주문 상태 순차적 제한 적용</a:t>
            </a:r>
          </a:p>
        </p:txBody>
      </p:sp>
    </p:spTree>
    <p:extLst>
      <p:ext uri="{BB962C8B-B14F-4D97-AF65-F5344CB8AC3E}">
        <p14:creationId xmlns:p14="http://schemas.microsoft.com/office/powerpoint/2010/main" val="427580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E154D98-78C3-8BF7-5374-F45FF2F967E6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상태 변경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순차적 제한 적용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상태 변경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순차적 제한 적용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1AB3743-8108-2E7C-95A5-47DEA747D6F4}"/>
              </a:ext>
            </a:extLst>
          </p:cNvPr>
          <p:cNvSpPr txBox="1"/>
          <p:nvPr/>
        </p:nvSpPr>
        <p:spPr>
          <a:xfrm>
            <a:off x="4518747" y="1127987"/>
            <a:ext cx="4470581" cy="2446824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상태 </a:t>
            </a:r>
            <a:r>
              <a:rPr lang="en-US" altLang="ko-KR" sz="900"/>
              <a:t>: </a:t>
            </a:r>
            <a:r>
              <a:rPr lang="ko-KR" altLang="en-US" sz="900"/>
              <a:t>주문 확인 중</a:t>
            </a:r>
            <a:endParaRPr lang="en-US" altLang="ko-KR" sz="900"/>
          </a:p>
          <a:p>
            <a:pPr marL="171450" indent="-171450">
              <a:buFontTx/>
              <a:buChar char="-"/>
            </a:pPr>
            <a:r>
              <a:rPr lang="ko-KR" altLang="en-US" sz="900"/>
              <a:t>주문 확정</a:t>
            </a:r>
            <a:r>
              <a:rPr lang="en-US" altLang="ko-KR" sz="900"/>
              <a:t>, </a:t>
            </a:r>
            <a:r>
              <a:rPr lang="ko-KR" altLang="en-US" sz="900"/>
              <a:t>매장 취소만 선택 가능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현재 상태 </a:t>
            </a:r>
            <a:r>
              <a:rPr lang="en-US" altLang="ko-KR" sz="900"/>
              <a:t>: </a:t>
            </a:r>
            <a:r>
              <a:rPr lang="ko-KR" altLang="en-US" sz="900"/>
              <a:t>주문 확정</a:t>
            </a:r>
            <a:endParaRPr lang="en-US" altLang="ko-KR" sz="900"/>
          </a:p>
          <a:p>
            <a:pPr marL="171450" indent="-171450">
              <a:buFontTx/>
              <a:buChar char="-"/>
            </a:pPr>
            <a:r>
              <a:rPr lang="ko-KR" altLang="en-US" sz="900"/>
              <a:t>수령 대기중</a:t>
            </a:r>
            <a:r>
              <a:rPr lang="en-US" altLang="ko-KR" sz="900"/>
              <a:t>, </a:t>
            </a:r>
            <a:r>
              <a:rPr lang="ko-KR" altLang="en-US" sz="900"/>
              <a:t>환불만 선택 가능</a:t>
            </a:r>
            <a:endParaRPr lang="en-US" altLang="ko-KR" sz="900"/>
          </a:p>
          <a:p>
            <a:pPr marL="171450" indent="-171450">
              <a:buFontTx/>
              <a:buChar char="-"/>
            </a:pPr>
            <a:endParaRPr lang="en-US" altLang="ko-KR" sz="900"/>
          </a:p>
          <a:p>
            <a:r>
              <a:rPr lang="ko-KR" altLang="en-US" sz="900"/>
              <a:t>현재 상태 </a:t>
            </a:r>
            <a:r>
              <a:rPr lang="en-US" altLang="ko-KR" sz="900"/>
              <a:t>: </a:t>
            </a:r>
            <a:r>
              <a:rPr lang="ko-KR" altLang="en-US" sz="900"/>
              <a:t>수령 대기중</a:t>
            </a:r>
            <a:endParaRPr lang="en-US" altLang="ko-KR" sz="900"/>
          </a:p>
          <a:p>
            <a:pPr marL="171450" indent="-171450">
              <a:buFontTx/>
              <a:buChar char="-"/>
            </a:pPr>
            <a:r>
              <a:rPr lang="ko-KR" altLang="en-US" sz="900"/>
              <a:t>수령 완료</a:t>
            </a:r>
            <a:r>
              <a:rPr lang="en-US" altLang="ko-KR" sz="900"/>
              <a:t>, </a:t>
            </a:r>
            <a:r>
              <a:rPr lang="ko-KR" altLang="en-US" sz="900"/>
              <a:t>환불만 선택 가능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현재 상태 </a:t>
            </a:r>
            <a:r>
              <a:rPr lang="en-US" altLang="ko-KR" sz="900"/>
              <a:t>: </a:t>
            </a:r>
            <a:r>
              <a:rPr lang="ko-KR" altLang="en-US" sz="900"/>
              <a:t>수령 완료</a:t>
            </a:r>
            <a:endParaRPr lang="en-US" altLang="ko-KR" sz="900"/>
          </a:p>
          <a:p>
            <a:pPr marL="171450" indent="-171450">
              <a:buFontTx/>
              <a:buChar char="-"/>
            </a:pPr>
            <a:r>
              <a:rPr lang="ko-KR" altLang="en-US" sz="900"/>
              <a:t>환불만 선택 가능</a:t>
            </a:r>
            <a:endParaRPr lang="en-US" altLang="ko-KR" sz="900"/>
          </a:p>
          <a:p>
            <a:pPr marL="171450" indent="-171450">
              <a:buFontTx/>
              <a:buChar char="-"/>
            </a:pPr>
            <a:endParaRPr lang="en-US" altLang="ko-KR" sz="900"/>
          </a:p>
          <a:p>
            <a:r>
              <a:rPr lang="ko-KR" altLang="en-US" sz="900"/>
              <a:t>하도록 제한 가능할까요</a:t>
            </a:r>
            <a:r>
              <a:rPr lang="en-US" altLang="ko-KR" sz="900"/>
              <a:t>?</a:t>
            </a:r>
          </a:p>
          <a:p>
            <a:r>
              <a:rPr lang="ko-KR" altLang="en-US" sz="900" b="1"/>
              <a:t>현재 상태 필드를 따로 두고</a:t>
            </a:r>
            <a:r>
              <a:rPr lang="en-US" altLang="ko-KR" sz="900"/>
              <a:t>, </a:t>
            </a:r>
            <a:r>
              <a:rPr lang="ko-KR" altLang="en-US" sz="900"/>
              <a:t>해당 필드</a:t>
            </a:r>
            <a:r>
              <a:rPr lang="en-US" altLang="ko-KR" sz="900"/>
              <a:t>(</a:t>
            </a:r>
            <a:r>
              <a:rPr lang="ko-KR" altLang="en-US" sz="900"/>
              <a:t>수정 불가</a:t>
            </a:r>
            <a:r>
              <a:rPr lang="en-US" altLang="ko-KR" sz="900"/>
              <a:t>)</a:t>
            </a:r>
            <a:r>
              <a:rPr lang="ko-KR" altLang="en-US" sz="900"/>
              <a:t>에 대해서 셀렉트 박스 값을 조정하는 것이 가능할지 확인 부탁드리고 있습니다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en-US" altLang="ko-KR" sz="900">
                <a:solidFill>
                  <a:srgbClr val="C00000"/>
                </a:solidFill>
              </a:rPr>
              <a:t>(</a:t>
            </a:r>
            <a:r>
              <a:rPr lang="ko-KR" altLang="en-US" sz="900">
                <a:solidFill>
                  <a:srgbClr val="C00000"/>
                </a:solidFill>
              </a:rPr>
              <a:t>현재 상태로는 수령 완료 처리 후에도 다시 주문 확인 중으로 변경이 가능합니다</a:t>
            </a:r>
            <a:r>
              <a:rPr lang="en-US" altLang="ko-KR" sz="900">
                <a:solidFill>
                  <a:srgbClr val="C00000"/>
                </a:solidFill>
              </a:rPr>
              <a:t>.)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6B288EF-41E9-E45C-176D-0E030DDF4153}"/>
              </a:ext>
            </a:extLst>
          </p:cNvPr>
          <p:cNvSpPr/>
          <p:nvPr/>
        </p:nvSpPr>
        <p:spPr>
          <a:xfrm>
            <a:off x="1894647" y="1252424"/>
            <a:ext cx="637564" cy="234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현재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7D7D90A-DA0B-ADA6-D04C-1DD92FDA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8" y="1703942"/>
            <a:ext cx="3371433" cy="13631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4FBF7A-6F6F-84B1-E34A-2467EBD43EFA}"/>
              </a:ext>
            </a:extLst>
          </p:cNvPr>
          <p:cNvSpPr txBox="1"/>
          <p:nvPr/>
        </p:nvSpPr>
        <p:spPr>
          <a:xfrm>
            <a:off x="659058" y="4325293"/>
            <a:ext cx="156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주문 상태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ABF6B73-CC3C-E06B-BC3A-4E8059218054}"/>
              </a:ext>
            </a:extLst>
          </p:cNvPr>
          <p:cNvSpPr/>
          <p:nvPr/>
        </p:nvSpPr>
        <p:spPr>
          <a:xfrm>
            <a:off x="1934610" y="4310053"/>
            <a:ext cx="1196340" cy="2616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>
                <a:solidFill>
                  <a:schemeClr val="tx1"/>
                </a:solidFill>
              </a:rPr>
              <a:t>주문 확인 중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753CBAE-AFB1-15B5-9946-1D637DBFDD95}"/>
              </a:ext>
            </a:extLst>
          </p:cNvPr>
          <p:cNvSpPr/>
          <p:nvPr/>
        </p:nvSpPr>
        <p:spPr>
          <a:xfrm>
            <a:off x="3210162" y="4299422"/>
            <a:ext cx="1764828" cy="5518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주문 확정                  ∨</a:t>
            </a:r>
            <a:endParaRPr lang="en-US" altLang="ko-KR" sz="105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매장취소</a:t>
            </a:r>
            <a:r>
              <a:rPr lang="en-US" altLang="ko-KR" sz="1050">
                <a:solidFill>
                  <a:schemeClr val="tx1"/>
                </a:solidFill>
              </a:rPr>
              <a:t>(</a:t>
            </a:r>
            <a:r>
              <a:rPr lang="ko-KR" altLang="en-US" sz="1050">
                <a:solidFill>
                  <a:schemeClr val="tx1"/>
                </a:solidFill>
              </a:rPr>
              <a:t>주문취소</a:t>
            </a:r>
            <a:r>
              <a:rPr lang="en-US" altLang="ko-KR" sz="1050">
                <a:solidFill>
                  <a:schemeClr val="tx1"/>
                </a:solidFill>
              </a:rPr>
              <a:t>)</a:t>
            </a:r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9BD1C4B-28D1-6D31-D3F5-CC46C33DD028}"/>
              </a:ext>
            </a:extLst>
          </p:cNvPr>
          <p:cNvSpPr/>
          <p:nvPr/>
        </p:nvSpPr>
        <p:spPr>
          <a:xfrm>
            <a:off x="613338" y="4108613"/>
            <a:ext cx="4470581" cy="1021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616D5-F699-35F8-5995-43EA19016F10}"/>
              </a:ext>
            </a:extLst>
          </p:cNvPr>
          <p:cNvSpPr txBox="1"/>
          <p:nvPr/>
        </p:nvSpPr>
        <p:spPr>
          <a:xfrm>
            <a:off x="659058" y="5466459"/>
            <a:ext cx="156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주문 상태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16FE30A-540D-3F8A-48EC-452E11F8AD27}"/>
              </a:ext>
            </a:extLst>
          </p:cNvPr>
          <p:cNvSpPr/>
          <p:nvPr/>
        </p:nvSpPr>
        <p:spPr>
          <a:xfrm>
            <a:off x="1934610" y="5451219"/>
            <a:ext cx="1196340" cy="2616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>
                <a:solidFill>
                  <a:schemeClr val="tx1"/>
                </a:solidFill>
              </a:rPr>
              <a:t>주문 확정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4B5E227-9699-F8BB-2515-1530AE73E8DC}"/>
              </a:ext>
            </a:extLst>
          </p:cNvPr>
          <p:cNvSpPr/>
          <p:nvPr/>
        </p:nvSpPr>
        <p:spPr>
          <a:xfrm>
            <a:off x="3210162" y="5448977"/>
            <a:ext cx="1764828" cy="5518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수령 대기중               ∨</a:t>
            </a:r>
            <a:endParaRPr lang="en-US" altLang="ko-KR" sz="105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매장취소</a:t>
            </a:r>
            <a:r>
              <a:rPr lang="en-US" altLang="ko-KR" sz="1050">
                <a:solidFill>
                  <a:schemeClr val="tx1"/>
                </a:solidFill>
              </a:rPr>
              <a:t>(</a:t>
            </a:r>
            <a:r>
              <a:rPr lang="ko-KR" altLang="en-US" sz="1050">
                <a:solidFill>
                  <a:schemeClr val="tx1"/>
                </a:solidFill>
              </a:rPr>
              <a:t>환불</a:t>
            </a:r>
            <a:r>
              <a:rPr lang="en-US" altLang="ko-KR" sz="1050">
                <a:solidFill>
                  <a:schemeClr val="tx1"/>
                </a:solidFill>
              </a:rPr>
              <a:t>)</a:t>
            </a:r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1F2BB4F-7983-6A14-C5D6-2DB3B8AC6CA9}"/>
              </a:ext>
            </a:extLst>
          </p:cNvPr>
          <p:cNvSpPr/>
          <p:nvPr/>
        </p:nvSpPr>
        <p:spPr>
          <a:xfrm>
            <a:off x="613338" y="5249779"/>
            <a:ext cx="4470581" cy="1021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DBB4A-7CD7-2B05-D3CD-B25ED092E8C3}"/>
              </a:ext>
            </a:extLst>
          </p:cNvPr>
          <p:cNvSpPr txBox="1"/>
          <p:nvPr/>
        </p:nvSpPr>
        <p:spPr>
          <a:xfrm>
            <a:off x="5316346" y="4325293"/>
            <a:ext cx="156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주문 상태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C140C3A-98DE-D26A-27FE-4A158A5FEE21}"/>
              </a:ext>
            </a:extLst>
          </p:cNvPr>
          <p:cNvSpPr/>
          <p:nvPr/>
        </p:nvSpPr>
        <p:spPr>
          <a:xfrm>
            <a:off x="6591898" y="4310053"/>
            <a:ext cx="1196340" cy="2616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>
                <a:solidFill>
                  <a:schemeClr val="tx1"/>
                </a:solidFill>
              </a:rPr>
              <a:t>수령 대기중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AD7B3FF-CC5D-00C2-73C2-DCB3E086415E}"/>
              </a:ext>
            </a:extLst>
          </p:cNvPr>
          <p:cNvSpPr/>
          <p:nvPr/>
        </p:nvSpPr>
        <p:spPr>
          <a:xfrm>
            <a:off x="7867450" y="4299422"/>
            <a:ext cx="1764828" cy="5518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수령 완료                  ∨</a:t>
            </a:r>
            <a:endParaRPr lang="en-US" altLang="ko-KR" sz="105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매장취소</a:t>
            </a:r>
            <a:r>
              <a:rPr lang="en-US" altLang="ko-KR" sz="1050">
                <a:solidFill>
                  <a:schemeClr val="tx1"/>
                </a:solidFill>
              </a:rPr>
              <a:t>(</a:t>
            </a:r>
            <a:r>
              <a:rPr lang="ko-KR" altLang="en-US" sz="1050">
                <a:solidFill>
                  <a:schemeClr val="tx1"/>
                </a:solidFill>
              </a:rPr>
              <a:t>환불</a:t>
            </a:r>
            <a:r>
              <a:rPr lang="en-US" altLang="ko-KR" sz="1050">
                <a:solidFill>
                  <a:schemeClr val="tx1"/>
                </a:solidFill>
              </a:rPr>
              <a:t>)</a:t>
            </a:r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3F38B98-84A7-41F5-498D-3B581BE74253}"/>
              </a:ext>
            </a:extLst>
          </p:cNvPr>
          <p:cNvSpPr/>
          <p:nvPr/>
        </p:nvSpPr>
        <p:spPr>
          <a:xfrm>
            <a:off x="5270626" y="4108613"/>
            <a:ext cx="4470581" cy="1021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C998046-B0A3-C534-E5FE-CC1BD4393052}"/>
              </a:ext>
            </a:extLst>
          </p:cNvPr>
          <p:cNvSpPr/>
          <p:nvPr/>
        </p:nvSpPr>
        <p:spPr>
          <a:xfrm>
            <a:off x="1893383" y="3754985"/>
            <a:ext cx="637564" cy="234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수정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8333E-4DC7-BB5B-6C40-CABF7594AFA0}"/>
              </a:ext>
            </a:extLst>
          </p:cNvPr>
          <p:cNvSpPr txBox="1"/>
          <p:nvPr/>
        </p:nvSpPr>
        <p:spPr>
          <a:xfrm>
            <a:off x="5316346" y="5466459"/>
            <a:ext cx="1568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주문 상태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2FE4B1D-C0E5-7899-A540-C398757043A6}"/>
              </a:ext>
            </a:extLst>
          </p:cNvPr>
          <p:cNvSpPr/>
          <p:nvPr/>
        </p:nvSpPr>
        <p:spPr>
          <a:xfrm>
            <a:off x="6591898" y="5451219"/>
            <a:ext cx="1196340" cy="2616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>
                <a:solidFill>
                  <a:schemeClr val="tx1"/>
                </a:solidFill>
              </a:rPr>
              <a:t>수령 대기중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B33A1E-8295-EBD5-75BE-F39E2B2919AF}"/>
              </a:ext>
            </a:extLst>
          </p:cNvPr>
          <p:cNvSpPr/>
          <p:nvPr/>
        </p:nvSpPr>
        <p:spPr>
          <a:xfrm>
            <a:off x="7867450" y="5440588"/>
            <a:ext cx="1764828" cy="56023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bg1">
                    <a:lumMod val="65000"/>
                  </a:schemeClr>
                </a:solidFill>
              </a:rPr>
              <a:t>선택    </a:t>
            </a:r>
            <a:r>
              <a:rPr lang="ko-KR" altLang="en-US" sz="1050">
                <a:solidFill>
                  <a:schemeClr val="tx1"/>
                </a:solidFill>
              </a:rPr>
              <a:t>                     ∨</a:t>
            </a:r>
            <a:endParaRPr lang="en-US" altLang="ko-KR" sz="105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>
                <a:solidFill>
                  <a:schemeClr val="tx1"/>
                </a:solidFill>
              </a:rPr>
              <a:t>매장취소</a:t>
            </a:r>
            <a:r>
              <a:rPr lang="en-US" altLang="ko-KR" sz="1050">
                <a:solidFill>
                  <a:schemeClr val="tx1"/>
                </a:solidFill>
              </a:rPr>
              <a:t>(</a:t>
            </a:r>
            <a:r>
              <a:rPr lang="ko-KR" altLang="en-US" sz="1050">
                <a:solidFill>
                  <a:schemeClr val="tx1"/>
                </a:solidFill>
              </a:rPr>
              <a:t>환불</a:t>
            </a:r>
            <a:r>
              <a:rPr lang="en-US" altLang="ko-KR" sz="1050">
                <a:solidFill>
                  <a:schemeClr val="tx1"/>
                </a:solidFill>
              </a:rPr>
              <a:t>)</a:t>
            </a:r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B0A7886-4682-AD2B-BAE8-BBBA254F4AA7}"/>
              </a:ext>
            </a:extLst>
          </p:cNvPr>
          <p:cNvSpPr/>
          <p:nvPr/>
        </p:nvSpPr>
        <p:spPr>
          <a:xfrm>
            <a:off x="5270626" y="5249779"/>
            <a:ext cx="4470581" cy="1021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411048" y="1180297"/>
            <a:ext cx="3696300" cy="32778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주문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storeOrder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주문 상태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a) </a:t>
            </a:r>
            <a:r>
              <a:rPr lang="en-US" altLang="ko-KR" sz="900" b="1" dirty="0" smtClean="0">
                <a:latin typeface="+mn-ea"/>
              </a:rPr>
              <a:t>add </a:t>
            </a:r>
            <a:r>
              <a:rPr lang="en-US" altLang="ko-KR" sz="900" b="1" dirty="0" err="1" smtClean="0">
                <a:latin typeface="+mn-ea"/>
              </a:rPr>
              <a:t>inputbox</a:t>
            </a:r>
            <a:r>
              <a:rPr lang="en-US" altLang="ko-KR" sz="900" b="1" dirty="0" smtClean="0">
                <a:latin typeface="+mn-ea"/>
              </a:rPr>
              <a:t> (</a:t>
            </a:r>
            <a:r>
              <a:rPr lang="en-US" altLang="ko-KR" sz="900" b="1" dirty="0" err="1" smtClean="0">
                <a:latin typeface="+mn-ea"/>
              </a:rPr>
              <a:t>readonly</a:t>
            </a:r>
            <a:r>
              <a:rPr lang="en-US" altLang="ko-KR" sz="900" b="1" dirty="0" smtClean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and show the code name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</a:t>
            </a:r>
            <a:r>
              <a:rPr lang="en-US" altLang="ko-KR" sz="900" b="1" dirty="0" smtClean="0">
                <a:latin typeface="+mn-ea"/>
              </a:rPr>
              <a:t>add </a:t>
            </a:r>
            <a:r>
              <a:rPr lang="en-US" altLang="ko-KR" sz="900" b="1" dirty="0" err="1" smtClean="0">
                <a:latin typeface="+mn-ea"/>
              </a:rPr>
              <a:t>selectbox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default: </a:t>
            </a:r>
            <a:r>
              <a:rPr lang="ko-KR" altLang="en-US" sz="900" dirty="0" smtClean="0">
                <a:latin typeface="+mn-ea"/>
              </a:rPr>
              <a:t>선택</a:t>
            </a:r>
            <a:r>
              <a:rPr lang="en-US" altLang="ko-KR" sz="900" dirty="0" smtClean="0">
                <a:latin typeface="+mn-ea"/>
              </a:rPr>
              <a:t>(select)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b-1)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>
                <a:latin typeface="+mn-ea"/>
              </a:rPr>
              <a:t> = ‘</a:t>
            </a:r>
            <a:r>
              <a:rPr lang="en-US" altLang="ko-KR" sz="900" dirty="0" smtClean="0">
                <a:latin typeface="+mn-ea"/>
              </a:rPr>
              <a:t>SS01’ (</a:t>
            </a:r>
            <a:r>
              <a:rPr lang="ko-KR" altLang="en-US" sz="900" dirty="0" smtClean="0">
                <a:latin typeface="+mn-ea"/>
              </a:rPr>
              <a:t>주문확인중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options</a:t>
            </a:r>
            <a:r>
              <a:rPr lang="en-US" altLang="ko-KR" sz="900" dirty="0">
                <a:latin typeface="+mn-ea"/>
              </a:rPr>
              <a:t>: SS02/ </a:t>
            </a:r>
            <a:r>
              <a:rPr lang="en-US" altLang="ko-KR" sz="900" dirty="0" smtClean="0">
                <a:latin typeface="+mn-ea"/>
              </a:rPr>
              <a:t>SS10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b-2)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dirty="0" err="1">
                <a:latin typeface="+mn-ea"/>
              </a:rPr>
              <a:t>smart_order_status</a:t>
            </a:r>
            <a:r>
              <a:rPr lang="en-US" altLang="ko-KR" sz="900" dirty="0">
                <a:latin typeface="+mn-ea"/>
              </a:rPr>
              <a:t> = ‘SS03’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수령대기중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>
                <a:latin typeface="+mn-ea"/>
              </a:rPr>
              <a:t>options: SS04 / </a:t>
            </a:r>
            <a:r>
              <a:rPr lang="en-US" altLang="ko-KR" sz="900" dirty="0" smtClean="0">
                <a:latin typeface="+mn-ea"/>
              </a:rPr>
              <a:t>SS11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b-3)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dirty="0" err="1">
                <a:latin typeface="+mn-ea"/>
              </a:rPr>
              <a:t>smart_order_status</a:t>
            </a:r>
            <a:r>
              <a:rPr lang="en-US" altLang="ko-KR" sz="900" dirty="0">
                <a:latin typeface="+mn-ea"/>
              </a:rPr>
              <a:t> = ‘SS02’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주문확정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>
                <a:latin typeface="+mn-ea"/>
              </a:rPr>
              <a:t>options: SS03 / </a:t>
            </a:r>
            <a:r>
              <a:rPr lang="en-US" altLang="ko-KR" sz="900" dirty="0" smtClean="0">
                <a:latin typeface="+mn-ea"/>
              </a:rPr>
              <a:t>SS11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b-4)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dirty="0" err="1">
                <a:latin typeface="+mn-ea"/>
              </a:rPr>
              <a:t>smart_order_status</a:t>
            </a:r>
            <a:r>
              <a:rPr lang="en-US" altLang="ko-KR" sz="900" dirty="0">
                <a:latin typeface="+mn-ea"/>
              </a:rPr>
              <a:t> = ‘SS04’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수령완료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>
                <a:latin typeface="+mn-ea"/>
              </a:rPr>
              <a:t>options: </a:t>
            </a:r>
            <a:r>
              <a:rPr lang="en-US" altLang="ko-KR" sz="900" dirty="0" smtClean="0">
                <a:latin typeface="+mn-ea"/>
              </a:rPr>
              <a:t>SS11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b-5) </a:t>
            </a:r>
            <a:r>
              <a:rPr lang="en-US" altLang="ko-KR" sz="900" b="1" dirty="0" smtClean="0">
                <a:latin typeface="+mn-ea"/>
              </a:rPr>
              <a:t>else</a:t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    - don’t show </a:t>
            </a:r>
            <a:r>
              <a:rPr lang="en-US" altLang="ko-KR" sz="900" b="1" dirty="0" err="1" smtClean="0">
                <a:latin typeface="+mn-ea"/>
              </a:rPr>
              <a:t>selectbox</a:t>
            </a:r>
            <a:endParaRPr lang="en-US" altLang="ko-KR" sz="900" b="1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3.Buttons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저장</a:t>
            </a:r>
            <a:r>
              <a:rPr lang="en-US" altLang="ko-KR" sz="900" dirty="0" smtClean="0">
                <a:latin typeface="+mn-ea"/>
              </a:rPr>
              <a:t>(save)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if </a:t>
            </a:r>
            <a:r>
              <a:rPr lang="en-US" altLang="ko-KR" sz="900" b="1" dirty="0" err="1" smtClean="0">
                <a:solidFill>
                  <a:srgbClr val="FF0000"/>
                </a:solidFill>
                <a:latin typeface="+mn-ea"/>
              </a:rPr>
              <a:t>smart_order_status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 is UPDATED with ‘SS11’ 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매장취소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환불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)) – NEW</a:t>
            </a:r>
          </a:p>
          <a:p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     - process same with ‘SS10’ 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매장취소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주문취소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61430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29" y="655598"/>
            <a:ext cx="1046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3. </a:t>
            </a:r>
            <a:r>
              <a:rPr lang="ko-KR" altLang="en-US" b="1"/>
              <a:t>입금 대기 중인 주문</a:t>
            </a:r>
            <a:r>
              <a:rPr lang="en-US" altLang="ko-KR" b="1"/>
              <a:t>(</a:t>
            </a:r>
            <a:r>
              <a:rPr lang="ko-KR" altLang="en-US" b="1"/>
              <a:t>결제 완료 외</a:t>
            </a:r>
            <a:r>
              <a:rPr lang="en-US" altLang="ko-KR" b="1"/>
              <a:t>)</a:t>
            </a:r>
            <a:r>
              <a:rPr lang="ko-KR" altLang="en-US" b="1"/>
              <a:t>의 주문 상태 변경 제한 또는 미노출 처리</a:t>
            </a:r>
            <a:endParaRPr lang="en-US" altLang="ko-KR" b="1"/>
          </a:p>
          <a:p>
            <a:endParaRPr lang="en-US" altLang="ko-KR" b="1"/>
          </a:p>
          <a:p>
            <a:r>
              <a:rPr lang="en-US" altLang="ko-KR" sz="1400"/>
              <a:t>*</a:t>
            </a:r>
            <a:r>
              <a:rPr lang="ko-KR" altLang="en-US" sz="1400"/>
              <a:t>결제 실패 </a:t>
            </a:r>
            <a:r>
              <a:rPr lang="en-US" altLang="ko-KR" sz="1400"/>
              <a:t>: </a:t>
            </a:r>
            <a:r>
              <a:rPr lang="ko-KR" altLang="en-US" sz="1400"/>
              <a:t>아예 </a:t>
            </a:r>
            <a:r>
              <a:rPr lang="en-US" altLang="ko-KR" sz="1400"/>
              <a:t>DB </a:t>
            </a:r>
            <a:r>
              <a:rPr lang="ko-KR" altLang="en-US" sz="1400"/>
              <a:t>및 관리자 페이지에서 삭제</a:t>
            </a:r>
          </a:p>
        </p:txBody>
      </p:sp>
    </p:spTree>
    <p:extLst>
      <p:ext uri="{BB962C8B-B14F-4D97-AF65-F5344CB8AC3E}">
        <p14:creationId xmlns:p14="http://schemas.microsoft.com/office/powerpoint/2010/main" val="23226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5154113-9BB4-CA80-B9A0-F1E906E66EA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108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91049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401572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581344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630116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773841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 상태가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입금 대기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여도 주문 상태 변경 가능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결제 상태가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입금 대기인 주문은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(1)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데이터 표시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  </a:t>
                      </a: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또는 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(2)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확정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수령대기중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수령완료로 상태 변경 불가 처리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3657E064-485F-FEFC-14D3-CC05120A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3" y="1554847"/>
            <a:ext cx="7926187" cy="38772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D80789-B54C-21CA-33D8-056EDA176879}"/>
              </a:ext>
            </a:extLst>
          </p:cNvPr>
          <p:cNvSpPr/>
          <p:nvPr/>
        </p:nvSpPr>
        <p:spPr>
          <a:xfrm>
            <a:off x="2693962" y="2659965"/>
            <a:ext cx="1614269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EFAE76-D656-8A5C-A91B-BEB7B877F1C3}"/>
              </a:ext>
            </a:extLst>
          </p:cNvPr>
          <p:cNvSpPr/>
          <p:nvPr/>
        </p:nvSpPr>
        <p:spPr>
          <a:xfrm>
            <a:off x="2693963" y="4887349"/>
            <a:ext cx="1077938" cy="25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1DBF1DB-F467-FFF4-6E3F-73D0EAAE7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141" y="1609944"/>
            <a:ext cx="4246685" cy="20828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498E87-F3EA-6903-59D9-84919C90CF58}"/>
              </a:ext>
            </a:extLst>
          </p:cNvPr>
          <p:cNvSpPr txBox="1"/>
          <p:nvPr/>
        </p:nvSpPr>
        <p:spPr>
          <a:xfrm>
            <a:off x="6636141" y="3816075"/>
            <a:ext cx="4246685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1. </a:t>
            </a:r>
            <a:r>
              <a:rPr lang="ko-KR" altLang="en-US" sz="900"/>
              <a:t>결제 상태가 </a:t>
            </a:r>
            <a:r>
              <a:rPr lang="en-US" altLang="ko-KR" sz="900"/>
              <a:t>‘</a:t>
            </a:r>
            <a:r>
              <a:rPr lang="ko-KR" altLang="en-US" sz="900"/>
              <a:t>입금 대기</a:t>
            </a:r>
            <a:r>
              <a:rPr lang="en-US" altLang="ko-KR" sz="900"/>
              <a:t>’</a:t>
            </a:r>
            <a:r>
              <a:rPr lang="ko-KR" altLang="en-US" sz="900"/>
              <a:t>인 경우</a:t>
            </a:r>
            <a:r>
              <a:rPr lang="en-US" altLang="ko-KR" sz="900"/>
              <a:t> </a:t>
            </a:r>
            <a:r>
              <a:rPr lang="ko-KR" altLang="en-US" sz="900"/>
              <a:t>주문 데이터를 아예 표시하지 않음</a:t>
            </a:r>
            <a:endParaRPr lang="en-US" altLang="ko-KR" sz="900"/>
          </a:p>
          <a:p>
            <a:r>
              <a:rPr lang="en-US" altLang="ko-KR" sz="900"/>
              <a:t>   *</a:t>
            </a:r>
            <a:r>
              <a:rPr lang="ko-KR" altLang="en-US" sz="900"/>
              <a:t>결제 완료가 되면 표시되도록 처리</a:t>
            </a:r>
            <a:endParaRPr lang="en-US" altLang="ko-KR" sz="90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B5E21C4-09A4-B80B-F583-B83A613D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40" y="4308683"/>
            <a:ext cx="3984009" cy="16221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47B85B-8678-20FC-7827-67D2A6A08242}"/>
              </a:ext>
            </a:extLst>
          </p:cNvPr>
          <p:cNvSpPr txBox="1"/>
          <p:nvPr/>
        </p:nvSpPr>
        <p:spPr>
          <a:xfrm>
            <a:off x="6636141" y="6077303"/>
            <a:ext cx="4246685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2.</a:t>
            </a:r>
            <a:r>
              <a:rPr lang="ko-KR" altLang="en-US" sz="900" dirty="0"/>
              <a:t> 결제 상태가 </a:t>
            </a:r>
            <a:r>
              <a:rPr lang="en-US" altLang="ko-KR" sz="900" dirty="0"/>
              <a:t>‘</a:t>
            </a:r>
            <a:r>
              <a:rPr lang="ko-KR" altLang="en-US" sz="900" dirty="0"/>
              <a:t>입금 대기</a:t>
            </a:r>
            <a:r>
              <a:rPr lang="en-US" altLang="ko-KR" sz="900" dirty="0"/>
              <a:t>’</a:t>
            </a:r>
            <a:r>
              <a:rPr lang="ko-KR" altLang="en-US" sz="900" dirty="0"/>
              <a:t>인 경우 주문 상태를</a:t>
            </a:r>
            <a:endParaRPr lang="en-US" altLang="ko-KR" sz="900" dirty="0"/>
          </a:p>
          <a:p>
            <a:r>
              <a:rPr lang="en-US" altLang="ko-KR" sz="900" dirty="0"/>
              <a:t>‘</a:t>
            </a:r>
            <a:r>
              <a:rPr lang="ko-KR" altLang="en-US" sz="900" dirty="0"/>
              <a:t>주문 확정</a:t>
            </a:r>
            <a:r>
              <a:rPr lang="en-US" altLang="ko-KR" sz="900" dirty="0"/>
              <a:t>’, ‘</a:t>
            </a:r>
            <a:r>
              <a:rPr lang="ko-KR" altLang="en-US" sz="900" dirty="0"/>
              <a:t>수령 대기중</a:t>
            </a:r>
            <a:r>
              <a:rPr lang="en-US" altLang="ko-KR" sz="900" dirty="0"/>
              <a:t>‘, ‘</a:t>
            </a:r>
            <a:r>
              <a:rPr lang="ko-KR" altLang="en-US" sz="900" dirty="0"/>
              <a:t>수령 완료</a:t>
            </a:r>
            <a:r>
              <a:rPr lang="en-US" altLang="ko-KR" sz="900" dirty="0"/>
              <a:t>’</a:t>
            </a:r>
            <a:r>
              <a:rPr lang="ko-KR" altLang="en-US" sz="900" dirty="0"/>
              <a:t>로 바꿀 경우</a:t>
            </a:r>
            <a:endParaRPr lang="en-US" altLang="ko-KR" sz="900" dirty="0"/>
          </a:p>
          <a:p>
            <a:r>
              <a:rPr lang="en-US" altLang="ko-KR" sz="900" dirty="0"/>
              <a:t>“</a:t>
            </a:r>
            <a:r>
              <a:rPr lang="ko-KR" altLang="en-US" sz="900" dirty="0"/>
              <a:t>입금 대기 중인 주문입니다</a:t>
            </a:r>
            <a:r>
              <a:rPr lang="en-US" altLang="ko-KR" sz="900" dirty="0"/>
              <a:t>.” </a:t>
            </a:r>
            <a:r>
              <a:rPr lang="ko-KR" altLang="en-US" sz="900" dirty="0"/>
              <a:t>팝업과 함께 변경 불가하도록 처리</a:t>
            </a:r>
            <a:endParaRPr lang="en-US" altLang="ko-K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59620-96D9-FC46-B8D4-D36A2099346B}"/>
              </a:ext>
            </a:extLst>
          </p:cNvPr>
          <p:cNvSpPr txBox="1"/>
          <p:nvPr/>
        </p:nvSpPr>
        <p:spPr>
          <a:xfrm>
            <a:off x="137158" y="5632605"/>
            <a:ext cx="5792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/>
              <a:t>1. </a:t>
            </a:r>
            <a:r>
              <a:rPr lang="ko-KR" altLang="en-US" sz="1100"/>
              <a:t>또는 </a:t>
            </a:r>
            <a:r>
              <a:rPr lang="en-US" altLang="ko-KR" sz="1100"/>
              <a:t>2.</a:t>
            </a:r>
            <a:r>
              <a:rPr lang="ko-KR" altLang="en-US" sz="1100"/>
              <a:t>로 처리해주시면 될 것 같은데</a:t>
            </a:r>
            <a:r>
              <a:rPr lang="en-US" altLang="ko-KR" sz="1100"/>
              <a:t>, </a:t>
            </a:r>
            <a:r>
              <a:rPr lang="ko-KR" altLang="en-US" sz="1100"/>
              <a:t>혹시 불가능한 부분이라면 말씀 부탁드립니다</a:t>
            </a:r>
            <a:r>
              <a:rPr lang="en-US" altLang="ko-KR" sz="1100"/>
              <a:t> !</a:t>
            </a:r>
            <a:endParaRPr lang="ko-KR" altLang="en-US" sz="1100"/>
          </a:p>
        </p:txBody>
      </p:sp>
      <p:sp>
        <p:nvSpPr>
          <p:cNvPr id="15" name="TextBox 14"/>
          <p:cNvSpPr txBox="1"/>
          <p:nvPr/>
        </p:nvSpPr>
        <p:spPr>
          <a:xfrm>
            <a:off x="4011763" y="3993695"/>
            <a:ext cx="36963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주문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storeOrder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주문 상태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a) </a:t>
            </a:r>
            <a:r>
              <a:rPr lang="en-US" altLang="ko-KR" sz="900" b="1" dirty="0" err="1" smtClean="0">
                <a:latin typeface="+mn-ea"/>
              </a:rPr>
              <a:t>selectbox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  </a:t>
            </a:r>
            <a:r>
              <a:rPr lang="en-US" altLang="ko-KR" sz="900" dirty="0" smtClean="0">
                <a:latin typeface="+mn-ea"/>
              </a:rPr>
              <a:t>a-1) </a:t>
            </a:r>
            <a:r>
              <a:rPr lang="en-US" altLang="ko-KR" sz="900" b="1" dirty="0">
                <a:latin typeface="+mn-ea"/>
              </a:rPr>
              <a:t>if </a:t>
            </a:r>
            <a:r>
              <a:rPr lang="en-US" altLang="ko-KR" sz="900" b="1" dirty="0" err="1" smtClean="0">
                <a:latin typeface="+mn-ea"/>
              </a:rPr>
              <a:t>st_order_payment.payment_status</a:t>
            </a:r>
            <a:r>
              <a:rPr lang="en-US" altLang="ko-KR" sz="900" b="1" dirty="0">
                <a:latin typeface="+mn-ea"/>
              </a:rPr>
              <a:t> = ‘</a:t>
            </a:r>
            <a:r>
              <a:rPr lang="en-US" altLang="ko-KR" sz="900" b="1" dirty="0" smtClean="0">
                <a:latin typeface="+mn-ea"/>
              </a:rPr>
              <a:t>PS20’ (</a:t>
            </a:r>
            <a:r>
              <a:rPr lang="ko-KR" altLang="en-US" sz="900" b="1" dirty="0" smtClean="0">
                <a:latin typeface="+mn-ea"/>
              </a:rPr>
              <a:t>입금대기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</a:t>
            </a:r>
            <a:r>
              <a:rPr lang="en-US" altLang="ko-KR" sz="900" b="1" dirty="0" smtClean="0">
                <a:latin typeface="+mn-ea"/>
              </a:rPr>
              <a:t> if option is changed except ‘SS10’, ‘SS11’, alert error msg.(“</a:t>
            </a:r>
            <a:r>
              <a:rPr lang="ko-KR" altLang="en-US" sz="900" b="1" dirty="0"/>
              <a:t>입금 대기 중인 </a:t>
            </a:r>
            <a:r>
              <a:rPr lang="ko-KR" altLang="en-US" sz="900" b="1" dirty="0" smtClean="0"/>
              <a:t>주문입니다</a:t>
            </a:r>
            <a:r>
              <a:rPr lang="en-US" altLang="ko-KR" sz="900" b="1" dirty="0" smtClean="0"/>
              <a:t>.”)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87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30" y="655598"/>
            <a:ext cx="78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6. </a:t>
            </a:r>
            <a:r>
              <a:rPr lang="ko-KR" altLang="en-US" b="1"/>
              <a:t>환불 처리</a:t>
            </a:r>
          </a:p>
        </p:txBody>
      </p:sp>
    </p:spTree>
    <p:extLst>
      <p:ext uri="{BB962C8B-B14F-4D97-AF65-F5344CB8AC3E}">
        <p14:creationId xmlns:p14="http://schemas.microsoft.com/office/powerpoint/2010/main" val="395442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0D359C0-3D13-924A-7BE8-AD8A8A9F3ABF}"/>
              </a:ext>
            </a:extLst>
          </p:cNvPr>
          <p:cNvCxnSpPr>
            <a:stCxn id="2" idx="3"/>
            <a:endCxn id="13" idx="1"/>
          </p:cNvCxnSpPr>
          <p:nvPr/>
        </p:nvCxnSpPr>
        <p:spPr>
          <a:xfrm flipV="1">
            <a:off x="6248491" y="4039298"/>
            <a:ext cx="43191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8178EE8-3CEF-2794-685B-04EE103329D1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확정 후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 도중 또는 수령 완료 후 환불 처리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환불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2023.08.29.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06FCEC62-657C-AAD2-5B1D-5D7A1C4C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84479"/>
            <a:ext cx="4903587" cy="38210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CE2AC1F-2381-7DDE-0A1C-AFB41D85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25" y="1364939"/>
            <a:ext cx="2518069" cy="2089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9C2B60-AEE2-0CCD-29A2-688D9CC6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051" y="1364938"/>
            <a:ext cx="2299709" cy="20951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4CA22BA-C7A0-6A03-4B2F-67DE060F1596}"/>
              </a:ext>
            </a:extLst>
          </p:cNvPr>
          <p:cNvSpPr/>
          <p:nvPr/>
        </p:nvSpPr>
        <p:spPr>
          <a:xfrm>
            <a:off x="5384425" y="3825379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07AE6EB-D763-5359-A6DB-4390506674DC}"/>
              </a:ext>
            </a:extLst>
          </p:cNvPr>
          <p:cNvSpPr/>
          <p:nvPr/>
        </p:nvSpPr>
        <p:spPr>
          <a:xfrm>
            <a:off x="6400891" y="382537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 확정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D99B789-F190-AF02-1994-EA836D62E351}"/>
              </a:ext>
            </a:extLst>
          </p:cNvPr>
          <p:cNvSpPr/>
          <p:nvPr/>
        </p:nvSpPr>
        <p:spPr>
          <a:xfrm>
            <a:off x="6400891" y="4408180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매장 취소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26A9BAD-0795-098D-6AA6-D4E63474B26C}"/>
              </a:ext>
            </a:extLst>
          </p:cNvPr>
          <p:cNvSpPr/>
          <p:nvPr/>
        </p:nvSpPr>
        <p:spPr>
          <a:xfrm>
            <a:off x="7454530" y="3825377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/>
              <a:t>(</a:t>
            </a:r>
            <a:r>
              <a:rPr lang="ko-KR" altLang="en-US" sz="900"/>
              <a:t>확정 안내</a:t>
            </a:r>
            <a:r>
              <a:rPr lang="en-US" altLang="ko-KR" sz="900"/>
              <a:t>)</a:t>
            </a:r>
            <a:endParaRPr lang="ko-KR" altLang="en-US" sz="90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2B1D35-D1C7-BEEB-7B11-44169F3233B1}"/>
              </a:ext>
            </a:extLst>
          </p:cNvPr>
          <p:cNvSpPr/>
          <p:nvPr/>
        </p:nvSpPr>
        <p:spPr>
          <a:xfrm>
            <a:off x="8502566" y="383772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준비 완료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C73DB4D-1C0E-EF10-0C23-A2A7D3159C29}"/>
              </a:ext>
            </a:extLst>
          </p:cNvPr>
          <p:cNvSpPr/>
          <p:nvPr/>
        </p:nvSpPr>
        <p:spPr>
          <a:xfrm>
            <a:off x="8502566" y="4420530"/>
            <a:ext cx="864066" cy="4278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환불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0BC139F-7751-458E-D50D-40E75B34B89A}"/>
              </a:ext>
            </a:extLst>
          </p:cNvPr>
          <p:cNvSpPr/>
          <p:nvPr/>
        </p:nvSpPr>
        <p:spPr>
          <a:xfrm>
            <a:off x="9525445" y="3825377"/>
            <a:ext cx="864066" cy="4278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/>
              <a:t>(</a:t>
            </a:r>
            <a:r>
              <a:rPr lang="ko-KR" altLang="en-US" sz="900"/>
              <a:t>수령 안내</a:t>
            </a:r>
            <a:r>
              <a:rPr lang="en-US" altLang="ko-KR" sz="900"/>
              <a:t>)</a:t>
            </a:r>
            <a:endParaRPr lang="ko-KR" altLang="en-US" sz="90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F0595DC-36CB-ECC1-CB57-32732DE094BA}"/>
              </a:ext>
            </a:extLst>
          </p:cNvPr>
          <p:cNvSpPr/>
          <p:nvPr/>
        </p:nvSpPr>
        <p:spPr>
          <a:xfrm>
            <a:off x="10567658" y="3825378"/>
            <a:ext cx="864066" cy="427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수령 완료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E1664EC-B7A2-CDF5-B013-F056C95F6330}"/>
              </a:ext>
            </a:extLst>
          </p:cNvPr>
          <p:cNvSpPr/>
          <p:nvPr/>
        </p:nvSpPr>
        <p:spPr>
          <a:xfrm>
            <a:off x="10567658" y="4408180"/>
            <a:ext cx="864066" cy="4278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환불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6B72E-CECD-E587-1FB1-AF8365E0A840}"/>
              </a:ext>
            </a:extLst>
          </p:cNvPr>
          <p:cNvSpPr txBox="1"/>
          <p:nvPr/>
        </p:nvSpPr>
        <p:spPr>
          <a:xfrm>
            <a:off x="303413" y="5285115"/>
            <a:ext cx="6531496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6.</a:t>
            </a:r>
            <a:r>
              <a:rPr lang="ko-KR" altLang="en-US" sz="900"/>
              <a:t>의 내용처럼 주문 진행 중</a:t>
            </a:r>
            <a:r>
              <a:rPr lang="en-US" altLang="ko-KR" sz="900"/>
              <a:t>(</a:t>
            </a:r>
            <a:r>
              <a:rPr lang="ko-KR" altLang="en-US" sz="900"/>
              <a:t>주문 확정 후</a:t>
            </a:r>
            <a:r>
              <a:rPr lang="en-US" altLang="ko-KR" sz="900"/>
              <a:t>) </a:t>
            </a:r>
            <a:r>
              <a:rPr lang="ko-KR" altLang="en-US" sz="900"/>
              <a:t>또는 주문 프로세스 전체가 완료된 후의 매장 취소</a:t>
            </a:r>
            <a:r>
              <a:rPr lang="en-US" altLang="ko-KR" sz="900"/>
              <a:t>(</a:t>
            </a:r>
            <a:r>
              <a:rPr lang="ko-KR" altLang="en-US" sz="900"/>
              <a:t>환불</a:t>
            </a:r>
            <a:r>
              <a:rPr lang="en-US" altLang="ko-KR" sz="900"/>
              <a:t>)</a:t>
            </a:r>
            <a:r>
              <a:rPr lang="ko-KR" altLang="en-US" sz="900"/>
              <a:t>이 필요할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현재는 주문 확정된 후에 매장 취소</a:t>
            </a:r>
            <a:r>
              <a:rPr lang="en-US" altLang="ko-KR" sz="900"/>
              <a:t>, </a:t>
            </a:r>
            <a:r>
              <a:rPr lang="ko-KR" altLang="en-US" sz="900"/>
              <a:t>주문자 취소 처리가 불가능한 것으로 보입니다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환불은 현재 주문 상태가 주문 확정</a:t>
            </a:r>
            <a:r>
              <a:rPr lang="en-US" altLang="ko-KR" sz="900"/>
              <a:t>,</a:t>
            </a:r>
            <a:r>
              <a:rPr lang="ko-KR" altLang="en-US" sz="900"/>
              <a:t> 수령 대기중</a:t>
            </a:r>
            <a:r>
              <a:rPr lang="en-US" altLang="ko-KR" sz="900"/>
              <a:t>, </a:t>
            </a:r>
            <a:r>
              <a:rPr lang="ko-KR" altLang="en-US" sz="900"/>
              <a:t>수령 완료인 경우에 선택 가능하면 될 것 같습니다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31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E59C35A-334A-6D6E-E1CD-6948F32FDE19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BAB255-D9B8-56E2-45F1-A0B8E1C6FD1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1B687BA-24C4-D5DE-275E-775F5433E07A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9B72FEF-1E2E-73E0-D371-C5A61B125B14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06A2D4-278C-AA86-97EA-747DA408C110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F8EE83B-2FC1-A606-C3F2-F44A3E7D1E81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6153B1-D795-5C93-AF03-DF454D02E3AB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7BCE1-DBFE-8DFB-6026-0AB7E7A97F72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1. </a:t>
            </a:r>
            <a:r>
              <a:rPr lang="ko-KR" altLang="en-US" b="1"/>
              <a:t>정상 주문 프로세스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5D23D2A-1DDB-9D9E-EFAE-7B4B64784883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4D900A-B228-6437-A328-8EA2723A2B62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716EE0C-E2D5-8B5C-C215-F8B31DA80107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3BBF28-6AAB-48D4-EC52-23D1B2979A19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1AB526EA-FDF0-F003-AF89-CFBADE96B239}"/>
              </a:ext>
            </a:extLst>
          </p:cNvPr>
          <p:cNvCxnSpPr>
            <a:cxnSpLocks/>
          </p:cNvCxnSpPr>
          <p:nvPr/>
        </p:nvCxnSpPr>
        <p:spPr>
          <a:xfrm>
            <a:off x="2291491" y="3970269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39B20F-900E-1B91-4AE4-6A4318625312}"/>
              </a:ext>
            </a:extLst>
          </p:cNvPr>
          <p:cNvSpPr txBox="1"/>
          <p:nvPr/>
        </p:nvSpPr>
        <p:spPr>
          <a:xfrm>
            <a:off x="2375882" y="3754979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4. QR </a:t>
            </a:r>
            <a:r>
              <a:rPr kumimoji="1" lang="ko-KR" altLang="en-US" sz="800"/>
              <a:t>및 </a:t>
            </a:r>
            <a:r>
              <a:rPr kumimoji="1" lang="en-US" altLang="ko-KR" sz="800"/>
              <a:t>POS</a:t>
            </a:r>
            <a:r>
              <a:rPr kumimoji="1" lang="ko-KR" altLang="en-US" sz="800"/>
              <a:t>에서의 수령 완료 처리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CBE8B53-2597-76D1-1090-933A820D15BA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1F1A57-2E77-6AB0-B257-7D181EA23BD0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2. </a:t>
            </a:r>
            <a:r>
              <a:rPr lang="ko-KR" altLang="en-US" b="1"/>
              <a:t>사용자 주문 취소의 경우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45821A5-8CA7-FB0A-1A1A-B6A181E2A80A}"/>
              </a:ext>
            </a:extLst>
          </p:cNvPr>
          <p:cNvCxnSpPr>
            <a:cxnSpLocks/>
          </p:cNvCxnSpPr>
          <p:nvPr/>
        </p:nvCxnSpPr>
        <p:spPr>
          <a:xfrm>
            <a:off x="2291491" y="2512996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935731-2366-0EEE-C1AC-F0ED7AE9768B}"/>
              </a:ext>
            </a:extLst>
          </p:cNvPr>
          <p:cNvSpPr txBox="1"/>
          <p:nvPr/>
        </p:nvSpPr>
        <p:spPr>
          <a:xfrm>
            <a:off x="2375882" y="2297706"/>
            <a:ext cx="290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2. </a:t>
            </a:r>
            <a:r>
              <a:rPr kumimoji="1" lang="ko-KR" altLang="en-US" sz="800"/>
              <a:t>사용자 주문 취소</a:t>
            </a:r>
            <a:endParaRPr kumimoji="1" lang="en-US" altLang="ko-KR" sz="800"/>
          </a:p>
          <a:p>
            <a:endParaRPr kumimoji="1" lang="en-US" altLang="ko-KR" sz="800"/>
          </a:p>
          <a:p>
            <a:r>
              <a:rPr kumimoji="1" lang="en-US" altLang="ko-KR" sz="800"/>
              <a:t>*</a:t>
            </a:r>
            <a:r>
              <a:rPr kumimoji="1" lang="ko-KR" altLang="en-US" sz="800"/>
              <a:t>주문 상태가 주문 확인 중인 경우에만 사용자 취소 가능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사용자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사용자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6799C-3407-A859-3B5B-CF6486061F0C}"/>
              </a:ext>
            </a:extLst>
          </p:cNvPr>
          <p:cNvSpPr txBox="1"/>
          <p:nvPr/>
        </p:nvSpPr>
        <p:spPr>
          <a:xfrm>
            <a:off x="5652247" y="2374496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231950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3. </a:t>
            </a:r>
            <a:r>
              <a:rPr lang="ko-KR" altLang="en-US" b="1"/>
              <a:t>매장 주문 취소의 경우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54F47C7-FB3B-9402-BEE1-04E753095F0B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BE611B-DEA5-0C3B-FD37-FE90C1E5683F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D813E19-E654-098C-DE09-CAB54B597B9D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228385-17B7-8672-D829-FF9BCA63CAAD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매장 주문 취소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주문취소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87D9C-2847-FCA8-8962-8430834494F7}"/>
              </a:ext>
            </a:extLst>
          </p:cNvPr>
          <p:cNvSpPr txBox="1"/>
          <p:nvPr/>
        </p:nvSpPr>
        <p:spPr>
          <a:xfrm>
            <a:off x="5652247" y="2374496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285217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689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4. </a:t>
            </a:r>
            <a:r>
              <a:rPr lang="ko-KR" altLang="en-US" b="1"/>
              <a:t>주문 확정</a:t>
            </a:r>
            <a:r>
              <a:rPr lang="en-US" altLang="ko-KR" b="1"/>
              <a:t> </a:t>
            </a:r>
            <a:r>
              <a:rPr lang="ko-KR" altLang="en-US" b="1"/>
              <a:t>후 취소</a:t>
            </a:r>
            <a:r>
              <a:rPr lang="en-US" altLang="ko-KR" b="1"/>
              <a:t>(</a:t>
            </a:r>
            <a:r>
              <a:rPr lang="ko-KR" altLang="en-US" b="1"/>
              <a:t>주문 확정 후</a:t>
            </a:r>
            <a:r>
              <a:rPr lang="en-US" altLang="ko-KR" b="1"/>
              <a:t>, </a:t>
            </a:r>
            <a:r>
              <a:rPr lang="ko-KR" altLang="en-US" b="1"/>
              <a:t>수령 대기 중 안내 전 취소</a:t>
            </a:r>
            <a:r>
              <a:rPr lang="en-US" altLang="ko-KR" b="1"/>
              <a:t>)</a:t>
            </a:r>
            <a:endParaRPr lang="ko-KR" altLang="en-US" b="1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853D7FD-493D-966D-EC18-8ACDEB09D506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00944D-00BD-6170-A940-53E43142F7B0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84BA129-E1E8-763A-5FA6-F31772AF50CD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B324F4-506B-EA73-5779-98530739A7AA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8A66AB5-92C4-D7AB-55F9-54F3D9609641}"/>
              </a:ext>
            </a:extLst>
          </p:cNvPr>
          <p:cNvCxnSpPr>
            <a:cxnSpLocks/>
          </p:cNvCxnSpPr>
          <p:nvPr/>
        </p:nvCxnSpPr>
        <p:spPr>
          <a:xfrm flipH="1">
            <a:off x="2375882" y="328040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3A21D1-A997-4C17-47C6-383A78D3F9E0}"/>
              </a:ext>
            </a:extLst>
          </p:cNvPr>
          <p:cNvSpPr txBox="1"/>
          <p:nvPr/>
        </p:nvSpPr>
        <p:spPr>
          <a:xfrm>
            <a:off x="2388367" y="307464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295AE-5FC6-7DE8-C8E5-520DEA4D5E75}"/>
              </a:ext>
            </a:extLst>
          </p:cNvPr>
          <p:cNvSpPr txBox="1"/>
          <p:nvPr/>
        </p:nvSpPr>
        <p:spPr>
          <a:xfrm>
            <a:off x="5652247" y="3353771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9E4D0-075E-88FA-C749-61267929E7FF}"/>
              </a:ext>
            </a:extLst>
          </p:cNvPr>
          <p:cNvSpPr txBox="1"/>
          <p:nvPr/>
        </p:nvSpPr>
        <p:spPr>
          <a:xfrm>
            <a:off x="7317296" y="1918212"/>
            <a:ext cx="4225955" cy="41549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현재는 주문 확정된 후에 매장 취소</a:t>
            </a:r>
            <a:r>
              <a:rPr lang="en-US" altLang="ko-KR" sz="1050"/>
              <a:t>, </a:t>
            </a:r>
            <a:r>
              <a:rPr lang="ko-KR" altLang="en-US" sz="1050"/>
              <a:t>주문자 취소가 불가능하므로</a:t>
            </a:r>
            <a:endParaRPr lang="en-US" altLang="ko-KR" sz="1050"/>
          </a:p>
          <a:p>
            <a:r>
              <a:rPr lang="ko-KR" altLang="en-US" sz="1050"/>
              <a:t>환불을 추가해야 할 것 같습니다</a:t>
            </a:r>
            <a:r>
              <a:rPr lang="en-US" altLang="ko-KR" sz="105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85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DB9DDB6-A3B6-F6D1-8531-AB1E110945A5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 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역사 코드 오류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SO271, SO274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 포함됨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2023.08.28.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08D8746F-B082-399D-3FFD-DECDAEB9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71759"/>
            <a:ext cx="7350711" cy="359600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141A4C7-4771-83F5-753F-29AB329648AA}"/>
              </a:ext>
            </a:extLst>
          </p:cNvPr>
          <p:cNvSpPr/>
          <p:nvPr/>
        </p:nvSpPr>
        <p:spPr>
          <a:xfrm>
            <a:off x="6191212" y="1699419"/>
            <a:ext cx="1302544" cy="290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74BCC-AE5F-F450-6CE8-6468B1066B8A}"/>
              </a:ext>
            </a:extLst>
          </p:cNvPr>
          <p:cNvSpPr txBox="1"/>
          <p:nvPr/>
        </p:nvSpPr>
        <p:spPr>
          <a:xfrm>
            <a:off x="7892602" y="1076681"/>
            <a:ext cx="3842199" cy="1538883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/>
              <a:t>(</a:t>
            </a:r>
            <a:r>
              <a:rPr lang="ko-KR" altLang="en-US" sz="1100" b="1"/>
              <a:t>백엔드</a:t>
            </a:r>
            <a:r>
              <a:rPr lang="en-US" altLang="ko-KR" sz="1100" b="1"/>
              <a:t>)</a:t>
            </a:r>
          </a:p>
          <a:p>
            <a:r>
              <a:rPr lang="ko-KR" altLang="en-US" sz="1100" b="1"/>
              <a:t>역사 코드 확인 부탁드리고 싶습니다</a:t>
            </a:r>
            <a:r>
              <a:rPr lang="en-US" altLang="ko-KR" sz="1100" b="1"/>
              <a:t>.</a:t>
            </a:r>
          </a:p>
          <a:p>
            <a:r>
              <a:rPr lang="en-US" altLang="ko-KR" sz="1100"/>
              <a:t>*</a:t>
            </a:r>
            <a:r>
              <a:rPr lang="ko-KR" altLang="en-US" sz="1100"/>
              <a:t>스토리 오더 역 코드</a:t>
            </a:r>
            <a:endParaRPr lang="en-US" altLang="ko-KR" sz="1100"/>
          </a:p>
          <a:p>
            <a:endParaRPr lang="en-US" altLang="ko-KR" sz="1100"/>
          </a:p>
          <a:p>
            <a:r>
              <a:rPr lang="ko-KR" altLang="en-US" sz="1000"/>
              <a:t>예</a:t>
            </a:r>
            <a:r>
              <a:rPr lang="en-US" altLang="ko-KR" sz="1000"/>
              <a:t>) SO27(</a:t>
            </a:r>
            <a:r>
              <a:rPr lang="ko-KR" altLang="en-US" sz="1000"/>
              <a:t>동대문역사문화공원</a:t>
            </a:r>
            <a:r>
              <a:rPr lang="en-US" altLang="ko-KR" sz="1000"/>
              <a:t>)</a:t>
            </a:r>
            <a:r>
              <a:rPr lang="ko-KR" altLang="en-US" sz="1000"/>
              <a:t>에 </a:t>
            </a:r>
            <a:r>
              <a:rPr lang="en-US" altLang="ko-KR" sz="1000"/>
              <a:t>SO274(</a:t>
            </a:r>
            <a:r>
              <a:rPr lang="ko-KR" altLang="en-US" sz="1000"/>
              <a:t>광주송정</a:t>
            </a:r>
            <a:r>
              <a:rPr lang="en-US" altLang="ko-KR" sz="1000"/>
              <a:t>), SO271(</a:t>
            </a:r>
            <a:r>
              <a:rPr lang="ko-KR" altLang="en-US" sz="1000"/>
              <a:t>마산</a:t>
            </a:r>
            <a:r>
              <a:rPr lang="en-US" altLang="ko-KR" sz="1000"/>
              <a:t>(</a:t>
            </a:r>
            <a:r>
              <a:rPr lang="ko-KR" altLang="en-US" sz="1000"/>
              <a:t>경남</a:t>
            </a:r>
            <a:r>
              <a:rPr lang="en-US" altLang="ko-KR" sz="1000"/>
              <a:t>))</a:t>
            </a:r>
            <a:r>
              <a:rPr lang="ko-KR" altLang="en-US" sz="1000"/>
              <a:t> 등이 포함되어 있음</a:t>
            </a:r>
            <a:endParaRPr lang="en-US" altLang="ko-KR" sz="1000"/>
          </a:p>
          <a:p>
            <a:endParaRPr lang="en-US" altLang="ko-KR" sz="1000"/>
          </a:p>
          <a:p>
            <a:r>
              <a:rPr lang="ko-KR" altLang="en-US" sz="1000"/>
              <a:t>현재 스토리 오더에서 </a:t>
            </a:r>
            <a:r>
              <a:rPr lang="en-US" altLang="ko-KR" sz="1000"/>
              <a:t>‘</a:t>
            </a:r>
            <a:r>
              <a:rPr lang="ko-KR" altLang="en-US" sz="1000"/>
              <a:t>동대문역사문화공원</a:t>
            </a:r>
            <a:r>
              <a:rPr lang="en-US" altLang="ko-KR" sz="1000"/>
              <a:t>’ </a:t>
            </a:r>
            <a:r>
              <a:rPr lang="ko-KR" altLang="en-US" sz="1000"/>
              <a:t>역을 선택하면 광주송정</a:t>
            </a:r>
            <a:r>
              <a:rPr lang="en-US" altLang="ko-KR" sz="1000"/>
              <a:t>, </a:t>
            </a:r>
            <a:r>
              <a:rPr lang="ko-KR" altLang="en-US" sz="1000"/>
              <a:t>마산</a:t>
            </a:r>
            <a:r>
              <a:rPr lang="en-US" altLang="ko-KR" sz="1000"/>
              <a:t> </a:t>
            </a:r>
            <a:r>
              <a:rPr lang="ko-KR" altLang="en-US" sz="1000"/>
              <a:t>등이 함께 표시되고 있습니다</a:t>
            </a:r>
            <a:r>
              <a:rPr lang="en-US" altLang="ko-KR" sz="1000"/>
              <a:t>. 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828711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623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5. </a:t>
            </a:r>
            <a:r>
              <a:rPr lang="ko-KR" altLang="en-US" b="1"/>
              <a:t>수령 대기 안내 후 취소</a:t>
            </a:r>
            <a:r>
              <a:rPr lang="en-US" altLang="ko-KR" b="1"/>
              <a:t>(</a:t>
            </a:r>
            <a:r>
              <a:rPr lang="ko-KR" altLang="en-US" b="1"/>
              <a:t>수령 대기 중 후</a:t>
            </a:r>
            <a:r>
              <a:rPr lang="en-US" altLang="ko-KR" b="1"/>
              <a:t>, </a:t>
            </a:r>
            <a:r>
              <a:rPr lang="ko-KR" altLang="en-US" b="1"/>
              <a:t>수령 완료 전</a:t>
            </a:r>
            <a:r>
              <a:rPr lang="en-US" altLang="ko-KR" b="1"/>
              <a:t>)</a:t>
            </a:r>
            <a:endParaRPr lang="ko-KR" altLang="en-US" b="1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373806E3-5568-4384-1024-F704B983ED9B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E3EE43-1A10-8E95-7A87-BAE51E7113FE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684FBEE-956F-7FC6-5754-62761978F4CC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04ECA1-3277-3AFF-7728-7391D8954D02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D11EE4C-F535-2891-90F9-D610EC7D0D36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090D9F-849A-7FB4-FDAA-E5C2791F6331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AC2A4C0-A3ED-C6A9-D9EB-F49178F2BD62}"/>
              </a:ext>
            </a:extLst>
          </p:cNvPr>
          <p:cNvCxnSpPr>
            <a:cxnSpLocks/>
          </p:cNvCxnSpPr>
          <p:nvPr/>
        </p:nvCxnSpPr>
        <p:spPr>
          <a:xfrm flipH="1">
            <a:off x="2375882" y="3973136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12BE30-C69C-D234-BF8C-7FABAB1154B4}"/>
              </a:ext>
            </a:extLst>
          </p:cNvPr>
          <p:cNvSpPr txBox="1"/>
          <p:nvPr/>
        </p:nvSpPr>
        <p:spPr>
          <a:xfrm>
            <a:off x="2388367" y="3767371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4.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9ED44-8C24-2F0E-1A60-37F99B7455BC}"/>
              </a:ext>
            </a:extLst>
          </p:cNvPr>
          <p:cNvSpPr txBox="1"/>
          <p:nvPr/>
        </p:nvSpPr>
        <p:spPr>
          <a:xfrm>
            <a:off x="5652247" y="4046498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</p:spTree>
    <p:extLst>
      <p:ext uri="{BB962C8B-B14F-4D97-AF65-F5344CB8AC3E}">
        <p14:creationId xmlns:p14="http://schemas.microsoft.com/office/powerpoint/2010/main" val="390296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59E5B61-7EB9-8B4A-0681-26334C9BE7EB}"/>
              </a:ext>
            </a:extLst>
          </p:cNvPr>
          <p:cNvSpPr/>
          <p:nvPr/>
        </p:nvSpPr>
        <p:spPr>
          <a:xfrm>
            <a:off x="1442856" y="774078"/>
            <a:ext cx="8321929" cy="54701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0FC4-4C43-DFBC-C697-F67694301C56}"/>
              </a:ext>
            </a:extLst>
          </p:cNvPr>
          <p:cNvSpPr/>
          <p:nvPr/>
        </p:nvSpPr>
        <p:spPr>
          <a:xfrm>
            <a:off x="1649490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APP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E002E64-E978-3956-73C6-73ADB23B5EF0}"/>
              </a:ext>
            </a:extLst>
          </p:cNvPr>
          <p:cNvSpPr/>
          <p:nvPr/>
        </p:nvSpPr>
        <p:spPr>
          <a:xfrm>
            <a:off x="4837749" y="888743"/>
            <a:ext cx="1295482" cy="34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>
                <a:solidFill>
                  <a:schemeClr val="tx1"/>
                </a:solidFill>
              </a:rPr>
              <a:t>MALL</a:t>
            </a:r>
            <a:endParaRPr kumimoji="1" lang="ko-Kore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149437-06A7-44FE-824D-9B477CFD7C59}"/>
              </a:ext>
            </a:extLst>
          </p:cNvPr>
          <p:cNvSpPr/>
          <p:nvPr/>
        </p:nvSpPr>
        <p:spPr>
          <a:xfrm>
            <a:off x="2213304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2E67F8B-A5E6-46F5-DF6F-A9FEE74C8DAB}"/>
              </a:ext>
            </a:extLst>
          </p:cNvPr>
          <p:cNvSpPr/>
          <p:nvPr/>
        </p:nvSpPr>
        <p:spPr>
          <a:xfrm>
            <a:off x="5365183" y="1368378"/>
            <a:ext cx="162578" cy="4731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FA828-0B9A-724D-3B37-F30573D9C621}"/>
              </a:ext>
            </a:extLst>
          </p:cNvPr>
          <p:cNvSpPr txBox="1"/>
          <p:nvPr/>
        </p:nvSpPr>
        <p:spPr>
          <a:xfrm>
            <a:off x="781049" y="2857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6. </a:t>
            </a:r>
            <a:r>
              <a:rPr lang="ko-KR" altLang="en-US" b="1"/>
              <a:t>수령 완료 후 취소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87D9C-2847-FCA8-8962-8430834494F7}"/>
              </a:ext>
            </a:extLst>
          </p:cNvPr>
          <p:cNvSpPr txBox="1"/>
          <p:nvPr/>
        </p:nvSpPr>
        <p:spPr>
          <a:xfrm>
            <a:off x="5652247" y="4782139"/>
            <a:ext cx="129548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/>
              <a:t>PG</a:t>
            </a:r>
            <a:r>
              <a:rPr lang="ko-KR" altLang="en-US" sz="1200"/>
              <a:t>사 결제 취소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8B7C922-7159-A1AE-3185-E711437F7E28}"/>
              </a:ext>
            </a:extLst>
          </p:cNvPr>
          <p:cNvCxnSpPr>
            <a:cxnSpLocks/>
          </p:cNvCxnSpPr>
          <p:nvPr/>
        </p:nvCxnSpPr>
        <p:spPr>
          <a:xfrm>
            <a:off x="2303977" y="1712931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31B53B-F96E-61E0-0B06-40B6C68391DE}"/>
              </a:ext>
            </a:extLst>
          </p:cNvPr>
          <p:cNvSpPr txBox="1"/>
          <p:nvPr/>
        </p:nvSpPr>
        <p:spPr>
          <a:xfrm>
            <a:off x="2388368" y="1497641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1. </a:t>
            </a:r>
            <a:r>
              <a:rPr kumimoji="1" lang="ko-KR" altLang="en-US" sz="800"/>
              <a:t>주문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주문확인중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7A18089-68ED-AC0E-DEB2-7C80F0BBA106}"/>
              </a:ext>
            </a:extLst>
          </p:cNvPr>
          <p:cNvCxnSpPr>
            <a:cxnSpLocks/>
          </p:cNvCxnSpPr>
          <p:nvPr/>
        </p:nvCxnSpPr>
        <p:spPr>
          <a:xfrm flipH="1">
            <a:off x="2375882" y="2426969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1EE6BA-D6E5-EB79-B252-506ECEDE095A}"/>
              </a:ext>
            </a:extLst>
          </p:cNvPr>
          <p:cNvSpPr txBox="1"/>
          <p:nvPr/>
        </p:nvSpPr>
        <p:spPr>
          <a:xfrm>
            <a:off x="2388367" y="2221204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2. </a:t>
            </a:r>
            <a:r>
              <a:rPr kumimoji="1" lang="ko-KR" altLang="en-US" sz="800"/>
              <a:t>주문 확정</a:t>
            </a:r>
            <a:endParaRPr kumimoji="1" lang="en-US" altLang="ko-KR" sz="800"/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상품준비중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주문확정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ED1CC4B-4D74-9B6F-A577-A51BE116B301}"/>
              </a:ext>
            </a:extLst>
          </p:cNvPr>
          <p:cNvCxnSpPr>
            <a:cxnSpLocks/>
          </p:cNvCxnSpPr>
          <p:nvPr/>
        </p:nvCxnSpPr>
        <p:spPr>
          <a:xfrm flipH="1">
            <a:off x="2375882" y="3170204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23AE03-C742-6756-1F1E-E38D15EB5663}"/>
              </a:ext>
            </a:extLst>
          </p:cNvPr>
          <p:cNvSpPr txBox="1"/>
          <p:nvPr/>
        </p:nvSpPr>
        <p:spPr>
          <a:xfrm>
            <a:off x="2388367" y="2964439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3. </a:t>
            </a:r>
            <a:r>
              <a:rPr kumimoji="1" lang="ko-KR" altLang="en-US" sz="800"/>
              <a:t>준비 완료 안내</a:t>
            </a:r>
            <a:r>
              <a:rPr kumimoji="1" lang="en-US" altLang="ko-KR" sz="800"/>
              <a:t> </a:t>
            </a:r>
          </a:p>
          <a:p>
            <a:pPr marL="228600" indent="-228600" algn="r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준비 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수령대기중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62DAEB3-CEC2-FCEC-7B42-1E85EDA62F15}"/>
              </a:ext>
            </a:extLst>
          </p:cNvPr>
          <p:cNvCxnSpPr>
            <a:cxnSpLocks/>
          </p:cNvCxnSpPr>
          <p:nvPr/>
        </p:nvCxnSpPr>
        <p:spPr>
          <a:xfrm>
            <a:off x="2291491" y="3970269"/>
            <a:ext cx="3141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664AB2-2F68-C1F7-59DE-FDDFC5B334DB}"/>
              </a:ext>
            </a:extLst>
          </p:cNvPr>
          <p:cNvSpPr txBox="1"/>
          <p:nvPr/>
        </p:nvSpPr>
        <p:spPr>
          <a:xfrm>
            <a:off x="2375882" y="3754979"/>
            <a:ext cx="290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/>
              <a:t>4. QR </a:t>
            </a:r>
            <a:r>
              <a:rPr kumimoji="1" lang="ko-KR" altLang="en-US" sz="800"/>
              <a:t>및 </a:t>
            </a:r>
            <a:r>
              <a:rPr kumimoji="1" lang="en-US" altLang="ko-KR" sz="800"/>
              <a:t>POS</a:t>
            </a:r>
            <a:r>
              <a:rPr kumimoji="1" lang="ko-KR" altLang="en-US" sz="800"/>
              <a:t>에서의 수령 완료 처리</a:t>
            </a:r>
            <a:endParaRPr kumimoji="1" lang="en-US" altLang="ko-KR" sz="800"/>
          </a:p>
          <a:p>
            <a:pPr marL="228600" indent="-228600">
              <a:buAutoNum type="arabicPeriod"/>
            </a:pP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  <a:p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수령완료</a:t>
            </a:r>
            <a:endParaRPr kumimoji="1" lang="en-US" altLang="ko-KR" sz="800">
              <a:solidFill>
                <a:schemeClr val="accent2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27045CF-E86D-11EC-98C0-9E157E25FCEE}"/>
              </a:ext>
            </a:extLst>
          </p:cNvPr>
          <p:cNvCxnSpPr>
            <a:cxnSpLocks/>
          </p:cNvCxnSpPr>
          <p:nvPr/>
        </p:nvCxnSpPr>
        <p:spPr>
          <a:xfrm flipH="1">
            <a:off x="2375882" y="4672983"/>
            <a:ext cx="29893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6AF1EF-0435-94B0-6F08-B6A81C0847A4}"/>
              </a:ext>
            </a:extLst>
          </p:cNvPr>
          <p:cNvSpPr txBox="1"/>
          <p:nvPr/>
        </p:nvSpPr>
        <p:spPr>
          <a:xfrm>
            <a:off x="2388367" y="4467218"/>
            <a:ext cx="297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800"/>
              <a:t>5. </a:t>
            </a:r>
            <a:r>
              <a:rPr kumimoji="1" lang="ko-KR" altLang="en-US" sz="800"/>
              <a:t>매장 취소</a:t>
            </a:r>
            <a:r>
              <a:rPr kumimoji="1" lang="en-US" altLang="ko-KR" sz="800"/>
              <a:t>(</a:t>
            </a:r>
            <a:r>
              <a:rPr kumimoji="1" lang="ko-KR" altLang="en-US" sz="800"/>
              <a:t>환불</a:t>
            </a:r>
            <a:r>
              <a:rPr kumimoji="1" lang="en-US" altLang="ko-KR" sz="800"/>
              <a:t>)</a:t>
            </a:r>
          </a:p>
          <a:p>
            <a:pPr algn="r"/>
            <a:endParaRPr kumimoji="1" lang="en-US" altLang="ko-KR" sz="800">
              <a:solidFill>
                <a:schemeClr val="accent2"/>
              </a:solidFill>
            </a:endParaRP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사용자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  <a:p>
            <a:pPr algn="r"/>
            <a:r>
              <a:rPr kumimoji="1" lang="ko-KR" altLang="en-US" sz="800">
                <a:solidFill>
                  <a:schemeClr val="accent2"/>
                </a:solidFill>
              </a:rPr>
              <a:t>관리자 주문 상태 </a:t>
            </a:r>
            <a:r>
              <a:rPr kumimoji="1" lang="en-US" altLang="ko-KR" sz="800">
                <a:solidFill>
                  <a:schemeClr val="accent2"/>
                </a:solidFill>
              </a:rPr>
              <a:t>: </a:t>
            </a:r>
            <a:r>
              <a:rPr kumimoji="1" lang="ko-KR" altLang="en-US" sz="800">
                <a:solidFill>
                  <a:schemeClr val="accent2"/>
                </a:solidFill>
              </a:rPr>
              <a:t>매장 취소</a:t>
            </a:r>
            <a:r>
              <a:rPr kumimoji="1" lang="en-US" altLang="ko-KR" sz="800">
                <a:solidFill>
                  <a:schemeClr val="accent2"/>
                </a:solidFill>
              </a:rPr>
              <a:t>(</a:t>
            </a:r>
            <a:r>
              <a:rPr kumimoji="1" lang="ko-KR" altLang="en-US" sz="800">
                <a:solidFill>
                  <a:schemeClr val="accent2"/>
                </a:solidFill>
              </a:rPr>
              <a:t>환불</a:t>
            </a:r>
            <a:r>
              <a:rPr kumimoji="1" lang="en-US" altLang="ko-KR" sz="80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526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874B12-28AD-3C6A-1455-0C1E8C48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27" y="1123950"/>
            <a:ext cx="2807118" cy="50180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0566B7-557E-C051-E2E6-C2C71732D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1" y="1123950"/>
            <a:ext cx="2807119" cy="4987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F6C6287-F34D-8697-423F-A7A563E986A3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 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역사 코드 오류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SO271, SO274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 포함됨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2023.08.28.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637E87-EADC-BFE0-5533-91D31EA4F38D}"/>
              </a:ext>
            </a:extLst>
          </p:cNvPr>
          <p:cNvSpPr txBox="1"/>
          <p:nvPr/>
        </p:nvSpPr>
        <p:spPr>
          <a:xfrm>
            <a:off x="6575531" y="1123950"/>
            <a:ext cx="4646651" cy="984885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/>
              <a:t>0830 18:00</a:t>
            </a:r>
          </a:p>
          <a:p>
            <a:endParaRPr lang="en-US" altLang="ko-KR" sz="1100" b="1"/>
          </a:p>
          <a:p>
            <a:r>
              <a:rPr lang="ko-KR" altLang="en-US" sz="900"/>
              <a:t>완료 회신주신 후에 다시 확인해보았는데</a:t>
            </a:r>
            <a:r>
              <a:rPr lang="en-US" altLang="ko-KR" sz="900"/>
              <a:t>,</a:t>
            </a:r>
          </a:p>
          <a:p>
            <a:r>
              <a:rPr lang="ko-KR" altLang="en-US" sz="900"/>
              <a:t>매장 리스트 쪽에서는 아직 코드가 겹쳐 있는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스토리 오더 매장에 연결된 매장 코드 부분이 수정되어야 할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동대문역사문화공원</a:t>
            </a:r>
            <a:r>
              <a:rPr lang="en-US" altLang="ko-KR" sz="900"/>
              <a:t>(SO27)</a:t>
            </a:r>
            <a:r>
              <a:rPr lang="ko-KR" altLang="en-US" sz="900"/>
              <a:t>에 아직 광주송정</a:t>
            </a:r>
            <a:r>
              <a:rPr lang="en-US" altLang="ko-KR" sz="900"/>
              <a:t>, </a:t>
            </a:r>
            <a:r>
              <a:rPr lang="ko-KR" altLang="en-US" sz="900"/>
              <a:t>마산 등이 포함되어 있습니다</a:t>
            </a:r>
            <a:r>
              <a:rPr lang="en-US" altLang="ko-KR" sz="900"/>
              <a:t>.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24318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3F93CF1-F19E-7E2E-CBF0-DCCDBA1256D7}"/>
              </a:ext>
            </a:extLst>
          </p:cNvPr>
          <p:cNvGraphicFramePr>
            <a:graphicFrameLocks noGrp="1"/>
          </p:cNvGraphicFramePr>
          <p:nvPr/>
        </p:nvGraphicFramePr>
        <p:xfrm>
          <a:off x="455813" y="4247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55693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275513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 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역사 코드 오류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SO271, SO274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 포함됨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2023.08.28.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7F142D4D-3D53-7B65-D8AB-DB1B6A21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4" y="1238161"/>
            <a:ext cx="5964038" cy="20531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A8AF99-484D-8706-222E-6F423BED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3" y="3472179"/>
            <a:ext cx="5964038" cy="314996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7BEB7DA-6E21-5231-717B-735C65103C0A}"/>
              </a:ext>
            </a:extLst>
          </p:cNvPr>
          <p:cNvSpPr/>
          <p:nvPr/>
        </p:nvSpPr>
        <p:spPr>
          <a:xfrm>
            <a:off x="5117307" y="1531639"/>
            <a:ext cx="1207992" cy="290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14B359-3D5F-16C0-95D8-2D31FCC68DBC}"/>
              </a:ext>
            </a:extLst>
          </p:cNvPr>
          <p:cNvSpPr/>
          <p:nvPr/>
        </p:nvSpPr>
        <p:spPr>
          <a:xfrm>
            <a:off x="5117307" y="3735350"/>
            <a:ext cx="1207992" cy="290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1ED13-130A-5FCC-A4DC-DE9057287FEC}"/>
              </a:ext>
            </a:extLst>
          </p:cNvPr>
          <p:cNvSpPr txBox="1"/>
          <p:nvPr/>
        </p:nvSpPr>
        <p:spPr>
          <a:xfrm>
            <a:off x="6532228" y="1238161"/>
            <a:ext cx="3503818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/>
              <a:t>(</a:t>
            </a:r>
            <a:r>
              <a:rPr lang="ko-KR" altLang="en-US" sz="900" b="1"/>
              <a:t>관리자 페이지</a:t>
            </a:r>
            <a:r>
              <a:rPr lang="en-US" altLang="ko-KR" sz="900" b="1"/>
              <a:t>)</a:t>
            </a:r>
          </a:p>
          <a:p>
            <a:endParaRPr lang="en-US" altLang="ko-KR" sz="900" b="1"/>
          </a:p>
          <a:p>
            <a:r>
              <a:rPr lang="en-US" altLang="ko-KR" sz="900"/>
              <a:t>SO271, 274 </a:t>
            </a:r>
            <a:r>
              <a:rPr lang="ko-KR" altLang="en-US" sz="900"/>
              <a:t>등은 검색이 되지만 </a:t>
            </a:r>
            <a:r>
              <a:rPr lang="en-US" altLang="ko-KR" sz="900"/>
              <a:t>SO27</a:t>
            </a:r>
            <a:r>
              <a:rPr lang="ko-KR" altLang="en-US" sz="900"/>
              <a:t>이 검색되지 않습니다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83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30" y="655598"/>
            <a:ext cx="789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2. </a:t>
            </a:r>
            <a:r>
              <a:rPr lang="ko-KR" altLang="en-US" b="1"/>
              <a:t>매장 이름 연결 정보 변경</a:t>
            </a:r>
            <a:endParaRPr lang="en-US" altLang="ko-KR" b="1"/>
          </a:p>
          <a:p>
            <a:r>
              <a:rPr lang="en-US" altLang="ko-KR" b="1"/>
              <a:t>   </a:t>
            </a:r>
            <a:r>
              <a:rPr lang="ko-KR" altLang="en-US" b="1"/>
              <a:t>매장 상세 필드 추가</a:t>
            </a:r>
          </a:p>
        </p:txBody>
      </p:sp>
    </p:spTree>
    <p:extLst>
      <p:ext uri="{BB962C8B-B14F-4D97-AF65-F5344CB8AC3E}">
        <p14:creationId xmlns:p14="http://schemas.microsoft.com/office/powerpoint/2010/main" val="126370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B8348E0-C66C-06DF-CC66-9FF8648674B4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22175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4236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개선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매장명을 간판명으로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매장명을 간판명으로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:a16="http://schemas.microsoft.com/office/drawing/2014/main" id="{F59635F8-E09C-30C9-3050-01887590B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73"/>
          <a:stretch/>
        </p:blipFill>
        <p:spPr>
          <a:xfrm>
            <a:off x="303413" y="1251215"/>
            <a:ext cx="5512748" cy="287532"/>
          </a:xfrm>
          <a:prstGeom prst="rect">
            <a:avLst/>
          </a:prstGeom>
          <a:ln>
            <a:noFill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FC9EB63-DE54-4295-9A4A-1102E8BA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2"/>
          <a:stretch/>
        </p:blipFill>
        <p:spPr>
          <a:xfrm>
            <a:off x="303413" y="1898304"/>
            <a:ext cx="5512748" cy="4088802"/>
          </a:xfrm>
          <a:prstGeom prst="rect">
            <a:avLst/>
          </a:prstGeom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A9B22F-4339-B079-2CAE-CCC4257D70AC}"/>
              </a:ext>
            </a:extLst>
          </p:cNvPr>
          <p:cNvSpPr txBox="1"/>
          <p:nvPr/>
        </p:nvSpPr>
        <p:spPr>
          <a:xfrm>
            <a:off x="445887" y="1672235"/>
            <a:ext cx="981075" cy="184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600" b="1"/>
              <a:t>매장 상세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0DD4014-DDF6-D94A-6667-94F5535BA29C}"/>
              </a:ext>
            </a:extLst>
          </p:cNvPr>
          <p:cNvSpPr/>
          <p:nvPr/>
        </p:nvSpPr>
        <p:spPr>
          <a:xfrm>
            <a:off x="2003222" y="1686995"/>
            <a:ext cx="1338263" cy="160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8561B-507E-8EEE-0303-318502CED21F}"/>
              </a:ext>
            </a:extLst>
          </p:cNvPr>
          <p:cNvSpPr txBox="1"/>
          <p:nvPr/>
        </p:nvSpPr>
        <p:spPr>
          <a:xfrm>
            <a:off x="6037277" y="4058383"/>
            <a:ext cx="350381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[</a:t>
            </a:r>
            <a:r>
              <a:rPr lang="ko-KR" altLang="en-US" sz="800" b="1" dirty="0"/>
              <a:t>매장 이름</a:t>
            </a:r>
            <a:r>
              <a:rPr lang="en-US" altLang="ko-KR" sz="800" b="1" dirty="0"/>
              <a:t>]</a:t>
            </a:r>
          </a:p>
          <a:p>
            <a:endParaRPr lang="en-US" altLang="ko-KR" sz="800" dirty="0"/>
          </a:p>
          <a:p>
            <a:r>
              <a:rPr lang="ko-KR" altLang="en-US" sz="800" dirty="0"/>
              <a:t>기존의 </a:t>
            </a:r>
            <a:r>
              <a:rPr lang="en-US" altLang="ko-KR" sz="800" dirty="0"/>
              <a:t>‘</a:t>
            </a:r>
            <a:r>
              <a:rPr lang="ko-KR" altLang="en-US" sz="800" dirty="0"/>
              <a:t>매장 이름</a:t>
            </a:r>
            <a:r>
              <a:rPr lang="en-US" altLang="ko-KR" sz="800" dirty="0"/>
              <a:t>’(DEPT_NM_PR)</a:t>
            </a:r>
            <a:r>
              <a:rPr lang="ko-KR" altLang="en-US" sz="800" dirty="0"/>
              <a:t> 대신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en-US" altLang="ko-KR" sz="800" dirty="0"/>
              <a:t>1. </a:t>
            </a:r>
            <a:r>
              <a:rPr lang="ko-KR" altLang="en-US" sz="800" dirty="0"/>
              <a:t>사업 구분 </a:t>
            </a:r>
            <a:r>
              <a:rPr lang="en-US" altLang="ko-KR" sz="800" dirty="0"/>
              <a:t>‘</a:t>
            </a:r>
            <a:r>
              <a:rPr lang="ko-KR" altLang="en-US" sz="800" dirty="0"/>
              <a:t>전문점</a:t>
            </a:r>
            <a:r>
              <a:rPr lang="en-US" altLang="ko-KR" sz="800" dirty="0"/>
              <a:t>’</a:t>
            </a:r>
            <a:r>
              <a:rPr lang="ko-KR" altLang="en-US" sz="800" dirty="0"/>
              <a:t>인 경우 </a:t>
            </a:r>
            <a:r>
              <a:rPr lang="en-US" altLang="ko-KR" sz="800" dirty="0"/>
              <a:t>‘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DEPT_NM_PR</a:t>
            </a:r>
            <a:r>
              <a:rPr lang="en-US" altLang="ko-KR" sz="800" dirty="0"/>
              <a:t>’ </a:t>
            </a:r>
            <a:r>
              <a:rPr lang="ko-KR" altLang="en-US" sz="800" dirty="0"/>
              <a:t>컬럼</a:t>
            </a:r>
            <a:r>
              <a:rPr lang="en-US" altLang="ko-KR" sz="800" dirty="0"/>
              <a:t> </a:t>
            </a:r>
            <a:r>
              <a:rPr lang="ko-KR" altLang="en-US" sz="800" dirty="0"/>
              <a:t>내용 표시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en-US" altLang="ko-KR" sz="800" dirty="0"/>
              <a:t>2. </a:t>
            </a:r>
            <a:r>
              <a:rPr lang="ko-KR" altLang="en-US" sz="800" dirty="0"/>
              <a:t>사업 구분 </a:t>
            </a:r>
            <a:r>
              <a:rPr lang="en-US" altLang="ko-KR" sz="800" dirty="0"/>
              <a:t>‘</a:t>
            </a:r>
            <a:r>
              <a:rPr lang="ko-KR" altLang="en-US" sz="800" dirty="0"/>
              <a:t>편의점</a:t>
            </a:r>
            <a:r>
              <a:rPr lang="en-US" altLang="ko-KR" sz="800" dirty="0"/>
              <a:t>’</a:t>
            </a:r>
            <a:r>
              <a:rPr lang="ko-KR" altLang="en-US" sz="800" dirty="0"/>
              <a:t>인 경우 </a:t>
            </a:r>
            <a:r>
              <a:rPr lang="en-US" altLang="ko-KR" sz="800" dirty="0"/>
              <a:t>“</a:t>
            </a:r>
            <a:r>
              <a:rPr lang="en-US" altLang="ko-KR" sz="800" dirty="0" err="1"/>
              <a:t>storyway</a:t>
            </a:r>
            <a:r>
              <a:rPr lang="en-US" altLang="ko-KR" sz="800" dirty="0"/>
              <a:t> </a:t>
            </a:r>
            <a:r>
              <a:rPr lang="ko-KR" altLang="en-US" sz="800" dirty="0"/>
              <a:t>편의점</a:t>
            </a:r>
            <a:r>
              <a:rPr lang="en-US" altLang="ko-KR" sz="800" dirty="0"/>
              <a:t>” </a:t>
            </a:r>
            <a:r>
              <a:rPr lang="ko-KR" altLang="en-US" sz="800" dirty="0"/>
              <a:t>표시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매장 이름에 표시되는 내용만 바뀌고</a:t>
            </a:r>
            <a:r>
              <a:rPr lang="en-US" altLang="ko-KR" sz="800" dirty="0"/>
              <a:t>, API</a:t>
            </a:r>
            <a:r>
              <a:rPr lang="ko-KR" altLang="en-US" sz="800" dirty="0"/>
              <a:t> 변동 </a:t>
            </a:r>
            <a:r>
              <a:rPr lang="en-US" altLang="ko-KR" sz="800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C4239-E95F-297F-684C-C20C3BCFED3A}"/>
              </a:ext>
            </a:extLst>
          </p:cNvPr>
          <p:cNvSpPr txBox="1"/>
          <p:nvPr/>
        </p:nvSpPr>
        <p:spPr>
          <a:xfrm>
            <a:off x="6037277" y="3259396"/>
            <a:ext cx="350381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/>
              <a:t>[</a:t>
            </a:r>
            <a:r>
              <a:rPr lang="ko-KR" altLang="en-US" sz="800" b="1"/>
              <a:t>매장 상세</a:t>
            </a:r>
            <a:r>
              <a:rPr lang="en-US" altLang="ko-KR" sz="800" b="1"/>
              <a:t>]</a:t>
            </a:r>
          </a:p>
          <a:p>
            <a:endParaRPr lang="en-US" altLang="ko-KR" sz="800"/>
          </a:p>
          <a:p>
            <a:r>
              <a:rPr lang="ko-KR" altLang="en-US" sz="800"/>
              <a:t>필드 추가 후 </a:t>
            </a:r>
            <a:r>
              <a:rPr lang="en-US" altLang="ko-KR" sz="800"/>
              <a:t>DEPT_NM </a:t>
            </a:r>
            <a:r>
              <a:rPr lang="ko-KR" altLang="en-US" sz="800"/>
              <a:t>사용</a:t>
            </a:r>
            <a:endParaRPr lang="en-US" altLang="ko-KR" sz="800"/>
          </a:p>
          <a:p>
            <a:endParaRPr lang="en-US" altLang="ko-KR" sz="800"/>
          </a:p>
          <a:p>
            <a:r>
              <a:rPr lang="en-US" altLang="ko-KR" sz="800"/>
              <a:t>/api/mall</a:t>
            </a:r>
            <a:r>
              <a:rPr lang="ko-KR" altLang="en-US" sz="800"/>
              <a:t>에 </a:t>
            </a:r>
            <a:r>
              <a:rPr lang="en-US" altLang="ko-KR" sz="800"/>
              <a:t>mall_detail_name </a:t>
            </a:r>
            <a:r>
              <a:rPr lang="ko-KR" altLang="en-US" sz="800"/>
              <a:t>추가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19A38E7B-5D94-F623-0D39-BBD154C7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7" y="1251795"/>
            <a:ext cx="4169671" cy="13282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B20D67-9F4B-7A31-FF79-08DE9FAA10F0}"/>
              </a:ext>
            </a:extLst>
          </p:cNvPr>
          <p:cNvSpPr txBox="1"/>
          <p:nvPr/>
        </p:nvSpPr>
        <p:spPr>
          <a:xfrm>
            <a:off x="6037277" y="2682111"/>
            <a:ext cx="3503818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/>
              <a:t>(</a:t>
            </a:r>
            <a:r>
              <a:rPr lang="ko-KR" altLang="en-US" sz="900" b="1"/>
              <a:t>관리자 페이지</a:t>
            </a:r>
            <a:r>
              <a:rPr lang="en-US" altLang="ko-KR" sz="900" b="1"/>
              <a:t>)</a:t>
            </a:r>
          </a:p>
          <a:p>
            <a:pPr marL="228600" indent="-228600">
              <a:buAutoNum type="arabicPeriod"/>
            </a:pPr>
            <a:r>
              <a:rPr lang="ko-KR" altLang="en-US" sz="900"/>
              <a:t>매장 이름에 연결되는 정보 변경</a:t>
            </a:r>
            <a:endParaRPr lang="en-US" altLang="ko-KR" sz="900"/>
          </a:p>
          <a:p>
            <a:pPr marL="228600" indent="-228600">
              <a:buAutoNum type="arabicPeriod"/>
            </a:pPr>
            <a:r>
              <a:rPr lang="ko-KR" altLang="en-US" sz="900"/>
              <a:t>매장 상세 필드 추가</a:t>
            </a:r>
            <a:endParaRPr lang="en-US" altLang="ko-KR" sz="900"/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B0794DA2-3AFE-CA6E-9CE0-F68C230D79EE}"/>
              </a:ext>
            </a:extLst>
          </p:cNvPr>
          <p:cNvCxnSpPr>
            <a:cxnSpLocks/>
          </p:cNvCxnSpPr>
          <p:nvPr/>
        </p:nvCxnSpPr>
        <p:spPr>
          <a:xfrm flipV="1">
            <a:off x="736600" y="2100460"/>
            <a:ext cx="0" cy="20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62C42108-37F5-215F-D1D0-320C2274DFE9}"/>
              </a:ext>
            </a:extLst>
          </p:cNvPr>
          <p:cNvSpPr/>
          <p:nvPr/>
        </p:nvSpPr>
        <p:spPr>
          <a:xfrm>
            <a:off x="6096001" y="1113881"/>
            <a:ext cx="1110142" cy="206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코레일 </a:t>
            </a:r>
            <a:r>
              <a:rPr lang="en-US" altLang="ko-KR" sz="1000"/>
              <a:t>0830</a:t>
            </a:r>
            <a:endParaRPr lang="ko-KR" altLang="en-US" sz="1000"/>
          </a:p>
        </p:txBody>
      </p:sp>
      <p:sp>
        <p:nvSpPr>
          <p:cNvPr id="13" name="TextBox 12"/>
          <p:cNvSpPr txBox="1"/>
          <p:nvPr/>
        </p:nvSpPr>
        <p:spPr>
          <a:xfrm>
            <a:off x="8038501" y="3126150"/>
            <a:ext cx="36963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매장</a:t>
            </a:r>
            <a:r>
              <a:rPr lang="ko-KR" altLang="en-US" sz="900" b="1" dirty="0" smtClean="0"/>
              <a:t> </a:t>
            </a:r>
            <a:r>
              <a:rPr lang="ko-KR" altLang="en-US" sz="900" b="1" dirty="0" smtClean="0"/>
              <a:t>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smtClean="0"/>
              <a:t>store)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1) </a:t>
            </a:r>
            <a:r>
              <a:rPr lang="ko-KR" altLang="en-US" sz="900" dirty="0" smtClean="0">
                <a:latin typeface="+mn-ea"/>
              </a:rPr>
              <a:t>매장 상세 </a:t>
            </a:r>
            <a:r>
              <a:rPr lang="en-US" altLang="ko-KR" sz="900" dirty="0" smtClean="0">
                <a:latin typeface="+mn-ea"/>
              </a:rPr>
              <a:t>(NEW)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: </a:t>
            </a:r>
            <a:r>
              <a:rPr lang="en-US" altLang="ko-KR" sz="900" b="1" dirty="0" smtClean="0">
                <a:latin typeface="+mn-ea"/>
              </a:rPr>
              <a:t>SKIP</a:t>
            </a:r>
            <a:endParaRPr lang="en-US" altLang="ko-KR" sz="900" b="1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2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매장 이름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역사 </a:t>
            </a:r>
            <a:r>
              <a:rPr lang="en-US" altLang="ko-KR" sz="900" dirty="0" smtClean="0">
                <a:latin typeface="+mn-ea"/>
              </a:rPr>
              <a:t>/ </a:t>
            </a:r>
            <a:r>
              <a:rPr lang="ko-KR" altLang="en-US" sz="900" dirty="0" smtClean="0">
                <a:latin typeface="+mn-ea"/>
              </a:rPr>
              <a:t>카테고리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- remove *(red) because of </a:t>
            </a:r>
            <a:r>
              <a:rPr lang="en-US" altLang="ko-KR" sz="900" dirty="0" err="1" smtClean="0">
                <a:latin typeface="+mn-ea"/>
              </a:rPr>
              <a:t>readonly</a:t>
            </a:r>
            <a:r>
              <a:rPr lang="en-US" altLang="ko-KR" sz="900" dirty="0" smtClean="0">
                <a:latin typeface="+mn-ea"/>
              </a:rPr>
              <a:t> fields</a:t>
            </a:r>
          </a:p>
        </p:txBody>
      </p:sp>
    </p:spTree>
    <p:extLst>
      <p:ext uri="{BB962C8B-B14F-4D97-AF65-F5344CB8AC3E}">
        <p14:creationId xmlns:p14="http://schemas.microsoft.com/office/powerpoint/2010/main" val="9210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9BBA100-3B25-AAD4-5422-EB26B6093882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22175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4236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개선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 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매장명을 간판명으로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매장명을 간판명으로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8D11586E-64F7-4A5F-B346-17E42583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147"/>
          <a:stretch/>
        </p:blipFill>
        <p:spPr>
          <a:xfrm>
            <a:off x="318653" y="998220"/>
            <a:ext cx="3021673" cy="1226820"/>
          </a:xfrm>
          <a:prstGeom prst="rect">
            <a:avLst/>
          </a:prstGeom>
          <a:ln>
            <a:noFill/>
          </a:ln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5224DA6-C487-0A87-D0F4-FB4C11FFEAE0}"/>
              </a:ext>
            </a:extLst>
          </p:cNvPr>
          <p:cNvCxnSpPr/>
          <p:nvPr/>
        </p:nvCxnSpPr>
        <p:spPr>
          <a:xfrm>
            <a:off x="1600200" y="1516380"/>
            <a:ext cx="2217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91FB5A-F6AF-F1C9-FBF3-FF1AEC838904}"/>
              </a:ext>
            </a:extLst>
          </p:cNvPr>
          <p:cNvSpPr txBox="1"/>
          <p:nvPr/>
        </p:nvSpPr>
        <p:spPr>
          <a:xfrm>
            <a:off x="3842787" y="1375052"/>
            <a:ext cx="896993" cy="577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매장 이름</a:t>
            </a:r>
            <a:endParaRPr lang="en-US" altLang="ko-KR" sz="1050"/>
          </a:p>
          <a:p>
            <a:r>
              <a:rPr lang="en-US" altLang="ko-KR" sz="1050"/>
              <a:t>/api/mall</a:t>
            </a:r>
          </a:p>
          <a:p>
            <a:r>
              <a:rPr lang="en-US" altLang="ko-KR" sz="1050"/>
              <a:t>mall_name</a:t>
            </a:r>
            <a:endParaRPr lang="ko-KR" altLang="en-US" sz="105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2568793-1983-4087-953E-23D61FDE0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10"/>
          <a:stretch/>
        </p:blipFill>
        <p:spPr>
          <a:xfrm>
            <a:off x="318653" y="2381582"/>
            <a:ext cx="3021673" cy="417599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687EB-DA76-C2DE-D1A5-60594A43D7D4}"/>
              </a:ext>
            </a:extLst>
          </p:cNvPr>
          <p:cNvSpPr txBox="1"/>
          <p:nvPr/>
        </p:nvSpPr>
        <p:spPr>
          <a:xfrm>
            <a:off x="391318" y="2263948"/>
            <a:ext cx="1797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상세                     </a:t>
            </a:r>
            <a:r>
              <a:rPr lang="ko-KR" altLang="en-US" sz="5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대방게이트안편의점 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815FBD4-6584-80B5-9D4B-427B6782DBF4}"/>
              </a:ext>
            </a:extLst>
          </p:cNvPr>
          <p:cNvCxnSpPr>
            <a:cxnSpLocks/>
          </p:cNvCxnSpPr>
          <p:nvPr/>
        </p:nvCxnSpPr>
        <p:spPr>
          <a:xfrm>
            <a:off x="1625542" y="2341696"/>
            <a:ext cx="1270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25304E-EABB-8DCC-9297-7A89ECC68EE3}"/>
              </a:ext>
            </a:extLst>
          </p:cNvPr>
          <p:cNvSpPr txBox="1"/>
          <p:nvPr/>
        </p:nvSpPr>
        <p:spPr>
          <a:xfrm>
            <a:off x="2898082" y="2219776"/>
            <a:ext cx="1760504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매장 상세</a:t>
            </a:r>
            <a:endParaRPr lang="en-US" altLang="ko-KR" sz="1000"/>
          </a:p>
          <a:p>
            <a:r>
              <a:rPr lang="en-US" altLang="ko-KR" sz="1000"/>
              <a:t>/api/mall</a:t>
            </a:r>
            <a:r>
              <a:rPr lang="ko-KR" altLang="en-US" sz="1000"/>
              <a:t>에 </a:t>
            </a:r>
            <a:r>
              <a:rPr lang="en-US" altLang="ko-KR" sz="1000"/>
              <a:t>mall_detail_name </a:t>
            </a:r>
            <a:r>
              <a:rPr lang="ko-KR" altLang="en-US" sz="1000"/>
              <a:t>추가</a:t>
            </a:r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0459A79-A1A6-389C-A6AC-F8B4B7634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97" y="3479100"/>
            <a:ext cx="1725907" cy="3078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C35-5FFE-F715-5390-279BE8455657}"/>
              </a:ext>
            </a:extLst>
          </p:cNvPr>
          <p:cNvSpPr txBox="1"/>
          <p:nvPr/>
        </p:nvSpPr>
        <p:spPr>
          <a:xfrm>
            <a:off x="391318" y="1396497"/>
            <a:ext cx="13765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50" charset="-127"/>
              </a:rPr>
              <a:t>storyway </a:t>
            </a:r>
            <a:r>
              <a:rPr lang="ko-KR" altLang="en-US" sz="1000" b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Pretendard" panose="02000503000000020004" pitchFamily="50" charset="-127"/>
              </a:rPr>
              <a:t>편의점</a:t>
            </a:r>
            <a:endParaRPr lang="ko-KR" altLang="en-US" sz="1000">
              <a:latin typeface="G마켓 산스 TTF Bold" panose="02000000000000000000" pitchFamily="2" charset="-127"/>
              <a:ea typeface="G마켓 산스 TTF Bold" panose="02000000000000000000" pitchFamily="2" charset="-127"/>
              <a:cs typeface="Pretendard" panose="02000503000000020004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DB437DA-4CAF-0BDC-0863-001E8CFB4784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4291284" y="1952133"/>
            <a:ext cx="151176" cy="232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34CF9C15-ED70-B480-4A20-60E927D7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76" y="3476683"/>
            <a:ext cx="1727999" cy="3078479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F8FB144-A82F-F72F-55F9-FC67ED22353D}"/>
              </a:ext>
            </a:extLst>
          </p:cNvPr>
          <p:cNvCxnSpPr>
            <a:cxnSpLocks/>
          </p:cNvCxnSpPr>
          <p:nvPr/>
        </p:nvCxnSpPr>
        <p:spPr>
          <a:xfrm flipH="1" flipV="1">
            <a:off x="4514572" y="1636662"/>
            <a:ext cx="1189293" cy="2941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20605C4-A9E1-7BDA-EE7E-5F6E8DCC14E5}"/>
              </a:ext>
            </a:extLst>
          </p:cNvPr>
          <p:cNvSpPr/>
          <p:nvPr/>
        </p:nvSpPr>
        <p:spPr>
          <a:xfrm>
            <a:off x="3940969" y="4295775"/>
            <a:ext cx="628650" cy="76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2DC89-4577-15A6-215D-5AEB9BC7E9CD}"/>
              </a:ext>
            </a:extLst>
          </p:cNvPr>
          <p:cNvSpPr txBox="1"/>
          <p:nvPr/>
        </p:nvSpPr>
        <p:spPr>
          <a:xfrm>
            <a:off x="3875987" y="4252169"/>
            <a:ext cx="5972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storyway </a:t>
            </a:r>
            <a:r>
              <a:rPr lang="ko-KR" altLang="en-US" sz="4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CD857B-8C1B-8165-EB59-BDBD7BD224E1}"/>
              </a:ext>
            </a:extLst>
          </p:cNvPr>
          <p:cNvSpPr/>
          <p:nvPr/>
        </p:nvSpPr>
        <p:spPr>
          <a:xfrm>
            <a:off x="5677694" y="4613195"/>
            <a:ext cx="628650" cy="76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331AD1-0F4A-EC29-F94C-F727365D4FEF}"/>
              </a:ext>
            </a:extLst>
          </p:cNvPr>
          <p:cNvSpPr txBox="1"/>
          <p:nvPr/>
        </p:nvSpPr>
        <p:spPr>
          <a:xfrm>
            <a:off x="5612712" y="4569589"/>
            <a:ext cx="59721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storyway </a:t>
            </a:r>
            <a:r>
              <a:rPr lang="ko-KR" altLang="en-US" sz="4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40D7E4-7A36-EE25-7152-C03E927789A2}"/>
              </a:ext>
            </a:extLst>
          </p:cNvPr>
          <p:cNvSpPr txBox="1"/>
          <p:nvPr/>
        </p:nvSpPr>
        <p:spPr>
          <a:xfrm>
            <a:off x="5224690" y="1099120"/>
            <a:ext cx="4262209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/>
              <a:t>(</a:t>
            </a:r>
            <a:r>
              <a:rPr lang="ko-KR" altLang="en-US" sz="900" b="1"/>
              <a:t>시안</a:t>
            </a:r>
            <a:r>
              <a:rPr lang="en-US" altLang="ko-KR" sz="900" b="1"/>
              <a:t>/</a:t>
            </a:r>
            <a:r>
              <a:rPr lang="ko-KR" altLang="en-US" sz="900" b="1"/>
              <a:t>퍼블리싱</a:t>
            </a:r>
            <a:r>
              <a:rPr lang="en-US" altLang="ko-KR" sz="900" b="1"/>
              <a:t>/</a:t>
            </a:r>
            <a:r>
              <a:rPr lang="ko-KR" altLang="en-US" sz="900" b="1"/>
              <a:t>앱</a:t>
            </a:r>
            <a:r>
              <a:rPr lang="en-US" altLang="ko-KR" sz="900" b="1"/>
              <a:t>)</a:t>
            </a:r>
          </a:p>
          <a:p>
            <a:r>
              <a:rPr lang="en-US" altLang="ko-KR" sz="900"/>
              <a:t>‘</a:t>
            </a:r>
            <a:r>
              <a:rPr lang="ko-KR" altLang="en-US" sz="900"/>
              <a:t>매장 상세</a:t>
            </a:r>
            <a:r>
              <a:rPr lang="en-US" altLang="ko-KR" sz="900"/>
              <a:t>’</a:t>
            </a:r>
            <a:r>
              <a:rPr lang="ko-KR" altLang="en-US" sz="900"/>
              <a:t> 필드 추가 부탁드립니다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en-US" altLang="ko-KR" sz="900"/>
              <a:t>*</a:t>
            </a:r>
            <a:r>
              <a:rPr lang="ko-KR" altLang="en-US" sz="900"/>
              <a:t>매장 이름은 내용만 바뀌는 거라 따로 수정되지 않아도 될 것 같습니다</a:t>
            </a:r>
            <a:r>
              <a:rPr lang="en-US" altLang="ko-KR" sz="90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8015" y="2414854"/>
            <a:ext cx="36963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[API] GET /</a:t>
            </a:r>
            <a:r>
              <a:rPr lang="en-US" altLang="ko-KR" sz="900" b="1" dirty="0" err="1" smtClean="0"/>
              <a:t>api</a:t>
            </a:r>
            <a:r>
              <a:rPr lang="en-US" altLang="ko-KR" sz="900" b="1" dirty="0" smtClean="0"/>
              <a:t>/mall, GET /</a:t>
            </a:r>
            <a:r>
              <a:rPr lang="en-US" altLang="ko-KR" sz="900" b="1" dirty="0" err="1" smtClean="0"/>
              <a:t>api</a:t>
            </a:r>
            <a:r>
              <a:rPr lang="en-US" altLang="ko-KR" sz="900" b="1" dirty="0" smtClean="0"/>
              <a:t>/</a:t>
            </a:r>
            <a:r>
              <a:rPr lang="en-US" altLang="ko-KR" sz="900" b="1" dirty="0" err="1" smtClean="0"/>
              <a:t>mall_list</a:t>
            </a:r>
            <a:endParaRPr lang="en-US" altLang="ko-KR" sz="900" b="1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1.Response (</a:t>
            </a:r>
            <a:r>
              <a:rPr lang="en-US" altLang="ko-KR" sz="900" b="1" dirty="0" smtClean="0">
                <a:latin typeface="+mn-ea"/>
              </a:rPr>
              <a:t>refer to Mall sheet on issue #32-20230830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1)</a:t>
            </a: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err="1" smtClean="0">
                <a:latin typeface="+mn-ea"/>
              </a:rPr>
              <a:t>krs_bsns_se_cd</a:t>
            </a:r>
            <a:r>
              <a:rPr lang="en-US" altLang="ko-KR" sz="900" b="1" dirty="0">
                <a:latin typeface="+mn-ea"/>
              </a:rPr>
              <a:t> / </a:t>
            </a:r>
            <a:r>
              <a:rPr lang="en-US" altLang="ko-KR" sz="900" b="1" dirty="0" err="1" smtClean="0">
                <a:latin typeface="+mn-ea"/>
              </a:rPr>
              <a:t>krs_bsns_se_cd_name</a:t>
            </a:r>
            <a:r>
              <a:rPr lang="en-US" altLang="ko-KR" sz="900" b="1" dirty="0" smtClean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set by </a:t>
            </a:r>
            <a:r>
              <a:rPr lang="en-US" altLang="ko-KR" sz="900" dirty="0" err="1" smtClean="0">
                <a:latin typeface="+mn-ea"/>
              </a:rPr>
              <a:t>st_mall.krs_bsns_se_cd</a:t>
            </a:r>
            <a:endParaRPr lang="en-US" altLang="ko-KR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655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F22BC-5CD0-9A1C-A453-88742278AA13}"/>
              </a:ext>
            </a:extLst>
          </p:cNvPr>
          <p:cNvSpPr txBox="1"/>
          <p:nvPr/>
        </p:nvSpPr>
        <p:spPr>
          <a:xfrm>
            <a:off x="586330" y="655598"/>
            <a:ext cx="789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4. </a:t>
            </a:r>
            <a:r>
              <a:rPr lang="ko-KR" altLang="en-US" b="1"/>
              <a:t>스토리 오더 </a:t>
            </a:r>
            <a:r>
              <a:rPr lang="en-US" altLang="ko-KR" b="1"/>
              <a:t>[</a:t>
            </a:r>
            <a:r>
              <a:rPr lang="ko-KR" altLang="en-US" b="1"/>
              <a:t>주문 관리</a:t>
            </a:r>
            <a:r>
              <a:rPr lang="en-US" altLang="ko-KR" b="1"/>
              <a:t>]</a:t>
            </a:r>
          </a:p>
          <a:p>
            <a:pPr marL="285750" indent="-285750">
              <a:buFontTx/>
              <a:buChar char="-"/>
            </a:pPr>
            <a:r>
              <a:rPr lang="ko-KR" altLang="en-US" b="1"/>
              <a:t>수령 가능 시간 필드 위치 변경</a:t>
            </a:r>
            <a:endParaRPr lang="en-US" altLang="ko-KR" b="1"/>
          </a:p>
          <a:p>
            <a:pPr marL="285750" indent="-285750">
              <a:buFontTx/>
              <a:buChar char="-"/>
            </a:pPr>
            <a:r>
              <a:rPr lang="ko-KR" altLang="en-US" b="1"/>
              <a:t>현금 영수증 필드 삭제</a:t>
            </a:r>
            <a:endParaRPr lang="en-US" altLang="ko-KR" b="1"/>
          </a:p>
          <a:p>
            <a:pPr marL="285750" indent="-285750">
              <a:buFontTx/>
              <a:buChar char="-"/>
            </a:pPr>
            <a:r>
              <a:rPr lang="ko-KR" altLang="en-US" b="1"/>
              <a:t>수령 가능 시간</a:t>
            </a:r>
            <a:r>
              <a:rPr lang="en-US" altLang="ko-KR" b="1"/>
              <a:t>, </a:t>
            </a:r>
            <a:r>
              <a:rPr lang="ko-KR" altLang="en-US" b="1"/>
              <a:t>주문 불가 사유 안내 문구 추가</a:t>
            </a:r>
            <a:endParaRPr lang="en-US" altLang="ko-KR" b="1"/>
          </a:p>
          <a:p>
            <a:pPr marL="285750" indent="-285750">
              <a:buFontTx/>
              <a:buChar char="-"/>
            </a:pPr>
            <a:r>
              <a:rPr lang="ko-KR" altLang="en-US" b="1"/>
              <a:t>관리자 페이지에서 </a:t>
            </a:r>
            <a:r>
              <a:rPr lang="en-US" altLang="ko-KR" b="1"/>
              <a:t>‘</a:t>
            </a:r>
            <a:r>
              <a:rPr lang="ko-KR" altLang="en-US" b="1"/>
              <a:t>주문자 취소</a:t>
            </a:r>
            <a:r>
              <a:rPr lang="en-US" altLang="ko-KR" b="1"/>
              <a:t>’</a:t>
            </a:r>
            <a:r>
              <a:rPr lang="ko-KR" altLang="en-US" b="1"/>
              <a:t>를 선택할 수 없도록 처리</a:t>
            </a:r>
            <a:endParaRPr lang="en-US" altLang="ko-KR" b="1"/>
          </a:p>
          <a:p>
            <a:pPr marL="285750" indent="-285750">
              <a:buFontTx/>
              <a:buChar char="-"/>
            </a:pPr>
            <a:endParaRPr lang="en-US" altLang="ko-KR" b="1"/>
          </a:p>
          <a:p>
            <a:r>
              <a:rPr lang="en-US" altLang="ko-KR" b="1"/>
              <a:t>*</a:t>
            </a:r>
            <a:r>
              <a:rPr lang="ko-KR" altLang="en-US"/>
              <a:t>주문 상태 순차적 처리는 </a:t>
            </a:r>
            <a:r>
              <a:rPr lang="en-US" altLang="ko-KR"/>
              <a:t>5</a:t>
            </a:r>
            <a:r>
              <a:rPr lang="ko-KR" altLang="en-US"/>
              <a:t>에</a:t>
            </a:r>
            <a:endParaRPr lang="en-US" altLang="ko-KR"/>
          </a:p>
          <a:p>
            <a:r>
              <a:rPr lang="en-US" altLang="ko-KR"/>
              <a:t> </a:t>
            </a:r>
            <a:r>
              <a:rPr lang="ko-KR" altLang="en-US"/>
              <a:t>환불은 </a:t>
            </a:r>
            <a:r>
              <a:rPr lang="en-US" altLang="ko-KR"/>
              <a:t>6</a:t>
            </a:r>
            <a:r>
              <a:rPr lang="ko-KR" altLang="en-US"/>
              <a:t>에 따로 있습니다</a:t>
            </a:r>
            <a:r>
              <a:rPr lang="en-US" altLang="ko-KR"/>
              <a:t>.</a:t>
            </a:r>
            <a:r>
              <a:rPr lang="ko-K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22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2E66DB0-E453-27EE-5AFB-EC39099C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t="7994" r="33418"/>
          <a:stretch/>
        </p:blipFill>
        <p:spPr>
          <a:xfrm>
            <a:off x="322580" y="1699260"/>
            <a:ext cx="3754120" cy="2042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55F6459-1BD6-6C95-43F0-2AB5A3F6AFC5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1003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00364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20870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10336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694977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 가능 시간 필드 위치 변경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영수증 필드 삭제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 문구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관리자 페이지에서 주문자 취소 선택 불가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수령 가능 시간 필드 위치 변경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영수증 필드 삭제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 문구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관리자 페이지에서 주문자 취소 선택 불가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2023.08.30.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9C9C7D57-DD9B-0465-C8C6-D526029B7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2" t="7994" r="19294" b="79561"/>
          <a:stretch/>
        </p:blipFill>
        <p:spPr>
          <a:xfrm>
            <a:off x="4334510" y="1699260"/>
            <a:ext cx="4790557" cy="276225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2F770AF-BED4-5EFB-B7CE-50ED213F7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t="39921" r="33418" b="46633"/>
          <a:stretch/>
        </p:blipFill>
        <p:spPr>
          <a:xfrm>
            <a:off x="4334510" y="1975485"/>
            <a:ext cx="3754120" cy="298450"/>
          </a:xfrm>
          <a:prstGeom prst="rect">
            <a:avLst/>
          </a:prstGeom>
          <a:ln>
            <a:noFill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CB32860-8BCD-AD8B-E0CF-0F730447D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t="50192" r="33418" b="24918"/>
          <a:stretch/>
        </p:blipFill>
        <p:spPr>
          <a:xfrm>
            <a:off x="4334510" y="2639072"/>
            <a:ext cx="3754120" cy="552450"/>
          </a:xfrm>
          <a:prstGeom prst="rect">
            <a:avLst/>
          </a:prstGeom>
          <a:ln>
            <a:noFill/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3736B35-806F-A937-1BEC-F87E5AA6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t="17790" r="33418" b="68764"/>
          <a:stretch/>
        </p:blipFill>
        <p:spPr>
          <a:xfrm>
            <a:off x="4334510" y="2251709"/>
            <a:ext cx="3754120" cy="298451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938363-4B5A-0C6F-030D-B35196EE6D29}"/>
              </a:ext>
            </a:extLst>
          </p:cNvPr>
          <p:cNvSpPr txBox="1"/>
          <p:nvPr/>
        </p:nvSpPr>
        <p:spPr>
          <a:xfrm>
            <a:off x="5431153" y="2493017"/>
            <a:ext cx="1654177" cy="169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00" dirty="0"/>
              <a:t>*</a:t>
            </a:r>
            <a:r>
              <a:rPr lang="ko-KR" altLang="en-US" sz="500" dirty="0"/>
              <a:t>주문 확정 시</a:t>
            </a:r>
            <a:r>
              <a:rPr lang="en-US" altLang="ko-KR" sz="500" dirty="0"/>
              <a:t>,</a:t>
            </a:r>
            <a:r>
              <a:rPr lang="ko-KR" altLang="en-US" sz="500" dirty="0"/>
              <a:t> 수령 가능 시간을 선택해주세요</a:t>
            </a:r>
            <a:r>
              <a:rPr lang="en-US" altLang="ko-KR" sz="500" dirty="0"/>
              <a:t>.</a:t>
            </a:r>
            <a:endParaRPr lang="ko-KR" altLang="en-US" sz="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5147A-7EFC-5399-B34E-2F77C7F70A89}"/>
              </a:ext>
            </a:extLst>
          </p:cNvPr>
          <p:cNvSpPr txBox="1"/>
          <p:nvPr/>
        </p:nvSpPr>
        <p:spPr>
          <a:xfrm>
            <a:off x="5431153" y="3117881"/>
            <a:ext cx="1654177" cy="169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00" dirty="0"/>
              <a:t>*</a:t>
            </a:r>
            <a:r>
              <a:rPr lang="ko-KR" altLang="en-US" sz="500" dirty="0"/>
              <a:t>매장 취소 시</a:t>
            </a:r>
            <a:r>
              <a:rPr lang="en-US" altLang="ko-KR" sz="500" dirty="0"/>
              <a:t>, </a:t>
            </a:r>
            <a:r>
              <a:rPr lang="ko-KR" altLang="en-US" sz="500" dirty="0"/>
              <a:t>주문 불가 사유를 선택해주세요</a:t>
            </a:r>
            <a:r>
              <a:rPr lang="en-US" altLang="ko-KR" sz="500" dirty="0"/>
              <a:t>. </a:t>
            </a:r>
            <a:endParaRPr lang="ko-KR" altLang="en-US" sz="5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98F3E7-C874-DF60-7291-C18708553442}"/>
              </a:ext>
            </a:extLst>
          </p:cNvPr>
          <p:cNvSpPr/>
          <p:nvPr/>
        </p:nvSpPr>
        <p:spPr>
          <a:xfrm>
            <a:off x="4334510" y="1684688"/>
            <a:ext cx="2909570" cy="16820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872C8C-55FD-0371-9C8B-BF74FD72241E}"/>
              </a:ext>
            </a:extLst>
          </p:cNvPr>
          <p:cNvSpPr/>
          <p:nvPr/>
        </p:nvSpPr>
        <p:spPr>
          <a:xfrm>
            <a:off x="436880" y="2204720"/>
            <a:ext cx="3053080" cy="222250"/>
          </a:xfrm>
          <a:prstGeom prst="rect">
            <a:avLst/>
          </a:prstGeom>
          <a:solidFill>
            <a:srgbClr val="C00000">
              <a:alpha val="5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7B72A-B48E-338B-D8A9-3317759E80EF}"/>
              </a:ext>
            </a:extLst>
          </p:cNvPr>
          <p:cNvSpPr txBox="1"/>
          <p:nvPr/>
        </p:nvSpPr>
        <p:spPr>
          <a:xfrm>
            <a:off x="7424000" y="1677114"/>
            <a:ext cx="3859193" cy="1615827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1. </a:t>
            </a:r>
            <a:r>
              <a:rPr lang="ko-KR" altLang="en-US" sz="900"/>
              <a:t>수령 가능 시간 필드의 위치를 주문 상태 아래로 부탁드립니다</a:t>
            </a:r>
            <a:r>
              <a:rPr lang="en-US" altLang="ko-KR" sz="900"/>
              <a:t>.</a:t>
            </a:r>
          </a:p>
          <a:p>
            <a:pPr marL="228600" indent="-228600">
              <a:buAutoNum type="arabicPeriod"/>
            </a:pPr>
            <a:endParaRPr lang="en-US" altLang="ko-KR" sz="900"/>
          </a:p>
          <a:p>
            <a:r>
              <a:rPr lang="en-US" altLang="ko-KR" sz="900"/>
              <a:t>2. </a:t>
            </a:r>
            <a:r>
              <a:rPr lang="ko-KR" altLang="en-US" sz="900"/>
              <a:t>현금 영수증 필드 삭제 부탁드립니다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(PG</a:t>
            </a:r>
            <a:r>
              <a:rPr lang="ko-KR" altLang="en-US" sz="900"/>
              <a:t>사 결제 시</a:t>
            </a:r>
            <a:r>
              <a:rPr lang="en-US" altLang="ko-KR" sz="900"/>
              <a:t>, </a:t>
            </a:r>
            <a:r>
              <a:rPr lang="ko-KR" altLang="en-US" sz="900"/>
              <a:t>작성한 정보가 표시되지 않는 것으로 보이는데</a:t>
            </a:r>
            <a:r>
              <a:rPr lang="en-US" altLang="ko-KR" sz="900"/>
              <a:t>, </a:t>
            </a:r>
            <a:r>
              <a:rPr lang="ko-KR" altLang="en-US" sz="900"/>
              <a:t>연동 및 수정 작업이 관리자 페이지에서 필드를 삭제해야 할 것 같습니다</a:t>
            </a:r>
            <a:r>
              <a:rPr lang="en-US" altLang="ko-KR" sz="900"/>
              <a:t>.)</a:t>
            </a:r>
          </a:p>
          <a:p>
            <a:endParaRPr lang="en-US" altLang="ko-KR" sz="900"/>
          </a:p>
          <a:p>
            <a:r>
              <a:rPr lang="en-US" altLang="ko-KR" sz="900"/>
              <a:t>3. </a:t>
            </a:r>
            <a:r>
              <a:rPr lang="ko-KR" altLang="en-US" sz="900"/>
              <a:t>수령 가능 시간과 주문 불가 사유 아래 안내 멘트 추가 부탁드립니다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en-US" altLang="ko-KR" sz="900"/>
              <a:t>4. </a:t>
            </a:r>
            <a:r>
              <a:rPr lang="ko-KR" altLang="en-US" sz="900"/>
              <a:t>주문자 취소는 관리자 페이지에서 선택 불가능하도록 처리 부탁드립니다</a:t>
            </a:r>
            <a:r>
              <a:rPr lang="en-US" altLang="ko-KR" sz="900"/>
              <a:t>. -&gt; </a:t>
            </a:r>
            <a:r>
              <a:rPr lang="ko-KR" altLang="en-US" sz="900"/>
              <a:t>주문자 취소 사유도 선택 불가능</a:t>
            </a:r>
            <a:endParaRPr lang="en-US" altLang="ko-KR" sz="900"/>
          </a:p>
          <a:p>
            <a:r>
              <a:rPr lang="en-US" altLang="ko-KR" sz="900"/>
              <a:t>(</a:t>
            </a:r>
            <a:r>
              <a:rPr lang="ko-KR" altLang="en-US" sz="900"/>
              <a:t>주문자 취소는 주문자가 앱에서 직접 수행</a:t>
            </a:r>
            <a:r>
              <a:rPr lang="en-US" altLang="ko-KR" sz="900"/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2C7A7FF-F217-79E3-C3AB-B1626DFF2209}"/>
              </a:ext>
            </a:extLst>
          </p:cNvPr>
          <p:cNvSpPr/>
          <p:nvPr/>
        </p:nvSpPr>
        <p:spPr>
          <a:xfrm>
            <a:off x="5461607" y="1389401"/>
            <a:ext cx="925941" cy="206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변동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3420" y="3512023"/>
            <a:ext cx="3696300" cy="30008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스마트 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주문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storeOrder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현금영수증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</a:t>
            </a:r>
            <a:r>
              <a:rPr lang="en-US" altLang="ko-KR" sz="900" b="1" dirty="0" smtClean="0">
                <a:latin typeface="+mn-ea"/>
              </a:rPr>
              <a:t>HIDE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2)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수령 가능 시간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- move next to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주문 상태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field</a:t>
            </a:r>
          </a:p>
          <a:p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3)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수령 가능 시간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- append guide text (“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*주문 확정 시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수령 가능 시간을 선택해주세요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.”)</a:t>
            </a:r>
          </a:p>
          <a:p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4)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주문 불가 사유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- 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append guide text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(“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*매장 취소 시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주문 불가 사유를 선택해주세요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.”)</a:t>
            </a:r>
            <a:br>
              <a:rPr lang="en-US" altLang="ko-KR" sz="90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a) </a:t>
            </a:r>
            <a:r>
              <a:rPr lang="en-US" altLang="ko-KR" sz="900" dirty="0" err="1" smtClean="0">
                <a:solidFill>
                  <a:srgbClr val="FF0000"/>
                </a:solidFill>
                <a:latin typeface="+mn-ea"/>
              </a:rPr>
              <a:t>selectbox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 a-1) As-is</a:t>
            </a:r>
          </a:p>
          <a:p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   - if </a:t>
            </a:r>
            <a:r>
              <a:rPr lang="ko-KR" altLang="en-US" sz="900" dirty="0" smtClean="0">
                <a:solidFill>
                  <a:srgbClr val="FF0000"/>
                </a:solidFill>
                <a:latin typeface="+mn-ea"/>
              </a:rPr>
              <a:t>주문상태 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900" dirty="0" err="1" smtClean="0">
                <a:solidFill>
                  <a:srgbClr val="FF0000"/>
                </a:solidFill>
                <a:latin typeface="+mn-ea"/>
              </a:rPr>
              <a:t>smart_order_status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) =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‘SS10’ 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매장취소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주문취소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)), </a:t>
            </a:r>
            <a:r>
              <a:rPr lang="en-US" altLang="ko-KR" sz="900" dirty="0" err="1" smtClean="0">
                <a:solidFill>
                  <a:srgbClr val="FF0000"/>
                </a:solidFill>
                <a:latin typeface="+mn-ea"/>
              </a:rPr>
              <a:t>selectbox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is enabled</a:t>
            </a:r>
            <a:br>
              <a:rPr lang="en-US" altLang="ko-KR" sz="90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 a-2) To-be (‘SS11’ is added)</a:t>
            </a:r>
            <a:br>
              <a:rPr lang="en-US" altLang="ko-KR" sz="90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      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 if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주문상태 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900" dirty="0" err="1">
                <a:solidFill>
                  <a:srgbClr val="FF0000"/>
                </a:solidFill>
                <a:latin typeface="+mn-ea"/>
              </a:rPr>
              <a:t>smart_order_status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) =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 ‘SS10’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OR ‘SS11’</a:t>
            </a:r>
            <a:r>
              <a:rPr lang="en-US" altLang="ko-KR" sz="900" dirty="0" smtClean="0">
                <a:solidFill>
                  <a:srgbClr val="FF0000"/>
                </a:solidFill>
                <a:latin typeface="+mn-ea"/>
              </a:rPr>
              <a:t>, enable </a:t>
            </a:r>
            <a:r>
              <a:rPr lang="en-US" altLang="ko-KR" sz="900" dirty="0" err="1" smtClean="0">
                <a:solidFill>
                  <a:srgbClr val="FF0000"/>
                </a:solidFill>
                <a:latin typeface="+mn-ea"/>
              </a:rPr>
              <a:t>selectbox</a:t>
            </a:r>
            <a:endParaRPr lang="en-US" altLang="ko-KR" sz="9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03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2071</Words>
  <Application>Microsoft Office PowerPoint</Application>
  <PresentationFormat>Widescreen</PresentationFormat>
  <Paragraphs>437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G마켓 산스 TTF Bold</vt:lpstr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11</cp:revision>
  <dcterms:created xsi:type="dcterms:W3CDTF">2023-08-30T09:15:29Z</dcterms:created>
  <dcterms:modified xsi:type="dcterms:W3CDTF">2023-08-31T09:05:09Z</dcterms:modified>
</cp:coreProperties>
</file>