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2" r:id="rId3"/>
    <p:sldId id="445" r:id="rId4"/>
    <p:sldId id="446" r:id="rId5"/>
    <p:sldId id="449" r:id="rId6"/>
    <p:sldId id="479" r:id="rId7"/>
    <p:sldId id="478" r:id="rId8"/>
    <p:sldId id="451" r:id="rId9"/>
    <p:sldId id="405" r:id="rId10"/>
    <p:sldId id="460" r:id="rId11"/>
    <p:sldId id="413" r:id="rId12"/>
    <p:sldId id="452" r:id="rId13"/>
    <p:sldId id="453" r:id="rId14"/>
    <p:sldId id="454" r:id="rId15"/>
    <p:sldId id="455" r:id="rId16"/>
    <p:sldId id="456" r:id="rId17"/>
    <p:sldId id="457" r:id="rId18"/>
    <p:sldId id="458" r:id="rId19"/>
    <p:sldId id="459" r:id="rId20"/>
    <p:sldId id="461" r:id="rId21"/>
    <p:sldId id="432" r:id="rId22"/>
    <p:sldId id="462" r:id="rId23"/>
    <p:sldId id="463" r:id="rId24"/>
    <p:sldId id="464" r:id="rId25"/>
    <p:sldId id="404" r:id="rId26"/>
    <p:sldId id="465" r:id="rId27"/>
    <p:sldId id="430" r:id="rId28"/>
    <p:sldId id="466" r:id="rId29"/>
    <p:sldId id="443" r:id="rId30"/>
    <p:sldId id="444" r:id="rId31"/>
    <p:sldId id="467" r:id="rId32"/>
    <p:sldId id="447" r:id="rId33"/>
    <p:sldId id="468" r:id="rId34"/>
    <p:sldId id="448" r:id="rId35"/>
    <p:sldId id="469" r:id="rId36"/>
    <p:sldId id="450" r:id="rId37"/>
    <p:sldId id="480" r:id="rId38"/>
    <p:sldId id="471" r:id="rId39"/>
    <p:sldId id="472" r:id="rId40"/>
    <p:sldId id="473" r:id="rId41"/>
    <p:sldId id="474" r:id="rId42"/>
    <p:sldId id="475" r:id="rId43"/>
    <p:sldId id="476" r:id="rId44"/>
    <p:sldId id="477" r:id="rId4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48" y="-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B37DCF-DEF1-DCCC-685A-0D9EAF141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98B4D42-DA56-BBB5-9FD2-C7C0E0AD8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A4F836-F836-C6AC-7EF0-3F0F02F1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94D8-FB88-4038-9B37-EC622F0BA876}" type="datetimeFigureOut">
              <a:rPr lang="ko-KR" altLang="en-US" smtClean="0"/>
              <a:t>2023-09-06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5E1E2F-59BC-3C15-90B9-C2445345A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AE7929-DE11-3C61-5D12-902E06B3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35D8-7D74-4A87-B158-A9D145C4E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0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8E8B08-2571-4818-E207-7385167C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5C33CD3-53ED-3DBE-75F9-19A1E9ED0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E8E14A-12D4-6D57-EF62-12E6DD52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94D8-FB88-4038-9B37-EC622F0BA876}" type="datetimeFigureOut">
              <a:rPr lang="ko-KR" altLang="en-US" smtClean="0"/>
              <a:t>2023-09-06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6EB57E-262B-B264-FEF3-08B95F2A2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36C41B9-AF8C-47B6-BA41-DF394D6F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35D8-7D74-4A87-B158-A9D145C4E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37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A391672-2A9A-55A5-1E28-927AAE649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22AE57A-2B6B-A374-3DC4-FE56A998E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FFFE1C-639F-A23A-B6B3-F032EB3E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94D8-FB88-4038-9B37-EC622F0BA876}" type="datetimeFigureOut">
              <a:rPr lang="ko-KR" altLang="en-US" smtClean="0"/>
              <a:t>2023-09-06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B42FF2-154A-0DB6-BABE-791BC0E5D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80FDCD-5ADF-921F-FBF7-97B8AB83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35D8-7D74-4A87-B158-A9D145C4E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4036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240769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968D2D-14A9-621B-FEC4-606435F7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C08141-DD36-0BD5-6B46-E8310DD4F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094F079-212B-3077-9AE8-7CF70960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94D8-FB88-4038-9B37-EC622F0BA876}" type="datetimeFigureOut">
              <a:rPr lang="ko-KR" altLang="en-US" smtClean="0"/>
              <a:t>2023-09-06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0F7CBD-D308-3A69-5BF7-FE3E365F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88E92F-32E7-9F73-8C8C-A193C8A2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35D8-7D74-4A87-B158-A9D145C4E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970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6808B2-C2E9-8D9F-A250-38B24CC29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0B8DFB-C60C-2632-054B-FCCDA2B9A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88D93A-79DA-E125-ED2D-49337963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94D8-FB88-4038-9B37-EC622F0BA876}" type="datetimeFigureOut">
              <a:rPr lang="ko-KR" altLang="en-US" smtClean="0"/>
              <a:t>2023-09-06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D32BFC-BD45-FE8B-E418-094BBE8F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B4F1BF-0226-E677-00BF-6A68181D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35D8-7D74-4A87-B158-A9D145C4E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99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AE95A9-64B9-C357-0BA8-E9A51239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948EAF-6849-0D7D-8379-4FFDECB9D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2B41D02-8679-394A-A06E-620BD3CC5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B28C99C-558A-B141-8AE6-1FE2C6F2B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94D8-FB88-4038-9B37-EC622F0BA876}" type="datetimeFigureOut">
              <a:rPr lang="ko-KR" altLang="en-US" smtClean="0"/>
              <a:t>2023-09-06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2461D8F-7801-A731-0B79-CEE475B8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3E0881A-AAFF-1664-D750-0BA7A685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35D8-7D74-4A87-B158-A9D145C4E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27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5455DD-4FB0-EECC-5659-B997EDAC6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C5248B5-B150-FC1D-3E44-C7B18272F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771E830-F256-E02E-BD17-91235588C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C87497E-DC9A-5CFF-3034-97C518F6B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DA7F52E-0C95-6426-6953-DF60ABBCB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3585896-C13F-D286-3900-187E336F0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94D8-FB88-4038-9B37-EC622F0BA876}" type="datetimeFigureOut">
              <a:rPr lang="ko-KR" altLang="en-US" smtClean="0"/>
              <a:t>2023-09-06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CFBD291-4E36-702F-A141-73851CB28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62F31DB-090D-2823-2259-E876C513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35D8-7D74-4A87-B158-A9D145C4E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61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D7B5AC-AFE2-AF82-3D86-6DDD9FFC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0FC26AF-FE36-3A31-F0D3-1BCC9046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94D8-FB88-4038-9B37-EC622F0BA876}" type="datetimeFigureOut">
              <a:rPr lang="ko-KR" altLang="en-US" smtClean="0"/>
              <a:t>2023-09-06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D6DBE64-679F-C614-01E4-2065267B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4AD31AD-6C54-A20F-8BC3-E228E10F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35D8-7D74-4A87-B158-A9D145C4E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0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8B97472-1151-6A8E-A66C-E725657A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94D8-FB88-4038-9B37-EC622F0BA876}" type="datetimeFigureOut">
              <a:rPr lang="ko-KR" altLang="en-US" smtClean="0"/>
              <a:t>2023-09-06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70C33E7-2B55-FC5A-6F3D-961BD640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574B2D-C10F-97CB-4433-85AA78DB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35D8-7D74-4A87-B158-A9D145C4E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62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CAC3FB-2E2A-D713-5E0A-63923C5D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2471EB-EF6A-42C4-9ED5-F2002383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2767859-F94F-D5AB-7E89-21F937830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0D5F8A5-4FDA-1100-4EA5-1959B4B3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94D8-FB88-4038-9B37-EC622F0BA876}" type="datetimeFigureOut">
              <a:rPr lang="ko-KR" altLang="en-US" smtClean="0"/>
              <a:t>2023-09-06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6129CE-4643-D7CC-55A0-F1B05A16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F058BF7-8B33-25F9-F307-7EE9EA0B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35D8-7D74-4A87-B158-A9D145C4E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13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CDEBFD-E1D5-E3B2-DA37-26A31C90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664595B-2F42-B1FB-8883-057BEBB3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063A7BA-8EFC-2861-9844-5FBD13FD6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7F1712D-1C92-BF9F-FCDE-9E2D5626F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94D8-FB88-4038-9B37-EC622F0BA876}" type="datetimeFigureOut">
              <a:rPr lang="ko-KR" altLang="en-US" smtClean="0"/>
              <a:t>2023-09-06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D310CF7-5074-AB64-592F-6661D217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8F6E85-662E-9AC1-64F3-681D18DF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35D8-7D74-4A87-B158-A9D145C4E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829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9404C41-2564-5439-34E7-24D22293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C9D75B6-79FB-501A-FBC1-94AA07037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B56DB3-6BD9-9C87-44C1-055E2E495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094D8-FB88-4038-9B37-EC622F0BA876}" type="datetimeFigureOut">
              <a:rPr lang="ko-KR" altLang="en-US" smtClean="0"/>
              <a:t>2023-09-06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07500C-2C30-1836-C460-BA1052482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CBDB57-DDA9-3F22-B262-96D65FBA6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435D8-7D74-4A87-B158-A9D145C4E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166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8BC996-4BAF-42AF-A3A9-D519D0DDD6B3}"/>
              </a:ext>
            </a:extLst>
          </p:cNvPr>
          <p:cNvSpPr txBox="1"/>
          <p:nvPr/>
        </p:nvSpPr>
        <p:spPr>
          <a:xfrm>
            <a:off x="1772575" y="3036585"/>
            <a:ext cx="86468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/>
              <a:t>배너</a:t>
            </a:r>
            <a:endParaRPr lang="en-US" altLang="ko-KR" sz="4500" b="1"/>
          </a:p>
        </p:txBody>
      </p:sp>
    </p:spTree>
    <p:extLst>
      <p:ext uri="{BB962C8B-B14F-4D97-AF65-F5344CB8AC3E}">
        <p14:creationId xmlns:p14="http://schemas.microsoft.com/office/powerpoint/2010/main" val="2487726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8BC996-4BAF-42AF-A3A9-D519D0DDD6B3}"/>
              </a:ext>
            </a:extLst>
          </p:cNvPr>
          <p:cNvSpPr txBox="1"/>
          <p:nvPr/>
        </p:nvSpPr>
        <p:spPr>
          <a:xfrm>
            <a:off x="1772575" y="3036585"/>
            <a:ext cx="86468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/>
              <a:t>주문 미확인 시</a:t>
            </a:r>
            <a:r>
              <a:rPr lang="en-US" altLang="ko-KR" sz="4500" b="1"/>
              <a:t>, </a:t>
            </a:r>
            <a:r>
              <a:rPr lang="ko-KR" altLang="en-US" sz="4500" b="1"/>
              <a:t>취소</a:t>
            </a:r>
            <a:endParaRPr lang="en-US" altLang="ko-KR" sz="4500" b="1"/>
          </a:p>
        </p:txBody>
      </p:sp>
    </p:spTree>
    <p:extLst>
      <p:ext uri="{BB962C8B-B14F-4D97-AF65-F5344CB8AC3E}">
        <p14:creationId xmlns:p14="http://schemas.microsoft.com/office/powerpoint/2010/main" val="355467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E154D98-78C3-8BF7-5374-F45FF2F967E6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877810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3129093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121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백엔드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백엔드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주문미확인 주문 자동취소 안됨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주문미확인시 주문 자동취소 안됨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회의시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분으로 요청 사항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2023.8.31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E7291AF-89A8-2882-E38A-EB20F9C561CE}"/>
              </a:ext>
            </a:extLst>
          </p:cNvPr>
          <p:cNvSpPr txBox="1"/>
          <p:nvPr/>
        </p:nvSpPr>
        <p:spPr>
          <a:xfrm>
            <a:off x="234963" y="4067594"/>
            <a:ext cx="5312398" cy="923330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 b="1"/>
              <a:t>결제 완료 </a:t>
            </a:r>
            <a:r>
              <a:rPr lang="ko-KR" altLang="en-US" sz="900"/>
              <a:t>시간</a:t>
            </a:r>
            <a:r>
              <a:rPr lang="en-US" altLang="ko-KR" sz="900"/>
              <a:t>(</a:t>
            </a:r>
            <a:r>
              <a:rPr lang="ko-KR" altLang="en-US" sz="900"/>
              <a:t>주문 완료 </a:t>
            </a:r>
            <a:r>
              <a:rPr lang="en-US" altLang="ko-KR" sz="900"/>
              <a:t>x)</a:t>
            </a:r>
            <a:r>
              <a:rPr lang="ko-KR" altLang="en-US" sz="900"/>
              <a:t>으로부터 </a:t>
            </a:r>
            <a:r>
              <a:rPr lang="en-US" altLang="ko-KR" sz="900"/>
              <a:t>15</a:t>
            </a:r>
            <a:r>
              <a:rPr lang="ko-KR" altLang="en-US" sz="900"/>
              <a:t>분이 지났는데</a:t>
            </a:r>
            <a:r>
              <a:rPr lang="en-US" altLang="ko-KR" sz="900"/>
              <a:t>, </a:t>
            </a:r>
            <a:r>
              <a:rPr lang="ko-KR" altLang="en-US" sz="900"/>
              <a:t>주문 상태가 </a:t>
            </a:r>
            <a:r>
              <a:rPr lang="en-US" altLang="ko-KR" sz="900"/>
              <a:t>‘</a:t>
            </a:r>
            <a:r>
              <a:rPr lang="ko-KR" altLang="en-US" sz="900"/>
              <a:t>주문 확인 중</a:t>
            </a:r>
            <a:r>
              <a:rPr lang="en-US" altLang="ko-KR" sz="900"/>
              <a:t>‘</a:t>
            </a:r>
            <a:r>
              <a:rPr lang="ko-KR" altLang="en-US" sz="900"/>
              <a:t>인 경우</a:t>
            </a:r>
            <a:endParaRPr lang="en-US" altLang="ko-KR" sz="900"/>
          </a:p>
          <a:p>
            <a:r>
              <a:rPr lang="en-US" altLang="ko-KR" sz="900"/>
              <a:t>(</a:t>
            </a:r>
            <a:r>
              <a:rPr lang="ko-KR" altLang="en-US" sz="900"/>
              <a:t>주문 확정 또는 매장취소</a:t>
            </a:r>
            <a:r>
              <a:rPr lang="en-US" altLang="ko-KR" sz="900"/>
              <a:t>(</a:t>
            </a:r>
            <a:r>
              <a:rPr lang="ko-KR" altLang="en-US" sz="900"/>
              <a:t>주문취소</a:t>
            </a:r>
            <a:r>
              <a:rPr lang="en-US" altLang="ko-KR" sz="900"/>
              <a:t>)</a:t>
            </a:r>
            <a:r>
              <a:rPr lang="ko-KR" altLang="en-US" sz="900"/>
              <a:t>가 되지 않은 경우</a:t>
            </a:r>
            <a:r>
              <a:rPr lang="en-US" altLang="ko-KR" sz="900"/>
              <a:t>)</a:t>
            </a:r>
          </a:p>
          <a:p>
            <a:r>
              <a:rPr lang="en-US" altLang="ko-KR" sz="900"/>
              <a:t>1. </a:t>
            </a:r>
            <a:r>
              <a:rPr lang="ko-KR" altLang="en-US" sz="900"/>
              <a:t>자동으로 매장취소</a:t>
            </a:r>
            <a:r>
              <a:rPr lang="en-US" altLang="ko-KR" sz="900"/>
              <a:t>(</a:t>
            </a:r>
            <a:r>
              <a:rPr lang="ko-KR" altLang="en-US" sz="900"/>
              <a:t>주문취소</a:t>
            </a:r>
            <a:r>
              <a:rPr lang="en-US" altLang="ko-KR" sz="900"/>
              <a:t>) </a:t>
            </a:r>
            <a:r>
              <a:rPr lang="ko-KR" altLang="en-US" sz="900"/>
              <a:t>처리</a:t>
            </a:r>
            <a:endParaRPr lang="en-US" altLang="ko-KR" sz="900"/>
          </a:p>
          <a:p>
            <a:r>
              <a:rPr lang="en-US" altLang="ko-KR" sz="900"/>
              <a:t>2. </a:t>
            </a:r>
            <a:r>
              <a:rPr lang="ko-KR" altLang="en-US" sz="900"/>
              <a:t>자동 취소된 경우 매장취소</a:t>
            </a:r>
            <a:r>
              <a:rPr lang="en-US" altLang="ko-KR" sz="900"/>
              <a:t>(</a:t>
            </a:r>
            <a:r>
              <a:rPr lang="ko-KR" altLang="en-US" sz="900"/>
              <a:t>주문취소</a:t>
            </a:r>
            <a:r>
              <a:rPr lang="en-US" altLang="ko-KR" sz="900"/>
              <a:t>) </a:t>
            </a:r>
            <a:r>
              <a:rPr lang="ko-KR" altLang="en-US" sz="900"/>
              <a:t>옆에 안내 문구 추가</a:t>
            </a:r>
            <a:endParaRPr lang="en-US" altLang="ko-KR" sz="900"/>
          </a:p>
          <a:p>
            <a:endParaRPr lang="en-US" altLang="ko-KR" sz="900"/>
          </a:p>
          <a:p>
            <a:r>
              <a:rPr lang="ko-KR" altLang="en-US" sz="900"/>
              <a:t>가능한지 확인 부탁드리고 싶습니다</a:t>
            </a:r>
            <a:r>
              <a:rPr lang="en-US" altLang="ko-KR" sz="900"/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5D3EB67-E01A-1DB0-AE92-A8A59D4B7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62" y="1077805"/>
            <a:ext cx="5792587" cy="28168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D2FE67C-1D25-3078-0A0B-0C2D74019A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748"/>
          <a:stretch/>
        </p:blipFill>
        <p:spPr>
          <a:xfrm>
            <a:off x="6174374" y="1077806"/>
            <a:ext cx="5773951" cy="19225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65CFF8-F8F0-5A79-7ACE-A5460091E7E6}"/>
              </a:ext>
            </a:extLst>
          </p:cNvPr>
          <p:cNvSpPr txBox="1"/>
          <p:nvPr/>
        </p:nvSpPr>
        <p:spPr>
          <a:xfrm>
            <a:off x="7943055" y="2965093"/>
            <a:ext cx="1679576" cy="153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400" dirty="0"/>
              <a:t>*</a:t>
            </a:r>
            <a:r>
              <a:rPr lang="ko-KR" altLang="en-US" sz="400" dirty="0"/>
              <a:t>주문 후 </a:t>
            </a:r>
            <a:r>
              <a:rPr lang="en-US" altLang="ko-KR" sz="400" dirty="0"/>
              <a:t>15</a:t>
            </a:r>
            <a:r>
              <a:rPr lang="ko-KR" altLang="en-US" sz="400" dirty="0"/>
              <a:t>분 내에 처리되지 않아 자동으로 취소된 주문입니다</a:t>
            </a:r>
            <a:r>
              <a:rPr lang="en-US" altLang="ko-KR" sz="400" dirty="0"/>
              <a:t>.</a:t>
            </a:r>
            <a:endParaRPr lang="ko-KR" altLang="en-US" sz="4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EAC97E0-6072-16ED-D104-3C3A4DF38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463"/>
          <a:stretch/>
        </p:blipFill>
        <p:spPr>
          <a:xfrm>
            <a:off x="6174373" y="3141556"/>
            <a:ext cx="5773951" cy="9165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94904" y="4237774"/>
            <a:ext cx="4484195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[Order status change Scheduler]</a:t>
            </a:r>
          </a:p>
          <a:p>
            <a:r>
              <a:rPr lang="en-US" altLang="ko-KR" sz="900" dirty="0" smtClean="0">
                <a:latin typeface="+mn-ea"/>
              </a:rPr>
              <a:t>1.crontab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- every 10 minutes</a:t>
            </a:r>
          </a:p>
          <a:p>
            <a:r>
              <a:rPr lang="en-US" altLang="ko-KR" sz="900" dirty="0" smtClean="0">
                <a:latin typeface="+mn-ea"/>
              </a:rPr>
              <a:t>2.Logic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</a:t>
            </a:r>
            <a:r>
              <a:rPr lang="en-US" altLang="ko-KR" sz="900" dirty="0">
                <a:latin typeface="+mn-ea"/>
              </a:rPr>
              <a:t>) SELECT DB (</a:t>
            </a:r>
            <a:r>
              <a:rPr lang="en-US" altLang="ko-KR" sz="900" dirty="0" err="1" smtClean="0">
                <a:latin typeface="+mn-ea"/>
              </a:rPr>
              <a:t>st_order</a:t>
            </a:r>
            <a:r>
              <a:rPr lang="en-US" altLang="ko-KR" sz="900" dirty="0" smtClean="0">
                <a:latin typeface="+mn-ea"/>
              </a:rPr>
              <a:t>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a) conditions</a:t>
            </a:r>
          </a:p>
          <a:p>
            <a:r>
              <a:rPr lang="en-US" altLang="ko-KR" sz="900" dirty="0">
                <a:latin typeface="+mn-ea"/>
              </a:rPr>
              <a:t>     </a:t>
            </a:r>
            <a:r>
              <a:rPr lang="en-US" altLang="ko-KR" sz="900" dirty="0" smtClean="0">
                <a:latin typeface="+mn-ea"/>
              </a:rPr>
              <a:t> - </a:t>
            </a:r>
            <a:r>
              <a:rPr lang="en-US" altLang="ko-KR" sz="900" b="1" dirty="0" err="1" smtClean="0">
                <a:latin typeface="+mn-ea"/>
              </a:rPr>
              <a:t>st_mall.mall_type</a:t>
            </a:r>
            <a:r>
              <a:rPr lang="en-US" altLang="ko-KR" sz="900" b="1" dirty="0" smtClean="0">
                <a:latin typeface="+mn-ea"/>
              </a:rPr>
              <a:t> = ‘</a:t>
            </a:r>
            <a:r>
              <a:rPr lang="en-US" altLang="ko-KR" sz="900" b="1" dirty="0">
                <a:latin typeface="+mn-ea"/>
              </a:rPr>
              <a:t>store’ </a:t>
            </a:r>
            <a:br>
              <a:rPr lang="en-US" altLang="ko-KR" sz="900" b="1" dirty="0">
                <a:latin typeface="+mn-ea"/>
              </a:rPr>
            </a:br>
            <a:r>
              <a:rPr lang="en-US" altLang="ko-KR" sz="900" b="1" dirty="0">
                <a:latin typeface="+mn-ea"/>
              </a:rPr>
              <a:t>      - AND </a:t>
            </a:r>
            <a:r>
              <a:rPr lang="en-US" altLang="ko-KR" sz="900" b="1" dirty="0" err="1" smtClean="0">
                <a:latin typeface="+mn-ea"/>
              </a:rPr>
              <a:t>smart_order_status</a:t>
            </a:r>
            <a:r>
              <a:rPr lang="en-US" altLang="ko-KR" sz="900" b="1" dirty="0">
                <a:latin typeface="+mn-ea"/>
              </a:rPr>
              <a:t> = ‘</a:t>
            </a:r>
            <a:r>
              <a:rPr lang="en-US" altLang="ko-KR" sz="900" b="1" dirty="0" smtClean="0">
                <a:latin typeface="+mn-ea"/>
              </a:rPr>
              <a:t>SS01’ (</a:t>
            </a:r>
            <a:r>
              <a:rPr lang="ko-KR" altLang="en-US" sz="900" b="1" dirty="0" smtClean="0">
                <a:latin typeface="+mn-ea"/>
              </a:rPr>
              <a:t>주문확인중</a:t>
            </a:r>
            <a:r>
              <a:rPr lang="en-US" altLang="ko-KR" sz="900" b="1" dirty="0" smtClean="0">
                <a:latin typeface="+mn-ea"/>
              </a:rPr>
              <a:t>)</a:t>
            </a:r>
          </a:p>
          <a:p>
            <a:r>
              <a:rPr lang="en-US" altLang="ko-KR" sz="900" b="1" dirty="0">
                <a:latin typeface="+mn-ea"/>
              </a:rPr>
              <a:t>      - AND </a:t>
            </a:r>
            <a:r>
              <a:rPr lang="en-US" altLang="ko-KR" sz="900" b="1" dirty="0" err="1" smtClean="0">
                <a:latin typeface="+mn-ea"/>
              </a:rPr>
              <a:t>reg_date</a:t>
            </a:r>
            <a:r>
              <a:rPr lang="en-US" altLang="ko-KR" sz="900" b="1" dirty="0" smtClean="0">
                <a:latin typeface="+mn-ea"/>
              </a:rPr>
              <a:t> + 15 minutes &lt; current </a:t>
            </a:r>
            <a:r>
              <a:rPr lang="en-US" altLang="ko-KR" sz="900" b="1" dirty="0" err="1" smtClean="0">
                <a:latin typeface="+mn-ea"/>
              </a:rPr>
              <a:t>datetime</a:t>
            </a:r>
            <a:r>
              <a:rPr lang="en-US" altLang="ko-KR" sz="900" dirty="0" smtClean="0">
                <a:latin typeface="+mn-ea"/>
              </a:rPr>
              <a:t> </a:t>
            </a:r>
            <a:r>
              <a:rPr lang="en-US" altLang="ko-KR" sz="900" dirty="0">
                <a:latin typeface="+mn-ea"/>
              </a:rPr>
              <a:t> (define 15</a:t>
            </a:r>
            <a:r>
              <a:rPr lang="en-US" altLang="ko-KR" sz="900" dirty="0" smtClean="0">
                <a:latin typeface="+mn-ea"/>
              </a:rPr>
              <a:t> </a:t>
            </a:r>
            <a:r>
              <a:rPr lang="en-US" altLang="ko-KR" sz="900" dirty="0">
                <a:latin typeface="+mn-ea"/>
              </a:rPr>
              <a:t>min as constant </a:t>
            </a:r>
            <a:r>
              <a:rPr lang="en-US" altLang="ko-KR" sz="900" dirty="0" err="1">
                <a:latin typeface="+mn-ea"/>
              </a:rPr>
              <a:t>bcz</a:t>
            </a:r>
            <a:r>
              <a:rPr lang="en-US" altLang="ko-KR" sz="900" dirty="0">
                <a:latin typeface="+mn-ea"/>
              </a:rPr>
              <a:t> it can be changed)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2) change </a:t>
            </a:r>
            <a:r>
              <a:rPr lang="en-US" altLang="ko-KR" sz="900" dirty="0" err="1" smtClean="0">
                <a:latin typeface="+mn-ea"/>
              </a:rPr>
              <a:t>smart_order_status</a:t>
            </a:r>
            <a:r>
              <a:rPr lang="en-US" altLang="ko-KR" sz="900" dirty="0">
                <a:latin typeface="+mn-ea"/>
              </a:rPr>
              <a:t> with ‘</a:t>
            </a:r>
            <a:r>
              <a:rPr lang="en-US" altLang="ko-KR" sz="900" dirty="0" smtClean="0">
                <a:latin typeface="+mn-ea"/>
              </a:rPr>
              <a:t>SS10’ (</a:t>
            </a:r>
            <a:r>
              <a:rPr lang="ko-KR" altLang="en-US" sz="900" dirty="0">
                <a:latin typeface="+mn-ea"/>
              </a:rPr>
              <a:t>매장취소</a:t>
            </a:r>
            <a:r>
              <a:rPr lang="en-US" altLang="ko-KR" sz="900" dirty="0">
                <a:latin typeface="+mn-ea"/>
              </a:rPr>
              <a:t>(</a:t>
            </a:r>
            <a:r>
              <a:rPr lang="ko-KR" altLang="en-US" sz="900" dirty="0">
                <a:latin typeface="+mn-ea"/>
              </a:rPr>
              <a:t>주문취소</a:t>
            </a:r>
            <a:r>
              <a:rPr lang="en-US" altLang="ko-KR" sz="900" dirty="0" smtClean="0">
                <a:latin typeface="+mn-ea"/>
              </a:rPr>
              <a:t>)) and </a:t>
            </a:r>
            <a:r>
              <a:rPr lang="en-US" altLang="ko-KR" sz="900" dirty="0">
                <a:latin typeface="+mn-ea"/>
              </a:rPr>
              <a:t>call PG cancel API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</a:t>
            </a:r>
            <a:r>
              <a:rPr lang="en-US" altLang="ko-KR" sz="900" b="1" dirty="0" smtClean="0">
                <a:latin typeface="+mn-ea"/>
              </a:rPr>
              <a:t>a) process is same with order status is UPDATED with ‘SS10’ on [ADMIN] </a:t>
            </a:r>
            <a:r>
              <a:rPr lang="ko-KR" altLang="en-US" sz="900" b="1" dirty="0" smtClean="0">
                <a:latin typeface="+mn-ea"/>
              </a:rPr>
              <a:t>주문관리</a:t>
            </a:r>
            <a:r>
              <a:rPr lang="en-US" altLang="ko-KR" sz="900" b="1" dirty="0">
                <a:latin typeface="+mn-ea"/>
              </a:rPr>
              <a:t>(/</a:t>
            </a:r>
            <a:r>
              <a:rPr lang="en-US" altLang="ko-KR" sz="900" b="1" dirty="0" err="1" smtClean="0">
                <a:latin typeface="+mn-ea"/>
              </a:rPr>
              <a:t>storeOrder</a:t>
            </a:r>
            <a:r>
              <a:rPr lang="en-US" altLang="ko-KR" sz="900" b="1" dirty="0" smtClean="0">
                <a:latin typeface="+mn-ea"/>
              </a:rPr>
              <a:t>) &gt; </a:t>
            </a:r>
            <a:r>
              <a:rPr lang="ko-KR" altLang="en-US" sz="900" b="1" dirty="0" smtClean="0">
                <a:latin typeface="+mn-ea"/>
              </a:rPr>
              <a:t>상세</a:t>
            </a:r>
            <a:r>
              <a:rPr lang="en-US" altLang="ko-KR" sz="900" b="1" dirty="0" smtClean="0">
                <a:latin typeface="+mn-ea"/>
              </a:rPr>
              <a:t>(Modify)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b) when UPDATE DB (</a:t>
            </a:r>
            <a:r>
              <a:rPr lang="en-US" altLang="ko-KR" sz="900" b="1" dirty="0" err="1" smtClean="0">
                <a:latin typeface="+mn-ea"/>
              </a:rPr>
              <a:t>st_order</a:t>
            </a:r>
            <a:r>
              <a:rPr lang="en-US" altLang="ko-KR" sz="900" b="1" dirty="0" smtClean="0">
                <a:latin typeface="+mn-ea"/>
              </a:rPr>
              <a:t>)</a:t>
            </a:r>
          </a:p>
          <a:p>
            <a:r>
              <a:rPr lang="en-US" altLang="ko-KR" sz="900" b="1" dirty="0">
                <a:latin typeface="+mn-ea"/>
              </a:rPr>
              <a:t>       - set </a:t>
            </a:r>
            <a:r>
              <a:rPr lang="en-US" altLang="ko-KR" sz="900" b="1" dirty="0" err="1" smtClean="0">
                <a:latin typeface="+mn-ea"/>
              </a:rPr>
              <a:t>auto_cancel_yn</a:t>
            </a:r>
            <a:r>
              <a:rPr lang="en-US" altLang="ko-KR" sz="900" b="1" dirty="0" smtClean="0">
                <a:latin typeface="+mn-ea"/>
              </a:rPr>
              <a:t> = ‘Y’ (NEW)</a:t>
            </a:r>
            <a:endParaRPr lang="en-US" altLang="ko-KR" sz="900" b="1" dirty="0"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6913" y="5152458"/>
            <a:ext cx="369630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1.Menu navigation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스마트 오더 </a:t>
            </a:r>
            <a:r>
              <a:rPr lang="ko-KR" altLang="en-US" sz="1000" dirty="0"/>
              <a:t>관리 </a:t>
            </a:r>
            <a:r>
              <a:rPr lang="en-US" altLang="ko-KR" sz="1000" dirty="0"/>
              <a:t>&gt;</a:t>
            </a:r>
            <a:r>
              <a:rPr lang="ko-KR" altLang="en-US" sz="1000" dirty="0" smtClean="0"/>
              <a:t> </a:t>
            </a:r>
            <a:r>
              <a:rPr lang="ko-KR" altLang="en-US" sz="1000" b="1" dirty="0" smtClean="0"/>
              <a:t>주문 관리 </a:t>
            </a:r>
            <a:r>
              <a:rPr lang="en-US" altLang="ko-KR" sz="1000" b="1" dirty="0" smtClean="0"/>
              <a:t>(/</a:t>
            </a:r>
            <a:r>
              <a:rPr lang="en-US" altLang="ko-KR" sz="1000" b="1" dirty="0" err="1" smtClean="0"/>
              <a:t>storeOrder</a:t>
            </a:r>
            <a:r>
              <a:rPr lang="en-US" altLang="ko-KR" sz="1000" b="1" dirty="0" smtClean="0"/>
              <a:t>) &gt; </a:t>
            </a:r>
            <a:r>
              <a:rPr lang="ko-KR" altLang="en-US" sz="1000" b="1" dirty="0" smtClean="0"/>
              <a:t>상세</a:t>
            </a:r>
            <a:r>
              <a:rPr lang="en-US" altLang="ko-KR" sz="1000" b="1" dirty="0" smtClean="0"/>
              <a:t>(Modify)</a:t>
            </a:r>
            <a:endParaRPr lang="en-US" altLang="ko-KR" sz="1000" dirty="0" smtClean="0"/>
          </a:p>
          <a:p>
            <a:endParaRPr lang="en-US" altLang="ko-KR" sz="1000" dirty="0">
              <a:latin typeface="+mn-ea"/>
            </a:endParaRPr>
          </a:p>
          <a:p>
            <a:r>
              <a:rPr lang="en-US" altLang="ko-KR" sz="1000" dirty="0" smtClean="0">
                <a:latin typeface="+mn-ea"/>
              </a:rPr>
              <a:t>2.Field</a:t>
            </a:r>
          </a:p>
          <a:p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1) </a:t>
            </a:r>
            <a:r>
              <a:rPr lang="ko-KR" altLang="en-US" sz="1000" dirty="0" smtClean="0">
                <a:latin typeface="+mn-ea"/>
              </a:rPr>
              <a:t>주문 상태 </a:t>
            </a:r>
            <a:r>
              <a:rPr lang="en-US" altLang="ko-KR" sz="1000" dirty="0">
                <a:latin typeface="+mn-ea"/>
              </a:rPr>
              <a:t>: {</a:t>
            </a:r>
            <a:r>
              <a:rPr lang="en-US" altLang="ko-KR" sz="1000" dirty="0" err="1" smtClean="0">
                <a:latin typeface="+mn-ea"/>
              </a:rPr>
              <a:t>smart_order_status</a:t>
            </a:r>
            <a:r>
              <a:rPr lang="en-US" altLang="ko-KR" sz="1000" dirty="0" smtClean="0">
                <a:latin typeface="+mn-ea"/>
              </a:rPr>
              <a:t>}</a:t>
            </a:r>
          </a:p>
          <a:p>
            <a:r>
              <a:rPr lang="en-US" altLang="ko-KR" sz="1000" b="1" dirty="0">
                <a:latin typeface="+mn-ea"/>
              </a:rPr>
              <a:t> </a:t>
            </a:r>
            <a:r>
              <a:rPr lang="en-US" altLang="ko-KR" sz="1000" b="1" dirty="0" smtClean="0">
                <a:latin typeface="+mn-ea"/>
              </a:rPr>
              <a:t>   a) if </a:t>
            </a:r>
            <a:r>
              <a:rPr lang="en-US" altLang="ko-KR" sz="1000" dirty="0" err="1" smtClean="0">
                <a:latin typeface="+mn-ea"/>
              </a:rPr>
              <a:t>smart_order_status</a:t>
            </a:r>
            <a:r>
              <a:rPr lang="en-US" altLang="ko-KR" sz="1000" dirty="0" smtClean="0">
                <a:latin typeface="+mn-ea"/>
              </a:rPr>
              <a:t> = ‘SS10’</a:t>
            </a:r>
          </a:p>
          <a:p>
            <a:r>
              <a:rPr lang="en-US" altLang="ko-KR" sz="1000" b="1" dirty="0">
                <a:latin typeface="+mn-ea"/>
              </a:rPr>
              <a:t> </a:t>
            </a:r>
            <a:r>
              <a:rPr lang="en-US" altLang="ko-KR" sz="1000" b="1" dirty="0" smtClean="0">
                <a:latin typeface="+mn-ea"/>
              </a:rPr>
              <a:t>     - </a:t>
            </a:r>
            <a:r>
              <a:rPr lang="en-US" altLang="ko-KR" sz="1000" b="1" dirty="0">
                <a:latin typeface="+mn-ea"/>
              </a:rPr>
              <a:t>if </a:t>
            </a:r>
            <a:r>
              <a:rPr lang="en-US" altLang="ko-KR" sz="1000" b="1" dirty="0" err="1">
                <a:latin typeface="+mn-ea"/>
              </a:rPr>
              <a:t>auto_cancel_yn</a:t>
            </a:r>
            <a:r>
              <a:rPr lang="en-US" altLang="ko-KR" sz="1000" b="1" dirty="0">
                <a:latin typeface="+mn-ea"/>
              </a:rPr>
              <a:t> = ‘Y</a:t>
            </a:r>
            <a:r>
              <a:rPr lang="en-US" altLang="ko-KR" sz="1000" b="1" dirty="0" smtClean="0">
                <a:latin typeface="+mn-ea"/>
              </a:rPr>
              <a:t>’, append guide text.(</a:t>
            </a:r>
            <a:r>
              <a:rPr lang="en-US" altLang="ko-KR" sz="1000" dirty="0"/>
              <a:t>*</a:t>
            </a:r>
            <a:r>
              <a:rPr lang="ko-KR" altLang="en-US" sz="1000" dirty="0"/>
              <a:t>주문 후 </a:t>
            </a:r>
            <a:r>
              <a:rPr lang="en-US" altLang="ko-KR" sz="1000" dirty="0"/>
              <a:t>15</a:t>
            </a:r>
            <a:r>
              <a:rPr lang="ko-KR" altLang="en-US" sz="1000" dirty="0"/>
              <a:t>분 내에 처리되지 않아 자동으로 취소된 </a:t>
            </a:r>
            <a:r>
              <a:rPr lang="ko-KR" altLang="en-US" sz="1000" dirty="0" smtClean="0"/>
              <a:t>주문입니다</a:t>
            </a:r>
            <a:r>
              <a:rPr lang="en-US" altLang="ko-KR" sz="1000" dirty="0" smtClean="0"/>
              <a:t>.”)</a:t>
            </a:r>
            <a:endParaRPr lang="en-US" altLang="ko-KR" sz="1000" b="1" dirty="0" smtClean="0">
              <a:latin typeface="+mn-ea"/>
            </a:endParaRPr>
          </a:p>
          <a:p>
            <a:endParaRPr lang="en-US" altLang="ko-KR" sz="10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8091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8BC996-4BAF-42AF-A3A9-D519D0DDD6B3}"/>
              </a:ext>
            </a:extLst>
          </p:cNvPr>
          <p:cNvSpPr txBox="1"/>
          <p:nvPr/>
        </p:nvSpPr>
        <p:spPr>
          <a:xfrm>
            <a:off x="1772575" y="3036585"/>
            <a:ext cx="86468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/>
              <a:t>환불 추가</a:t>
            </a:r>
            <a:endParaRPr lang="en-US" altLang="ko-KR" sz="4500" b="1"/>
          </a:p>
        </p:txBody>
      </p:sp>
    </p:spTree>
    <p:extLst>
      <p:ext uri="{BB962C8B-B14F-4D97-AF65-F5344CB8AC3E}">
        <p14:creationId xmlns:p14="http://schemas.microsoft.com/office/powerpoint/2010/main" val="1964743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A0D359C0-3D13-924A-7BE8-AD8A8A9F3ABF}"/>
              </a:ext>
            </a:extLst>
          </p:cNvPr>
          <p:cNvCxnSpPr>
            <a:stCxn id="2" idx="3"/>
            <a:endCxn id="13" idx="1"/>
          </p:cNvCxnSpPr>
          <p:nvPr/>
        </p:nvCxnSpPr>
        <p:spPr>
          <a:xfrm flipV="1">
            <a:off x="5682475" y="3972418"/>
            <a:ext cx="431916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98178EE8-3CEF-2794-685B-04EE103329D1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00364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3556933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755135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110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백엔드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 오더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주문 확정 후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진행 도중 또는 수령 완료 후 환불 처리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필요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환불 추가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2023.08.29.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06FCEC62-657C-AAD2-5B1D-5D7A1C4CA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184479"/>
            <a:ext cx="4903587" cy="382103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CE2AC1F-2381-7DDE-0A1C-AFB41D850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425" y="1364939"/>
            <a:ext cx="2518069" cy="20894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09C2B60-AEE2-0CCD-29A2-688D9CC68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051" y="1364938"/>
            <a:ext cx="2299709" cy="20951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94CA22BA-C7A0-6A03-4B2F-67DE060F1596}"/>
              </a:ext>
            </a:extLst>
          </p:cNvPr>
          <p:cNvSpPr/>
          <p:nvPr/>
        </p:nvSpPr>
        <p:spPr>
          <a:xfrm>
            <a:off x="4818409" y="3758499"/>
            <a:ext cx="864066" cy="4278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/>
              <a:t>주문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07AE6EB-D763-5359-A6DB-4390506674DC}"/>
              </a:ext>
            </a:extLst>
          </p:cNvPr>
          <p:cNvSpPr/>
          <p:nvPr/>
        </p:nvSpPr>
        <p:spPr>
          <a:xfrm>
            <a:off x="5834875" y="3758498"/>
            <a:ext cx="864066" cy="42783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/>
              <a:t>주문 확정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7D99B789-F190-AF02-1994-EA836D62E351}"/>
              </a:ext>
            </a:extLst>
          </p:cNvPr>
          <p:cNvSpPr/>
          <p:nvPr/>
        </p:nvSpPr>
        <p:spPr>
          <a:xfrm>
            <a:off x="5834875" y="4341300"/>
            <a:ext cx="864066" cy="42783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/>
              <a:t>매장 취소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26A9BAD-0795-098D-6AA6-D4E63474B26C}"/>
              </a:ext>
            </a:extLst>
          </p:cNvPr>
          <p:cNvSpPr/>
          <p:nvPr/>
        </p:nvSpPr>
        <p:spPr>
          <a:xfrm>
            <a:off x="6888514" y="3758497"/>
            <a:ext cx="864066" cy="4278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/>
              <a:t>(</a:t>
            </a:r>
            <a:r>
              <a:rPr lang="ko-KR" altLang="en-US" sz="900"/>
              <a:t>확정 안내</a:t>
            </a:r>
            <a:r>
              <a:rPr lang="en-US" altLang="ko-KR" sz="900"/>
              <a:t>)</a:t>
            </a:r>
            <a:endParaRPr lang="ko-KR" altLang="en-US" sz="90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92B1D35-D1C7-BEEB-7B11-44169F3233B1}"/>
              </a:ext>
            </a:extLst>
          </p:cNvPr>
          <p:cNvSpPr/>
          <p:nvPr/>
        </p:nvSpPr>
        <p:spPr>
          <a:xfrm>
            <a:off x="7936550" y="3770848"/>
            <a:ext cx="864066" cy="42783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/>
              <a:t>준비 완료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C73DB4D-1C0E-EF10-0C23-A2A7D3159C29}"/>
              </a:ext>
            </a:extLst>
          </p:cNvPr>
          <p:cNvSpPr/>
          <p:nvPr/>
        </p:nvSpPr>
        <p:spPr>
          <a:xfrm>
            <a:off x="7936550" y="4353650"/>
            <a:ext cx="864066" cy="42783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/>
              <a:t>환불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C0BC139F-7751-458E-D50D-40E75B34B89A}"/>
              </a:ext>
            </a:extLst>
          </p:cNvPr>
          <p:cNvSpPr/>
          <p:nvPr/>
        </p:nvSpPr>
        <p:spPr>
          <a:xfrm>
            <a:off x="8959429" y="3758497"/>
            <a:ext cx="864066" cy="4278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/>
              <a:t>(</a:t>
            </a:r>
            <a:r>
              <a:rPr lang="ko-KR" altLang="en-US" sz="900"/>
              <a:t>수령 안내</a:t>
            </a:r>
            <a:r>
              <a:rPr lang="en-US" altLang="ko-KR" sz="900"/>
              <a:t>)</a:t>
            </a:r>
            <a:endParaRPr lang="ko-KR" altLang="en-US" sz="90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AF0595DC-36CB-ECC1-CB57-32732DE094BA}"/>
              </a:ext>
            </a:extLst>
          </p:cNvPr>
          <p:cNvSpPr/>
          <p:nvPr/>
        </p:nvSpPr>
        <p:spPr>
          <a:xfrm>
            <a:off x="10001642" y="3758498"/>
            <a:ext cx="864066" cy="42783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/>
              <a:t>수령 완료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BE1664EC-B7A2-CDF5-B013-F056C95F6330}"/>
              </a:ext>
            </a:extLst>
          </p:cNvPr>
          <p:cNvSpPr/>
          <p:nvPr/>
        </p:nvSpPr>
        <p:spPr>
          <a:xfrm>
            <a:off x="10001642" y="4341300"/>
            <a:ext cx="864066" cy="42783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/>
              <a:t>환불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06B72E-CECD-E587-1FB1-AF8365E0A840}"/>
              </a:ext>
            </a:extLst>
          </p:cNvPr>
          <p:cNvSpPr txBox="1"/>
          <p:nvPr/>
        </p:nvSpPr>
        <p:spPr>
          <a:xfrm>
            <a:off x="303413" y="5285115"/>
            <a:ext cx="6531496" cy="5078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6.</a:t>
            </a:r>
            <a:r>
              <a:rPr lang="ko-KR" altLang="en-US" sz="900"/>
              <a:t>의 내용처럼 주문 진행 중</a:t>
            </a:r>
            <a:r>
              <a:rPr lang="en-US" altLang="ko-KR" sz="900"/>
              <a:t>(</a:t>
            </a:r>
            <a:r>
              <a:rPr lang="ko-KR" altLang="en-US" sz="900"/>
              <a:t>주문 확정 후</a:t>
            </a:r>
            <a:r>
              <a:rPr lang="en-US" altLang="ko-KR" sz="900"/>
              <a:t>) </a:t>
            </a:r>
            <a:r>
              <a:rPr lang="ko-KR" altLang="en-US" sz="900"/>
              <a:t>또는 주문 프로세스 전체가 완료된 후의 매장 취소</a:t>
            </a:r>
            <a:r>
              <a:rPr lang="en-US" altLang="ko-KR" sz="900"/>
              <a:t>(</a:t>
            </a:r>
            <a:r>
              <a:rPr lang="ko-KR" altLang="en-US" sz="900"/>
              <a:t>환불</a:t>
            </a:r>
            <a:r>
              <a:rPr lang="en-US" altLang="ko-KR" sz="900"/>
              <a:t>)</a:t>
            </a:r>
            <a:r>
              <a:rPr lang="ko-KR" altLang="en-US" sz="900"/>
              <a:t>이 필요할 것 같습니다</a:t>
            </a:r>
            <a:r>
              <a:rPr lang="en-US" altLang="ko-KR" sz="900"/>
              <a:t>.</a:t>
            </a:r>
          </a:p>
          <a:p>
            <a:r>
              <a:rPr lang="ko-KR" altLang="en-US" sz="900"/>
              <a:t>현재는 주문 확정된 후에 매장 취소</a:t>
            </a:r>
            <a:r>
              <a:rPr lang="en-US" altLang="ko-KR" sz="900"/>
              <a:t>, </a:t>
            </a:r>
            <a:r>
              <a:rPr lang="ko-KR" altLang="en-US" sz="900"/>
              <a:t>주문자 취소 처리가 불가능한 것으로 보입니다</a:t>
            </a:r>
            <a:r>
              <a:rPr lang="en-US" altLang="ko-KR" sz="900"/>
              <a:t>.</a:t>
            </a:r>
          </a:p>
          <a:p>
            <a:r>
              <a:rPr lang="ko-KR" altLang="en-US" sz="900"/>
              <a:t>환불은 현재 주문 상태가 주문 확정</a:t>
            </a:r>
            <a:r>
              <a:rPr lang="en-US" altLang="ko-KR" sz="900"/>
              <a:t>,</a:t>
            </a:r>
            <a:r>
              <a:rPr lang="ko-KR" altLang="en-US" sz="900"/>
              <a:t> 수령 대기중</a:t>
            </a:r>
            <a:r>
              <a:rPr lang="en-US" altLang="ko-KR" sz="900"/>
              <a:t>, </a:t>
            </a:r>
            <a:r>
              <a:rPr lang="ko-KR" altLang="en-US" sz="900"/>
              <a:t>수령 완료인 경우에 선택 가능하면 될 것 같습니다</a:t>
            </a:r>
            <a:r>
              <a:rPr lang="en-US" altLang="ko-KR" sz="900"/>
              <a:t>.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B00608A0-1B7B-EF41-4145-315F774B6D16}"/>
              </a:ext>
            </a:extLst>
          </p:cNvPr>
          <p:cNvSpPr/>
          <p:nvPr/>
        </p:nvSpPr>
        <p:spPr>
          <a:xfrm>
            <a:off x="11024521" y="3758496"/>
            <a:ext cx="864066" cy="42783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/>
              <a:t>환불</a:t>
            </a:r>
          </a:p>
        </p:txBody>
      </p:sp>
    </p:spTree>
    <p:extLst>
      <p:ext uri="{BB962C8B-B14F-4D97-AF65-F5344CB8AC3E}">
        <p14:creationId xmlns:p14="http://schemas.microsoft.com/office/powerpoint/2010/main" val="85848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E59C35A-334A-6D6E-E1CD-6948F32FDE19}"/>
              </a:ext>
            </a:extLst>
          </p:cNvPr>
          <p:cNvSpPr/>
          <p:nvPr/>
        </p:nvSpPr>
        <p:spPr>
          <a:xfrm>
            <a:off x="1442856" y="774078"/>
            <a:ext cx="8321929" cy="54701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2BAB255-D9B8-56E2-45F1-A0B8E1C6FD16}"/>
              </a:ext>
            </a:extLst>
          </p:cNvPr>
          <p:cNvSpPr/>
          <p:nvPr/>
        </p:nvSpPr>
        <p:spPr>
          <a:xfrm>
            <a:off x="1649490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APP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1B687BA-24C4-D5DE-275E-775F5433E07A}"/>
              </a:ext>
            </a:extLst>
          </p:cNvPr>
          <p:cNvSpPr/>
          <p:nvPr/>
        </p:nvSpPr>
        <p:spPr>
          <a:xfrm>
            <a:off x="4837749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MALL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9B72FEF-1E2E-73E0-D371-C5A61B125B14}"/>
              </a:ext>
            </a:extLst>
          </p:cNvPr>
          <p:cNvSpPr/>
          <p:nvPr/>
        </p:nvSpPr>
        <p:spPr>
          <a:xfrm>
            <a:off x="2213304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106A2D4-278C-AA86-97EA-747DA408C110}"/>
              </a:ext>
            </a:extLst>
          </p:cNvPr>
          <p:cNvSpPr/>
          <p:nvPr/>
        </p:nvSpPr>
        <p:spPr>
          <a:xfrm>
            <a:off x="5365183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F8EE83B-2FC1-A606-C3F2-F44A3E7D1E81}"/>
              </a:ext>
            </a:extLst>
          </p:cNvPr>
          <p:cNvCxnSpPr>
            <a:cxnSpLocks/>
          </p:cNvCxnSpPr>
          <p:nvPr/>
        </p:nvCxnSpPr>
        <p:spPr>
          <a:xfrm>
            <a:off x="2303977" y="1712931"/>
            <a:ext cx="3141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6153B1-D795-5C93-AF03-DF454D02E3AB}"/>
              </a:ext>
            </a:extLst>
          </p:cNvPr>
          <p:cNvSpPr txBox="1"/>
          <p:nvPr/>
        </p:nvSpPr>
        <p:spPr>
          <a:xfrm>
            <a:off x="2388368" y="1497641"/>
            <a:ext cx="2905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/>
              <a:t>1. </a:t>
            </a:r>
            <a:r>
              <a:rPr kumimoji="1" lang="ko-KR" altLang="en-US" sz="800"/>
              <a:t>주문</a:t>
            </a:r>
            <a:endParaRPr kumimoji="1" lang="en-US" altLang="ko-KR" sz="800"/>
          </a:p>
          <a:p>
            <a:pPr marL="228600" indent="-228600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E7BCE1-DBFE-8DFB-6026-0AB7E7A97F72}"/>
              </a:ext>
            </a:extLst>
          </p:cNvPr>
          <p:cNvSpPr txBox="1"/>
          <p:nvPr/>
        </p:nvSpPr>
        <p:spPr>
          <a:xfrm>
            <a:off x="781049" y="2857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1. </a:t>
            </a:r>
            <a:r>
              <a:rPr lang="ko-KR" altLang="en-US" b="1"/>
              <a:t>정상 주문 프로세스</a:t>
            </a: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55D23D2A-1DDB-9D9E-EFAE-7B4B64784883}"/>
              </a:ext>
            </a:extLst>
          </p:cNvPr>
          <p:cNvCxnSpPr>
            <a:cxnSpLocks/>
          </p:cNvCxnSpPr>
          <p:nvPr/>
        </p:nvCxnSpPr>
        <p:spPr>
          <a:xfrm flipH="1">
            <a:off x="2375882" y="2426969"/>
            <a:ext cx="29893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04D900A-B228-6437-A328-8EA2723A2B62}"/>
              </a:ext>
            </a:extLst>
          </p:cNvPr>
          <p:cNvSpPr txBox="1"/>
          <p:nvPr/>
        </p:nvSpPr>
        <p:spPr>
          <a:xfrm>
            <a:off x="2388367" y="2221204"/>
            <a:ext cx="297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800"/>
              <a:t>2. </a:t>
            </a:r>
            <a:r>
              <a:rPr kumimoji="1" lang="ko-KR" altLang="en-US" sz="800"/>
              <a:t>주문 확정</a:t>
            </a:r>
            <a:endParaRPr kumimoji="1" lang="en-US" altLang="ko-KR" sz="800"/>
          </a:p>
          <a:p>
            <a:pPr marL="228600" indent="-228600" algn="r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상품준비중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주문확정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2716EE0C-E2D5-8B5C-C215-F8B31DA80107}"/>
              </a:ext>
            </a:extLst>
          </p:cNvPr>
          <p:cNvCxnSpPr>
            <a:cxnSpLocks/>
          </p:cNvCxnSpPr>
          <p:nvPr/>
        </p:nvCxnSpPr>
        <p:spPr>
          <a:xfrm flipH="1">
            <a:off x="2375882" y="3170204"/>
            <a:ext cx="29893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B3BBF28-6AAB-48D4-EC52-23D1B2979A19}"/>
              </a:ext>
            </a:extLst>
          </p:cNvPr>
          <p:cNvSpPr txBox="1"/>
          <p:nvPr/>
        </p:nvSpPr>
        <p:spPr>
          <a:xfrm>
            <a:off x="2388367" y="2964439"/>
            <a:ext cx="297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800"/>
              <a:t>3. </a:t>
            </a:r>
            <a:r>
              <a:rPr kumimoji="1" lang="ko-KR" altLang="en-US" sz="800"/>
              <a:t>준비 완료 안내</a:t>
            </a:r>
            <a:r>
              <a:rPr kumimoji="1" lang="en-US" altLang="ko-KR" sz="800"/>
              <a:t> </a:t>
            </a:r>
          </a:p>
          <a:p>
            <a:pPr marL="228600" indent="-228600" algn="r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준비 완료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수령대기중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1AB526EA-FDF0-F003-AF89-CFBADE96B239}"/>
              </a:ext>
            </a:extLst>
          </p:cNvPr>
          <p:cNvCxnSpPr>
            <a:cxnSpLocks/>
          </p:cNvCxnSpPr>
          <p:nvPr/>
        </p:nvCxnSpPr>
        <p:spPr>
          <a:xfrm>
            <a:off x="2291491" y="3970269"/>
            <a:ext cx="3141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E39B20F-900E-1B91-4AE4-6A4318625312}"/>
              </a:ext>
            </a:extLst>
          </p:cNvPr>
          <p:cNvSpPr txBox="1"/>
          <p:nvPr/>
        </p:nvSpPr>
        <p:spPr>
          <a:xfrm>
            <a:off x="2375882" y="3754979"/>
            <a:ext cx="2905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/>
              <a:t>4. QR </a:t>
            </a:r>
            <a:r>
              <a:rPr kumimoji="1" lang="ko-KR" altLang="en-US" sz="800"/>
              <a:t>및 </a:t>
            </a:r>
            <a:r>
              <a:rPr kumimoji="1" lang="en-US" altLang="ko-KR" sz="800"/>
              <a:t>POS</a:t>
            </a:r>
            <a:r>
              <a:rPr kumimoji="1" lang="ko-KR" altLang="en-US" sz="800"/>
              <a:t>에서의 수령 완료 처리</a:t>
            </a:r>
            <a:endParaRPr kumimoji="1" lang="en-US" altLang="ko-KR" sz="800"/>
          </a:p>
          <a:p>
            <a:pPr marL="228600" indent="-228600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수령완료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수령완료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24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F59E5B61-7EB9-8B4A-0681-26334C9BE7EB}"/>
              </a:ext>
            </a:extLst>
          </p:cNvPr>
          <p:cNvSpPr/>
          <p:nvPr/>
        </p:nvSpPr>
        <p:spPr>
          <a:xfrm>
            <a:off x="1442856" y="774078"/>
            <a:ext cx="8321929" cy="54701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9030FC4-4C43-DFBC-C697-F67694301C56}"/>
              </a:ext>
            </a:extLst>
          </p:cNvPr>
          <p:cNvSpPr/>
          <p:nvPr/>
        </p:nvSpPr>
        <p:spPr>
          <a:xfrm>
            <a:off x="1649490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APP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E002E64-E978-3956-73C6-73ADB23B5EF0}"/>
              </a:ext>
            </a:extLst>
          </p:cNvPr>
          <p:cNvSpPr/>
          <p:nvPr/>
        </p:nvSpPr>
        <p:spPr>
          <a:xfrm>
            <a:off x="4837749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MALL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5149437-06A7-44FE-824D-9B477CFD7C59}"/>
              </a:ext>
            </a:extLst>
          </p:cNvPr>
          <p:cNvSpPr/>
          <p:nvPr/>
        </p:nvSpPr>
        <p:spPr>
          <a:xfrm>
            <a:off x="2213304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2E67F8B-A5E6-46F5-DF6F-A9FEE74C8DAB}"/>
              </a:ext>
            </a:extLst>
          </p:cNvPr>
          <p:cNvSpPr/>
          <p:nvPr/>
        </p:nvSpPr>
        <p:spPr>
          <a:xfrm>
            <a:off x="5365183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8CBE8B53-2597-76D1-1090-933A820D15BA}"/>
              </a:ext>
            </a:extLst>
          </p:cNvPr>
          <p:cNvCxnSpPr>
            <a:cxnSpLocks/>
          </p:cNvCxnSpPr>
          <p:nvPr/>
        </p:nvCxnSpPr>
        <p:spPr>
          <a:xfrm>
            <a:off x="2303977" y="1712931"/>
            <a:ext cx="3141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D1F1A57-2E77-6AB0-B257-7D181EA23BD0}"/>
              </a:ext>
            </a:extLst>
          </p:cNvPr>
          <p:cNvSpPr txBox="1"/>
          <p:nvPr/>
        </p:nvSpPr>
        <p:spPr>
          <a:xfrm>
            <a:off x="2388368" y="1497641"/>
            <a:ext cx="2905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/>
              <a:t>1. </a:t>
            </a:r>
            <a:r>
              <a:rPr kumimoji="1" lang="ko-KR" altLang="en-US" sz="800"/>
              <a:t>주문</a:t>
            </a:r>
            <a:endParaRPr kumimoji="1" lang="en-US" altLang="ko-KR" sz="800"/>
          </a:p>
          <a:p>
            <a:pPr marL="228600" indent="-228600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FA828-0B9A-724D-3B37-F30573D9C621}"/>
              </a:ext>
            </a:extLst>
          </p:cNvPr>
          <p:cNvSpPr txBox="1"/>
          <p:nvPr/>
        </p:nvSpPr>
        <p:spPr>
          <a:xfrm>
            <a:off x="781049" y="2857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2. </a:t>
            </a:r>
            <a:r>
              <a:rPr lang="ko-KR" altLang="en-US" b="1"/>
              <a:t>사용자 주문 취소의 경우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545821A5-8CA7-FB0A-1A1A-B6A181E2A80A}"/>
              </a:ext>
            </a:extLst>
          </p:cNvPr>
          <p:cNvCxnSpPr>
            <a:cxnSpLocks/>
          </p:cNvCxnSpPr>
          <p:nvPr/>
        </p:nvCxnSpPr>
        <p:spPr>
          <a:xfrm>
            <a:off x="2291491" y="2512996"/>
            <a:ext cx="3141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8935731-2366-0EEE-C1AC-F0ED7AE9768B}"/>
              </a:ext>
            </a:extLst>
          </p:cNvPr>
          <p:cNvSpPr txBox="1"/>
          <p:nvPr/>
        </p:nvSpPr>
        <p:spPr>
          <a:xfrm>
            <a:off x="2375882" y="2297706"/>
            <a:ext cx="290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/>
              <a:t>2. </a:t>
            </a:r>
            <a:r>
              <a:rPr kumimoji="1" lang="ko-KR" altLang="en-US" sz="800"/>
              <a:t>사용자 주문 취소</a:t>
            </a:r>
            <a:endParaRPr kumimoji="1" lang="en-US" altLang="ko-KR" sz="800"/>
          </a:p>
          <a:p>
            <a:endParaRPr kumimoji="1" lang="en-US" altLang="ko-KR" sz="800"/>
          </a:p>
          <a:p>
            <a:r>
              <a:rPr kumimoji="1" lang="en-US" altLang="ko-KR" sz="800"/>
              <a:t>*</a:t>
            </a:r>
            <a:r>
              <a:rPr kumimoji="1" lang="ko-KR" altLang="en-US" sz="800"/>
              <a:t>주문 상태가 주문 확인 중인 경우에만 사용자 취소 가능</a:t>
            </a:r>
            <a:endParaRPr kumimoji="1" lang="en-US" altLang="ko-KR" sz="800"/>
          </a:p>
          <a:p>
            <a:pPr marL="228600" indent="-228600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사용자 취소</a:t>
            </a:r>
            <a:r>
              <a:rPr kumimoji="1" lang="en-US" altLang="ko-KR" sz="800">
                <a:solidFill>
                  <a:schemeClr val="accent2"/>
                </a:solidFill>
              </a:rPr>
              <a:t>(</a:t>
            </a:r>
            <a:r>
              <a:rPr kumimoji="1" lang="ko-KR" altLang="en-US" sz="800">
                <a:solidFill>
                  <a:schemeClr val="accent2"/>
                </a:solidFill>
              </a:rPr>
              <a:t>주문취소</a:t>
            </a:r>
            <a:r>
              <a:rPr kumimoji="1" lang="en-US" altLang="ko-KR" sz="800">
                <a:solidFill>
                  <a:schemeClr val="accent2"/>
                </a:solidFill>
              </a:rPr>
              <a:t>)</a:t>
            </a:r>
          </a:p>
          <a:p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사용자 취소</a:t>
            </a:r>
            <a:r>
              <a:rPr kumimoji="1" lang="en-US" altLang="ko-KR" sz="800">
                <a:solidFill>
                  <a:schemeClr val="accent2"/>
                </a:solidFill>
              </a:rPr>
              <a:t>(</a:t>
            </a:r>
            <a:r>
              <a:rPr kumimoji="1" lang="ko-KR" altLang="en-US" sz="800">
                <a:solidFill>
                  <a:schemeClr val="accent2"/>
                </a:solidFill>
              </a:rPr>
              <a:t>주문취소</a:t>
            </a:r>
            <a:r>
              <a:rPr kumimoji="1" lang="en-US" altLang="ko-KR" sz="8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46799C-3407-A859-3B5B-CF6486061F0C}"/>
              </a:ext>
            </a:extLst>
          </p:cNvPr>
          <p:cNvSpPr txBox="1"/>
          <p:nvPr/>
        </p:nvSpPr>
        <p:spPr>
          <a:xfrm>
            <a:off x="5652247" y="2374496"/>
            <a:ext cx="129548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/>
              <a:t>PG</a:t>
            </a:r>
            <a:r>
              <a:rPr lang="ko-KR" altLang="en-US" sz="1200"/>
              <a:t>사 결제 취소</a:t>
            </a:r>
          </a:p>
        </p:txBody>
      </p:sp>
    </p:spTree>
    <p:extLst>
      <p:ext uri="{BB962C8B-B14F-4D97-AF65-F5344CB8AC3E}">
        <p14:creationId xmlns:p14="http://schemas.microsoft.com/office/powerpoint/2010/main" val="100988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F59E5B61-7EB9-8B4A-0681-26334C9BE7EB}"/>
              </a:ext>
            </a:extLst>
          </p:cNvPr>
          <p:cNvSpPr/>
          <p:nvPr/>
        </p:nvSpPr>
        <p:spPr>
          <a:xfrm>
            <a:off x="1442856" y="774078"/>
            <a:ext cx="8321929" cy="54701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9030FC4-4C43-DFBC-C697-F67694301C56}"/>
              </a:ext>
            </a:extLst>
          </p:cNvPr>
          <p:cNvSpPr/>
          <p:nvPr/>
        </p:nvSpPr>
        <p:spPr>
          <a:xfrm>
            <a:off x="1649490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APP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E002E64-E978-3956-73C6-73ADB23B5EF0}"/>
              </a:ext>
            </a:extLst>
          </p:cNvPr>
          <p:cNvSpPr/>
          <p:nvPr/>
        </p:nvSpPr>
        <p:spPr>
          <a:xfrm>
            <a:off x="4837749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MALL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5149437-06A7-44FE-824D-9B477CFD7C59}"/>
              </a:ext>
            </a:extLst>
          </p:cNvPr>
          <p:cNvSpPr/>
          <p:nvPr/>
        </p:nvSpPr>
        <p:spPr>
          <a:xfrm>
            <a:off x="2213304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2E67F8B-A5E6-46F5-DF6F-A9FEE74C8DAB}"/>
              </a:ext>
            </a:extLst>
          </p:cNvPr>
          <p:cNvSpPr/>
          <p:nvPr/>
        </p:nvSpPr>
        <p:spPr>
          <a:xfrm>
            <a:off x="5365183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FA828-0B9A-724D-3B37-F30573D9C621}"/>
              </a:ext>
            </a:extLst>
          </p:cNvPr>
          <p:cNvSpPr txBox="1"/>
          <p:nvPr/>
        </p:nvSpPr>
        <p:spPr>
          <a:xfrm>
            <a:off x="781049" y="2857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3. </a:t>
            </a:r>
            <a:r>
              <a:rPr lang="ko-KR" altLang="en-US" b="1"/>
              <a:t>매장 주문 취소의 경우</a:t>
            </a: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F54F47C7-FB3B-9402-BEE1-04E753095F0B}"/>
              </a:ext>
            </a:extLst>
          </p:cNvPr>
          <p:cNvCxnSpPr>
            <a:cxnSpLocks/>
          </p:cNvCxnSpPr>
          <p:nvPr/>
        </p:nvCxnSpPr>
        <p:spPr>
          <a:xfrm>
            <a:off x="2303977" y="1712931"/>
            <a:ext cx="3141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DBE611B-DEA5-0C3B-FD37-FE90C1E5683F}"/>
              </a:ext>
            </a:extLst>
          </p:cNvPr>
          <p:cNvSpPr txBox="1"/>
          <p:nvPr/>
        </p:nvSpPr>
        <p:spPr>
          <a:xfrm>
            <a:off x="2388368" y="1497641"/>
            <a:ext cx="2905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/>
              <a:t>1. </a:t>
            </a:r>
            <a:r>
              <a:rPr kumimoji="1" lang="ko-KR" altLang="en-US" sz="800"/>
              <a:t>주문</a:t>
            </a:r>
            <a:endParaRPr kumimoji="1" lang="en-US" altLang="ko-KR" sz="800"/>
          </a:p>
          <a:p>
            <a:pPr marL="228600" indent="-228600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CD813E19-E654-098C-DE09-CAB54B597B9D}"/>
              </a:ext>
            </a:extLst>
          </p:cNvPr>
          <p:cNvCxnSpPr>
            <a:cxnSpLocks/>
          </p:cNvCxnSpPr>
          <p:nvPr/>
        </p:nvCxnSpPr>
        <p:spPr>
          <a:xfrm flipH="1">
            <a:off x="2375882" y="2426969"/>
            <a:ext cx="29893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7228385-17B7-8672-D829-FF9BCA63CAAD}"/>
              </a:ext>
            </a:extLst>
          </p:cNvPr>
          <p:cNvSpPr txBox="1"/>
          <p:nvPr/>
        </p:nvSpPr>
        <p:spPr>
          <a:xfrm>
            <a:off x="2388367" y="2221204"/>
            <a:ext cx="297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800"/>
              <a:t>2. </a:t>
            </a:r>
            <a:r>
              <a:rPr kumimoji="1" lang="ko-KR" altLang="en-US" sz="800"/>
              <a:t>매장 주문 취소</a:t>
            </a:r>
            <a:endParaRPr kumimoji="1" lang="en-US" altLang="ko-KR" sz="800"/>
          </a:p>
          <a:p>
            <a:pPr marL="228600" indent="-228600" algn="r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매장 취소</a:t>
            </a:r>
            <a:r>
              <a:rPr kumimoji="1" lang="en-US" altLang="ko-KR" sz="800">
                <a:solidFill>
                  <a:schemeClr val="accent2"/>
                </a:solidFill>
              </a:rPr>
              <a:t>(</a:t>
            </a:r>
            <a:r>
              <a:rPr kumimoji="1" lang="ko-KR" altLang="en-US" sz="800">
                <a:solidFill>
                  <a:schemeClr val="accent2"/>
                </a:solidFill>
              </a:rPr>
              <a:t>주문취소</a:t>
            </a:r>
            <a:r>
              <a:rPr kumimoji="1" lang="en-US" altLang="ko-KR" sz="800">
                <a:solidFill>
                  <a:schemeClr val="accent2"/>
                </a:solidFill>
              </a:rPr>
              <a:t>)</a:t>
            </a: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매장 취소</a:t>
            </a:r>
            <a:r>
              <a:rPr kumimoji="1" lang="en-US" altLang="ko-KR" sz="800">
                <a:solidFill>
                  <a:schemeClr val="accent2"/>
                </a:solidFill>
              </a:rPr>
              <a:t>(</a:t>
            </a:r>
            <a:r>
              <a:rPr kumimoji="1" lang="ko-KR" altLang="en-US" sz="800">
                <a:solidFill>
                  <a:schemeClr val="accent2"/>
                </a:solidFill>
              </a:rPr>
              <a:t>주문취소</a:t>
            </a:r>
            <a:r>
              <a:rPr kumimoji="1" lang="en-US" altLang="ko-KR" sz="8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A87D9C-2847-FCA8-8962-8430834494F7}"/>
              </a:ext>
            </a:extLst>
          </p:cNvPr>
          <p:cNvSpPr txBox="1"/>
          <p:nvPr/>
        </p:nvSpPr>
        <p:spPr>
          <a:xfrm>
            <a:off x="5652247" y="2374496"/>
            <a:ext cx="129548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/>
              <a:t>PG</a:t>
            </a:r>
            <a:r>
              <a:rPr lang="ko-KR" altLang="en-US" sz="1200"/>
              <a:t>사 결제 취소</a:t>
            </a:r>
          </a:p>
        </p:txBody>
      </p:sp>
    </p:spTree>
    <p:extLst>
      <p:ext uri="{BB962C8B-B14F-4D97-AF65-F5344CB8AC3E}">
        <p14:creationId xmlns:p14="http://schemas.microsoft.com/office/powerpoint/2010/main" val="3494137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F59E5B61-7EB9-8B4A-0681-26334C9BE7EB}"/>
              </a:ext>
            </a:extLst>
          </p:cNvPr>
          <p:cNvSpPr/>
          <p:nvPr/>
        </p:nvSpPr>
        <p:spPr>
          <a:xfrm>
            <a:off x="1442856" y="774078"/>
            <a:ext cx="8321929" cy="54701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9030FC4-4C43-DFBC-C697-F67694301C56}"/>
              </a:ext>
            </a:extLst>
          </p:cNvPr>
          <p:cNvSpPr/>
          <p:nvPr/>
        </p:nvSpPr>
        <p:spPr>
          <a:xfrm>
            <a:off x="1649490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APP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E002E64-E978-3956-73C6-73ADB23B5EF0}"/>
              </a:ext>
            </a:extLst>
          </p:cNvPr>
          <p:cNvSpPr/>
          <p:nvPr/>
        </p:nvSpPr>
        <p:spPr>
          <a:xfrm>
            <a:off x="4837749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MALL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5149437-06A7-44FE-824D-9B477CFD7C59}"/>
              </a:ext>
            </a:extLst>
          </p:cNvPr>
          <p:cNvSpPr/>
          <p:nvPr/>
        </p:nvSpPr>
        <p:spPr>
          <a:xfrm>
            <a:off x="2213304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2E67F8B-A5E6-46F5-DF6F-A9FEE74C8DAB}"/>
              </a:ext>
            </a:extLst>
          </p:cNvPr>
          <p:cNvSpPr/>
          <p:nvPr/>
        </p:nvSpPr>
        <p:spPr>
          <a:xfrm>
            <a:off x="5365183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FA828-0B9A-724D-3B37-F30573D9C621}"/>
              </a:ext>
            </a:extLst>
          </p:cNvPr>
          <p:cNvSpPr txBox="1"/>
          <p:nvPr/>
        </p:nvSpPr>
        <p:spPr>
          <a:xfrm>
            <a:off x="781049" y="285750"/>
            <a:ext cx="689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4. </a:t>
            </a:r>
            <a:r>
              <a:rPr lang="ko-KR" altLang="en-US" b="1"/>
              <a:t>주문 확정</a:t>
            </a:r>
            <a:r>
              <a:rPr lang="en-US" altLang="ko-KR" b="1"/>
              <a:t> </a:t>
            </a:r>
            <a:r>
              <a:rPr lang="ko-KR" altLang="en-US" b="1"/>
              <a:t>후 취소</a:t>
            </a:r>
            <a:r>
              <a:rPr lang="en-US" altLang="ko-KR" b="1"/>
              <a:t>(</a:t>
            </a:r>
            <a:r>
              <a:rPr lang="ko-KR" altLang="en-US" b="1"/>
              <a:t>주문 확정 후</a:t>
            </a:r>
            <a:r>
              <a:rPr lang="en-US" altLang="ko-KR" b="1"/>
              <a:t>, </a:t>
            </a:r>
            <a:r>
              <a:rPr lang="ko-KR" altLang="en-US" b="1"/>
              <a:t>수령 대기 중 안내 전 취소</a:t>
            </a:r>
            <a:r>
              <a:rPr lang="en-US" altLang="ko-KR" b="1"/>
              <a:t>)</a:t>
            </a:r>
            <a:endParaRPr lang="ko-KR" altLang="en-US" b="1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853D7FD-493D-966D-EC18-8ACDEB09D506}"/>
              </a:ext>
            </a:extLst>
          </p:cNvPr>
          <p:cNvCxnSpPr>
            <a:cxnSpLocks/>
          </p:cNvCxnSpPr>
          <p:nvPr/>
        </p:nvCxnSpPr>
        <p:spPr>
          <a:xfrm>
            <a:off x="2303977" y="1712931"/>
            <a:ext cx="3141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00944D-00BD-6170-A940-53E43142F7B0}"/>
              </a:ext>
            </a:extLst>
          </p:cNvPr>
          <p:cNvSpPr txBox="1"/>
          <p:nvPr/>
        </p:nvSpPr>
        <p:spPr>
          <a:xfrm>
            <a:off x="2388368" y="1497641"/>
            <a:ext cx="2905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/>
              <a:t>1. </a:t>
            </a:r>
            <a:r>
              <a:rPr kumimoji="1" lang="ko-KR" altLang="en-US" sz="800"/>
              <a:t>주문</a:t>
            </a:r>
            <a:endParaRPr kumimoji="1" lang="en-US" altLang="ko-KR" sz="800"/>
          </a:p>
          <a:p>
            <a:pPr marL="228600" indent="-228600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A84BA129-E1E8-763A-5FA6-F31772AF50CD}"/>
              </a:ext>
            </a:extLst>
          </p:cNvPr>
          <p:cNvCxnSpPr>
            <a:cxnSpLocks/>
          </p:cNvCxnSpPr>
          <p:nvPr/>
        </p:nvCxnSpPr>
        <p:spPr>
          <a:xfrm flipH="1">
            <a:off x="2375882" y="2426969"/>
            <a:ext cx="29893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FB324F4-506B-EA73-5779-98530739A7AA}"/>
              </a:ext>
            </a:extLst>
          </p:cNvPr>
          <p:cNvSpPr txBox="1"/>
          <p:nvPr/>
        </p:nvSpPr>
        <p:spPr>
          <a:xfrm>
            <a:off x="2388367" y="2221204"/>
            <a:ext cx="297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800"/>
              <a:t>2. </a:t>
            </a:r>
            <a:r>
              <a:rPr kumimoji="1" lang="ko-KR" altLang="en-US" sz="800"/>
              <a:t>주문 확정</a:t>
            </a:r>
            <a:endParaRPr kumimoji="1" lang="en-US" altLang="ko-KR" sz="800"/>
          </a:p>
          <a:p>
            <a:pPr marL="228600" indent="-228600" algn="r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상품준비중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주문확정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88A66AB5-92C4-D7AB-55F9-54F3D9609641}"/>
              </a:ext>
            </a:extLst>
          </p:cNvPr>
          <p:cNvCxnSpPr>
            <a:cxnSpLocks/>
          </p:cNvCxnSpPr>
          <p:nvPr/>
        </p:nvCxnSpPr>
        <p:spPr>
          <a:xfrm flipH="1">
            <a:off x="2375882" y="3280409"/>
            <a:ext cx="29893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23A21D1-A997-4C17-47C6-383A78D3F9E0}"/>
              </a:ext>
            </a:extLst>
          </p:cNvPr>
          <p:cNvSpPr txBox="1"/>
          <p:nvPr/>
        </p:nvSpPr>
        <p:spPr>
          <a:xfrm>
            <a:off x="2388367" y="3074644"/>
            <a:ext cx="297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800"/>
              <a:t>3. </a:t>
            </a:r>
            <a:r>
              <a:rPr kumimoji="1" lang="ko-KR" altLang="en-US" sz="800"/>
              <a:t>매장 취소</a:t>
            </a:r>
            <a:r>
              <a:rPr kumimoji="1" lang="en-US" altLang="ko-KR" sz="800"/>
              <a:t>(</a:t>
            </a:r>
            <a:r>
              <a:rPr kumimoji="1" lang="ko-KR" altLang="en-US" sz="800"/>
              <a:t>환불</a:t>
            </a:r>
            <a:r>
              <a:rPr kumimoji="1" lang="en-US" altLang="ko-KR" sz="800"/>
              <a:t>)</a:t>
            </a:r>
          </a:p>
          <a:p>
            <a:pPr algn="r"/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매장 취소</a:t>
            </a:r>
            <a:r>
              <a:rPr kumimoji="1" lang="en-US" altLang="ko-KR" sz="800">
                <a:solidFill>
                  <a:schemeClr val="accent2"/>
                </a:solidFill>
              </a:rPr>
              <a:t>(</a:t>
            </a:r>
            <a:r>
              <a:rPr kumimoji="1" lang="ko-KR" altLang="en-US" sz="800">
                <a:solidFill>
                  <a:schemeClr val="accent2"/>
                </a:solidFill>
              </a:rPr>
              <a:t>환불</a:t>
            </a:r>
            <a:r>
              <a:rPr kumimoji="1" lang="en-US" altLang="ko-KR" sz="800">
                <a:solidFill>
                  <a:schemeClr val="accent2"/>
                </a:solidFill>
              </a:rPr>
              <a:t>)</a:t>
            </a: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매장 취소</a:t>
            </a:r>
            <a:r>
              <a:rPr kumimoji="1" lang="en-US" altLang="ko-KR" sz="800">
                <a:solidFill>
                  <a:schemeClr val="accent2"/>
                </a:solidFill>
              </a:rPr>
              <a:t>(</a:t>
            </a:r>
            <a:r>
              <a:rPr kumimoji="1" lang="ko-KR" altLang="en-US" sz="800">
                <a:solidFill>
                  <a:schemeClr val="accent2"/>
                </a:solidFill>
              </a:rPr>
              <a:t>환불</a:t>
            </a:r>
            <a:r>
              <a:rPr kumimoji="1" lang="en-US" altLang="ko-KR" sz="8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A295AE-5FC6-7DE8-C8E5-520DEA4D5E75}"/>
              </a:ext>
            </a:extLst>
          </p:cNvPr>
          <p:cNvSpPr txBox="1"/>
          <p:nvPr/>
        </p:nvSpPr>
        <p:spPr>
          <a:xfrm>
            <a:off x="5652247" y="3353771"/>
            <a:ext cx="129548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/>
              <a:t>PG</a:t>
            </a:r>
            <a:r>
              <a:rPr lang="ko-KR" altLang="en-US" sz="1200"/>
              <a:t>사 결제 취소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A9E4D0-075E-88FA-C749-61267929E7FF}"/>
              </a:ext>
            </a:extLst>
          </p:cNvPr>
          <p:cNvSpPr txBox="1"/>
          <p:nvPr/>
        </p:nvSpPr>
        <p:spPr>
          <a:xfrm>
            <a:off x="7317296" y="1918212"/>
            <a:ext cx="4225955" cy="415498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050"/>
              <a:t>현재는 주문 확정된 후에 매장 취소</a:t>
            </a:r>
            <a:r>
              <a:rPr lang="en-US" altLang="ko-KR" sz="1050"/>
              <a:t>, </a:t>
            </a:r>
            <a:r>
              <a:rPr lang="ko-KR" altLang="en-US" sz="1050"/>
              <a:t>주문자 취소가 불가능하므로</a:t>
            </a:r>
            <a:endParaRPr lang="en-US" altLang="ko-KR" sz="1050"/>
          </a:p>
          <a:p>
            <a:r>
              <a:rPr lang="ko-KR" altLang="en-US" sz="1050"/>
              <a:t>환불을 추가해야 할 것 같습니다</a:t>
            </a:r>
            <a:r>
              <a:rPr lang="en-US" altLang="ko-KR" sz="105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773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F59E5B61-7EB9-8B4A-0681-26334C9BE7EB}"/>
              </a:ext>
            </a:extLst>
          </p:cNvPr>
          <p:cNvSpPr/>
          <p:nvPr/>
        </p:nvSpPr>
        <p:spPr>
          <a:xfrm>
            <a:off x="1442856" y="774078"/>
            <a:ext cx="8321929" cy="54701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9030FC4-4C43-DFBC-C697-F67694301C56}"/>
              </a:ext>
            </a:extLst>
          </p:cNvPr>
          <p:cNvSpPr/>
          <p:nvPr/>
        </p:nvSpPr>
        <p:spPr>
          <a:xfrm>
            <a:off x="1649490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APP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E002E64-E978-3956-73C6-73ADB23B5EF0}"/>
              </a:ext>
            </a:extLst>
          </p:cNvPr>
          <p:cNvSpPr/>
          <p:nvPr/>
        </p:nvSpPr>
        <p:spPr>
          <a:xfrm>
            <a:off x="4837749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MALL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5149437-06A7-44FE-824D-9B477CFD7C59}"/>
              </a:ext>
            </a:extLst>
          </p:cNvPr>
          <p:cNvSpPr/>
          <p:nvPr/>
        </p:nvSpPr>
        <p:spPr>
          <a:xfrm>
            <a:off x="2213304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2E67F8B-A5E6-46F5-DF6F-A9FEE74C8DAB}"/>
              </a:ext>
            </a:extLst>
          </p:cNvPr>
          <p:cNvSpPr/>
          <p:nvPr/>
        </p:nvSpPr>
        <p:spPr>
          <a:xfrm>
            <a:off x="5365183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FA828-0B9A-724D-3B37-F30573D9C621}"/>
              </a:ext>
            </a:extLst>
          </p:cNvPr>
          <p:cNvSpPr txBox="1"/>
          <p:nvPr/>
        </p:nvSpPr>
        <p:spPr>
          <a:xfrm>
            <a:off x="781049" y="285750"/>
            <a:ext cx="623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5. </a:t>
            </a:r>
            <a:r>
              <a:rPr lang="ko-KR" altLang="en-US" b="1"/>
              <a:t>수령 대기 안내 후 취소</a:t>
            </a:r>
            <a:r>
              <a:rPr lang="en-US" altLang="ko-KR" b="1"/>
              <a:t>(</a:t>
            </a:r>
            <a:r>
              <a:rPr lang="ko-KR" altLang="en-US" b="1"/>
              <a:t>수령 대기 중 후</a:t>
            </a:r>
            <a:r>
              <a:rPr lang="en-US" altLang="ko-KR" b="1"/>
              <a:t>, </a:t>
            </a:r>
            <a:r>
              <a:rPr lang="ko-KR" altLang="en-US" b="1"/>
              <a:t>수령 완료 전</a:t>
            </a:r>
            <a:r>
              <a:rPr lang="en-US" altLang="ko-KR" b="1"/>
              <a:t>)</a:t>
            </a:r>
            <a:endParaRPr lang="ko-KR" altLang="en-US" b="1"/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373806E3-5568-4384-1024-F704B983ED9B}"/>
              </a:ext>
            </a:extLst>
          </p:cNvPr>
          <p:cNvCxnSpPr>
            <a:cxnSpLocks/>
          </p:cNvCxnSpPr>
          <p:nvPr/>
        </p:nvCxnSpPr>
        <p:spPr>
          <a:xfrm>
            <a:off x="2303977" y="1712931"/>
            <a:ext cx="3141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FE3EE43-1A10-8E95-7A87-BAE51E7113FE}"/>
              </a:ext>
            </a:extLst>
          </p:cNvPr>
          <p:cNvSpPr txBox="1"/>
          <p:nvPr/>
        </p:nvSpPr>
        <p:spPr>
          <a:xfrm>
            <a:off x="2388368" y="1497641"/>
            <a:ext cx="2905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/>
              <a:t>1. </a:t>
            </a:r>
            <a:r>
              <a:rPr kumimoji="1" lang="ko-KR" altLang="en-US" sz="800"/>
              <a:t>주문</a:t>
            </a:r>
            <a:endParaRPr kumimoji="1" lang="en-US" altLang="ko-KR" sz="800"/>
          </a:p>
          <a:p>
            <a:pPr marL="228600" indent="-228600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6684FBEE-956F-7FC6-5754-62761978F4CC}"/>
              </a:ext>
            </a:extLst>
          </p:cNvPr>
          <p:cNvCxnSpPr>
            <a:cxnSpLocks/>
          </p:cNvCxnSpPr>
          <p:nvPr/>
        </p:nvCxnSpPr>
        <p:spPr>
          <a:xfrm flipH="1">
            <a:off x="2375882" y="2426969"/>
            <a:ext cx="29893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04ECA1-3277-3AFF-7728-7391D8954D02}"/>
              </a:ext>
            </a:extLst>
          </p:cNvPr>
          <p:cNvSpPr txBox="1"/>
          <p:nvPr/>
        </p:nvSpPr>
        <p:spPr>
          <a:xfrm>
            <a:off x="2388367" y="2221204"/>
            <a:ext cx="297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800"/>
              <a:t>2. </a:t>
            </a:r>
            <a:r>
              <a:rPr kumimoji="1" lang="ko-KR" altLang="en-US" sz="800"/>
              <a:t>주문 확정</a:t>
            </a:r>
            <a:endParaRPr kumimoji="1" lang="en-US" altLang="ko-KR" sz="800"/>
          </a:p>
          <a:p>
            <a:pPr marL="228600" indent="-228600" algn="r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상품준비중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주문확정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2D11EE4C-F535-2891-90F9-D610EC7D0D36}"/>
              </a:ext>
            </a:extLst>
          </p:cNvPr>
          <p:cNvCxnSpPr>
            <a:cxnSpLocks/>
          </p:cNvCxnSpPr>
          <p:nvPr/>
        </p:nvCxnSpPr>
        <p:spPr>
          <a:xfrm flipH="1">
            <a:off x="2375882" y="3170204"/>
            <a:ext cx="29893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8090D9F-849A-7FB4-FDAA-E5C2791F6331}"/>
              </a:ext>
            </a:extLst>
          </p:cNvPr>
          <p:cNvSpPr txBox="1"/>
          <p:nvPr/>
        </p:nvSpPr>
        <p:spPr>
          <a:xfrm>
            <a:off x="2388367" y="2964439"/>
            <a:ext cx="297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800"/>
              <a:t>3. </a:t>
            </a:r>
            <a:r>
              <a:rPr kumimoji="1" lang="ko-KR" altLang="en-US" sz="800"/>
              <a:t>준비 완료 안내</a:t>
            </a:r>
            <a:r>
              <a:rPr kumimoji="1" lang="en-US" altLang="ko-KR" sz="800"/>
              <a:t> </a:t>
            </a:r>
          </a:p>
          <a:p>
            <a:pPr marL="228600" indent="-228600" algn="r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준비 완료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수령대기중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DAC2A4C0-A3ED-C6A9-D9EB-F49178F2BD62}"/>
              </a:ext>
            </a:extLst>
          </p:cNvPr>
          <p:cNvCxnSpPr>
            <a:cxnSpLocks/>
          </p:cNvCxnSpPr>
          <p:nvPr/>
        </p:nvCxnSpPr>
        <p:spPr>
          <a:xfrm flipH="1">
            <a:off x="2375882" y="3973136"/>
            <a:ext cx="29893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A12BE30-C69C-D234-BF8C-7FABAB1154B4}"/>
              </a:ext>
            </a:extLst>
          </p:cNvPr>
          <p:cNvSpPr txBox="1"/>
          <p:nvPr/>
        </p:nvSpPr>
        <p:spPr>
          <a:xfrm>
            <a:off x="2388367" y="3767371"/>
            <a:ext cx="297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800"/>
              <a:t>4. </a:t>
            </a:r>
            <a:r>
              <a:rPr kumimoji="1" lang="ko-KR" altLang="en-US" sz="800"/>
              <a:t>매장 취소</a:t>
            </a:r>
            <a:r>
              <a:rPr kumimoji="1" lang="en-US" altLang="ko-KR" sz="800"/>
              <a:t>(</a:t>
            </a:r>
            <a:r>
              <a:rPr kumimoji="1" lang="ko-KR" altLang="en-US" sz="800"/>
              <a:t>환불</a:t>
            </a:r>
            <a:r>
              <a:rPr kumimoji="1" lang="en-US" altLang="ko-KR" sz="800"/>
              <a:t>)</a:t>
            </a:r>
          </a:p>
          <a:p>
            <a:pPr algn="r"/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매장 취소</a:t>
            </a:r>
            <a:r>
              <a:rPr kumimoji="1" lang="en-US" altLang="ko-KR" sz="800">
                <a:solidFill>
                  <a:schemeClr val="accent2"/>
                </a:solidFill>
              </a:rPr>
              <a:t>(</a:t>
            </a:r>
            <a:r>
              <a:rPr kumimoji="1" lang="ko-KR" altLang="en-US" sz="800">
                <a:solidFill>
                  <a:schemeClr val="accent2"/>
                </a:solidFill>
              </a:rPr>
              <a:t>환불</a:t>
            </a:r>
            <a:r>
              <a:rPr kumimoji="1" lang="en-US" altLang="ko-KR" sz="800">
                <a:solidFill>
                  <a:schemeClr val="accent2"/>
                </a:solidFill>
              </a:rPr>
              <a:t>)</a:t>
            </a: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매장 취소</a:t>
            </a:r>
            <a:r>
              <a:rPr kumimoji="1" lang="en-US" altLang="ko-KR" sz="800">
                <a:solidFill>
                  <a:schemeClr val="accent2"/>
                </a:solidFill>
              </a:rPr>
              <a:t>(</a:t>
            </a:r>
            <a:r>
              <a:rPr kumimoji="1" lang="ko-KR" altLang="en-US" sz="800">
                <a:solidFill>
                  <a:schemeClr val="accent2"/>
                </a:solidFill>
              </a:rPr>
              <a:t>환불</a:t>
            </a:r>
            <a:r>
              <a:rPr kumimoji="1" lang="en-US" altLang="ko-KR" sz="8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9ED44-8C24-2F0E-1A60-37F99B7455BC}"/>
              </a:ext>
            </a:extLst>
          </p:cNvPr>
          <p:cNvSpPr txBox="1"/>
          <p:nvPr/>
        </p:nvSpPr>
        <p:spPr>
          <a:xfrm>
            <a:off x="5652247" y="4046498"/>
            <a:ext cx="129548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/>
              <a:t>PG</a:t>
            </a:r>
            <a:r>
              <a:rPr lang="ko-KR" altLang="en-US" sz="1200"/>
              <a:t>사 결제 취소</a:t>
            </a:r>
          </a:p>
        </p:txBody>
      </p:sp>
    </p:spTree>
    <p:extLst>
      <p:ext uri="{BB962C8B-B14F-4D97-AF65-F5344CB8AC3E}">
        <p14:creationId xmlns:p14="http://schemas.microsoft.com/office/powerpoint/2010/main" val="3501223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F59E5B61-7EB9-8B4A-0681-26334C9BE7EB}"/>
              </a:ext>
            </a:extLst>
          </p:cNvPr>
          <p:cNvSpPr/>
          <p:nvPr/>
        </p:nvSpPr>
        <p:spPr>
          <a:xfrm>
            <a:off x="1442856" y="774078"/>
            <a:ext cx="8321929" cy="54701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9030FC4-4C43-DFBC-C697-F67694301C56}"/>
              </a:ext>
            </a:extLst>
          </p:cNvPr>
          <p:cNvSpPr/>
          <p:nvPr/>
        </p:nvSpPr>
        <p:spPr>
          <a:xfrm>
            <a:off x="1649490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APP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E002E64-E978-3956-73C6-73ADB23B5EF0}"/>
              </a:ext>
            </a:extLst>
          </p:cNvPr>
          <p:cNvSpPr/>
          <p:nvPr/>
        </p:nvSpPr>
        <p:spPr>
          <a:xfrm>
            <a:off x="4837749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MALL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5149437-06A7-44FE-824D-9B477CFD7C59}"/>
              </a:ext>
            </a:extLst>
          </p:cNvPr>
          <p:cNvSpPr/>
          <p:nvPr/>
        </p:nvSpPr>
        <p:spPr>
          <a:xfrm>
            <a:off x="2213304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2E67F8B-A5E6-46F5-DF6F-A9FEE74C8DAB}"/>
              </a:ext>
            </a:extLst>
          </p:cNvPr>
          <p:cNvSpPr/>
          <p:nvPr/>
        </p:nvSpPr>
        <p:spPr>
          <a:xfrm>
            <a:off x="5365183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FA828-0B9A-724D-3B37-F30573D9C621}"/>
              </a:ext>
            </a:extLst>
          </p:cNvPr>
          <p:cNvSpPr txBox="1"/>
          <p:nvPr/>
        </p:nvSpPr>
        <p:spPr>
          <a:xfrm>
            <a:off x="781049" y="2857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6. </a:t>
            </a:r>
            <a:r>
              <a:rPr lang="ko-KR" altLang="en-US" b="1"/>
              <a:t>수령 완료 후 취소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A87D9C-2847-FCA8-8962-8430834494F7}"/>
              </a:ext>
            </a:extLst>
          </p:cNvPr>
          <p:cNvSpPr txBox="1"/>
          <p:nvPr/>
        </p:nvSpPr>
        <p:spPr>
          <a:xfrm>
            <a:off x="5652247" y="4782139"/>
            <a:ext cx="129548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/>
              <a:t>PG</a:t>
            </a:r>
            <a:r>
              <a:rPr lang="ko-KR" altLang="en-US" sz="1200"/>
              <a:t>사 결제 취소</a:t>
            </a: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08B7C922-7159-A1AE-3185-E711437F7E28}"/>
              </a:ext>
            </a:extLst>
          </p:cNvPr>
          <p:cNvCxnSpPr>
            <a:cxnSpLocks/>
          </p:cNvCxnSpPr>
          <p:nvPr/>
        </p:nvCxnSpPr>
        <p:spPr>
          <a:xfrm>
            <a:off x="2303977" y="1712931"/>
            <a:ext cx="3141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331B53B-F96E-61E0-0B06-40B6C68391DE}"/>
              </a:ext>
            </a:extLst>
          </p:cNvPr>
          <p:cNvSpPr txBox="1"/>
          <p:nvPr/>
        </p:nvSpPr>
        <p:spPr>
          <a:xfrm>
            <a:off x="2388368" y="1497641"/>
            <a:ext cx="2905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/>
              <a:t>1. </a:t>
            </a:r>
            <a:r>
              <a:rPr kumimoji="1" lang="ko-KR" altLang="en-US" sz="800"/>
              <a:t>주문</a:t>
            </a:r>
            <a:endParaRPr kumimoji="1" lang="en-US" altLang="ko-KR" sz="800"/>
          </a:p>
          <a:p>
            <a:pPr marL="228600" indent="-228600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07A18089-68ED-AC0E-DEB2-7C80F0BBA106}"/>
              </a:ext>
            </a:extLst>
          </p:cNvPr>
          <p:cNvCxnSpPr>
            <a:cxnSpLocks/>
          </p:cNvCxnSpPr>
          <p:nvPr/>
        </p:nvCxnSpPr>
        <p:spPr>
          <a:xfrm flipH="1">
            <a:off x="2375882" y="2426969"/>
            <a:ext cx="29893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91EE6BA-D6E5-EB79-B252-506ECEDE095A}"/>
              </a:ext>
            </a:extLst>
          </p:cNvPr>
          <p:cNvSpPr txBox="1"/>
          <p:nvPr/>
        </p:nvSpPr>
        <p:spPr>
          <a:xfrm>
            <a:off x="2388367" y="2221204"/>
            <a:ext cx="297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800"/>
              <a:t>2. </a:t>
            </a:r>
            <a:r>
              <a:rPr kumimoji="1" lang="ko-KR" altLang="en-US" sz="800"/>
              <a:t>주문 확정</a:t>
            </a:r>
            <a:endParaRPr kumimoji="1" lang="en-US" altLang="ko-KR" sz="800"/>
          </a:p>
          <a:p>
            <a:pPr marL="228600" indent="-228600" algn="r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상품준비중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주문확정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DED1CC4B-4D74-9B6F-A577-A51BE116B301}"/>
              </a:ext>
            </a:extLst>
          </p:cNvPr>
          <p:cNvCxnSpPr>
            <a:cxnSpLocks/>
          </p:cNvCxnSpPr>
          <p:nvPr/>
        </p:nvCxnSpPr>
        <p:spPr>
          <a:xfrm flipH="1">
            <a:off x="2375882" y="3170204"/>
            <a:ext cx="29893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723AE03-C742-6756-1F1E-E38D15EB5663}"/>
              </a:ext>
            </a:extLst>
          </p:cNvPr>
          <p:cNvSpPr txBox="1"/>
          <p:nvPr/>
        </p:nvSpPr>
        <p:spPr>
          <a:xfrm>
            <a:off x="2388367" y="2964439"/>
            <a:ext cx="297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800"/>
              <a:t>3. </a:t>
            </a:r>
            <a:r>
              <a:rPr kumimoji="1" lang="ko-KR" altLang="en-US" sz="800"/>
              <a:t>준비 완료 안내</a:t>
            </a:r>
            <a:r>
              <a:rPr kumimoji="1" lang="en-US" altLang="ko-KR" sz="800"/>
              <a:t> </a:t>
            </a:r>
          </a:p>
          <a:p>
            <a:pPr marL="228600" indent="-228600" algn="r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준비 완료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수령대기중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A62DAEB3-CEC2-FCEC-7B42-1E85EDA62F15}"/>
              </a:ext>
            </a:extLst>
          </p:cNvPr>
          <p:cNvCxnSpPr>
            <a:cxnSpLocks/>
          </p:cNvCxnSpPr>
          <p:nvPr/>
        </p:nvCxnSpPr>
        <p:spPr>
          <a:xfrm>
            <a:off x="2291491" y="3970269"/>
            <a:ext cx="3141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B664AB2-2F68-C1F7-59DE-FDDFC5B334DB}"/>
              </a:ext>
            </a:extLst>
          </p:cNvPr>
          <p:cNvSpPr txBox="1"/>
          <p:nvPr/>
        </p:nvSpPr>
        <p:spPr>
          <a:xfrm>
            <a:off x="2375882" y="3754979"/>
            <a:ext cx="2905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/>
              <a:t>4. QR </a:t>
            </a:r>
            <a:r>
              <a:rPr kumimoji="1" lang="ko-KR" altLang="en-US" sz="800"/>
              <a:t>및 </a:t>
            </a:r>
            <a:r>
              <a:rPr kumimoji="1" lang="en-US" altLang="ko-KR" sz="800"/>
              <a:t>POS</a:t>
            </a:r>
            <a:r>
              <a:rPr kumimoji="1" lang="ko-KR" altLang="en-US" sz="800"/>
              <a:t>에서의 수령 완료 처리</a:t>
            </a:r>
            <a:endParaRPr kumimoji="1" lang="en-US" altLang="ko-KR" sz="800"/>
          </a:p>
          <a:p>
            <a:pPr marL="228600" indent="-228600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수령완료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수령완료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D27045CF-E86D-11EC-98C0-9E157E25FCEE}"/>
              </a:ext>
            </a:extLst>
          </p:cNvPr>
          <p:cNvCxnSpPr>
            <a:cxnSpLocks/>
          </p:cNvCxnSpPr>
          <p:nvPr/>
        </p:nvCxnSpPr>
        <p:spPr>
          <a:xfrm flipH="1">
            <a:off x="2375882" y="4672983"/>
            <a:ext cx="29893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86AF1EF-0435-94B0-6F08-B6A81C0847A4}"/>
              </a:ext>
            </a:extLst>
          </p:cNvPr>
          <p:cNvSpPr txBox="1"/>
          <p:nvPr/>
        </p:nvSpPr>
        <p:spPr>
          <a:xfrm>
            <a:off x="2388367" y="4467218"/>
            <a:ext cx="297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800"/>
              <a:t>5. </a:t>
            </a:r>
            <a:r>
              <a:rPr kumimoji="1" lang="ko-KR" altLang="en-US" sz="800"/>
              <a:t>매장 취소</a:t>
            </a:r>
            <a:r>
              <a:rPr kumimoji="1" lang="en-US" altLang="ko-KR" sz="800"/>
              <a:t>(</a:t>
            </a:r>
            <a:r>
              <a:rPr kumimoji="1" lang="ko-KR" altLang="en-US" sz="800"/>
              <a:t>환불</a:t>
            </a:r>
            <a:r>
              <a:rPr kumimoji="1" lang="en-US" altLang="ko-KR" sz="800"/>
              <a:t>)</a:t>
            </a:r>
          </a:p>
          <a:p>
            <a:pPr algn="r"/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매장 취소</a:t>
            </a:r>
            <a:r>
              <a:rPr kumimoji="1" lang="en-US" altLang="ko-KR" sz="800">
                <a:solidFill>
                  <a:schemeClr val="accent2"/>
                </a:solidFill>
              </a:rPr>
              <a:t>(</a:t>
            </a:r>
            <a:r>
              <a:rPr kumimoji="1" lang="ko-KR" altLang="en-US" sz="800">
                <a:solidFill>
                  <a:schemeClr val="accent2"/>
                </a:solidFill>
              </a:rPr>
              <a:t>환불</a:t>
            </a:r>
            <a:r>
              <a:rPr kumimoji="1" lang="en-US" altLang="ko-KR" sz="800">
                <a:solidFill>
                  <a:schemeClr val="accent2"/>
                </a:solidFill>
              </a:rPr>
              <a:t>)</a:t>
            </a: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매장 취소</a:t>
            </a:r>
            <a:r>
              <a:rPr kumimoji="1" lang="en-US" altLang="ko-KR" sz="800">
                <a:solidFill>
                  <a:schemeClr val="accent2"/>
                </a:solidFill>
              </a:rPr>
              <a:t>(</a:t>
            </a:r>
            <a:r>
              <a:rPr kumimoji="1" lang="ko-KR" altLang="en-US" sz="800">
                <a:solidFill>
                  <a:schemeClr val="accent2"/>
                </a:solidFill>
              </a:rPr>
              <a:t>환불</a:t>
            </a:r>
            <a:r>
              <a:rPr kumimoji="1" lang="en-US" altLang="ko-KR" sz="80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334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D7F37ACC-AD53-FDD2-2D32-7746D5F505F2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00364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3556933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755135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배너에서 앱 내부 이동 링크 첨부가 가능한지 확인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배너에서 앱 내부 이동 링크 첨부가 가능한지 확인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2023.8.22.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DA4E2738-3932-1FF9-D96C-45CF319C5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090568"/>
            <a:ext cx="2992237" cy="53266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1914DE1-F2FD-C81E-8D9E-FB7C96B76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572" y="1090568"/>
            <a:ext cx="2992237" cy="53307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AA374DFB-F57F-8945-E83E-DC63DFF25303}"/>
              </a:ext>
            </a:extLst>
          </p:cNvPr>
          <p:cNvSpPr/>
          <p:nvPr/>
        </p:nvSpPr>
        <p:spPr>
          <a:xfrm>
            <a:off x="1365250" y="2087382"/>
            <a:ext cx="841056" cy="2796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5B48171C-9D30-051A-EC04-70FD846FF556}"/>
              </a:ext>
            </a:extLst>
          </p:cNvPr>
          <p:cNvCxnSpPr>
            <a:cxnSpLocks/>
          </p:cNvCxnSpPr>
          <p:nvPr/>
        </p:nvCxnSpPr>
        <p:spPr>
          <a:xfrm flipV="1">
            <a:off x="2206306" y="1803633"/>
            <a:ext cx="1367404" cy="4194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2A47F18-8848-2211-7439-4216C462ECF1}"/>
              </a:ext>
            </a:extLst>
          </p:cNvPr>
          <p:cNvSpPr txBox="1"/>
          <p:nvPr/>
        </p:nvSpPr>
        <p:spPr>
          <a:xfrm>
            <a:off x="6629731" y="1090568"/>
            <a:ext cx="4422354" cy="5078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/>
              <a:t>(</a:t>
            </a:r>
            <a:r>
              <a:rPr lang="ko-KR" altLang="en-US" sz="900" b="1"/>
              <a:t>관리자 페이지</a:t>
            </a:r>
            <a:r>
              <a:rPr lang="en-US" altLang="ko-KR" sz="900" b="1"/>
              <a:t>) </a:t>
            </a:r>
            <a:r>
              <a:rPr lang="ko-KR" altLang="en-US" sz="900" b="1"/>
              <a:t>배너 등록 시</a:t>
            </a:r>
            <a:r>
              <a:rPr lang="en-US" altLang="ko-KR" sz="900" b="1"/>
              <a:t>, </a:t>
            </a:r>
            <a:r>
              <a:rPr lang="ko-KR" altLang="en-US" sz="900" b="1"/>
              <a:t>앱 내부 링크 첨부가 가능할지 확인 부탁드립니다</a:t>
            </a:r>
            <a:r>
              <a:rPr lang="en-US" altLang="ko-KR" sz="900" b="1"/>
              <a:t>.</a:t>
            </a:r>
          </a:p>
          <a:p>
            <a:endParaRPr lang="en-US" altLang="ko-KR" sz="900" b="1"/>
          </a:p>
          <a:p>
            <a:r>
              <a:rPr lang="ko-KR" altLang="en-US" sz="900"/>
              <a:t>상품 페이지 또는 게시판</a:t>
            </a:r>
            <a:r>
              <a:rPr lang="en-US" altLang="ko-KR" sz="900"/>
              <a:t>, </a:t>
            </a:r>
            <a:r>
              <a:rPr lang="ko-KR" altLang="en-US" sz="900"/>
              <a:t>게시글 페이지 등</a:t>
            </a:r>
            <a:endParaRPr lang="en-US" altLang="ko-KR" sz="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667F20-E8C3-B89D-6A23-15DFCEF09F52}"/>
              </a:ext>
            </a:extLst>
          </p:cNvPr>
          <p:cNvSpPr txBox="1"/>
          <p:nvPr/>
        </p:nvSpPr>
        <p:spPr>
          <a:xfrm>
            <a:off x="6629731" y="1803633"/>
            <a:ext cx="36963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[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확인 결과</a:t>
            </a:r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]</a:t>
            </a:r>
          </a:p>
          <a:p>
            <a:endParaRPr lang="en-US" altLang="ko-KR" sz="1000" dirty="0">
              <a:latin typeface="+mn-ea"/>
            </a:endParaRPr>
          </a:p>
          <a:p>
            <a:r>
              <a:rPr lang="en-US" altLang="ko-KR" sz="1000" dirty="0">
                <a:latin typeface="+mn-ea"/>
              </a:rPr>
              <a:t>1.</a:t>
            </a:r>
            <a:r>
              <a:rPr lang="ko-KR" altLang="en-US" sz="1000" dirty="0">
                <a:latin typeface="+mn-ea"/>
              </a:rPr>
              <a:t>관리자 </a:t>
            </a:r>
            <a:r>
              <a:rPr lang="en-US" altLang="ko-KR" sz="1000" dirty="0">
                <a:latin typeface="+mn-ea"/>
              </a:rPr>
              <a:t>&gt; </a:t>
            </a:r>
            <a:r>
              <a:rPr lang="ko-KR" altLang="en-US" sz="1000" dirty="0">
                <a:latin typeface="+mn-ea"/>
              </a:rPr>
              <a:t>배너관리</a:t>
            </a:r>
            <a:endParaRPr lang="en-US" altLang="ko-KR" sz="1000" dirty="0"/>
          </a:p>
          <a:p>
            <a:r>
              <a:rPr lang="en-US" altLang="ko-KR" sz="1000" dirty="0">
                <a:latin typeface="+mn-ea"/>
              </a:rPr>
              <a:t>  </a:t>
            </a:r>
            <a:r>
              <a:rPr lang="en-US" altLang="ko-KR" sz="1000" b="1" dirty="0">
                <a:latin typeface="+mn-ea"/>
              </a:rPr>
              <a:t>- </a:t>
            </a:r>
            <a:r>
              <a:rPr lang="ko-KR" altLang="en-US" sz="1000" b="1" dirty="0">
                <a:latin typeface="+mn-ea"/>
              </a:rPr>
              <a:t>제목 </a:t>
            </a:r>
            <a:r>
              <a:rPr lang="en-US" altLang="ko-KR" sz="1000" b="1" dirty="0">
                <a:latin typeface="+mn-ea"/>
              </a:rPr>
              <a:t>(title), </a:t>
            </a:r>
            <a:r>
              <a:rPr lang="ko-KR" altLang="en-US" sz="1000" b="1" dirty="0">
                <a:latin typeface="+mn-ea"/>
              </a:rPr>
              <a:t>링크</a:t>
            </a:r>
            <a:r>
              <a:rPr lang="en-US" altLang="ko-KR" sz="1000" b="1" dirty="0">
                <a:latin typeface="+mn-ea"/>
              </a:rPr>
              <a:t>URL (</a:t>
            </a:r>
            <a:r>
              <a:rPr lang="en-US" altLang="ko-KR" sz="1000" b="1" dirty="0" err="1">
                <a:latin typeface="+mn-ea"/>
              </a:rPr>
              <a:t>link_url</a:t>
            </a:r>
            <a:r>
              <a:rPr lang="en-US" altLang="ko-KR" sz="1000" b="1" dirty="0">
                <a:latin typeface="+mn-ea"/>
              </a:rPr>
              <a:t>) </a:t>
            </a:r>
            <a:r>
              <a:rPr lang="ko-KR" altLang="en-US" sz="1000" b="1" dirty="0">
                <a:latin typeface="+mn-ea"/>
              </a:rPr>
              <a:t>항목 사용 가능</a:t>
            </a:r>
            <a:endParaRPr lang="en-US" altLang="ko-KR" sz="1000" b="1" dirty="0">
              <a:latin typeface="+mn-ea"/>
            </a:endParaRPr>
          </a:p>
          <a:p>
            <a:r>
              <a:rPr lang="en-US" altLang="ko-KR" sz="1000" b="1" dirty="0">
                <a:latin typeface="+mn-ea"/>
              </a:rPr>
              <a:t>  - </a:t>
            </a:r>
            <a:r>
              <a:rPr lang="ko-KR" altLang="en-US" sz="1000" b="1" dirty="0">
                <a:latin typeface="+mn-ea"/>
              </a:rPr>
              <a:t>단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앱에서 </a:t>
            </a:r>
            <a:r>
              <a:rPr lang="ko-KR" altLang="en-US" sz="1000" b="1">
                <a:latin typeface="+mn-ea"/>
              </a:rPr>
              <a:t>어떻게 처리할지는 정리 필요</a:t>
            </a:r>
            <a:endParaRPr lang="en-US" altLang="ko-KR" sz="1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2218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8BC996-4BAF-42AF-A3A9-D519D0DDD6B3}"/>
              </a:ext>
            </a:extLst>
          </p:cNvPr>
          <p:cNvSpPr txBox="1"/>
          <p:nvPr/>
        </p:nvSpPr>
        <p:spPr>
          <a:xfrm>
            <a:off x="1772575" y="3036585"/>
            <a:ext cx="86468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/>
              <a:t>포인트 적립 관련</a:t>
            </a:r>
            <a:endParaRPr lang="en-US" altLang="ko-KR" sz="4500" b="1"/>
          </a:p>
        </p:txBody>
      </p:sp>
    </p:spTree>
    <p:extLst>
      <p:ext uri="{BB962C8B-B14F-4D97-AF65-F5344CB8AC3E}">
        <p14:creationId xmlns:p14="http://schemas.microsoft.com/office/powerpoint/2010/main" val="3128056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3598EF3A-862D-A7BD-C284-AF7886229FDF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877810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3129093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123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번에 요청했었던 포인트 수기등록시 출발역과 도착역 설정하면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포인트가 자동으로 계산되어 반영되도록 요청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완료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'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표시되어있으나 자동 계산 안됨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2023.8.31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81330FB3-81E6-ED24-3621-47B0FD8A0E82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981017"/>
          <a:ext cx="11431388" cy="2146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877810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132481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4305421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7575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124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포인트 수기 입력시 출발역 도착역으로 등록하는 포인트와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도착 상관없이 관리자가 수기로 입력하는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가지 형태로 기능 추가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marL="228600" indent="-228600" algn="l" fontAlgn="ctr">
                        <a:buAutoNum type="arabicPeriod"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웹에서 출발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도착 포인트 등록은 출발역과 도착역을 검색해서 입력하면 포인트 자동 적용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포인트 수기입력란 근처에 관리자 포인트 지급 ㅁ 체크박스를 클릭하면 출발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도착역 입력안해도 관리자가 입력하는 대로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포인트 지급 가능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순서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회원정보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별도 검색없이 회원정보에서 수정하기 누르면 자동 반영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b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ㅁ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체크박스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포인트 수기입력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사유  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포인트 수기입력 체크시에만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b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출발역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-&gt;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도착역 설정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검색창으로 말고 해당화면에서 텍스트 입력 후 팝업 뜨는 방식으로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b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포인트 수기입력을 체크했을 경우에는 등록 안하도록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/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로그는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'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사유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'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항목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포인트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도착역일 경우 자동계산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수기입력일 경우 텍스트 활성화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indent="0" algn="l" fontAlgn="ctr">
                        <a:buNone/>
                      </a:pP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2023.8.31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3DF9D90-52F1-1BB4-52BB-55C50D76CE13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3203633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318651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688252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125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개선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백엔드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보유보인트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사용내역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순서 조정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최신주문내역이 제일 상단에 올라오도록 기능 개선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2023.8.31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F5DD9E-C029-D740-B210-4DF90F70A803}"/>
              </a:ext>
            </a:extLst>
          </p:cNvPr>
          <p:cNvSpPr txBox="1"/>
          <p:nvPr/>
        </p:nvSpPr>
        <p:spPr>
          <a:xfrm>
            <a:off x="234962" y="4067594"/>
            <a:ext cx="1755763" cy="2308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0901 </a:t>
            </a:r>
            <a:r>
              <a:rPr lang="ko-KR" altLang="en-US" sz="900"/>
              <a:t>코레일유통 확인 중</a:t>
            </a:r>
            <a:endParaRPr lang="en-US" altLang="ko-KR" sz="900"/>
          </a:p>
        </p:txBody>
      </p:sp>
    </p:spTree>
    <p:extLst>
      <p:ext uri="{BB962C8B-B14F-4D97-AF65-F5344CB8AC3E}">
        <p14:creationId xmlns:p14="http://schemas.microsoft.com/office/powerpoint/2010/main" val="2230741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DD73234B-F4B3-AB89-C27A-CD079DD5C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516366"/>
            <a:ext cx="4289910" cy="21084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D151D3-17B3-15E8-CFDA-719292C78925}"/>
              </a:ext>
            </a:extLst>
          </p:cNvPr>
          <p:cNvSpPr txBox="1"/>
          <p:nvPr/>
        </p:nvSpPr>
        <p:spPr>
          <a:xfrm>
            <a:off x="577601" y="3421220"/>
            <a:ext cx="456187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사용자명</a:t>
            </a:r>
            <a:endParaRPr lang="en-US" altLang="ko-KR" sz="900"/>
          </a:p>
          <a:p>
            <a:endParaRPr lang="en-US" altLang="ko-KR" sz="900"/>
          </a:p>
          <a:p>
            <a:r>
              <a:rPr lang="ko-KR" altLang="en-US" sz="900"/>
              <a:t>사용자</a:t>
            </a:r>
            <a:r>
              <a:rPr lang="en-US" altLang="ko-KR" sz="900"/>
              <a:t>ID</a:t>
            </a:r>
          </a:p>
          <a:p>
            <a:endParaRPr lang="en-US" altLang="ko-KR" sz="900"/>
          </a:p>
          <a:p>
            <a:r>
              <a:rPr lang="ko-KR" altLang="en-US" sz="900"/>
              <a:t>사용자 상태</a:t>
            </a:r>
            <a:endParaRPr lang="en-US" altLang="ko-KR" sz="900"/>
          </a:p>
          <a:p>
            <a:endParaRPr lang="en-US" altLang="ko-KR" sz="900"/>
          </a:p>
          <a:p>
            <a:r>
              <a:rPr lang="ko-KR" altLang="en-US" sz="900"/>
              <a:t>적립 </a:t>
            </a:r>
            <a:r>
              <a:rPr lang="ko-KR" altLang="en-US" sz="900">
                <a:solidFill>
                  <a:srgbClr val="FF0000"/>
                </a:solidFill>
              </a:rPr>
              <a:t>일시</a:t>
            </a:r>
            <a:endParaRPr lang="en-US" altLang="ko-KR" sz="900">
              <a:solidFill>
                <a:srgbClr val="FF0000"/>
              </a:solidFill>
            </a:endParaRPr>
          </a:p>
          <a:p>
            <a:endParaRPr lang="en-US" altLang="ko-KR" sz="900"/>
          </a:p>
          <a:p>
            <a:r>
              <a:rPr lang="ko-KR" altLang="en-US" sz="900"/>
              <a:t>적립 유형            </a:t>
            </a:r>
            <a:r>
              <a:rPr lang="ko-KR" altLang="en-US" sz="900">
                <a:solidFill>
                  <a:srgbClr val="FF0000"/>
                </a:solidFill>
              </a:rPr>
              <a:t>출발</a:t>
            </a:r>
            <a:r>
              <a:rPr lang="en-US" altLang="ko-KR" sz="900">
                <a:solidFill>
                  <a:srgbClr val="FF0000"/>
                </a:solidFill>
              </a:rPr>
              <a:t>-</a:t>
            </a:r>
            <a:r>
              <a:rPr lang="ko-KR" altLang="en-US" sz="900">
                <a:solidFill>
                  <a:srgbClr val="FF0000"/>
                </a:solidFill>
              </a:rPr>
              <a:t>도착 적립</a:t>
            </a:r>
            <a:r>
              <a:rPr lang="ko-KR" altLang="en-US" sz="900"/>
              <a:t>             기타 적립</a:t>
            </a:r>
            <a:endParaRPr lang="en-US" altLang="ko-KR" sz="900"/>
          </a:p>
          <a:p>
            <a:endParaRPr lang="en-US" altLang="ko-KR" sz="900"/>
          </a:p>
          <a:p>
            <a:r>
              <a:rPr lang="en-US" altLang="ko-KR" sz="900"/>
              <a:t>                     </a:t>
            </a:r>
            <a:r>
              <a:rPr lang="ko-KR" altLang="en-US" sz="900"/>
              <a:t>출발지</a:t>
            </a:r>
            <a:endParaRPr lang="en-US" altLang="ko-KR" sz="900"/>
          </a:p>
          <a:p>
            <a:endParaRPr lang="en-US" altLang="ko-KR" sz="900"/>
          </a:p>
          <a:p>
            <a:r>
              <a:rPr lang="en-US" altLang="ko-KR" sz="900"/>
              <a:t>                     </a:t>
            </a:r>
            <a:r>
              <a:rPr lang="ko-KR" altLang="en-US" sz="900"/>
              <a:t>도착지</a:t>
            </a:r>
            <a:endParaRPr lang="en-US" altLang="ko-KR" sz="900"/>
          </a:p>
          <a:p>
            <a:endParaRPr lang="en-US" altLang="ko-KR" sz="900"/>
          </a:p>
          <a:p>
            <a:r>
              <a:rPr lang="ko-KR" altLang="en-US" sz="900"/>
              <a:t>                     </a:t>
            </a:r>
            <a:endParaRPr lang="en-US" altLang="ko-KR" sz="900"/>
          </a:p>
          <a:p>
            <a:r>
              <a:rPr lang="en-US" altLang="ko-KR" sz="900"/>
              <a:t>                     </a:t>
            </a:r>
            <a:r>
              <a:rPr lang="ko-KR" altLang="en-US" sz="900"/>
              <a:t>적립 포인트</a:t>
            </a:r>
            <a:endParaRPr lang="en-US" altLang="ko-KR" sz="900"/>
          </a:p>
          <a:p>
            <a:r>
              <a:rPr lang="en-US" altLang="ko-KR" sz="900"/>
              <a:t>                    </a:t>
            </a:r>
          </a:p>
        </p:txBody>
      </p:sp>
      <p:sp>
        <p:nvSpPr>
          <p:cNvPr id="11" name="Circle" descr="&lt;Tags&gt;&lt;SMARTRESIZEANCHORS&gt;None,None,Absolute,None&lt;/SMARTRESIZEANCHORS&gt;&lt;/Tags&gt;">
            <a:extLst>
              <a:ext uri="{FF2B5EF4-FFF2-40B4-BE49-F238E27FC236}">
                <a16:creationId xmlns:a16="http://schemas.microsoft.com/office/drawing/2014/main" id="{979273A6-48B0-546D-62F4-1CF897854E29}"/>
              </a:ext>
            </a:extLst>
          </p:cNvPr>
          <p:cNvSpPr/>
          <p:nvPr/>
        </p:nvSpPr>
        <p:spPr>
          <a:xfrm>
            <a:off x="1486391" y="4580315"/>
            <a:ext cx="106087" cy="106087"/>
          </a:xfrm>
          <a:prstGeom prst="ellipse">
            <a:avLst/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746" tIns="36373" rIns="72746" bIns="3637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16" dirty="0">
              <a:solidFill>
                <a:srgbClr val="5F5F5F"/>
              </a:solidFill>
              <a:latin typeface="KoPub돋움체 Medium" panose="02020603020101020101" pitchFamily="18" charset="-127"/>
              <a:cs typeface="Segoe UI" panose="020B0502040204020203" pitchFamily="34" charset="0"/>
            </a:endParaRPr>
          </a:p>
        </p:txBody>
      </p:sp>
      <p:sp>
        <p:nvSpPr>
          <p:cNvPr id="12" name="Check" descr="&lt;Tags&gt;&lt;SMARTRESIZEANCHORS&gt;None,None,Absolute,None&lt;/SMARTRESIZEANCHORS&gt;&lt;/Tags&gt;">
            <a:extLst>
              <a:ext uri="{FF2B5EF4-FFF2-40B4-BE49-F238E27FC236}">
                <a16:creationId xmlns:a16="http://schemas.microsoft.com/office/drawing/2014/main" id="{F77971EB-5A5A-A8A5-C91D-8174F14C97FC}"/>
              </a:ext>
            </a:extLst>
          </p:cNvPr>
          <p:cNvSpPr/>
          <p:nvPr/>
        </p:nvSpPr>
        <p:spPr>
          <a:xfrm>
            <a:off x="1516070" y="4609994"/>
            <a:ext cx="46729" cy="46729"/>
          </a:xfrm>
          <a:prstGeom prst="ellipse">
            <a:avLst/>
          </a:prstGeom>
          <a:solidFill>
            <a:srgbClr val="808080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746" tIns="36373" rIns="72746" bIns="3637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16" dirty="0">
              <a:solidFill>
                <a:srgbClr val="5F5F5F"/>
              </a:solidFill>
              <a:latin typeface="KoPub돋움체 Medium" panose="02020603020101020101" pitchFamily="18" charset="-127"/>
              <a:cs typeface="Segoe UI" panose="020B0502040204020203" pitchFamily="34" charset="0"/>
            </a:endParaRPr>
          </a:p>
        </p:txBody>
      </p:sp>
      <p:sp>
        <p:nvSpPr>
          <p:cNvPr id="13" name="Circle" descr="&lt;Tags&gt;&lt;SMARTRESIZEANCHORS&gt;None,None,Absolute,None&lt;/SMARTRESIZEANCHORS&gt;&lt;/Tags&gt;">
            <a:extLst>
              <a:ext uri="{FF2B5EF4-FFF2-40B4-BE49-F238E27FC236}">
                <a16:creationId xmlns:a16="http://schemas.microsoft.com/office/drawing/2014/main" id="{1030B7F7-4341-5C83-4008-996E00A87B03}"/>
              </a:ext>
            </a:extLst>
          </p:cNvPr>
          <p:cNvSpPr/>
          <p:nvPr/>
        </p:nvSpPr>
        <p:spPr>
          <a:xfrm>
            <a:off x="2778788" y="4580315"/>
            <a:ext cx="106087" cy="106087"/>
          </a:xfrm>
          <a:prstGeom prst="ellipse">
            <a:avLst/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746" tIns="36373" rIns="72746" bIns="3637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16" dirty="0">
              <a:solidFill>
                <a:srgbClr val="5F5F5F"/>
              </a:solidFill>
              <a:latin typeface="KoPub돋움체 Medium" panose="02020603020101020101" pitchFamily="18" charset="-127"/>
              <a:cs typeface="Segoe UI" panose="020B0502040204020203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FA04902-FFB5-225E-2AE4-F02433D6A405}"/>
              </a:ext>
            </a:extLst>
          </p:cNvPr>
          <p:cNvSpPr/>
          <p:nvPr/>
        </p:nvSpPr>
        <p:spPr>
          <a:xfrm>
            <a:off x="1486392" y="4250896"/>
            <a:ext cx="2850724" cy="222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0E69B44-45A1-0459-798F-474E267B852B}"/>
              </a:ext>
            </a:extLst>
          </p:cNvPr>
          <p:cNvSpPr/>
          <p:nvPr/>
        </p:nvSpPr>
        <p:spPr>
          <a:xfrm>
            <a:off x="1937242" y="4798058"/>
            <a:ext cx="1049945" cy="222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23EB377-0C49-91C7-7B9A-07DE84F2A957}"/>
              </a:ext>
            </a:extLst>
          </p:cNvPr>
          <p:cNvSpPr/>
          <p:nvPr/>
        </p:nvSpPr>
        <p:spPr>
          <a:xfrm>
            <a:off x="3114499" y="4798058"/>
            <a:ext cx="1049945" cy="222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A5ED642-188B-BBDE-CB01-D7E3C83A3E65}"/>
              </a:ext>
            </a:extLst>
          </p:cNvPr>
          <p:cNvSpPr/>
          <p:nvPr/>
        </p:nvSpPr>
        <p:spPr>
          <a:xfrm>
            <a:off x="1930610" y="5073292"/>
            <a:ext cx="1049945" cy="222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E2C24D8-007A-0EA8-E1F7-45754AA091BB}"/>
              </a:ext>
            </a:extLst>
          </p:cNvPr>
          <p:cNvSpPr/>
          <p:nvPr/>
        </p:nvSpPr>
        <p:spPr>
          <a:xfrm>
            <a:off x="3116577" y="5073292"/>
            <a:ext cx="1047868" cy="222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92C29DC-00C0-6BC9-697E-0E9C420A568A}"/>
              </a:ext>
            </a:extLst>
          </p:cNvPr>
          <p:cNvSpPr/>
          <p:nvPr/>
        </p:nvSpPr>
        <p:spPr>
          <a:xfrm>
            <a:off x="2186969" y="5484742"/>
            <a:ext cx="1977475" cy="222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래픽 21" descr="돋보기 단색으로 채워진">
            <a:extLst>
              <a:ext uri="{FF2B5EF4-FFF2-40B4-BE49-F238E27FC236}">
                <a16:creationId xmlns:a16="http://schemas.microsoft.com/office/drawing/2014/main" id="{4345FB75-E270-6438-57DF-D01DDA7F23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3453" y="4840920"/>
            <a:ext cx="149225" cy="149225"/>
          </a:xfrm>
          <a:prstGeom prst="rect">
            <a:avLst/>
          </a:prstGeom>
        </p:spPr>
      </p:pic>
      <p:pic>
        <p:nvPicPr>
          <p:cNvPr id="23" name="그래픽 22" descr="돋보기 단색으로 채워진">
            <a:extLst>
              <a:ext uri="{FF2B5EF4-FFF2-40B4-BE49-F238E27FC236}">
                <a16:creationId xmlns:a16="http://schemas.microsoft.com/office/drawing/2014/main" id="{69749253-FC84-30A8-C9EB-584AE4B6CD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50286" y="5109804"/>
            <a:ext cx="149225" cy="149225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6839F36B-C3CD-D276-B747-F5368AA4E338}"/>
              </a:ext>
            </a:extLst>
          </p:cNvPr>
          <p:cNvSpPr/>
          <p:nvPr/>
        </p:nvSpPr>
        <p:spPr>
          <a:xfrm>
            <a:off x="1486391" y="3423731"/>
            <a:ext cx="2850724" cy="222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FA85EED-1E3C-4AE0-FBE1-C3B78E0D6928}"/>
              </a:ext>
            </a:extLst>
          </p:cNvPr>
          <p:cNvSpPr/>
          <p:nvPr/>
        </p:nvSpPr>
        <p:spPr>
          <a:xfrm>
            <a:off x="1486391" y="3699453"/>
            <a:ext cx="2850724" cy="222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783B87C2-39F2-C494-785F-B4C376DFD36A}"/>
              </a:ext>
            </a:extLst>
          </p:cNvPr>
          <p:cNvSpPr/>
          <p:nvPr/>
        </p:nvSpPr>
        <p:spPr>
          <a:xfrm>
            <a:off x="1486391" y="3975175"/>
            <a:ext cx="2850724" cy="222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래픽 26" descr="돋보기 단색으로 채워진">
            <a:extLst>
              <a:ext uri="{FF2B5EF4-FFF2-40B4-BE49-F238E27FC236}">
                <a16:creationId xmlns:a16="http://schemas.microsoft.com/office/drawing/2014/main" id="{D88391B1-1059-6106-7A74-DB5E32A3529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0802" y="3468952"/>
            <a:ext cx="149225" cy="1492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1AEF0D6-847D-6ABC-DE89-F29490EF9FAA}"/>
              </a:ext>
            </a:extLst>
          </p:cNvPr>
          <p:cNvSpPr txBox="1"/>
          <p:nvPr/>
        </p:nvSpPr>
        <p:spPr>
          <a:xfrm>
            <a:off x="5015858" y="3421220"/>
            <a:ext cx="4561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사용자명</a:t>
            </a:r>
            <a:endParaRPr lang="en-US" altLang="ko-KR" sz="900"/>
          </a:p>
          <a:p>
            <a:endParaRPr lang="en-US" altLang="ko-KR" sz="900"/>
          </a:p>
          <a:p>
            <a:r>
              <a:rPr lang="ko-KR" altLang="en-US" sz="900"/>
              <a:t>사용자</a:t>
            </a:r>
            <a:r>
              <a:rPr lang="en-US" altLang="ko-KR" sz="900"/>
              <a:t>ID</a:t>
            </a:r>
          </a:p>
          <a:p>
            <a:endParaRPr lang="en-US" altLang="ko-KR" sz="900"/>
          </a:p>
          <a:p>
            <a:r>
              <a:rPr lang="ko-KR" altLang="en-US" sz="900"/>
              <a:t>사용자 상태</a:t>
            </a:r>
            <a:endParaRPr lang="en-US" altLang="ko-KR" sz="900"/>
          </a:p>
          <a:p>
            <a:endParaRPr lang="en-US" altLang="ko-KR" sz="900"/>
          </a:p>
          <a:p>
            <a:r>
              <a:rPr lang="ko-KR" altLang="en-US" sz="900"/>
              <a:t>적립 일시</a:t>
            </a:r>
            <a:endParaRPr lang="en-US" altLang="ko-KR" sz="900"/>
          </a:p>
          <a:p>
            <a:endParaRPr lang="en-US" altLang="ko-KR" sz="900"/>
          </a:p>
          <a:p>
            <a:r>
              <a:rPr lang="ko-KR" altLang="en-US" sz="900"/>
              <a:t>적립 유형            출발</a:t>
            </a:r>
            <a:r>
              <a:rPr lang="en-US" altLang="ko-KR" sz="900"/>
              <a:t>-</a:t>
            </a:r>
            <a:r>
              <a:rPr lang="ko-KR" altLang="en-US" sz="900"/>
              <a:t>도착 적립             </a:t>
            </a:r>
            <a:r>
              <a:rPr lang="ko-KR" altLang="en-US" sz="900">
                <a:solidFill>
                  <a:srgbClr val="FF0000"/>
                </a:solidFill>
              </a:rPr>
              <a:t>기타 적립</a:t>
            </a:r>
            <a:endParaRPr lang="en-US" altLang="ko-KR" sz="900">
              <a:solidFill>
                <a:srgbClr val="FF0000"/>
              </a:solidFill>
            </a:endParaRPr>
          </a:p>
          <a:p>
            <a:endParaRPr lang="en-US" altLang="ko-KR" sz="900"/>
          </a:p>
          <a:p>
            <a:r>
              <a:rPr lang="ko-KR" altLang="en-US" sz="900"/>
              <a:t>                     적립 사유</a:t>
            </a:r>
            <a:endParaRPr lang="en-US" altLang="ko-KR" sz="900"/>
          </a:p>
          <a:p>
            <a:endParaRPr lang="en-US" altLang="ko-KR" sz="900"/>
          </a:p>
          <a:p>
            <a:r>
              <a:rPr lang="ko-KR" altLang="en-US" sz="900"/>
              <a:t>                     적립 포인트</a:t>
            </a:r>
            <a:endParaRPr lang="en-US" altLang="ko-KR" sz="900"/>
          </a:p>
          <a:p>
            <a:endParaRPr lang="en-US" altLang="ko-KR" sz="900"/>
          </a:p>
          <a:p>
            <a:r>
              <a:rPr lang="en-US" altLang="ko-KR" sz="900"/>
              <a:t>                                   </a:t>
            </a:r>
          </a:p>
          <a:p>
            <a:r>
              <a:rPr lang="en-US" altLang="ko-KR" sz="900"/>
              <a:t>                    </a:t>
            </a:r>
          </a:p>
        </p:txBody>
      </p:sp>
      <p:sp>
        <p:nvSpPr>
          <p:cNvPr id="29" name="Circle" descr="&lt;Tags&gt;&lt;SMARTRESIZEANCHORS&gt;None,None,Absolute,None&lt;/SMARTRESIZEANCHORS&gt;&lt;/Tags&gt;">
            <a:extLst>
              <a:ext uri="{FF2B5EF4-FFF2-40B4-BE49-F238E27FC236}">
                <a16:creationId xmlns:a16="http://schemas.microsoft.com/office/drawing/2014/main" id="{A1C84F55-5564-F70B-A05C-DE832BBD1BC9}"/>
              </a:ext>
            </a:extLst>
          </p:cNvPr>
          <p:cNvSpPr/>
          <p:nvPr/>
        </p:nvSpPr>
        <p:spPr>
          <a:xfrm>
            <a:off x="5946483" y="4580315"/>
            <a:ext cx="106087" cy="106087"/>
          </a:xfrm>
          <a:prstGeom prst="ellipse">
            <a:avLst/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746" tIns="36373" rIns="72746" bIns="3637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16" dirty="0">
              <a:solidFill>
                <a:srgbClr val="5F5F5F"/>
              </a:solidFill>
              <a:latin typeface="KoPub돋움체 Medium" panose="02020603020101020101" pitchFamily="18" charset="-127"/>
              <a:cs typeface="Segoe UI" panose="020B0502040204020203" pitchFamily="34" charset="0"/>
            </a:endParaRPr>
          </a:p>
        </p:txBody>
      </p:sp>
      <p:sp>
        <p:nvSpPr>
          <p:cNvPr id="31" name="Circle" descr="&lt;Tags&gt;&lt;SMARTRESIZEANCHORS&gt;None,None,Absolute,None&lt;/SMARTRESIZEANCHORS&gt;&lt;/Tags&gt;">
            <a:extLst>
              <a:ext uri="{FF2B5EF4-FFF2-40B4-BE49-F238E27FC236}">
                <a16:creationId xmlns:a16="http://schemas.microsoft.com/office/drawing/2014/main" id="{A37D70FA-4FAD-BDDC-E826-349E959B5AB4}"/>
              </a:ext>
            </a:extLst>
          </p:cNvPr>
          <p:cNvSpPr/>
          <p:nvPr/>
        </p:nvSpPr>
        <p:spPr>
          <a:xfrm>
            <a:off x="7238880" y="4580315"/>
            <a:ext cx="106087" cy="106087"/>
          </a:xfrm>
          <a:prstGeom prst="ellipse">
            <a:avLst/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746" tIns="36373" rIns="72746" bIns="3637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16" dirty="0">
              <a:solidFill>
                <a:srgbClr val="5F5F5F"/>
              </a:solidFill>
              <a:latin typeface="KoPub돋움체 Medium" panose="02020603020101020101" pitchFamily="18" charset="-127"/>
              <a:cs typeface="Segoe UI" panose="020B0502040204020203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FE23665-52A0-7CB1-3142-3027373A0041}"/>
              </a:ext>
            </a:extLst>
          </p:cNvPr>
          <p:cNvSpPr/>
          <p:nvPr/>
        </p:nvSpPr>
        <p:spPr>
          <a:xfrm>
            <a:off x="5946484" y="4250896"/>
            <a:ext cx="2850724" cy="222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73F62FF7-FAB8-DDDB-6ED8-0EB790D8AF1B}"/>
              </a:ext>
            </a:extLst>
          </p:cNvPr>
          <p:cNvSpPr/>
          <p:nvPr/>
        </p:nvSpPr>
        <p:spPr>
          <a:xfrm>
            <a:off x="6654681" y="4792592"/>
            <a:ext cx="1977475" cy="2222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0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3A7BF8B-6D5F-239B-DE0F-22E24F205AB0}"/>
              </a:ext>
            </a:extLst>
          </p:cNvPr>
          <p:cNvSpPr/>
          <p:nvPr/>
        </p:nvSpPr>
        <p:spPr>
          <a:xfrm>
            <a:off x="5946483" y="3423731"/>
            <a:ext cx="2850724" cy="222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5C3E06E1-6787-FB3E-012C-180DAE96B91E}"/>
              </a:ext>
            </a:extLst>
          </p:cNvPr>
          <p:cNvSpPr/>
          <p:nvPr/>
        </p:nvSpPr>
        <p:spPr>
          <a:xfrm>
            <a:off x="5946483" y="3699453"/>
            <a:ext cx="2850724" cy="222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106F48DE-1949-81B6-B6DE-C8E9379DD388}"/>
              </a:ext>
            </a:extLst>
          </p:cNvPr>
          <p:cNvSpPr/>
          <p:nvPr/>
        </p:nvSpPr>
        <p:spPr>
          <a:xfrm>
            <a:off x="5946483" y="3975175"/>
            <a:ext cx="2850724" cy="222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3" name="그래픽 42" descr="돋보기 단색으로 채워진">
            <a:extLst>
              <a:ext uri="{FF2B5EF4-FFF2-40B4-BE49-F238E27FC236}">
                <a16:creationId xmlns:a16="http://schemas.microsoft.com/office/drawing/2014/main" id="{85E60EB6-A0F2-76C2-75AC-09ECC89523B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0894" y="3468952"/>
            <a:ext cx="149225" cy="149225"/>
          </a:xfrm>
          <a:prstGeom prst="rect">
            <a:avLst/>
          </a:prstGeom>
        </p:spPr>
      </p:pic>
      <p:sp>
        <p:nvSpPr>
          <p:cNvPr id="30" name="Check" descr="&lt;Tags&gt;&lt;SMARTRESIZEANCHORS&gt;None,None,Absolute,None&lt;/SMARTRESIZEANCHORS&gt;&lt;/Tags&gt;">
            <a:extLst>
              <a:ext uri="{FF2B5EF4-FFF2-40B4-BE49-F238E27FC236}">
                <a16:creationId xmlns:a16="http://schemas.microsoft.com/office/drawing/2014/main" id="{46AAE692-C438-0012-1C52-BBB2F079DCEA}"/>
              </a:ext>
            </a:extLst>
          </p:cNvPr>
          <p:cNvSpPr/>
          <p:nvPr/>
        </p:nvSpPr>
        <p:spPr>
          <a:xfrm>
            <a:off x="7269203" y="4609994"/>
            <a:ext cx="46729" cy="46729"/>
          </a:xfrm>
          <a:prstGeom prst="ellipse">
            <a:avLst/>
          </a:prstGeom>
          <a:solidFill>
            <a:srgbClr val="808080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746" tIns="36373" rIns="72746" bIns="3637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16" dirty="0">
              <a:solidFill>
                <a:srgbClr val="5F5F5F"/>
              </a:solidFill>
              <a:latin typeface="KoPub돋움체 Medium" panose="02020603020101020101" pitchFamily="18" charset="-127"/>
              <a:cs typeface="Segoe UI" panose="020B0502040204020203" pitchFamily="34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8C9B633C-EFC8-9511-907C-8A535E940FC3}"/>
              </a:ext>
            </a:extLst>
          </p:cNvPr>
          <p:cNvSpPr/>
          <p:nvPr/>
        </p:nvSpPr>
        <p:spPr>
          <a:xfrm>
            <a:off x="470263" y="3152507"/>
            <a:ext cx="4289910" cy="28825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DEDA7185-8C6E-E956-0B45-B8CF45058856}"/>
              </a:ext>
            </a:extLst>
          </p:cNvPr>
          <p:cNvSpPr/>
          <p:nvPr/>
        </p:nvSpPr>
        <p:spPr>
          <a:xfrm>
            <a:off x="4960099" y="3147755"/>
            <a:ext cx="4289910" cy="28825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A64CF277-394C-AE93-82E7-BB3BF8FB89A9}"/>
              </a:ext>
            </a:extLst>
          </p:cNvPr>
          <p:cNvSpPr/>
          <p:nvPr/>
        </p:nvSpPr>
        <p:spPr>
          <a:xfrm>
            <a:off x="1725923" y="2848718"/>
            <a:ext cx="1778589" cy="2258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출발</a:t>
            </a:r>
            <a:r>
              <a:rPr lang="en-US" altLang="ko-KR" sz="1000"/>
              <a:t>-</a:t>
            </a:r>
            <a:r>
              <a:rPr lang="ko-KR" altLang="en-US" sz="1000"/>
              <a:t>도착 적립 선택 시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F56731D8-D183-88DD-145E-C13C5B0B4BE7}"/>
              </a:ext>
            </a:extLst>
          </p:cNvPr>
          <p:cNvSpPr/>
          <p:nvPr/>
        </p:nvSpPr>
        <p:spPr>
          <a:xfrm>
            <a:off x="6113579" y="2848496"/>
            <a:ext cx="1778589" cy="2258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기타 적립 선택 시</a:t>
            </a: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465957E9-949C-1BDA-EB59-01C36AE7158E}"/>
              </a:ext>
            </a:extLst>
          </p:cNvPr>
          <p:cNvSpPr/>
          <p:nvPr/>
        </p:nvSpPr>
        <p:spPr>
          <a:xfrm>
            <a:off x="470263" y="180311"/>
            <a:ext cx="536265" cy="2258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현재</a:t>
            </a:r>
          </a:p>
        </p:txBody>
      </p: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6A1E7A19-5B27-3581-AA83-DAED31227CF7}"/>
              </a:ext>
            </a:extLst>
          </p:cNvPr>
          <p:cNvCxnSpPr/>
          <p:nvPr/>
        </p:nvCxnSpPr>
        <p:spPr>
          <a:xfrm>
            <a:off x="9000119" y="3534856"/>
            <a:ext cx="727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17FBD43-4078-6A1F-1418-9AFF474312E7}"/>
              </a:ext>
            </a:extLst>
          </p:cNvPr>
          <p:cNvSpPr txBox="1"/>
          <p:nvPr/>
        </p:nvSpPr>
        <p:spPr>
          <a:xfrm>
            <a:off x="9727474" y="3424242"/>
            <a:ext cx="2126389" cy="21544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800"/>
              <a:t>검색 후 선택 시 사용자명</a:t>
            </a:r>
            <a:r>
              <a:rPr lang="en-US" altLang="ko-KR" sz="800"/>
              <a:t>,</a:t>
            </a:r>
            <a:r>
              <a:rPr lang="ko-KR" altLang="en-US" sz="800"/>
              <a:t> </a:t>
            </a:r>
            <a:r>
              <a:rPr lang="en-US" altLang="ko-KR" sz="800"/>
              <a:t>ID, </a:t>
            </a:r>
            <a:r>
              <a:rPr lang="ko-KR" altLang="en-US" sz="800"/>
              <a:t>상태 표시</a:t>
            </a:r>
          </a:p>
        </p:txBody>
      </p: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A6763998-790B-A0F4-EA05-13232ED93362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8797208" y="4362021"/>
            <a:ext cx="930266" cy="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A996F660-E91B-DB53-6562-7A73A086C4DA}"/>
              </a:ext>
            </a:extLst>
          </p:cNvPr>
          <p:cNvSpPr txBox="1"/>
          <p:nvPr/>
        </p:nvSpPr>
        <p:spPr>
          <a:xfrm>
            <a:off x="9727474" y="4033915"/>
            <a:ext cx="2126389" cy="5847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/>
              <a:t>(</a:t>
            </a:r>
            <a:r>
              <a:rPr lang="ko-KR" altLang="en-US" sz="800"/>
              <a:t>현재</a:t>
            </a:r>
            <a:r>
              <a:rPr lang="en-US" altLang="ko-KR" sz="800"/>
              <a:t>) </a:t>
            </a:r>
            <a:r>
              <a:rPr lang="ko-KR" altLang="en-US" sz="800"/>
              <a:t>추가 일시 선택</a:t>
            </a:r>
            <a:endParaRPr lang="en-US" altLang="ko-KR" sz="800"/>
          </a:p>
          <a:p>
            <a:r>
              <a:rPr lang="en-US" altLang="ko-KR" sz="800"/>
              <a:t>(</a:t>
            </a:r>
            <a:r>
              <a:rPr lang="ko-KR" altLang="en-US" sz="800"/>
              <a:t>수정</a:t>
            </a:r>
            <a:r>
              <a:rPr lang="en-US" altLang="ko-KR" sz="800"/>
              <a:t>) </a:t>
            </a:r>
            <a:r>
              <a:rPr lang="ko-KR" altLang="en-US" sz="800"/>
              <a:t>추가 일시를 삭제하고</a:t>
            </a:r>
            <a:r>
              <a:rPr lang="en-US" altLang="ko-KR" sz="800"/>
              <a:t>, </a:t>
            </a:r>
            <a:r>
              <a:rPr lang="ko-KR" altLang="en-US" sz="800"/>
              <a:t>포인트 적립을 추가한 적립 일시로 자동 반영</a:t>
            </a:r>
            <a:endParaRPr lang="en-US" altLang="ko-KR" sz="800"/>
          </a:p>
          <a:p>
            <a:r>
              <a:rPr lang="en-US" altLang="ko-KR" sz="800"/>
              <a:t>(</a:t>
            </a:r>
            <a:r>
              <a:rPr lang="ko-KR" altLang="en-US" sz="800"/>
              <a:t>추가 일시</a:t>
            </a:r>
            <a:r>
              <a:rPr lang="en-US" altLang="ko-KR" sz="800"/>
              <a:t>, </a:t>
            </a:r>
            <a:r>
              <a:rPr lang="ko-KR" altLang="en-US" sz="800"/>
              <a:t>적립 일시 통일</a:t>
            </a:r>
            <a:r>
              <a:rPr lang="en-US" altLang="ko-KR" sz="800"/>
              <a:t>)</a:t>
            </a:r>
            <a:r>
              <a:rPr lang="ko-KR" altLang="en-US" sz="800"/>
              <a:t> </a:t>
            </a:r>
          </a:p>
        </p:txBody>
      </p: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id="{6DC3B571-25C5-44C5-EE60-92BD5AC78E38}"/>
              </a:ext>
            </a:extLst>
          </p:cNvPr>
          <p:cNvCxnSpPr>
            <a:cxnSpLocks/>
            <a:stCxn id="80" idx="3"/>
          </p:cNvCxnSpPr>
          <p:nvPr/>
        </p:nvCxnSpPr>
        <p:spPr>
          <a:xfrm>
            <a:off x="8632156" y="5183994"/>
            <a:ext cx="1095318" cy="277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BAA51062-29E8-71CE-05E8-BE07002EFB9C}"/>
              </a:ext>
            </a:extLst>
          </p:cNvPr>
          <p:cNvSpPr txBox="1"/>
          <p:nvPr/>
        </p:nvSpPr>
        <p:spPr>
          <a:xfrm>
            <a:off x="9727474" y="5342328"/>
            <a:ext cx="2126389" cy="3385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800"/>
              <a:t>적립 포인트를 직접 입력</a:t>
            </a:r>
            <a:endParaRPr lang="en-US" altLang="ko-KR" sz="800"/>
          </a:p>
          <a:p>
            <a:r>
              <a:rPr lang="en-US" altLang="ko-KR" sz="800"/>
              <a:t>(</a:t>
            </a:r>
            <a:r>
              <a:rPr lang="ko-KR" altLang="en-US" sz="800"/>
              <a:t>숫자만</a:t>
            </a:r>
            <a:r>
              <a:rPr lang="en-US" altLang="ko-KR" sz="800"/>
              <a:t>)</a:t>
            </a:r>
            <a:endParaRPr lang="ko-KR" altLang="en-US" sz="800"/>
          </a:p>
        </p:txBody>
      </p:sp>
      <p:cxnSp>
        <p:nvCxnSpPr>
          <p:cNvPr id="76" name="직선 화살표 연결선 75">
            <a:extLst>
              <a:ext uri="{FF2B5EF4-FFF2-40B4-BE49-F238E27FC236}">
                <a16:creationId xmlns:a16="http://schemas.microsoft.com/office/drawing/2014/main" id="{0D0D743D-D6C5-3612-2861-45B1ABFF63A9}"/>
              </a:ext>
            </a:extLst>
          </p:cNvPr>
          <p:cNvCxnSpPr>
            <a:cxnSpLocks/>
            <a:stCxn id="20" idx="3"/>
            <a:endCxn id="77" idx="1"/>
          </p:cNvCxnSpPr>
          <p:nvPr/>
        </p:nvCxnSpPr>
        <p:spPr>
          <a:xfrm>
            <a:off x="4164444" y="5595867"/>
            <a:ext cx="5578269" cy="564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178A924-56DA-45BE-7770-83618736FF35}"/>
              </a:ext>
            </a:extLst>
          </p:cNvPr>
          <p:cNvSpPr txBox="1"/>
          <p:nvPr/>
        </p:nvSpPr>
        <p:spPr>
          <a:xfrm>
            <a:off x="9742713" y="5806393"/>
            <a:ext cx="1977475" cy="7078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800"/>
              <a:t>선택된 출발지</a:t>
            </a:r>
            <a:r>
              <a:rPr lang="en-US" altLang="ko-KR" sz="800"/>
              <a:t>, </a:t>
            </a:r>
            <a:r>
              <a:rPr lang="ko-KR" altLang="en-US" sz="800"/>
              <a:t>도착지 정보에 따라 </a:t>
            </a:r>
            <a:endParaRPr lang="en-US" altLang="ko-KR" sz="800"/>
          </a:p>
          <a:p>
            <a:r>
              <a:rPr lang="ko-KR" altLang="en-US" sz="800"/>
              <a:t>자동 입력</a:t>
            </a:r>
            <a:r>
              <a:rPr lang="en-US" altLang="ko-KR" sz="800"/>
              <a:t>(</a:t>
            </a:r>
            <a:r>
              <a:rPr lang="ko-KR" altLang="en-US" sz="800"/>
              <a:t>관리자 수정 불가</a:t>
            </a:r>
            <a:r>
              <a:rPr lang="en-US" altLang="ko-KR" sz="800"/>
              <a:t>)</a:t>
            </a:r>
          </a:p>
          <a:p>
            <a:endParaRPr lang="en-US" altLang="ko-KR" sz="800"/>
          </a:p>
          <a:p>
            <a:r>
              <a:rPr lang="en-US" altLang="ko-KR" sz="800"/>
              <a:t>*</a:t>
            </a:r>
            <a:r>
              <a:rPr lang="ko-KR" altLang="en-US" sz="800"/>
              <a:t>출발지</a:t>
            </a:r>
            <a:r>
              <a:rPr lang="en-US" altLang="ko-KR" sz="800"/>
              <a:t>, </a:t>
            </a:r>
            <a:r>
              <a:rPr lang="ko-KR" altLang="en-US" sz="800"/>
              <a:t>도착지 모두 선택되어야 계산가능</a:t>
            </a: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243BE971-CE87-5D7D-B849-E0359EA58305}"/>
              </a:ext>
            </a:extLst>
          </p:cNvPr>
          <p:cNvSpPr/>
          <p:nvPr/>
        </p:nvSpPr>
        <p:spPr>
          <a:xfrm>
            <a:off x="6654681" y="5072869"/>
            <a:ext cx="1977475" cy="2222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2" name="직선 화살표 연결선 81">
            <a:extLst>
              <a:ext uri="{FF2B5EF4-FFF2-40B4-BE49-F238E27FC236}">
                <a16:creationId xmlns:a16="http://schemas.microsoft.com/office/drawing/2014/main" id="{9300A830-CA0F-D8A0-4962-1EA41E616DC0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8632156" y="4903717"/>
            <a:ext cx="1095318" cy="122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7A5ED12-A7D9-7653-6616-1CE872B0437C}"/>
              </a:ext>
            </a:extLst>
          </p:cNvPr>
          <p:cNvSpPr txBox="1"/>
          <p:nvPr/>
        </p:nvSpPr>
        <p:spPr>
          <a:xfrm>
            <a:off x="9719854" y="4907454"/>
            <a:ext cx="2126389" cy="21544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/>
              <a:t>10</a:t>
            </a:r>
            <a:r>
              <a:rPr lang="ko-KR" altLang="en-US" sz="800"/>
              <a:t>자 이내 직접 입력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2694E01-095F-E863-7E7F-BFC342756315}"/>
              </a:ext>
            </a:extLst>
          </p:cNvPr>
          <p:cNvSpPr txBox="1"/>
          <p:nvPr/>
        </p:nvSpPr>
        <p:spPr>
          <a:xfrm>
            <a:off x="5139474" y="576008"/>
            <a:ext cx="4195026" cy="1754326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앞의 요청 사항 일부를 반영해 적립 유형 선택 부분을 수정하려고 합니다</a:t>
            </a:r>
            <a:r>
              <a:rPr lang="en-US" altLang="ko-KR" sz="900"/>
              <a:t>.</a:t>
            </a:r>
          </a:p>
          <a:p>
            <a:r>
              <a:rPr lang="ko-KR" altLang="en-US" sz="900"/>
              <a:t>변동되는 내용은</a:t>
            </a:r>
            <a:endParaRPr lang="en-US" altLang="ko-KR" sz="900"/>
          </a:p>
          <a:p>
            <a:endParaRPr lang="en-US" altLang="ko-KR" sz="900"/>
          </a:p>
          <a:p>
            <a:r>
              <a:rPr lang="en-US" altLang="ko-KR" sz="900"/>
              <a:t>1. </a:t>
            </a:r>
            <a:r>
              <a:rPr lang="ko-KR" altLang="en-US" sz="900"/>
              <a:t>기존의 추가 일시</a:t>
            </a:r>
            <a:r>
              <a:rPr lang="en-US" altLang="ko-KR" sz="900"/>
              <a:t>(</a:t>
            </a:r>
            <a:r>
              <a:rPr lang="ko-KR" altLang="en-US" sz="900"/>
              <a:t>선택</a:t>
            </a:r>
            <a:r>
              <a:rPr lang="en-US" altLang="ko-KR" sz="900"/>
              <a:t>)</a:t>
            </a:r>
            <a:r>
              <a:rPr lang="ko-KR" altLang="en-US" sz="900"/>
              <a:t>를 삭제하고</a:t>
            </a:r>
            <a:r>
              <a:rPr lang="en-US" altLang="ko-KR" sz="900"/>
              <a:t>, </a:t>
            </a:r>
            <a:r>
              <a:rPr lang="ko-KR" altLang="en-US" sz="900"/>
              <a:t>적립 일시로 통합</a:t>
            </a:r>
            <a:endParaRPr lang="en-US" altLang="ko-KR" sz="900"/>
          </a:p>
          <a:p>
            <a:r>
              <a:rPr lang="en-US" altLang="ko-KR" sz="900"/>
              <a:t>    *</a:t>
            </a:r>
            <a:r>
              <a:rPr lang="ko-KR" altLang="en-US" sz="900"/>
              <a:t>현재 적립 일자</a:t>
            </a:r>
            <a:r>
              <a:rPr lang="en-US" altLang="ko-KR" sz="900"/>
              <a:t>(</a:t>
            </a:r>
            <a:r>
              <a:rPr lang="ko-KR" altLang="en-US" sz="900"/>
              <a:t>일시 </a:t>
            </a:r>
            <a:r>
              <a:rPr lang="en-US" altLang="ko-KR" sz="900"/>
              <a:t>x)</a:t>
            </a:r>
            <a:r>
              <a:rPr lang="ko-KR" altLang="en-US" sz="900"/>
              <a:t>가 전달되어</a:t>
            </a:r>
            <a:r>
              <a:rPr lang="en-US" altLang="ko-KR" sz="900"/>
              <a:t>, </a:t>
            </a:r>
            <a:r>
              <a:rPr lang="ko-KR" altLang="en-US" sz="900"/>
              <a:t>순서가 맞지 않는 문제가 있습니다</a:t>
            </a:r>
            <a:r>
              <a:rPr lang="en-US" altLang="ko-KR" sz="900"/>
              <a:t>.</a:t>
            </a:r>
          </a:p>
          <a:p>
            <a:r>
              <a:rPr lang="en-US" altLang="ko-KR" sz="900"/>
              <a:t> </a:t>
            </a:r>
          </a:p>
          <a:p>
            <a:r>
              <a:rPr lang="en-US" altLang="ko-KR" sz="900"/>
              <a:t>2. </a:t>
            </a:r>
            <a:r>
              <a:rPr lang="ko-KR" altLang="en-US" sz="900"/>
              <a:t>출발지</a:t>
            </a:r>
            <a:r>
              <a:rPr lang="en-US" altLang="ko-KR" sz="900"/>
              <a:t>-</a:t>
            </a:r>
            <a:r>
              <a:rPr lang="ko-KR" altLang="en-US" sz="900"/>
              <a:t>도착지 선택의 경우 적립 포인트 자동 계산</a:t>
            </a:r>
            <a:r>
              <a:rPr lang="en-US" altLang="ko-KR" sz="900"/>
              <a:t>(</a:t>
            </a:r>
            <a:r>
              <a:rPr lang="ko-KR" altLang="en-US" sz="900"/>
              <a:t>수정 불가</a:t>
            </a:r>
            <a:r>
              <a:rPr lang="en-US" altLang="ko-KR" sz="900"/>
              <a:t>)</a:t>
            </a:r>
          </a:p>
          <a:p>
            <a:endParaRPr lang="en-US" altLang="ko-KR" sz="900"/>
          </a:p>
          <a:p>
            <a:r>
              <a:rPr lang="en-US" altLang="ko-KR" sz="900"/>
              <a:t>3. </a:t>
            </a:r>
            <a:r>
              <a:rPr lang="ko-KR" altLang="en-US" sz="900"/>
              <a:t>기타 적립의 경우 </a:t>
            </a:r>
            <a:r>
              <a:rPr lang="en-US" altLang="ko-KR" sz="900"/>
              <a:t>“</a:t>
            </a:r>
            <a:r>
              <a:rPr lang="ko-KR" altLang="en-US" sz="900"/>
              <a:t>출발지→도착지</a:t>
            </a:r>
            <a:r>
              <a:rPr lang="en-US" altLang="ko-KR" sz="900"/>
              <a:t>” </a:t>
            </a:r>
            <a:r>
              <a:rPr lang="ko-KR" altLang="en-US" sz="900"/>
              <a:t>대신 </a:t>
            </a:r>
            <a:r>
              <a:rPr lang="en-US" altLang="ko-KR" sz="900"/>
              <a:t>‘</a:t>
            </a:r>
            <a:r>
              <a:rPr lang="ko-KR" altLang="en-US" sz="900"/>
              <a:t>적립 사유</a:t>
            </a:r>
            <a:r>
              <a:rPr lang="en-US" altLang="ko-KR" sz="900"/>
              <a:t>’</a:t>
            </a:r>
            <a:r>
              <a:rPr lang="ko-KR" altLang="en-US" sz="900"/>
              <a:t>의 정보 전송</a:t>
            </a:r>
            <a:endParaRPr lang="en-US" altLang="ko-KR" sz="900"/>
          </a:p>
          <a:p>
            <a:r>
              <a:rPr lang="en-US" altLang="ko-KR" sz="900"/>
              <a:t>   </a:t>
            </a:r>
            <a:r>
              <a:rPr lang="ko-KR" altLang="en-US" sz="900"/>
              <a:t>적립 포인트를 직접 입력</a:t>
            </a:r>
            <a:endParaRPr lang="en-US" altLang="ko-KR" sz="900"/>
          </a:p>
          <a:p>
            <a:endParaRPr lang="en-US" altLang="ko-KR" sz="900"/>
          </a:p>
          <a:p>
            <a:r>
              <a:rPr lang="ko-KR" altLang="en-US" sz="900"/>
              <a:t>입니다</a:t>
            </a:r>
            <a:r>
              <a:rPr lang="en-US" altLang="ko-KR" sz="900"/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60173" y="5353146"/>
            <a:ext cx="3696300" cy="27238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/>
              <a:t>포인트</a:t>
            </a:r>
            <a:r>
              <a:rPr lang="en-US" altLang="ko-KR" sz="900" dirty="0"/>
              <a:t>/</a:t>
            </a:r>
            <a:r>
              <a:rPr lang="ko-KR" altLang="en-US" sz="900" dirty="0"/>
              <a:t>구매 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/>
              <a:t>포인트 적립 이력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savePoint</a:t>
            </a:r>
            <a:r>
              <a:rPr lang="en-US" altLang="ko-KR" sz="900" b="1" dirty="0"/>
              <a:t>) </a:t>
            </a:r>
            <a:r>
              <a:rPr lang="en-US" altLang="ko-KR" sz="900" b="1" dirty="0" smtClean="0"/>
              <a:t>&gt; </a:t>
            </a:r>
            <a:r>
              <a:rPr lang="ko-KR" altLang="en-US" sz="900" b="1" dirty="0" smtClean="0"/>
              <a:t>추가</a:t>
            </a:r>
            <a:r>
              <a:rPr lang="en-US" altLang="ko-KR" sz="900" b="1" dirty="0" smtClean="0"/>
              <a:t>(Add)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적립 일자 </a:t>
            </a:r>
            <a:r>
              <a:rPr lang="en-US" altLang="ko-KR" sz="900" dirty="0">
                <a:latin typeface="+mn-ea"/>
              </a:rPr>
              <a:t>: {</a:t>
            </a:r>
            <a:r>
              <a:rPr lang="en-US" altLang="ko-KR" sz="900" dirty="0" err="1" smtClean="0">
                <a:latin typeface="+mn-ea"/>
              </a:rPr>
              <a:t>save_date</a:t>
            </a:r>
            <a:r>
              <a:rPr lang="en-US" altLang="ko-KR" sz="900" dirty="0" smtClean="0">
                <a:latin typeface="+mn-ea"/>
              </a:rPr>
              <a:t>} (REMOVE)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- when save, set by current </a:t>
            </a:r>
            <a:r>
              <a:rPr lang="en-US" altLang="ko-KR" sz="900" b="1" dirty="0" err="1" smtClean="0">
                <a:latin typeface="+mn-ea"/>
              </a:rPr>
              <a:t>datetime</a:t>
            </a:r>
            <a:endParaRPr lang="en-US" altLang="ko-KR" sz="900" b="1" dirty="0" smtClean="0">
              <a:latin typeface="+mn-ea"/>
            </a:endParaRP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2) </a:t>
            </a:r>
            <a:r>
              <a:rPr lang="ko-KR" altLang="en-US" sz="900" dirty="0" smtClean="0">
                <a:latin typeface="+mn-ea"/>
              </a:rPr>
              <a:t>적립 유형 </a:t>
            </a:r>
            <a:r>
              <a:rPr lang="en-US" altLang="ko-KR" sz="900" dirty="0">
                <a:latin typeface="+mn-ea"/>
              </a:rPr>
              <a:t>: {</a:t>
            </a:r>
            <a:r>
              <a:rPr lang="en-US" altLang="ko-KR" sz="900" dirty="0" err="1" smtClean="0">
                <a:latin typeface="+mn-ea"/>
              </a:rPr>
              <a:t>admin_save_type</a:t>
            </a:r>
            <a:r>
              <a:rPr lang="en-US" altLang="ko-KR" sz="900" dirty="0" smtClean="0">
                <a:latin typeface="+mn-ea"/>
              </a:rPr>
              <a:t>} </a:t>
            </a:r>
            <a:r>
              <a:rPr lang="en-US" altLang="ko-KR" sz="900" b="1" dirty="0" smtClean="0">
                <a:latin typeface="+mn-ea"/>
              </a:rPr>
              <a:t>(NEW)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a) radio options: </a:t>
            </a:r>
            <a:r>
              <a:rPr lang="ko-KR" altLang="en-US" sz="900" dirty="0" smtClean="0">
                <a:latin typeface="+mn-ea"/>
              </a:rPr>
              <a:t>출발</a:t>
            </a:r>
            <a:r>
              <a:rPr lang="en-US" altLang="ko-KR" sz="900" dirty="0" smtClean="0">
                <a:latin typeface="+mn-ea"/>
              </a:rPr>
              <a:t>-</a:t>
            </a:r>
            <a:r>
              <a:rPr lang="ko-KR" altLang="en-US" sz="900" dirty="0" smtClean="0">
                <a:latin typeface="+mn-ea"/>
              </a:rPr>
              <a:t>도착 적립 </a:t>
            </a:r>
            <a:r>
              <a:rPr lang="en-US" altLang="ko-KR" sz="900" dirty="0" smtClean="0">
                <a:latin typeface="+mn-ea"/>
              </a:rPr>
              <a:t>/ </a:t>
            </a:r>
            <a:r>
              <a:rPr lang="ko-KR" altLang="en-US" sz="900" dirty="0" smtClean="0">
                <a:latin typeface="+mn-ea"/>
              </a:rPr>
              <a:t>기타 적립 </a:t>
            </a:r>
            <a:r>
              <a:rPr lang="en-US" altLang="ko-KR" sz="900" dirty="0" smtClean="0">
                <a:latin typeface="+mn-ea"/>
              </a:rPr>
              <a:t>(station/</a:t>
            </a:r>
            <a:r>
              <a:rPr lang="en-US" altLang="ko-KR" sz="900" dirty="0" err="1" smtClean="0">
                <a:latin typeface="+mn-ea"/>
              </a:rPr>
              <a:t>etc</a:t>
            </a:r>
            <a:r>
              <a:rPr lang="en-US" altLang="ko-KR" sz="900" dirty="0" smtClean="0">
                <a:latin typeface="+mn-ea"/>
              </a:rPr>
              <a:t>)</a:t>
            </a:r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- default: station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b) if </a:t>
            </a:r>
            <a:r>
              <a:rPr lang="ko-KR" altLang="en-US" sz="900" dirty="0">
                <a:latin typeface="+mn-ea"/>
              </a:rPr>
              <a:t>출발</a:t>
            </a:r>
            <a:r>
              <a:rPr lang="en-US" altLang="ko-KR" sz="900" dirty="0">
                <a:latin typeface="+mn-ea"/>
              </a:rPr>
              <a:t>-</a:t>
            </a:r>
            <a:r>
              <a:rPr lang="ko-KR" altLang="en-US" sz="900" dirty="0">
                <a:latin typeface="+mn-ea"/>
              </a:rPr>
              <a:t>도착 </a:t>
            </a:r>
            <a:r>
              <a:rPr lang="ko-KR" altLang="en-US" sz="900" dirty="0" smtClean="0">
                <a:latin typeface="+mn-ea"/>
              </a:rPr>
              <a:t>적립 </a:t>
            </a:r>
            <a:r>
              <a:rPr lang="en-US" altLang="ko-KR" sz="900" dirty="0" smtClean="0">
                <a:latin typeface="+mn-ea"/>
              </a:rPr>
              <a:t>(station) option is selected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b-1) show </a:t>
            </a:r>
            <a:r>
              <a:rPr lang="ko-KR" altLang="en-US" sz="900" dirty="0" smtClean="0">
                <a:latin typeface="+mn-ea"/>
              </a:rPr>
              <a:t>출발지 </a:t>
            </a:r>
            <a:r>
              <a:rPr lang="en-US" altLang="ko-KR" sz="900" dirty="0" smtClean="0">
                <a:latin typeface="+mn-ea"/>
              </a:rPr>
              <a:t>/ </a:t>
            </a:r>
            <a:r>
              <a:rPr lang="ko-KR" altLang="en-US" sz="900" dirty="0" smtClean="0">
                <a:latin typeface="+mn-ea"/>
              </a:rPr>
              <a:t>도착지 </a:t>
            </a:r>
            <a:r>
              <a:rPr lang="en-US" altLang="ko-KR" sz="900" dirty="0" smtClean="0">
                <a:latin typeface="+mn-ea"/>
              </a:rPr>
              <a:t>field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b-2) </a:t>
            </a:r>
            <a:r>
              <a:rPr lang="ko-KR" altLang="en-US" sz="900" dirty="0" smtClean="0">
                <a:latin typeface="+mn-ea"/>
              </a:rPr>
              <a:t>적립 포인트 </a:t>
            </a:r>
            <a:r>
              <a:rPr lang="en-US" altLang="ko-KR" sz="900" dirty="0">
                <a:latin typeface="+mn-ea"/>
              </a:rPr>
              <a:t>: {</a:t>
            </a:r>
            <a:r>
              <a:rPr lang="en-US" altLang="ko-KR" sz="900" dirty="0" err="1" smtClean="0">
                <a:latin typeface="+mn-ea"/>
              </a:rPr>
              <a:t>save_point</a:t>
            </a:r>
            <a:r>
              <a:rPr lang="en-US" altLang="ko-KR" sz="900" dirty="0" smtClean="0">
                <a:latin typeface="+mn-ea"/>
              </a:rPr>
              <a:t>}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- if depart/arrive station is set, set point automatically like [API] POST /</a:t>
            </a:r>
            <a:r>
              <a:rPr lang="en-US" altLang="ko-KR" sz="900" dirty="0" err="1" smtClean="0">
                <a:latin typeface="+mn-ea"/>
              </a:rPr>
              <a:t>api</a:t>
            </a:r>
            <a:r>
              <a:rPr lang="en-US" altLang="ko-KR" sz="900" dirty="0" smtClean="0">
                <a:latin typeface="+mn-ea"/>
              </a:rPr>
              <a:t>/</a:t>
            </a:r>
            <a:r>
              <a:rPr lang="en-US" altLang="ko-KR" sz="900" dirty="0" err="1" smtClean="0">
                <a:latin typeface="+mn-ea"/>
              </a:rPr>
              <a:t>save_point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c) if </a:t>
            </a:r>
            <a:r>
              <a:rPr lang="ko-KR" altLang="en-US" sz="900" dirty="0" smtClean="0">
                <a:latin typeface="+mn-ea"/>
              </a:rPr>
              <a:t>기타 적립 </a:t>
            </a:r>
            <a:r>
              <a:rPr lang="en-US" altLang="ko-KR" sz="900" dirty="0" smtClean="0">
                <a:latin typeface="+mn-ea"/>
              </a:rPr>
              <a:t>(</a:t>
            </a:r>
            <a:r>
              <a:rPr lang="en-US" altLang="ko-KR" sz="900" dirty="0" err="1" smtClean="0">
                <a:latin typeface="+mn-ea"/>
              </a:rPr>
              <a:t>etc</a:t>
            </a:r>
            <a:r>
              <a:rPr lang="en-US" altLang="ko-KR" sz="900" dirty="0" smtClean="0">
                <a:latin typeface="+mn-ea"/>
              </a:rPr>
              <a:t>) option is selected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c-1) </a:t>
            </a:r>
            <a:r>
              <a:rPr lang="ko-KR" altLang="en-US" sz="900" dirty="0" smtClean="0">
                <a:latin typeface="+mn-ea"/>
              </a:rPr>
              <a:t>적립 사유 </a:t>
            </a:r>
            <a:r>
              <a:rPr lang="en-US" altLang="ko-KR" sz="900" dirty="0" smtClean="0">
                <a:latin typeface="+mn-ea"/>
              </a:rPr>
              <a:t>: {</a:t>
            </a:r>
            <a:r>
              <a:rPr lang="en-US" altLang="ko-KR" sz="900" dirty="0" err="1" smtClean="0">
                <a:latin typeface="+mn-ea"/>
              </a:rPr>
              <a:t>admin_save_reason</a:t>
            </a:r>
            <a:r>
              <a:rPr lang="en-US" altLang="ko-KR" sz="900" dirty="0" smtClean="0">
                <a:latin typeface="+mn-ea"/>
              </a:rPr>
              <a:t>} </a:t>
            </a:r>
            <a:r>
              <a:rPr lang="en-US" altLang="ko-KR" sz="900" b="1" dirty="0">
                <a:latin typeface="+mn-ea"/>
              </a:rPr>
              <a:t>(NEW)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 - validation: required, max character length (10)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c-2) </a:t>
            </a:r>
            <a:r>
              <a:rPr lang="ko-KR" altLang="en-US" sz="900" dirty="0" smtClean="0">
                <a:latin typeface="+mn-ea"/>
              </a:rPr>
              <a:t>적립 포인트 </a:t>
            </a:r>
            <a:r>
              <a:rPr lang="en-US" altLang="ko-KR" sz="900" dirty="0" smtClean="0">
                <a:latin typeface="+mn-ea"/>
              </a:rPr>
              <a:t>: {</a:t>
            </a:r>
            <a:r>
              <a:rPr lang="en-US" altLang="ko-KR" sz="900" dirty="0" err="1" smtClean="0">
                <a:latin typeface="+mn-ea"/>
              </a:rPr>
              <a:t>save_point</a:t>
            </a:r>
            <a:r>
              <a:rPr lang="en-US" altLang="ko-KR" sz="900" dirty="0" smtClean="0">
                <a:latin typeface="+mn-ea"/>
              </a:rPr>
              <a:t>} 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 - validation: required, number, min (&gt; 0)</a:t>
            </a:r>
          </a:p>
        </p:txBody>
      </p:sp>
    </p:spTree>
    <p:extLst>
      <p:ext uri="{BB962C8B-B14F-4D97-AF65-F5344CB8AC3E}">
        <p14:creationId xmlns:p14="http://schemas.microsoft.com/office/powerpoint/2010/main" val="3060519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A526D8-5EEA-C97F-9270-4622FACF37CB}"/>
              </a:ext>
            </a:extLst>
          </p:cNvPr>
          <p:cNvSpPr txBox="1"/>
          <p:nvPr/>
        </p:nvSpPr>
        <p:spPr>
          <a:xfrm>
            <a:off x="7518400" y="342088"/>
            <a:ext cx="4488872" cy="1061829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현재 사용자 회원 정보에서 </a:t>
            </a:r>
            <a:r>
              <a:rPr lang="en-US" altLang="ko-KR" sz="900"/>
              <a:t>‘</a:t>
            </a:r>
            <a:r>
              <a:rPr lang="ko-KR" altLang="en-US" sz="900"/>
              <a:t>수정하기</a:t>
            </a:r>
            <a:r>
              <a:rPr lang="en-US" altLang="ko-KR" sz="900"/>
              <a:t>’</a:t>
            </a:r>
            <a:r>
              <a:rPr lang="ko-KR" altLang="en-US" sz="900"/>
              <a:t>를 누르면 </a:t>
            </a:r>
            <a:endParaRPr lang="en-US" altLang="ko-KR" sz="900"/>
          </a:p>
          <a:p>
            <a:r>
              <a:rPr lang="ko-KR" altLang="en-US" sz="900"/>
              <a:t>해당 회원의 정보 리스트를 볼 수 있는데</a:t>
            </a:r>
            <a:r>
              <a:rPr lang="en-US" altLang="ko-KR" sz="900"/>
              <a:t>, </a:t>
            </a:r>
          </a:p>
          <a:p>
            <a:r>
              <a:rPr lang="ko-KR" altLang="en-US" sz="900"/>
              <a:t>리스트 화면에서 추가를 누르면 해당 회원 정보가 반영되도록 처리가 가능할까요</a:t>
            </a:r>
            <a:r>
              <a:rPr lang="en-US" altLang="ko-KR" sz="900"/>
              <a:t>?</a:t>
            </a:r>
          </a:p>
          <a:p>
            <a:r>
              <a:rPr lang="en-US" altLang="ko-KR" sz="900"/>
              <a:t> </a:t>
            </a:r>
          </a:p>
          <a:p>
            <a:r>
              <a:rPr lang="ko-KR" altLang="en-US" sz="900"/>
              <a:t>해당 처리가 불가능하거나 어려우면</a:t>
            </a:r>
            <a:r>
              <a:rPr lang="en-US" altLang="ko-KR" sz="900"/>
              <a:t>, ‘</a:t>
            </a:r>
            <a:r>
              <a:rPr lang="ko-KR" altLang="en-US" sz="900"/>
              <a:t>수정하기</a:t>
            </a:r>
            <a:r>
              <a:rPr lang="en-US" altLang="ko-KR" sz="900"/>
              <a:t>‘</a:t>
            </a:r>
            <a:r>
              <a:rPr lang="ko-KR" altLang="en-US" sz="900"/>
              <a:t>를 눌렀을 때</a:t>
            </a:r>
            <a:r>
              <a:rPr lang="en-US" altLang="ko-KR" sz="900"/>
              <a:t>, </a:t>
            </a:r>
          </a:p>
          <a:p>
            <a:r>
              <a:rPr lang="ko-KR" altLang="en-US" sz="900"/>
              <a:t>바로 해당 회원의 추가 화면으로 넘어가는 처리만 할 수 있다고 </a:t>
            </a:r>
            <a:endParaRPr lang="en-US" altLang="ko-KR" sz="900"/>
          </a:p>
          <a:p>
            <a:r>
              <a:rPr lang="ko-KR" altLang="en-US" sz="900"/>
              <a:t>회신드리려고 합니다</a:t>
            </a:r>
            <a:r>
              <a:rPr lang="en-US" altLang="ko-KR" sz="900"/>
              <a:t>.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0322DCF-9F75-1AF4-C1DC-6D1DF202D626}"/>
              </a:ext>
            </a:extLst>
          </p:cNvPr>
          <p:cNvGrpSpPr/>
          <p:nvPr/>
        </p:nvGrpSpPr>
        <p:grpSpPr>
          <a:xfrm>
            <a:off x="355037" y="941856"/>
            <a:ext cx="7000921" cy="2734218"/>
            <a:chOff x="720679" y="1191237"/>
            <a:chExt cx="10935164" cy="416881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F92189D-E37D-28E3-27F8-0E21F5524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679" y="1722267"/>
              <a:ext cx="4073263" cy="363778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9B2329EB-BEED-B16F-FB99-C0139DDF0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0272" y="1722266"/>
              <a:ext cx="6595571" cy="363778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3263C569-113A-A9D5-9C07-9FEE411313D9}"/>
                </a:ext>
              </a:extLst>
            </p:cNvPr>
            <p:cNvCxnSpPr/>
            <p:nvPr/>
          </p:nvCxnSpPr>
          <p:spPr>
            <a:xfrm flipV="1">
              <a:off x="3009530" y="2219417"/>
              <a:ext cx="2050742" cy="4882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048DB9-E12F-70B6-F79D-54E098D630EC}"/>
                </a:ext>
              </a:extLst>
            </p:cNvPr>
            <p:cNvSpPr txBox="1"/>
            <p:nvPr/>
          </p:nvSpPr>
          <p:spPr>
            <a:xfrm>
              <a:off x="720681" y="1191237"/>
              <a:ext cx="844849" cy="39887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100"/>
                <a:t>현재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F3DDB700-C908-1F94-735A-EC877815B2C8}"/>
              </a:ext>
            </a:extLst>
          </p:cNvPr>
          <p:cNvGrpSpPr/>
          <p:nvPr/>
        </p:nvGrpSpPr>
        <p:grpSpPr>
          <a:xfrm>
            <a:off x="1459506" y="3971630"/>
            <a:ext cx="10377457" cy="2567544"/>
            <a:chOff x="327488" y="1364314"/>
            <a:chExt cx="11438910" cy="2830159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02E99F3A-AA6F-EA9C-4F25-67442610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488" y="1758844"/>
              <a:ext cx="2727196" cy="243562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4DEC16-5552-4E5A-6FE7-1910D0B533AB}"/>
                </a:ext>
              </a:extLst>
            </p:cNvPr>
            <p:cNvSpPr txBox="1"/>
            <p:nvPr/>
          </p:nvSpPr>
          <p:spPr>
            <a:xfrm>
              <a:off x="339011" y="1364314"/>
              <a:ext cx="1393279" cy="2883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100"/>
                <a:t>코레일요청</a:t>
              </a:r>
            </a:p>
          </p:txBody>
        </p:sp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08E66585-0B59-9543-3092-90A66A371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5451" y="1758845"/>
              <a:ext cx="4415972" cy="243562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52A00683-1D67-3AE9-72B9-3F9924A97B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2406" y="2148558"/>
              <a:ext cx="1373045" cy="2769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30C4A177-F49C-FBF8-37E9-9A561C4B6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2190" y="1758845"/>
              <a:ext cx="4074208" cy="243562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4CBC9466-54E2-DFE0-E74B-EF3C5411F2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46446" y="2287020"/>
              <a:ext cx="341194" cy="82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7912FF0A-B247-E364-A428-D7923BD7C9C5}"/>
                </a:ext>
              </a:extLst>
            </p:cNvPr>
            <p:cNvSpPr/>
            <p:nvPr/>
          </p:nvSpPr>
          <p:spPr>
            <a:xfrm>
              <a:off x="1493520" y="2287020"/>
              <a:ext cx="464820" cy="27692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8BD2D78-6394-930D-7318-A45B7DA59DD9}"/>
                </a:ext>
              </a:extLst>
            </p:cNvPr>
            <p:cNvSpPr/>
            <p:nvPr/>
          </p:nvSpPr>
          <p:spPr>
            <a:xfrm>
              <a:off x="3200018" y="1962151"/>
              <a:ext cx="1505332" cy="18640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D4760F43-AD49-139E-3350-D3208B2B6F00}"/>
                </a:ext>
              </a:extLst>
            </p:cNvPr>
            <p:cNvSpPr/>
            <p:nvPr/>
          </p:nvSpPr>
          <p:spPr>
            <a:xfrm>
              <a:off x="7787640" y="2094936"/>
              <a:ext cx="3337560" cy="70922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687523" y="1776335"/>
            <a:ext cx="3696300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/>
              <a:t>사용자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dirty="0"/>
              <a:t>사용자 회원 관리 </a:t>
            </a:r>
            <a:r>
              <a:rPr lang="en-US" altLang="ko-KR" sz="900" dirty="0"/>
              <a:t>(//user) </a:t>
            </a:r>
            <a:r>
              <a:rPr lang="en-US" altLang="ko-KR" sz="900" dirty="0" smtClean="0"/>
              <a:t>&gt; </a:t>
            </a:r>
            <a:r>
              <a:rPr lang="ko-KR" altLang="en-US" sz="900" dirty="0" smtClean="0"/>
              <a:t>상세</a:t>
            </a:r>
            <a:r>
              <a:rPr lang="en-US" altLang="ko-KR" sz="900" dirty="0" smtClean="0"/>
              <a:t>(Modify)</a:t>
            </a:r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포인트 수정</a:t>
            </a:r>
            <a:r>
              <a:rPr lang="en-US" altLang="ko-KR" sz="900" dirty="0" smtClean="0">
                <a:latin typeface="+mn-ea"/>
              </a:rPr>
              <a:t/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- currently if </a:t>
            </a:r>
            <a:r>
              <a:rPr lang="ko-KR" altLang="en-US" sz="900" dirty="0" smtClean="0">
                <a:latin typeface="+mn-ea"/>
              </a:rPr>
              <a:t>수정하기 </a:t>
            </a:r>
            <a:r>
              <a:rPr lang="en-US" altLang="ko-KR" sz="900" dirty="0" smtClean="0">
                <a:latin typeface="+mn-ea"/>
              </a:rPr>
              <a:t>button clicks, move to </a:t>
            </a:r>
            <a:r>
              <a:rPr lang="ko-KR" altLang="en-US" sz="900" dirty="0">
                <a:latin typeface="+mn-ea"/>
              </a:rPr>
              <a:t>포인트 적립 </a:t>
            </a:r>
            <a:r>
              <a:rPr lang="ko-KR" altLang="en-US" sz="900" dirty="0" smtClean="0">
                <a:latin typeface="+mn-ea"/>
              </a:rPr>
              <a:t>이력</a:t>
            </a:r>
            <a:r>
              <a:rPr lang="en-US" altLang="ko-KR" sz="900" dirty="0">
                <a:latin typeface="+mn-ea"/>
              </a:rPr>
              <a:t>(/</a:t>
            </a:r>
            <a:r>
              <a:rPr lang="en-US" altLang="ko-KR" sz="900" dirty="0" err="1" smtClean="0">
                <a:latin typeface="+mn-ea"/>
              </a:rPr>
              <a:t>savePoint</a:t>
            </a:r>
            <a:r>
              <a:rPr lang="en-US" altLang="ko-KR" sz="900" dirty="0" smtClean="0">
                <a:latin typeface="+mn-ea"/>
              </a:rPr>
              <a:t>) page with user id parameter</a:t>
            </a:r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</a:t>
            </a:r>
            <a:r>
              <a:rPr lang="ko-KR" altLang="en-US" sz="900" dirty="0">
                <a:latin typeface="+mn-ea"/>
              </a:rPr>
              <a:t> 포인트</a:t>
            </a:r>
            <a:r>
              <a:rPr lang="en-US" altLang="ko-KR" sz="900" dirty="0">
                <a:latin typeface="+mn-ea"/>
              </a:rPr>
              <a:t>/</a:t>
            </a:r>
            <a:r>
              <a:rPr lang="ko-KR" altLang="en-US" sz="900" dirty="0">
                <a:latin typeface="+mn-ea"/>
              </a:rPr>
              <a:t>구매 관리 </a:t>
            </a:r>
            <a:r>
              <a:rPr lang="en-US" altLang="ko-KR" sz="900" dirty="0" smtClean="0">
                <a:latin typeface="+mn-ea"/>
              </a:rPr>
              <a:t>&gt; </a:t>
            </a:r>
            <a:r>
              <a:rPr lang="ko-KR" altLang="en-US" sz="900" b="1" dirty="0" smtClean="0">
                <a:latin typeface="+mn-ea"/>
              </a:rPr>
              <a:t>포인트 </a:t>
            </a:r>
            <a:r>
              <a:rPr lang="ko-KR" altLang="en-US" sz="900" b="1" dirty="0">
                <a:latin typeface="+mn-ea"/>
              </a:rPr>
              <a:t>적립 </a:t>
            </a:r>
            <a:r>
              <a:rPr lang="ko-KR" altLang="en-US" sz="900" b="1" dirty="0" smtClean="0">
                <a:latin typeface="+mn-ea"/>
              </a:rPr>
              <a:t>이력 </a:t>
            </a:r>
            <a:r>
              <a:rPr lang="en-US" altLang="ko-KR" sz="900" b="1" dirty="0" smtClean="0">
                <a:latin typeface="+mn-ea"/>
              </a:rPr>
              <a:t>(/</a:t>
            </a:r>
            <a:r>
              <a:rPr lang="en-US" altLang="ko-KR" sz="900" b="1" dirty="0" err="1">
                <a:latin typeface="+mn-ea"/>
              </a:rPr>
              <a:t>savePoint</a:t>
            </a:r>
            <a:r>
              <a:rPr lang="en-US" altLang="ko-KR" sz="900" b="1" dirty="0" smtClean="0">
                <a:latin typeface="+mn-ea"/>
              </a:rPr>
              <a:t>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b="1" dirty="0" smtClean="0">
                <a:latin typeface="+mn-ea"/>
              </a:rPr>
              <a:t>추가</a:t>
            </a:r>
            <a:r>
              <a:rPr lang="en-US" altLang="ko-KR" sz="900" b="1" dirty="0" smtClean="0">
                <a:latin typeface="+mn-ea"/>
              </a:rPr>
              <a:t>(Add) button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- in this case, if the button clicks, set </a:t>
            </a:r>
            <a:r>
              <a:rPr lang="ko-KR" altLang="en-US" sz="900" b="1" dirty="0" smtClean="0">
                <a:latin typeface="+mn-ea"/>
              </a:rPr>
              <a:t>사용자명</a:t>
            </a:r>
            <a:r>
              <a:rPr lang="en-US" altLang="ko-KR" sz="900" b="1" dirty="0" smtClean="0">
                <a:latin typeface="+mn-ea"/>
              </a:rPr>
              <a:t>/</a:t>
            </a:r>
            <a:r>
              <a:rPr lang="ko-KR" altLang="en-US" sz="900" b="1" dirty="0" smtClean="0">
                <a:latin typeface="+mn-ea"/>
              </a:rPr>
              <a:t>사용자</a:t>
            </a:r>
            <a:r>
              <a:rPr lang="en-US" altLang="ko-KR" sz="900" b="1" dirty="0" smtClean="0">
                <a:latin typeface="+mn-ea"/>
              </a:rPr>
              <a:t>ID/</a:t>
            </a:r>
            <a:r>
              <a:rPr lang="ko-KR" altLang="en-US" sz="900" b="1" dirty="0" smtClean="0">
                <a:latin typeface="+mn-ea"/>
              </a:rPr>
              <a:t>사용자 상태 </a:t>
            </a:r>
            <a:r>
              <a:rPr lang="en-US" altLang="ko-KR" sz="900" b="1" dirty="0" smtClean="0">
                <a:latin typeface="+mn-ea"/>
              </a:rPr>
              <a:t>fields with user id parameter</a:t>
            </a:r>
          </a:p>
        </p:txBody>
      </p:sp>
    </p:spTree>
    <p:extLst>
      <p:ext uri="{BB962C8B-B14F-4D97-AF65-F5344CB8AC3E}">
        <p14:creationId xmlns:p14="http://schemas.microsoft.com/office/powerpoint/2010/main" val="1854124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8BC996-4BAF-42AF-A3A9-D519D0DDD6B3}"/>
              </a:ext>
            </a:extLst>
          </p:cNvPr>
          <p:cNvSpPr txBox="1"/>
          <p:nvPr/>
        </p:nvSpPr>
        <p:spPr>
          <a:xfrm>
            <a:off x="1772575" y="3036585"/>
            <a:ext cx="86468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/>
              <a:t>전문점 할인 선택</a:t>
            </a:r>
            <a:endParaRPr lang="en-US" altLang="ko-KR" sz="4500" b="1"/>
          </a:p>
        </p:txBody>
      </p:sp>
    </p:spTree>
    <p:extLst>
      <p:ext uri="{BB962C8B-B14F-4D97-AF65-F5344CB8AC3E}">
        <p14:creationId xmlns:p14="http://schemas.microsoft.com/office/powerpoint/2010/main" val="1789300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3189C87-C819-9781-1423-66B9D487F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95" y="1122675"/>
            <a:ext cx="7022262" cy="42041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16EC56E-1029-F3F4-E1AF-3FD066364B10}"/>
              </a:ext>
            </a:extLst>
          </p:cNvPr>
          <p:cNvSpPr/>
          <p:nvPr/>
        </p:nvSpPr>
        <p:spPr>
          <a:xfrm>
            <a:off x="3003550" y="3599381"/>
            <a:ext cx="1191260" cy="2590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5154113-9BB4-CA80-B9A0-F1E906E66EAD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92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00364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3122977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189091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84228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백엔드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전문점 상품 할인 선택이 텍스트 박스로 되어 있음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할인율 또는 가격 입력이 가능하도록 수정 부탁드립니다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2023.08.30.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92775" y="1571330"/>
            <a:ext cx="36963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스마트 오더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 smtClean="0"/>
              <a:t>상품 관리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storeProduct</a:t>
            </a:r>
            <a:r>
              <a:rPr lang="en-US" altLang="ko-KR" sz="900" b="1" dirty="0"/>
              <a:t>) </a:t>
            </a:r>
            <a:r>
              <a:rPr lang="en-US" altLang="ko-KR" sz="900" b="1" dirty="0" smtClean="0"/>
              <a:t>&gt; </a:t>
            </a:r>
            <a:r>
              <a:rPr lang="ko-KR" altLang="en-US" sz="900" b="1" dirty="0" smtClean="0"/>
              <a:t>상세</a:t>
            </a:r>
            <a:r>
              <a:rPr lang="en-US" altLang="ko-KR" sz="900" b="1" dirty="0" smtClean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1) </a:t>
            </a:r>
            <a:r>
              <a:rPr lang="ko-KR" altLang="en-US" sz="900" dirty="0" smtClean="0">
                <a:latin typeface="+mn-ea"/>
              </a:rPr>
              <a:t>할인 선택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- this field </a:t>
            </a:r>
            <a:r>
              <a:rPr lang="en-US" altLang="ko-KR" sz="900" dirty="0">
                <a:latin typeface="+mn-ea"/>
              </a:rPr>
              <a:t>is shown if </a:t>
            </a:r>
            <a:r>
              <a:rPr lang="en-US" altLang="ko-KR" sz="900" dirty="0" err="1" smtClean="0">
                <a:latin typeface="+mn-ea"/>
              </a:rPr>
              <a:t>krs_bsns_se_cd</a:t>
            </a:r>
            <a:r>
              <a:rPr lang="en-US" altLang="ko-KR" sz="900" dirty="0">
                <a:latin typeface="+mn-ea"/>
              </a:rPr>
              <a:t> = ‘</a:t>
            </a:r>
            <a:r>
              <a:rPr lang="en-US" altLang="ko-KR" sz="900" dirty="0" smtClean="0">
                <a:latin typeface="+mn-ea"/>
              </a:rPr>
              <a:t>002’ (but it’s applied wrong)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- </a:t>
            </a:r>
            <a:r>
              <a:rPr lang="en-US" altLang="ko-KR" sz="900" b="1" dirty="0" smtClean="0">
                <a:latin typeface="+mn-ea"/>
              </a:rPr>
              <a:t>apply same with previous</a:t>
            </a:r>
            <a:r>
              <a:rPr lang="en-US" altLang="ko-KR" sz="900" dirty="0" smtClean="0">
                <a:latin typeface="+mn-ea"/>
              </a:rPr>
              <a:t> (refer to following image)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6" y="3101256"/>
            <a:ext cx="5193325" cy="39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43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8BC996-4BAF-42AF-A3A9-D519D0DDD6B3}"/>
              </a:ext>
            </a:extLst>
          </p:cNvPr>
          <p:cNvSpPr txBox="1"/>
          <p:nvPr/>
        </p:nvSpPr>
        <p:spPr>
          <a:xfrm>
            <a:off x="1772575" y="3036585"/>
            <a:ext cx="86468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/>
              <a:t>상품 관리</a:t>
            </a:r>
            <a:endParaRPr lang="en-US" altLang="ko-KR" sz="4500" b="1"/>
          </a:p>
        </p:txBody>
      </p:sp>
    </p:spTree>
    <p:extLst>
      <p:ext uri="{BB962C8B-B14F-4D97-AF65-F5344CB8AC3E}">
        <p14:creationId xmlns:p14="http://schemas.microsoft.com/office/powerpoint/2010/main" val="3591371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E154D98-78C3-8BF7-5374-F45FF2F967E6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877810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3129093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133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 오더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상품 관리 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상품 소개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’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필수 입력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수정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상품 관리 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상품 소개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’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필수 입력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수정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2023.08.31.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458ABE31-1D5A-9875-F814-F58B54B4E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280160"/>
            <a:ext cx="7593408" cy="48779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3935E1-8FC1-F06A-27ED-106780912EE7}"/>
              </a:ext>
            </a:extLst>
          </p:cNvPr>
          <p:cNvSpPr txBox="1"/>
          <p:nvPr/>
        </p:nvSpPr>
        <p:spPr>
          <a:xfrm>
            <a:off x="8107678" y="1280160"/>
            <a:ext cx="3326676" cy="3693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상품 소개 입력을 필수로 하지 않아도 되도록 </a:t>
            </a:r>
            <a:endParaRPr lang="en-US" altLang="ko-KR" sz="900"/>
          </a:p>
          <a:p>
            <a:r>
              <a:rPr lang="ko-KR" altLang="en-US" sz="900"/>
              <a:t>필수 해제 부탁드립니다</a:t>
            </a:r>
            <a:r>
              <a:rPr lang="en-US" altLang="ko-KR" sz="900"/>
              <a:t>.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9F6CEBB-22D0-6A3D-447D-959B60FC4249}"/>
              </a:ext>
            </a:extLst>
          </p:cNvPr>
          <p:cNvSpPr/>
          <p:nvPr/>
        </p:nvSpPr>
        <p:spPr>
          <a:xfrm>
            <a:off x="2014039" y="4131694"/>
            <a:ext cx="615950" cy="2590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038501" y="1969448"/>
            <a:ext cx="3696300" cy="10618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스마트 오더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 smtClean="0"/>
              <a:t>상품 관리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storeProduct</a:t>
            </a:r>
            <a:r>
              <a:rPr lang="en-US" altLang="ko-KR" sz="900" b="1" dirty="0"/>
              <a:t>) </a:t>
            </a:r>
            <a:r>
              <a:rPr lang="en-US" altLang="ko-KR" sz="900" b="1" dirty="0" smtClean="0"/>
              <a:t>&gt; </a:t>
            </a:r>
            <a:r>
              <a:rPr lang="ko-KR" altLang="en-US" sz="900" b="1" dirty="0" smtClean="0"/>
              <a:t>상세</a:t>
            </a:r>
            <a:r>
              <a:rPr lang="en-US" altLang="ko-KR" sz="900" b="1" dirty="0" smtClean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1) </a:t>
            </a:r>
            <a:r>
              <a:rPr lang="ko-KR" altLang="en-US" sz="900" dirty="0" smtClean="0">
                <a:latin typeface="+mn-ea"/>
              </a:rPr>
              <a:t>상품 소개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- Required -&gt; NOT Required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- remove ‘*’ from the label</a:t>
            </a:r>
          </a:p>
        </p:txBody>
      </p:sp>
    </p:spTree>
    <p:extLst>
      <p:ext uri="{BB962C8B-B14F-4D97-AF65-F5344CB8AC3E}">
        <p14:creationId xmlns:p14="http://schemas.microsoft.com/office/powerpoint/2010/main" val="3870419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8BC996-4BAF-42AF-A3A9-D519D0DDD6B3}"/>
              </a:ext>
            </a:extLst>
          </p:cNvPr>
          <p:cNvSpPr txBox="1"/>
          <p:nvPr/>
        </p:nvSpPr>
        <p:spPr>
          <a:xfrm>
            <a:off x="1772575" y="3036585"/>
            <a:ext cx="86468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/>
              <a:t>수동 업데이트</a:t>
            </a:r>
            <a:endParaRPr lang="en-US" altLang="ko-KR" sz="4500" b="1"/>
          </a:p>
        </p:txBody>
      </p:sp>
    </p:spTree>
    <p:extLst>
      <p:ext uri="{BB962C8B-B14F-4D97-AF65-F5344CB8AC3E}">
        <p14:creationId xmlns:p14="http://schemas.microsoft.com/office/powerpoint/2010/main" val="4133695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74A16A3-10D1-DDF9-B809-9E86910E2F7E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877810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3129093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135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백엔드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Admin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계정에서 수동 업데이트 가능 여부 확인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Admin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계정에서 수동 업데이트 가능 여부 확인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2023.09.01.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7B86A24-D8C7-3816-199D-94AF58985812}"/>
              </a:ext>
            </a:extLst>
          </p:cNvPr>
          <p:cNvSpPr txBox="1"/>
          <p:nvPr/>
        </p:nvSpPr>
        <p:spPr>
          <a:xfrm>
            <a:off x="6923311" y="1158240"/>
            <a:ext cx="4811490" cy="2308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Admin </a:t>
            </a:r>
            <a:r>
              <a:rPr lang="ko-KR" altLang="en-US" sz="900"/>
              <a:t>계정에서 매장</a:t>
            </a:r>
            <a:r>
              <a:rPr lang="en-US" altLang="ko-KR" sz="900"/>
              <a:t>, </a:t>
            </a:r>
            <a:r>
              <a:rPr lang="ko-KR" altLang="en-US" sz="900"/>
              <a:t>상품 관리 수동 업데이트 가능 여부 확인 요청드리고 싶습니다</a:t>
            </a:r>
            <a:r>
              <a:rPr lang="en-US" altLang="ko-KR" sz="90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857A5EC-E4C7-F9E3-69A8-0A9E644A6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4" y="1559411"/>
            <a:ext cx="7873936" cy="3843773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96F819A8-F13B-542F-C2F0-11BDA89564D3}"/>
              </a:ext>
            </a:extLst>
          </p:cNvPr>
          <p:cNvSpPr/>
          <p:nvPr/>
        </p:nvSpPr>
        <p:spPr>
          <a:xfrm>
            <a:off x="6923311" y="1957883"/>
            <a:ext cx="1088214" cy="1714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/>
              <a:t>KRS </a:t>
            </a:r>
            <a:r>
              <a:rPr lang="ko-KR" altLang="en-US" sz="700"/>
              <a:t>수동 업데이트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E0827-46E2-281F-8010-FBDA16779DCD}"/>
              </a:ext>
            </a:extLst>
          </p:cNvPr>
          <p:cNvSpPr txBox="1"/>
          <p:nvPr/>
        </p:nvSpPr>
        <p:spPr>
          <a:xfrm>
            <a:off x="8321338" y="1944667"/>
            <a:ext cx="3567248" cy="1615827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 dirty="0"/>
              <a:t>수동 업데이트 버튼 클릭 시</a:t>
            </a:r>
            <a:r>
              <a:rPr lang="en-US" altLang="ko-KR" sz="900" dirty="0"/>
              <a:t>,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[confirm </a:t>
            </a:r>
            <a:r>
              <a:rPr lang="en-US" altLang="ko-KR" sz="900" dirty="0" err="1" smtClean="0"/>
              <a:t>msg</a:t>
            </a:r>
            <a:r>
              <a:rPr lang="en-US" altLang="ko-KR" sz="900" dirty="0" smtClean="0"/>
              <a:t>]</a:t>
            </a:r>
            <a:endParaRPr lang="en-US" altLang="ko-KR" sz="900" dirty="0"/>
          </a:p>
          <a:p>
            <a:r>
              <a:rPr lang="en-US" altLang="ko-KR" sz="900" b="1" dirty="0"/>
              <a:t>“</a:t>
            </a:r>
            <a:r>
              <a:rPr lang="ko-KR" altLang="en-US" sz="900" b="1" dirty="0"/>
              <a:t>매장 정보 업데이트는 </a:t>
            </a:r>
            <a:r>
              <a:rPr lang="en-US" altLang="ko-KR" sz="900" b="1" dirty="0"/>
              <a:t>1</a:t>
            </a:r>
            <a:r>
              <a:rPr lang="ko-KR" altLang="en-US" sz="900" b="1" dirty="0"/>
              <a:t>일 </a:t>
            </a:r>
            <a:r>
              <a:rPr lang="en-US" altLang="ko-KR" sz="900" b="1" dirty="0"/>
              <a:t>1</a:t>
            </a:r>
            <a:r>
              <a:rPr lang="ko-KR" altLang="en-US" sz="900" b="1" dirty="0"/>
              <a:t>회 새벽 중에 자동으로 이루어지며</a:t>
            </a:r>
            <a:r>
              <a:rPr lang="en-US" altLang="ko-KR" sz="900" b="1" dirty="0"/>
              <a:t>, </a:t>
            </a:r>
            <a:r>
              <a:rPr lang="ko-KR" altLang="en-US" sz="900" b="1" dirty="0"/>
              <a:t>영업 시간 등 </a:t>
            </a:r>
            <a:r>
              <a:rPr lang="en-US" altLang="ko-KR" sz="900" b="1" dirty="0"/>
              <a:t>KRS</a:t>
            </a:r>
            <a:r>
              <a:rPr lang="ko-KR" altLang="en-US" sz="900" b="1" dirty="0"/>
              <a:t>의 정보 변동 가능성이 있는 시간대에 수동 업데이트를 진행하게 되면 전송받는 데이터에 오류가 발생할 가능성이 있습니다</a:t>
            </a:r>
            <a:r>
              <a:rPr lang="en-US" altLang="ko-KR" sz="900" b="1" dirty="0"/>
              <a:t>. </a:t>
            </a:r>
            <a:r>
              <a:rPr lang="ko-KR" altLang="en-US" sz="900" b="1" dirty="0"/>
              <a:t>수동 업데이트를 실행하시겠습니까</a:t>
            </a:r>
            <a:r>
              <a:rPr lang="en-US" altLang="ko-KR" sz="900" b="1" dirty="0"/>
              <a:t>?”</a:t>
            </a:r>
          </a:p>
          <a:p>
            <a:endParaRPr lang="en-US" altLang="ko-KR" sz="900" dirty="0"/>
          </a:p>
          <a:p>
            <a:r>
              <a:rPr lang="en-US" altLang="ko-KR" sz="900" dirty="0"/>
              <a:t>-&gt; </a:t>
            </a:r>
            <a:r>
              <a:rPr lang="ko-KR" altLang="en-US" sz="900" dirty="0"/>
              <a:t>실행 </a:t>
            </a:r>
            <a:r>
              <a:rPr lang="en-US" altLang="ko-KR" sz="900" dirty="0"/>
              <a:t>/ </a:t>
            </a:r>
            <a:r>
              <a:rPr lang="ko-KR" altLang="en-US" sz="900" dirty="0"/>
              <a:t>닫기</a:t>
            </a:r>
            <a:endParaRPr lang="en-US" altLang="ko-KR" sz="900" dirty="0"/>
          </a:p>
          <a:p>
            <a:endParaRPr lang="en-US" altLang="ko-KR" sz="900" dirty="0"/>
          </a:p>
          <a:p>
            <a:r>
              <a:rPr lang="ko-KR" altLang="en-US" sz="900" dirty="0"/>
              <a:t>팝업 후 처리 부탁드립니다</a:t>
            </a:r>
            <a:r>
              <a:rPr lang="en-US" altLang="ko-KR" sz="900" dirty="0"/>
              <a:t>.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FD50125-995A-B3C7-F984-8BF03E6E3547}"/>
              </a:ext>
            </a:extLst>
          </p:cNvPr>
          <p:cNvSpPr/>
          <p:nvPr/>
        </p:nvSpPr>
        <p:spPr>
          <a:xfrm>
            <a:off x="1517650" y="1914068"/>
            <a:ext cx="1191260" cy="2590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4279752-E794-72F1-B216-B84335CE9423}"/>
              </a:ext>
            </a:extLst>
          </p:cNvPr>
          <p:cNvSpPr/>
          <p:nvPr/>
        </p:nvSpPr>
        <p:spPr>
          <a:xfrm>
            <a:off x="6785429" y="1896102"/>
            <a:ext cx="1357084" cy="30970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256812" y="3651709"/>
            <a:ext cx="36963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스마트 오더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 smtClean="0"/>
              <a:t>매장 관리 </a:t>
            </a:r>
            <a:r>
              <a:rPr lang="en-US" altLang="ko-KR" sz="900" b="1" dirty="0"/>
              <a:t>(/</a:t>
            </a:r>
            <a:r>
              <a:rPr lang="en-US" altLang="ko-KR" sz="900" b="1" dirty="0" smtClean="0"/>
              <a:t>store)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2.KRS </a:t>
            </a:r>
            <a:r>
              <a:rPr lang="ko-KR" altLang="en-US" sz="900" dirty="0" smtClean="0">
                <a:latin typeface="+mn-ea"/>
              </a:rPr>
              <a:t>수동 업데이트 </a:t>
            </a:r>
            <a:r>
              <a:rPr lang="en-US" altLang="ko-KR" sz="900" dirty="0" smtClean="0">
                <a:latin typeface="+mn-ea"/>
              </a:rPr>
              <a:t>button (KRS manual store update)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if clicks, confirm the </a:t>
            </a:r>
            <a:r>
              <a:rPr lang="en-US" altLang="ko-KR" sz="900" dirty="0" err="1" smtClean="0">
                <a:latin typeface="+mn-ea"/>
              </a:rPr>
              <a:t>msg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if YES, do the process </a:t>
            </a:r>
            <a:r>
              <a:rPr lang="en-US" altLang="ko-KR" sz="900" b="1" dirty="0" smtClean="0">
                <a:latin typeface="+mn-ea"/>
              </a:rPr>
              <a:t>(store)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- show progress bar and the complete </a:t>
            </a:r>
            <a:r>
              <a:rPr lang="en-US" altLang="ko-KR" sz="900" dirty="0" err="1" smtClean="0">
                <a:latin typeface="+mn-ea"/>
              </a:rPr>
              <a:t>msg</a:t>
            </a:r>
            <a:r>
              <a:rPr lang="en-US" altLang="ko-KR" sz="900" dirty="0">
                <a:latin typeface="+mn-ea"/>
              </a:rPr>
              <a:t>(“KRS </a:t>
            </a:r>
            <a:r>
              <a:rPr lang="ko-KR" altLang="en-US" sz="900" dirty="0">
                <a:latin typeface="+mn-ea"/>
              </a:rPr>
              <a:t>수동 </a:t>
            </a:r>
            <a:r>
              <a:rPr lang="ko-KR" altLang="en-US" sz="900" dirty="0" smtClean="0">
                <a:latin typeface="+mn-ea"/>
              </a:rPr>
              <a:t>업데이트가 완료되었습니다</a:t>
            </a:r>
            <a:r>
              <a:rPr lang="en-US" altLang="ko-KR" sz="900" dirty="0" smtClean="0">
                <a:latin typeface="+mn-ea"/>
              </a:rPr>
              <a:t>.”) and reload the grid</a:t>
            </a:r>
          </a:p>
        </p:txBody>
      </p:sp>
    </p:spTree>
    <p:extLst>
      <p:ext uri="{BB962C8B-B14F-4D97-AF65-F5344CB8AC3E}">
        <p14:creationId xmlns:p14="http://schemas.microsoft.com/office/powerpoint/2010/main" val="367952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FFBA085C-3A87-FAF6-8B97-73CF20071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135380"/>
            <a:ext cx="5043650" cy="3392003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34953689-10E7-2FBC-0DD5-ACE5A5E02B89}"/>
              </a:ext>
            </a:extLst>
          </p:cNvPr>
          <p:cNvSpPr/>
          <p:nvPr/>
        </p:nvSpPr>
        <p:spPr>
          <a:xfrm>
            <a:off x="450849" y="4283710"/>
            <a:ext cx="3610611" cy="51689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C818A13-273F-AE36-4010-3567343E1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14" y="1135380"/>
            <a:ext cx="4763902" cy="3622508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AC755B15-2250-DE63-55CC-8F820F0CE7BA}"/>
              </a:ext>
            </a:extLst>
          </p:cNvPr>
          <p:cNvSpPr/>
          <p:nvPr/>
        </p:nvSpPr>
        <p:spPr>
          <a:xfrm>
            <a:off x="6620871" y="4305504"/>
            <a:ext cx="3610611" cy="51689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D7F37ACC-AD53-FDD2-2D32-7746D5F505F2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00364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3556933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755135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배너에서 앱 내부 이동 링크 첨부가 가능한지 확인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배너에서 앱 내부 이동 링크 첨부가 가능한지 확인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2023.8.22.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16" name="직사각형 15">
            <a:extLst>
              <a:ext uri="{FF2B5EF4-FFF2-40B4-BE49-F238E27FC236}">
                <a16:creationId xmlns:a16="http://schemas.microsoft.com/office/drawing/2014/main" id="{F84F5DF0-163B-F41F-DE21-41915C09EC77}"/>
              </a:ext>
            </a:extLst>
          </p:cNvPr>
          <p:cNvSpPr/>
          <p:nvPr/>
        </p:nvSpPr>
        <p:spPr>
          <a:xfrm>
            <a:off x="1600200" y="4466891"/>
            <a:ext cx="2133600" cy="146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0FA5E2-72AA-D239-1BAA-93ECE4BB0FDC}"/>
              </a:ext>
            </a:extLst>
          </p:cNvPr>
          <p:cNvSpPr txBox="1"/>
          <p:nvPr/>
        </p:nvSpPr>
        <p:spPr>
          <a:xfrm>
            <a:off x="495300" y="4439920"/>
            <a:ext cx="793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/>
              <a:t>URL</a:t>
            </a:r>
            <a:endParaRPr lang="ko-KR" altLang="en-US" sz="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BC940-2C9A-4489-6904-136A96449550}"/>
              </a:ext>
            </a:extLst>
          </p:cNvPr>
          <p:cNvSpPr txBox="1"/>
          <p:nvPr/>
        </p:nvSpPr>
        <p:spPr>
          <a:xfrm>
            <a:off x="303413" y="5385163"/>
            <a:ext cx="4422354" cy="6463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공지 관리 </a:t>
            </a:r>
            <a:r>
              <a:rPr lang="en-US" altLang="ko-KR" sz="900"/>
              <a:t>: [</a:t>
            </a:r>
            <a:r>
              <a:rPr lang="ko-KR" altLang="en-US" sz="900"/>
              <a:t>게시글 관리 </a:t>
            </a:r>
            <a:r>
              <a:rPr lang="en-US" altLang="ko-KR" sz="900"/>
              <a:t>&gt; </a:t>
            </a:r>
            <a:r>
              <a:rPr lang="ko-KR" altLang="en-US" sz="900"/>
              <a:t>상세</a:t>
            </a:r>
            <a:r>
              <a:rPr lang="en-US" altLang="ko-KR" sz="900"/>
              <a:t>], [</a:t>
            </a:r>
            <a:r>
              <a:rPr lang="ko-KR" altLang="en-US" sz="900"/>
              <a:t>추천 사용처 등록 관리</a:t>
            </a:r>
            <a:r>
              <a:rPr lang="en-US" altLang="ko-KR" sz="900"/>
              <a:t>], [</a:t>
            </a:r>
            <a:r>
              <a:rPr lang="ko-KR" altLang="en-US" sz="900"/>
              <a:t>추천 매장 등록 관리</a:t>
            </a:r>
            <a:r>
              <a:rPr lang="en-US" altLang="ko-KR" sz="900"/>
              <a:t>], </a:t>
            </a:r>
          </a:p>
          <a:p>
            <a:r>
              <a:rPr lang="ko-KR" altLang="en-US" sz="900"/>
              <a:t>스토리 오더 관리 </a:t>
            </a:r>
            <a:r>
              <a:rPr lang="en-US" altLang="ko-KR" sz="900"/>
              <a:t>: [</a:t>
            </a:r>
            <a:r>
              <a:rPr lang="ko-KR" altLang="en-US" sz="900"/>
              <a:t>매장 관리 </a:t>
            </a:r>
            <a:r>
              <a:rPr lang="en-US" altLang="ko-KR" sz="900"/>
              <a:t>&gt; </a:t>
            </a:r>
            <a:r>
              <a:rPr lang="ko-KR" altLang="en-US" sz="900"/>
              <a:t>상세</a:t>
            </a:r>
            <a:r>
              <a:rPr lang="en-US" altLang="ko-KR" sz="900"/>
              <a:t>], [</a:t>
            </a:r>
            <a:r>
              <a:rPr lang="ko-KR" altLang="en-US" sz="900"/>
              <a:t>상품 관리 </a:t>
            </a:r>
            <a:r>
              <a:rPr lang="en-US" altLang="ko-KR" sz="900"/>
              <a:t>&gt; </a:t>
            </a:r>
            <a:r>
              <a:rPr lang="ko-KR" altLang="en-US" sz="900"/>
              <a:t>상세</a:t>
            </a:r>
            <a:r>
              <a:rPr lang="en-US" altLang="ko-KR" sz="900"/>
              <a:t>]</a:t>
            </a:r>
          </a:p>
          <a:p>
            <a:r>
              <a:rPr lang="ko-KR" altLang="en-US" sz="900"/>
              <a:t>온라인몰 관리 </a:t>
            </a:r>
            <a:r>
              <a:rPr lang="en-US" altLang="ko-KR" sz="900"/>
              <a:t>: [</a:t>
            </a:r>
            <a:r>
              <a:rPr lang="ko-KR" altLang="en-US" sz="900"/>
              <a:t>쇼핑몰 등록 관리 </a:t>
            </a:r>
            <a:r>
              <a:rPr lang="en-US" altLang="ko-KR" sz="900"/>
              <a:t>&gt; </a:t>
            </a:r>
            <a:r>
              <a:rPr lang="ko-KR" altLang="en-US" sz="900"/>
              <a:t>상세</a:t>
            </a:r>
            <a:r>
              <a:rPr lang="en-US" altLang="ko-KR" sz="900"/>
              <a:t>], [</a:t>
            </a:r>
            <a:r>
              <a:rPr lang="ko-KR" altLang="en-US" sz="900"/>
              <a:t>상품 등록 관리 </a:t>
            </a:r>
            <a:r>
              <a:rPr lang="en-US" altLang="ko-KR" sz="900"/>
              <a:t>&gt; </a:t>
            </a:r>
            <a:r>
              <a:rPr lang="ko-KR" altLang="en-US" sz="900"/>
              <a:t>상세</a:t>
            </a:r>
            <a:r>
              <a:rPr lang="en-US" altLang="ko-KR" sz="900"/>
              <a:t>]</a:t>
            </a:r>
          </a:p>
          <a:p>
            <a:r>
              <a:rPr lang="ko-KR" altLang="en-US" sz="900"/>
              <a:t>에 링크 </a:t>
            </a:r>
            <a:r>
              <a:rPr lang="en-US" altLang="ko-KR" sz="900"/>
              <a:t>URL </a:t>
            </a:r>
            <a:r>
              <a:rPr lang="ko-KR" altLang="en-US" sz="900"/>
              <a:t>추가 부탁드려도 될까요</a:t>
            </a:r>
            <a:r>
              <a:rPr lang="en-US" altLang="ko-KR" sz="900"/>
              <a:t>?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989DDD3-41F7-7F4A-53A2-2EC9568FA080}"/>
              </a:ext>
            </a:extLst>
          </p:cNvPr>
          <p:cNvSpPr/>
          <p:nvPr/>
        </p:nvSpPr>
        <p:spPr>
          <a:xfrm>
            <a:off x="7770222" y="4488685"/>
            <a:ext cx="2133600" cy="146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02A96-CE53-B402-68B9-05BA6B363F09}"/>
              </a:ext>
            </a:extLst>
          </p:cNvPr>
          <p:cNvSpPr txBox="1"/>
          <p:nvPr/>
        </p:nvSpPr>
        <p:spPr>
          <a:xfrm>
            <a:off x="6665322" y="4461714"/>
            <a:ext cx="793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/>
              <a:t>URL</a:t>
            </a:r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3613488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6AFFF31-A545-540A-A9AF-74B4CC8B8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628804"/>
            <a:ext cx="7873936" cy="3864330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CCCE2BBF-13B1-7054-D37F-CAE3F2DCB864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877810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3129093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135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백엔드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Admin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계정에서 수동 업데이트 가능 여부 확인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Admin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계정에서 수동 업데이트 가능 여부 확인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2023.09.01.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0C526FD-3BA9-91A1-4E73-3276B7651D7D}"/>
              </a:ext>
            </a:extLst>
          </p:cNvPr>
          <p:cNvSpPr txBox="1"/>
          <p:nvPr/>
        </p:nvSpPr>
        <p:spPr>
          <a:xfrm>
            <a:off x="6923311" y="1158240"/>
            <a:ext cx="4811490" cy="2308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Admin </a:t>
            </a:r>
            <a:r>
              <a:rPr lang="ko-KR" altLang="en-US" sz="900"/>
              <a:t>계정에서 매장</a:t>
            </a:r>
            <a:r>
              <a:rPr lang="en-US" altLang="ko-KR" sz="900"/>
              <a:t>, </a:t>
            </a:r>
            <a:r>
              <a:rPr lang="ko-KR" altLang="en-US" sz="900"/>
              <a:t>상품 관리 수동 업데이트 가능 여부 확인 요청드리고 싶습니다</a:t>
            </a:r>
            <a:r>
              <a:rPr lang="en-US" altLang="ko-KR" sz="900"/>
              <a:t>.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5E4024F2-C7BD-0121-8355-B94C19E362AF}"/>
              </a:ext>
            </a:extLst>
          </p:cNvPr>
          <p:cNvSpPr/>
          <p:nvPr/>
        </p:nvSpPr>
        <p:spPr>
          <a:xfrm>
            <a:off x="6923311" y="2027276"/>
            <a:ext cx="1088214" cy="1714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/>
              <a:t>KRS </a:t>
            </a:r>
            <a:r>
              <a:rPr lang="ko-KR" altLang="en-US" sz="700"/>
              <a:t>수동 업데이트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713216-78D3-23BE-25A7-FCCE4EC64C7C}"/>
              </a:ext>
            </a:extLst>
          </p:cNvPr>
          <p:cNvSpPr txBox="1"/>
          <p:nvPr/>
        </p:nvSpPr>
        <p:spPr>
          <a:xfrm>
            <a:off x="8321338" y="2014060"/>
            <a:ext cx="3567248" cy="1477328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수동 업데이트 버튼 클릭 시</a:t>
            </a:r>
            <a:r>
              <a:rPr lang="en-US" altLang="ko-KR" sz="900"/>
              <a:t>,</a:t>
            </a:r>
          </a:p>
          <a:p>
            <a:endParaRPr lang="en-US" altLang="ko-KR" sz="900"/>
          </a:p>
          <a:p>
            <a:r>
              <a:rPr lang="en-US" altLang="ko-KR" sz="900"/>
              <a:t>“</a:t>
            </a:r>
            <a:r>
              <a:rPr lang="ko-KR" altLang="en-US" sz="900"/>
              <a:t>매장 정보 업데이트는 </a:t>
            </a:r>
            <a:r>
              <a:rPr lang="en-US" altLang="ko-KR" sz="900"/>
              <a:t>1</a:t>
            </a:r>
            <a:r>
              <a:rPr lang="ko-KR" altLang="en-US" sz="900"/>
              <a:t>일 </a:t>
            </a:r>
            <a:r>
              <a:rPr lang="en-US" altLang="ko-KR" sz="900"/>
              <a:t>1</a:t>
            </a:r>
            <a:r>
              <a:rPr lang="ko-KR" altLang="en-US" sz="900"/>
              <a:t>회 새벽 중에 자동으로 이루어지며</a:t>
            </a:r>
            <a:r>
              <a:rPr lang="en-US" altLang="ko-KR" sz="900"/>
              <a:t>, </a:t>
            </a:r>
            <a:r>
              <a:rPr lang="ko-KR" altLang="en-US" sz="900"/>
              <a:t>영업 시간 등 </a:t>
            </a:r>
            <a:r>
              <a:rPr lang="en-US" altLang="ko-KR" sz="900"/>
              <a:t>KRS</a:t>
            </a:r>
            <a:r>
              <a:rPr lang="ko-KR" altLang="en-US" sz="900"/>
              <a:t>의 정보 변동 가능성이 있는 시간대에 수동 업데이트를 진행하게 되면 전송받는 데이터에 오류가 발생할 가능성이 있습니다</a:t>
            </a:r>
            <a:r>
              <a:rPr lang="en-US" altLang="ko-KR" sz="900"/>
              <a:t>. </a:t>
            </a:r>
            <a:r>
              <a:rPr lang="ko-KR" altLang="en-US" sz="900"/>
              <a:t>수동 업데이트를 실행하시겠습니까</a:t>
            </a:r>
            <a:r>
              <a:rPr lang="en-US" altLang="ko-KR" sz="900"/>
              <a:t>?”</a:t>
            </a:r>
          </a:p>
          <a:p>
            <a:endParaRPr lang="en-US" altLang="ko-KR" sz="900"/>
          </a:p>
          <a:p>
            <a:r>
              <a:rPr lang="en-US" altLang="ko-KR" sz="900"/>
              <a:t>-&gt; </a:t>
            </a:r>
            <a:r>
              <a:rPr lang="ko-KR" altLang="en-US" sz="900"/>
              <a:t>실행 </a:t>
            </a:r>
            <a:r>
              <a:rPr lang="en-US" altLang="ko-KR" sz="900"/>
              <a:t>/ </a:t>
            </a:r>
            <a:r>
              <a:rPr lang="ko-KR" altLang="en-US" sz="900"/>
              <a:t>닫기</a:t>
            </a:r>
            <a:endParaRPr lang="en-US" altLang="ko-KR" sz="900"/>
          </a:p>
          <a:p>
            <a:endParaRPr lang="en-US" altLang="ko-KR" sz="900"/>
          </a:p>
          <a:p>
            <a:r>
              <a:rPr lang="ko-KR" altLang="en-US" sz="900"/>
              <a:t>팝업 후 처리 부탁드립니다</a:t>
            </a:r>
            <a:r>
              <a:rPr lang="en-US" altLang="ko-KR" sz="900"/>
              <a:t>.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34C44B4-4177-F119-1A3F-3A9983A193B8}"/>
              </a:ext>
            </a:extLst>
          </p:cNvPr>
          <p:cNvSpPr/>
          <p:nvPr/>
        </p:nvSpPr>
        <p:spPr>
          <a:xfrm>
            <a:off x="1517650" y="1990268"/>
            <a:ext cx="1191260" cy="2590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627AFB4-0CA4-2F04-9BF1-3902AD9C1877}"/>
              </a:ext>
            </a:extLst>
          </p:cNvPr>
          <p:cNvSpPr/>
          <p:nvPr/>
        </p:nvSpPr>
        <p:spPr>
          <a:xfrm>
            <a:off x="6785429" y="1957064"/>
            <a:ext cx="1357084" cy="30970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256812" y="3651709"/>
            <a:ext cx="36963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스마트 오더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/>
              <a:t>상품 관리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storeProduct</a:t>
            </a:r>
            <a:r>
              <a:rPr lang="en-US" altLang="ko-KR" sz="900" b="1" dirty="0"/>
              <a:t>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2.KRS </a:t>
            </a:r>
            <a:r>
              <a:rPr lang="ko-KR" altLang="en-US" sz="900" dirty="0" smtClean="0">
                <a:latin typeface="+mn-ea"/>
              </a:rPr>
              <a:t>수동 업데이트 </a:t>
            </a:r>
            <a:r>
              <a:rPr lang="en-US" altLang="ko-KR" sz="900" dirty="0" smtClean="0">
                <a:latin typeface="+mn-ea"/>
              </a:rPr>
              <a:t>button (KRS manual store product update)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if clicks, confirm the </a:t>
            </a:r>
            <a:r>
              <a:rPr lang="en-US" altLang="ko-KR" sz="900" dirty="0" err="1" smtClean="0">
                <a:latin typeface="+mn-ea"/>
              </a:rPr>
              <a:t>msg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if YES, do the process </a:t>
            </a:r>
            <a:r>
              <a:rPr lang="en-US" altLang="ko-KR" sz="900" b="1" dirty="0" smtClean="0">
                <a:latin typeface="+mn-ea"/>
              </a:rPr>
              <a:t>(goods and </a:t>
            </a:r>
            <a:r>
              <a:rPr lang="en-US" altLang="ko-KR" sz="900" b="1" dirty="0" err="1" smtClean="0">
                <a:latin typeface="+mn-ea"/>
              </a:rPr>
              <a:t>saleitem</a:t>
            </a:r>
            <a:r>
              <a:rPr lang="en-US" altLang="ko-KR" sz="900" b="1" dirty="0">
                <a:latin typeface="+mn-ea"/>
              </a:rPr>
              <a:t>)</a:t>
            </a:r>
            <a:endParaRPr lang="en-US" altLang="ko-KR" sz="900" b="1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- show progress bar and the complete </a:t>
            </a:r>
            <a:r>
              <a:rPr lang="en-US" altLang="ko-KR" sz="900" dirty="0" err="1" smtClean="0">
                <a:latin typeface="+mn-ea"/>
              </a:rPr>
              <a:t>msg</a:t>
            </a:r>
            <a:r>
              <a:rPr lang="en-US" altLang="ko-KR" sz="900" dirty="0">
                <a:latin typeface="+mn-ea"/>
              </a:rPr>
              <a:t>(“KRS </a:t>
            </a:r>
            <a:r>
              <a:rPr lang="ko-KR" altLang="en-US" sz="900" dirty="0">
                <a:latin typeface="+mn-ea"/>
              </a:rPr>
              <a:t>수동 </a:t>
            </a:r>
            <a:r>
              <a:rPr lang="ko-KR" altLang="en-US" sz="900" dirty="0" smtClean="0">
                <a:latin typeface="+mn-ea"/>
              </a:rPr>
              <a:t>업데이트가 완료되었습니다</a:t>
            </a:r>
            <a:r>
              <a:rPr lang="en-US" altLang="ko-KR" sz="900" dirty="0" smtClean="0">
                <a:latin typeface="+mn-ea"/>
              </a:rPr>
              <a:t>.”) and reload the grid</a:t>
            </a:r>
          </a:p>
        </p:txBody>
      </p:sp>
    </p:spTree>
    <p:extLst>
      <p:ext uri="{BB962C8B-B14F-4D97-AF65-F5344CB8AC3E}">
        <p14:creationId xmlns:p14="http://schemas.microsoft.com/office/powerpoint/2010/main" val="1680333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8BC996-4BAF-42AF-A3A9-D519D0DDD6B3}"/>
              </a:ext>
            </a:extLst>
          </p:cNvPr>
          <p:cNvSpPr txBox="1"/>
          <p:nvPr/>
        </p:nvSpPr>
        <p:spPr>
          <a:xfrm>
            <a:off x="1772575" y="3036585"/>
            <a:ext cx="86468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/>
              <a:t>상품 복사 기능 삭제</a:t>
            </a:r>
            <a:endParaRPr lang="en-US" altLang="ko-KR" sz="4500" b="1"/>
          </a:p>
        </p:txBody>
      </p:sp>
    </p:spTree>
    <p:extLst>
      <p:ext uri="{BB962C8B-B14F-4D97-AF65-F5344CB8AC3E}">
        <p14:creationId xmlns:p14="http://schemas.microsoft.com/office/powerpoint/2010/main" val="1801285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74A16A3-10D1-DDF9-B809-9E86910E2F7E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 오더 관리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 등록 관리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 복사 기능 삭제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C217F76A-72BA-0CB6-48E2-5D1A947C5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181057"/>
            <a:ext cx="7602337" cy="37048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B623D6-C4E1-07AF-C797-A33659E5B2C3}"/>
              </a:ext>
            </a:extLst>
          </p:cNvPr>
          <p:cNvSpPr txBox="1"/>
          <p:nvPr/>
        </p:nvSpPr>
        <p:spPr>
          <a:xfrm>
            <a:off x="8046719" y="1158240"/>
            <a:ext cx="3688081" cy="3693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KRS</a:t>
            </a:r>
            <a:r>
              <a:rPr lang="ko-KR" altLang="en-US" sz="900"/>
              <a:t> 정보 연동에 따라 관리자 페이지에서는 스토리 오더 상품 추가</a:t>
            </a:r>
            <a:r>
              <a:rPr lang="en-US" altLang="ko-KR" sz="900"/>
              <a:t>/</a:t>
            </a:r>
            <a:r>
              <a:rPr lang="ko-KR" altLang="en-US" sz="900"/>
              <a:t>삭제가 불가능하게 되었으므로 </a:t>
            </a:r>
            <a:r>
              <a:rPr lang="en-US" altLang="ko-KR" sz="900"/>
              <a:t>‘</a:t>
            </a:r>
            <a:r>
              <a:rPr lang="ko-KR" altLang="en-US" sz="900"/>
              <a:t>복사</a:t>
            </a:r>
            <a:r>
              <a:rPr lang="en-US" altLang="ko-KR" sz="900"/>
              <a:t>’ </a:t>
            </a:r>
            <a:r>
              <a:rPr lang="ko-KR" altLang="en-US" sz="900"/>
              <a:t>버튼의 삭제를 부탁드립니다</a:t>
            </a:r>
            <a:r>
              <a:rPr lang="en-US" altLang="ko-KR" sz="900"/>
              <a:t>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F368934-C6CA-BE3F-C175-2C11B5A3CA16}"/>
              </a:ext>
            </a:extLst>
          </p:cNvPr>
          <p:cNvSpPr/>
          <p:nvPr/>
        </p:nvSpPr>
        <p:spPr>
          <a:xfrm>
            <a:off x="4606109" y="4418324"/>
            <a:ext cx="430711" cy="30970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038501" y="1969448"/>
            <a:ext cx="36963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스마트 오더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 smtClean="0"/>
              <a:t>상품 관리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storeProduct</a:t>
            </a:r>
            <a:r>
              <a:rPr lang="en-US" altLang="ko-KR" sz="900" b="1" dirty="0"/>
              <a:t>) </a:t>
            </a:r>
            <a:r>
              <a:rPr lang="en-US" altLang="ko-KR" sz="900" b="1" dirty="0" smtClean="0"/>
              <a:t>&gt; </a:t>
            </a:r>
            <a:r>
              <a:rPr lang="ko-KR" altLang="en-US" sz="900" b="1" dirty="0" smtClean="0"/>
              <a:t>상세</a:t>
            </a:r>
            <a:r>
              <a:rPr lang="en-US" altLang="ko-KR" sz="900" b="1" dirty="0" smtClean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2.Buttons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복사 </a:t>
            </a:r>
            <a:r>
              <a:rPr lang="en-US" altLang="ko-KR" sz="900" dirty="0" smtClean="0">
                <a:latin typeface="+mn-ea"/>
              </a:rPr>
              <a:t>(Copy)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- REMOVE</a:t>
            </a:r>
          </a:p>
        </p:txBody>
      </p:sp>
    </p:spTree>
    <p:extLst>
      <p:ext uri="{BB962C8B-B14F-4D97-AF65-F5344CB8AC3E}">
        <p14:creationId xmlns:p14="http://schemas.microsoft.com/office/powerpoint/2010/main" val="3607870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8BC996-4BAF-42AF-A3A9-D519D0DDD6B3}"/>
              </a:ext>
            </a:extLst>
          </p:cNvPr>
          <p:cNvSpPr txBox="1"/>
          <p:nvPr/>
        </p:nvSpPr>
        <p:spPr>
          <a:xfrm>
            <a:off x="1772575" y="3036585"/>
            <a:ext cx="86468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/>
              <a:t>엑셀 다운로드</a:t>
            </a:r>
            <a:endParaRPr lang="en-US" altLang="ko-KR" sz="4500" b="1"/>
          </a:p>
        </p:txBody>
      </p:sp>
    </p:spTree>
    <p:extLst>
      <p:ext uri="{BB962C8B-B14F-4D97-AF65-F5344CB8AC3E}">
        <p14:creationId xmlns:p14="http://schemas.microsoft.com/office/powerpoint/2010/main" val="2598683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26516A7-CFBF-9C09-744D-A028AB0B27DD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136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엑셀 다운로드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엑셀 다운로드 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일부 항목만 보임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엑셀 다운로드 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모든 항목</a:t>
                      </a:r>
                      <a:r>
                        <a:rPr lang="en-US" altLang="ko-KR" sz="800" b="0" i="0" u="none" strike="noStrike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 포함</a:t>
                      </a:r>
                      <a:r>
                        <a:rPr lang="en-US" altLang="ko-KR" sz="800" b="0" i="0" u="none" strike="noStrike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 보이도록 수정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2023.09.01.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AC14E81-0477-A649-4B7B-F03645D76433}"/>
              </a:ext>
            </a:extLst>
          </p:cNvPr>
          <p:cNvSpPr txBox="1"/>
          <p:nvPr/>
        </p:nvSpPr>
        <p:spPr>
          <a:xfrm>
            <a:off x="7249920" y="1099660"/>
            <a:ext cx="4055390" cy="3693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현재는 엑셀 다운로드 시</a:t>
            </a:r>
            <a:r>
              <a:rPr lang="en-US" altLang="ko-KR" sz="900"/>
              <a:t>, </a:t>
            </a:r>
            <a:r>
              <a:rPr lang="ko-KR" altLang="en-US" sz="900"/>
              <a:t>미리보기에 있는 일부 항목만 다운로드가 되는데</a:t>
            </a:r>
            <a:r>
              <a:rPr lang="en-US" altLang="ko-KR" sz="900"/>
              <a:t>, </a:t>
            </a:r>
            <a:r>
              <a:rPr lang="ko-KR" altLang="en-US" sz="900"/>
              <a:t>상세 보기에 있는 모든 항목을 다운로드 받을 수 있게 수정 부탁드립니다</a:t>
            </a:r>
            <a:r>
              <a:rPr lang="en-US" altLang="ko-KR" sz="9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1203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8BC996-4BAF-42AF-A3A9-D519D0DDD6B3}"/>
              </a:ext>
            </a:extLst>
          </p:cNvPr>
          <p:cNvSpPr txBox="1"/>
          <p:nvPr/>
        </p:nvSpPr>
        <p:spPr>
          <a:xfrm>
            <a:off x="1772575" y="3036585"/>
            <a:ext cx="86468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/>
              <a:t>팝업 생성</a:t>
            </a:r>
            <a:endParaRPr lang="en-US" altLang="ko-KR" sz="4500" b="1"/>
          </a:p>
        </p:txBody>
      </p:sp>
    </p:spTree>
    <p:extLst>
      <p:ext uri="{BB962C8B-B14F-4D97-AF65-F5344CB8AC3E}">
        <p14:creationId xmlns:p14="http://schemas.microsoft.com/office/powerpoint/2010/main" val="2421576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DB917E0-49BD-FA70-542B-BD877D3EF9E2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137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팝업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팝업 생성 안 됨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팝업 생성되도록 수정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이미지 팝업 추가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2023.09.01.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4747EF72-73E2-3A43-ADC0-18A7203CE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597339"/>
            <a:ext cx="4844221" cy="26908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405B2F3C-C89D-B9C9-E9C7-7D8E89E0CA85}"/>
              </a:ext>
            </a:extLst>
          </p:cNvPr>
          <p:cNvSpPr/>
          <p:nvPr/>
        </p:nvSpPr>
        <p:spPr>
          <a:xfrm>
            <a:off x="313747" y="1220214"/>
            <a:ext cx="608273" cy="2258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현재</a:t>
            </a:r>
          </a:p>
        </p:txBody>
      </p:sp>
    </p:spTree>
    <p:extLst>
      <p:ext uri="{BB962C8B-B14F-4D97-AF65-F5344CB8AC3E}">
        <p14:creationId xmlns:p14="http://schemas.microsoft.com/office/powerpoint/2010/main" val="4181689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DB917E0-49BD-FA70-542B-BD877D3EF9E2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137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팝업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팝업 생성 안 됨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팝업 생성되도록 수정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이미지 팝업 추가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2023.09.01.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EB01430-E60E-F760-2A81-401AEA19203F}"/>
              </a:ext>
            </a:extLst>
          </p:cNvPr>
          <p:cNvSpPr txBox="1"/>
          <p:nvPr/>
        </p:nvSpPr>
        <p:spPr>
          <a:xfrm>
            <a:off x="410752" y="1792716"/>
            <a:ext cx="111453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제목</a:t>
            </a:r>
            <a:endParaRPr lang="en-US" altLang="ko-KR" sz="900"/>
          </a:p>
          <a:p>
            <a:endParaRPr lang="en-US" altLang="ko-KR" sz="900"/>
          </a:p>
          <a:p>
            <a:endParaRPr lang="en-US" altLang="ko-KR" sz="900"/>
          </a:p>
          <a:p>
            <a:r>
              <a:rPr lang="ko-KR" altLang="en-US" sz="900"/>
              <a:t>게시 기간</a:t>
            </a:r>
            <a:endParaRPr lang="en-US" altLang="ko-KR" sz="900"/>
          </a:p>
          <a:p>
            <a:endParaRPr lang="en-US" altLang="ko-KR" sz="900"/>
          </a:p>
          <a:p>
            <a:endParaRPr lang="en-US" altLang="ko-KR" sz="900"/>
          </a:p>
          <a:p>
            <a:r>
              <a:rPr lang="ko-KR" altLang="en-US" sz="900"/>
              <a:t>메인 노출 여부</a:t>
            </a:r>
            <a:endParaRPr lang="en-US" altLang="ko-KR" sz="900"/>
          </a:p>
          <a:p>
            <a:endParaRPr lang="en-US" altLang="ko-KR" sz="900"/>
          </a:p>
          <a:p>
            <a:endParaRPr lang="en-US" altLang="ko-KR" sz="900"/>
          </a:p>
          <a:p>
            <a:r>
              <a:rPr lang="ko-KR" altLang="en-US" sz="900"/>
              <a:t>팝업 종류 </a:t>
            </a:r>
            <a:endParaRPr lang="en-US" altLang="ko-KR" sz="900"/>
          </a:p>
          <a:p>
            <a:endParaRPr lang="en-US" altLang="ko-KR" sz="900"/>
          </a:p>
          <a:p>
            <a:endParaRPr lang="en-US" altLang="ko-KR" sz="900"/>
          </a:p>
          <a:p>
            <a:r>
              <a:rPr lang="en-US" altLang="ko-KR" sz="900"/>
              <a:t>                    </a:t>
            </a:r>
          </a:p>
        </p:txBody>
      </p:sp>
      <p:sp>
        <p:nvSpPr>
          <p:cNvPr id="5" name="Circle" descr="&lt;Tags&gt;&lt;SMARTRESIZEANCHORS&gt;None,None,Absolute,None&lt;/SMARTRESIZEANCHORS&gt;&lt;/Tags&gt;">
            <a:extLst>
              <a:ext uri="{FF2B5EF4-FFF2-40B4-BE49-F238E27FC236}">
                <a16:creationId xmlns:a16="http://schemas.microsoft.com/office/drawing/2014/main" id="{C213CDB1-69AD-197E-7055-147555521652}"/>
              </a:ext>
            </a:extLst>
          </p:cNvPr>
          <p:cNvSpPr/>
          <p:nvPr/>
        </p:nvSpPr>
        <p:spPr>
          <a:xfrm>
            <a:off x="1533858" y="3087701"/>
            <a:ext cx="106087" cy="106087"/>
          </a:xfrm>
          <a:prstGeom prst="ellipse">
            <a:avLst/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746" tIns="36373" rIns="72746" bIns="3637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16" dirty="0">
              <a:solidFill>
                <a:srgbClr val="5F5F5F"/>
              </a:solidFill>
              <a:latin typeface="KoPub돋움체 Medium" panose="02020603020101020101" pitchFamily="18" charset="-127"/>
              <a:cs typeface="Segoe UI" panose="020B0502040204020203" pitchFamily="34" charset="0"/>
            </a:endParaRPr>
          </a:p>
        </p:txBody>
      </p:sp>
      <p:sp>
        <p:nvSpPr>
          <p:cNvPr id="6" name="Check" descr="&lt;Tags&gt;&lt;SMARTRESIZEANCHORS&gt;None,None,Absolute,None&lt;/SMARTRESIZEANCHORS&gt;&lt;/Tags&gt;">
            <a:extLst>
              <a:ext uri="{FF2B5EF4-FFF2-40B4-BE49-F238E27FC236}">
                <a16:creationId xmlns:a16="http://schemas.microsoft.com/office/drawing/2014/main" id="{50147C7D-6AC1-7623-F51B-9E623B2E42B6}"/>
              </a:ext>
            </a:extLst>
          </p:cNvPr>
          <p:cNvSpPr/>
          <p:nvPr/>
        </p:nvSpPr>
        <p:spPr>
          <a:xfrm>
            <a:off x="1563537" y="3117380"/>
            <a:ext cx="46729" cy="46729"/>
          </a:xfrm>
          <a:prstGeom prst="ellipse">
            <a:avLst/>
          </a:prstGeom>
          <a:solidFill>
            <a:srgbClr val="808080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746" tIns="36373" rIns="72746" bIns="3637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16" dirty="0">
              <a:solidFill>
                <a:srgbClr val="5F5F5F"/>
              </a:solidFill>
              <a:latin typeface="KoPub돋움체 Medium" panose="02020603020101020101" pitchFamily="18" charset="-127"/>
              <a:cs typeface="Segoe UI" panose="020B0502040204020203" pitchFamily="34" charset="0"/>
            </a:endParaRPr>
          </a:p>
        </p:txBody>
      </p:sp>
      <p:sp>
        <p:nvSpPr>
          <p:cNvPr id="7" name="Circle" descr="&lt;Tags&gt;&lt;SMARTRESIZEANCHORS&gt;None,None,Absolute,None&lt;/SMARTRESIZEANCHORS&gt;&lt;/Tags&gt;">
            <a:extLst>
              <a:ext uri="{FF2B5EF4-FFF2-40B4-BE49-F238E27FC236}">
                <a16:creationId xmlns:a16="http://schemas.microsoft.com/office/drawing/2014/main" id="{310CF14D-01A6-6523-F717-A544D2A96BD1}"/>
              </a:ext>
            </a:extLst>
          </p:cNvPr>
          <p:cNvSpPr/>
          <p:nvPr/>
        </p:nvSpPr>
        <p:spPr>
          <a:xfrm>
            <a:off x="2607175" y="3068652"/>
            <a:ext cx="106087" cy="106087"/>
          </a:xfrm>
          <a:prstGeom prst="ellipse">
            <a:avLst/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746" tIns="36373" rIns="72746" bIns="3637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16" dirty="0">
              <a:solidFill>
                <a:srgbClr val="5F5F5F"/>
              </a:solidFill>
              <a:latin typeface="KoPub돋움체 Medium" panose="02020603020101020101" pitchFamily="18" charset="-127"/>
              <a:cs typeface="Segoe UI" panose="020B0502040204020203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57B639C-D602-09EC-5BEF-0D4541409B1C}"/>
              </a:ext>
            </a:extLst>
          </p:cNvPr>
          <p:cNvSpPr/>
          <p:nvPr/>
        </p:nvSpPr>
        <p:spPr>
          <a:xfrm>
            <a:off x="1525282" y="2599532"/>
            <a:ext cx="2850724" cy="2222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B0F6992-CFE0-D8C9-0C58-82EAEEB051B0}"/>
              </a:ext>
            </a:extLst>
          </p:cNvPr>
          <p:cNvSpPr/>
          <p:nvPr/>
        </p:nvSpPr>
        <p:spPr>
          <a:xfrm>
            <a:off x="1525281" y="1781893"/>
            <a:ext cx="2850724" cy="2222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98715FA-5F1B-6F99-5D41-DC1B2DE5999F}"/>
              </a:ext>
            </a:extLst>
          </p:cNvPr>
          <p:cNvSpPr/>
          <p:nvPr/>
        </p:nvSpPr>
        <p:spPr>
          <a:xfrm>
            <a:off x="1525281" y="2194139"/>
            <a:ext cx="1317932" cy="2222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E9EB0EB-A70A-5DC1-DC11-9991608DCAAA}"/>
              </a:ext>
            </a:extLst>
          </p:cNvPr>
          <p:cNvSpPr/>
          <p:nvPr/>
        </p:nvSpPr>
        <p:spPr>
          <a:xfrm>
            <a:off x="303412" y="1524003"/>
            <a:ext cx="5487787" cy="35188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F18E457-D470-86C3-F92D-EF4FDBA1C012}"/>
              </a:ext>
            </a:extLst>
          </p:cNvPr>
          <p:cNvSpPr/>
          <p:nvPr/>
        </p:nvSpPr>
        <p:spPr>
          <a:xfrm>
            <a:off x="313747" y="1220214"/>
            <a:ext cx="1778589" cy="2258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이미지 팝업 선택 시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A1A082C-FC4C-9C9C-BAEF-8831C205BD86}"/>
              </a:ext>
            </a:extLst>
          </p:cNvPr>
          <p:cNvSpPr/>
          <p:nvPr/>
        </p:nvSpPr>
        <p:spPr>
          <a:xfrm>
            <a:off x="3059302" y="2194139"/>
            <a:ext cx="1317932" cy="2222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B97728-E8FB-8C4D-424F-6E899B6A9B7E}"/>
              </a:ext>
            </a:extLst>
          </p:cNvPr>
          <p:cNvSpPr txBox="1"/>
          <p:nvPr/>
        </p:nvSpPr>
        <p:spPr>
          <a:xfrm>
            <a:off x="1522984" y="1780456"/>
            <a:ext cx="317767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900"/>
          </a:p>
          <a:p>
            <a:endParaRPr lang="en-US" altLang="ko-KR" sz="900"/>
          </a:p>
          <a:p>
            <a:endParaRPr lang="en-US" altLang="ko-KR" sz="900"/>
          </a:p>
          <a:p>
            <a:r>
              <a:rPr lang="en-US" altLang="ko-KR" sz="900"/>
              <a:t>                                 ~</a:t>
            </a:r>
          </a:p>
          <a:p>
            <a:endParaRPr lang="en-US" altLang="ko-KR" sz="900"/>
          </a:p>
          <a:p>
            <a:endParaRPr lang="en-US" altLang="ko-KR" sz="900"/>
          </a:p>
          <a:p>
            <a:endParaRPr lang="en-US" altLang="ko-KR" sz="900"/>
          </a:p>
          <a:p>
            <a:endParaRPr lang="en-US" altLang="ko-KR" sz="900"/>
          </a:p>
          <a:p>
            <a:endParaRPr lang="en-US" altLang="ko-KR" sz="900"/>
          </a:p>
          <a:p>
            <a:r>
              <a:rPr lang="en-US" altLang="ko-KR" sz="900"/>
              <a:t>  </a:t>
            </a:r>
            <a:r>
              <a:rPr lang="ko-KR" altLang="en-US" sz="900"/>
              <a:t>이미지 팝업            메시지 팝업</a:t>
            </a:r>
            <a:endParaRPr lang="en-US" altLang="ko-KR" sz="900"/>
          </a:p>
          <a:p>
            <a:endParaRPr lang="en-US" altLang="ko-KR" sz="900"/>
          </a:p>
          <a:p>
            <a:endParaRPr lang="en-US" altLang="ko-KR" sz="900"/>
          </a:p>
          <a:p>
            <a:endParaRPr lang="en-US" altLang="ko-KR" sz="900"/>
          </a:p>
          <a:p>
            <a:endParaRPr lang="en-US" altLang="ko-KR" sz="500"/>
          </a:p>
          <a:p>
            <a:r>
              <a:rPr lang="ko-KR" altLang="en-US" sz="600"/>
              <a:t>                                             파일 형식 </a:t>
            </a:r>
            <a:r>
              <a:rPr lang="en-US" altLang="ko-KR" sz="600"/>
              <a:t>: png, jpg / 1MB </a:t>
            </a:r>
            <a:r>
              <a:rPr lang="ko-KR" altLang="en-US" sz="600"/>
              <a:t>이하</a:t>
            </a:r>
            <a:endParaRPr lang="en-US" altLang="ko-KR" sz="600"/>
          </a:p>
          <a:p>
            <a:r>
              <a:rPr lang="ko-KR" altLang="en-US" sz="600"/>
              <a:t>                               </a:t>
            </a:r>
            <a:endParaRPr lang="en-US" altLang="ko-KR" sz="900"/>
          </a:p>
          <a:p>
            <a:endParaRPr lang="en-US" altLang="ko-KR" sz="900"/>
          </a:p>
          <a:p>
            <a:endParaRPr lang="en-US" altLang="ko-KR" sz="600"/>
          </a:p>
          <a:p>
            <a:endParaRPr lang="en-US" altLang="ko-KR" sz="600"/>
          </a:p>
          <a:p>
            <a:endParaRPr lang="en-US" altLang="ko-KR" sz="600"/>
          </a:p>
          <a:p>
            <a:endParaRPr lang="en-US" altLang="ko-KR" sz="600"/>
          </a:p>
          <a:p>
            <a:endParaRPr lang="en-US" altLang="ko-KR" sz="600"/>
          </a:p>
          <a:p>
            <a:endParaRPr lang="en-US" altLang="ko-KR" sz="600"/>
          </a:p>
          <a:p>
            <a:endParaRPr lang="en-US" altLang="ko-KR" sz="900"/>
          </a:p>
          <a:p>
            <a:r>
              <a:rPr lang="ko-KR" altLang="en-US" sz="900"/>
              <a:t>팝업 연결 링크 </a:t>
            </a:r>
            <a:r>
              <a:rPr lang="en-US" altLang="ko-KR" sz="900"/>
              <a:t>URL</a:t>
            </a:r>
          </a:p>
          <a:p>
            <a:endParaRPr lang="en-US" altLang="ko-KR" sz="90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608C5E2-809F-4AB8-7C53-FFF4B213E9CD}"/>
              </a:ext>
            </a:extLst>
          </p:cNvPr>
          <p:cNvSpPr/>
          <p:nvPr/>
        </p:nvSpPr>
        <p:spPr>
          <a:xfrm>
            <a:off x="1527482" y="3393077"/>
            <a:ext cx="1185780" cy="11408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000">
                <a:solidFill>
                  <a:schemeClr val="bg1">
                    <a:lumMod val="65000"/>
                  </a:schemeClr>
                </a:solidFill>
              </a:rPr>
              <a:t>이미지</a:t>
            </a:r>
            <a:r>
              <a:rPr lang="en-US" altLang="ko-KR" sz="10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ko-KR" altLang="en-US" sz="1000">
                <a:solidFill>
                  <a:schemeClr val="bg1">
                    <a:lumMod val="65000"/>
                  </a:schemeClr>
                </a:solidFill>
              </a:rPr>
              <a:t>미리보기</a:t>
            </a:r>
            <a:endParaRPr lang="en-US" altLang="ko-KR" sz="100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>
                <a:solidFill>
                  <a:schemeClr val="bg1">
                    <a:lumMod val="65000"/>
                  </a:schemeClr>
                </a:solidFill>
              </a:rPr>
              <a:t>영역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6ABFB54-B6E8-381F-B474-B0C50C44CC12}"/>
              </a:ext>
            </a:extLst>
          </p:cNvPr>
          <p:cNvSpPr/>
          <p:nvPr/>
        </p:nvSpPr>
        <p:spPr>
          <a:xfrm>
            <a:off x="2828234" y="3393077"/>
            <a:ext cx="1317932" cy="2222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>
                <a:solidFill>
                  <a:schemeClr val="bg1">
                    <a:lumMod val="65000"/>
                  </a:schemeClr>
                </a:solidFill>
              </a:rPr>
              <a:t>+ </a:t>
            </a:r>
            <a:r>
              <a:rPr lang="ko-KR" altLang="en-US" sz="700">
                <a:solidFill>
                  <a:schemeClr val="bg1">
                    <a:lumMod val="65000"/>
                  </a:schemeClr>
                </a:solidFill>
              </a:rPr>
              <a:t>이미지 등록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A03732F-D22C-88CE-3A7A-17311F496BD0}"/>
              </a:ext>
            </a:extLst>
          </p:cNvPr>
          <p:cNvSpPr/>
          <p:nvPr/>
        </p:nvSpPr>
        <p:spPr>
          <a:xfrm>
            <a:off x="2718714" y="4651363"/>
            <a:ext cx="2850723" cy="2222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CF821A-D09E-781B-C6F9-4A4137D4666A}"/>
              </a:ext>
            </a:extLst>
          </p:cNvPr>
          <p:cNvSpPr txBox="1"/>
          <p:nvPr/>
        </p:nvSpPr>
        <p:spPr>
          <a:xfrm>
            <a:off x="6174659" y="1783646"/>
            <a:ext cx="111453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제목</a:t>
            </a:r>
            <a:endParaRPr lang="en-US" altLang="ko-KR" sz="900"/>
          </a:p>
          <a:p>
            <a:endParaRPr lang="en-US" altLang="ko-KR" sz="900"/>
          </a:p>
          <a:p>
            <a:endParaRPr lang="en-US" altLang="ko-KR" sz="900"/>
          </a:p>
          <a:p>
            <a:r>
              <a:rPr lang="ko-KR" altLang="en-US" sz="900"/>
              <a:t>게시 기간</a:t>
            </a:r>
            <a:endParaRPr lang="en-US" altLang="ko-KR" sz="900"/>
          </a:p>
          <a:p>
            <a:endParaRPr lang="en-US" altLang="ko-KR" sz="900"/>
          </a:p>
          <a:p>
            <a:endParaRPr lang="en-US" altLang="ko-KR" sz="900"/>
          </a:p>
          <a:p>
            <a:r>
              <a:rPr lang="ko-KR" altLang="en-US" sz="900"/>
              <a:t>메인 노출 여부</a:t>
            </a:r>
            <a:endParaRPr lang="en-US" altLang="ko-KR" sz="900"/>
          </a:p>
          <a:p>
            <a:endParaRPr lang="en-US" altLang="ko-KR" sz="900"/>
          </a:p>
          <a:p>
            <a:endParaRPr lang="en-US" altLang="ko-KR" sz="900"/>
          </a:p>
          <a:p>
            <a:r>
              <a:rPr lang="ko-KR" altLang="en-US" sz="900"/>
              <a:t>팝업 종류 </a:t>
            </a:r>
            <a:endParaRPr lang="en-US" altLang="ko-KR" sz="900"/>
          </a:p>
          <a:p>
            <a:endParaRPr lang="en-US" altLang="ko-KR" sz="900"/>
          </a:p>
          <a:p>
            <a:endParaRPr lang="en-US" altLang="ko-KR" sz="900"/>
          </a:p>
          <a:p>
            <a:r>
              <a:rPr lang="en-US" altLang="ko-KR" sz="900"/>
              <a:t>                    </a:t>
            </a:r>
          </a:p>
        </p:txBody>
      </p:sp>
      <p:sp>
        <p:nvSpPr>
          <p:cNvPr id="31" name="Circle" descr="&lt;Tags&gt;&lt;SMARTRESIZEANCHORS&gt;None,None,Absolute,None&lt;/SMARTRESIZEANCHORS&gt;&lt;/Tags&gt;">
            <a:extLst>
              <a:ext uri="{FF2B5EF4-FFF2-40B4-BE49-F238E27FC236}">
                <a16:creationId xmlns:a16="http://schemas.microsoft.com/office/drawing/2014/main" id="{8A6DDE2B-D027-4E64-459F-146B7574D2A5}"/>
              </a:ext>
            </a:extLst>
          </p:cNvPr>
          <p:cNvSpPr/>
          <p:nvPr/>
        </p:nvSpPr>
        <p:spPr>
          <a:xfrm>
            <a:off x="7297765" y="3078631"/>
            <a:ext cx="106087" cy="106087"/>
          </a:xfrm>
          <a:prstGeom prst="ellipse">
            <a:avLst/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746" tIns="36373" rIns="72746" bIns="3637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16" dirty="0">
              <a:solidFill>
                <a:srgbClr val="5F5F5F"/>
              </a:solidFill>
              <a:latin typeface="KoPub돋움체 Medium" panose="02020603020101020101" pitchFamily="18" charset="-127"/>
              <a:cs typeface="Segoe UI" panose="020B0502040204020203" pitchFamily="34" charset="0"/>
            </a:endParaRPr>
          </a:p>
        </p:txBody>
      </p:sp>
      <p:sp>
        <p:nvSpPr>
          <p:cNvPr id="33" name="Circle" descr="&lt;Tags&gt;&lt;SMARTRESIZEANCHORS&gt;None,None,Absolute,None&lt;/SMARTRESIZEANCHORS&gt;&lt;/Tags&gt;">
            <a:extLst>
              <a:ext uri="{FF2B5EF4-FFF2-40B4-BE49-F238E27FC236}">
                <a16:creationId xmlns:a16="http://schemas.microsoft.com/office/drawing/2014/main" id="{31146BA6-1430-B7E7-D206-0D09780D5EAF}"/>
              </a:ext>
            </a:extLst>
          </p:cNvPr>
          <p:cNvSpPr/>
          <p:nvPr/>
        </p:nvSpPr>
        <p:spPr>
          <a:xfrm>
            <a:off x="8371082" y="3059582"/>
            <a:ext cx="106087" cy="106087"/>
          </a:xfrm>
          <a:prstGeom prst="ellipse">
            <a:avLst/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746" tIns="36373" rIns="72746" bIns="3637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16" dirty="0">
              <a:solidFill>
                <a:srgbClr val="5F5F5F"/>
              </a:solidFill>
              <a:latin typeface="KoPub돋움체 Medium" panose="02020603020101020101" pitchFamily="18" charset="-127"/>
              <a:cs typeface="Segoe UI" panose="020B0502040204020203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BF1C8E2-0221-CA38-27A0-183382674A56}"/>
              </a:ext>
            </a:extLst>
          </p:cNvPr>
          <p:cNvSpPr/>
          <p:nvPr/>
        </p:nvSpPr>
        <p:spPr>
          <a:xfrm>
            <a:off x="7289189" y="2590462"/>
            <a:ext cx="2850724" cy="2222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41FEB66E-690A-3D40-EBE8-7C87E070A07C}"/>
              </a:ext>
            </a:extLst>
          </p:cNvPr>
          <p:cNvSpPr/>
          <p:nvPr/>
        </p:nvSpPr>
        <p:spPr>
          <a:xfrm>
            <a:off x="7289188" y="1772823"/>
            <a:ext cx="2850724" cy="2222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8DEC09A-AE6C-D9C3-DAB0-102EDECD3A66}"/>
              </a:ext>
            </a:extLst>
          </p:cNvPr>
          <p:cNvSpPr/>
          <p:nvPr/>
        </p:nvSpPr>
        <p:spPr>
          <a:xfrm>
            <a:off x="7289188" y="2185069"/>
            <a:ext cx="1317932" cy="2222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5E38C14A-E34A-A30A-2FF9-3BEDED20AC00}"/>
              </a:ext>
            </a:extLst>
          </p:cNvPr>
          <p:cNvSpPr/>
          <p:nvPr/>
        </p:nvSpPr>
        <p:spPr>
          <a:xfrm>
            <a:off x="6067319" y="1524003"/>
            <a:ext cx="5487787" cy="35188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F075A87-53ED-70A3-D417-687BAC163260}"/>
              </a:ext>
            </a:extLst>
          </p:cNvPr>
          <p:cNvSpPr/>
          <p:nvPr/>
        </p:nvSpPr>
        <p:spPr>
          <a:xfrm>
            <a:off x="6077654" y="1211144"/>
            <a:ext cx="1778589" cy="2258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메시지 팝업 선택 시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E90218B1-9FBF-6DCC-2C00-A91181E784E6}"/>
              </a:ext>
            </a:extLst>
          </p:cNvPr>
          <p:cNvSpPr/>
          <p:nvPr/>
        </p:nvSpPr>
        <p:spPr>
          <a:xfrm>
            <a:off x="8823209" y="2185069"/>
            <a:ext cx="1317932" cy="2222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84E5C5-C38F-A078-C322-B35F0144CA42}"/>
              </a:ext>
            </a:extLst>
          </p:cNvPr>
          <p:cNvSpPr txBox="1"/>
          <p:nvPr/>
        </p:nvSpPr>
        <p:spPr>
          <a:xfrm>
            <a:off x="7289188" y="1772823"/>
            <a:ext cx="4066909" cy="3249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900" dirty="0"/>
          </a:p>
          <a:p>
            <a:endParaRPr lang="en-US" altLang="ko-KR" sz="900" dirty="0"/>
          </a:p>
          <a:p>
            <a:endParaRPr lang="en-US" altLang="ko-KR" sz="900" dirty="0"/>
          </a:p>
          <a:p>
            <a:r>
              <a:rPr lang="en-US" altLang="ko-KR" sz="900" dirty="0"/>
              <a:t>                                 ~</a:t>
            </a:r>
          </a:p>
          <a:p>
            <a:endParaRPr lang="en-US" altLang="ko-KR" sz="900" dirty="0"/>
          </a:p>
          <a:p>
            <a:endParaRPr lang="en-US" altLang="ko-KR" sz="900" dirty="0"/>
          </a:p>
          <a:p>
            <a:endParaRPr lang="en-US" altLang="ko-KR" sz="900" dirty="0"/>
          </a:p>
          <a:p>
            <a:endParaRPr lang="en-US" altLang="ko-KR" sz="900" dirty="0"/>
          </a:p>
          <a:p>
            <a:endParaRPr lang="en-US" altLang="ko-KR" sz="900" dirty="0"/>
          </a:p>
          <a:p>
            <a:r>
              <a:rPr lang="en-US" altLang="ko-KR" sz="900" dirty="0"/>
              <a:t>  </a:t>
            </a:r>
            <a:r>
              <a:rPr lang="ko-KR" altLang="en-US" sz="900" dirty="0"/>
              <a:t>이미지 팝업            메시지 팝업</a:t>
            </a:r>
            <a:endParaRPr lang="en-US" altLang="ko-KR" sz="900" dirty="0"/>
          </a:p>
          <a:p>
            <a:endParaRPr lang="en-US" altLang="ko-KR" sz="900" dirty="0"/>
          </a:p>
          <a:p>
            <a:endParaRPr lang="en-US" altLang="ko-KR" sz="600" dirty="0"/>
          </a:p>
          <a:p>
            <a:r>
              <a:rPr lang="ko-KR" altLang="en-US" sz="900" dirty="0"/>
              <a:t>팝업 제목</a:t>
            </a:r>
            <a:endParaRPr lang="en-US" altLang="ko-KR" sz="900" dirty="0"/>
          </a:p>
          <a:p>
            <a:endParaRPr lang="en-US" altLang="ko-KR" sz="900" dirty="0"/>
          </a:p>
          <a:p>
            <a:r>
              <a:rPr lang="ko-KR" altLang="en-US" sz="900" dirty="0"/>
              <a:t>팝업 내용</a:t>
            </a:r>
            <a:endParaRPr lang="en-US" altLang="ko-KR" sz="900" dirty="0"/>
          </a:p>
          <a:p>
            <a:endParaRPr lang="en-US" altLang="ko-KR" sz="900" dirty="0"/>
          </a:p>
          <a:p>
            <a:endParaRPr lang="en-US" altLang="ko-KR" sz="900" dirty="0"/>
          </a:p>
          <a:p>
            <a:endParaRPr lang="en-US" altLang="ko-KR" sz="900" dirty="0"/>
          </a:p>
          <a:p>
            <a:endParaRPr lang="en-US" altLang="ko-KR" sz="900" dirty="0"/>
          </a:p>
          <a:p>
            <a:endParaRPr lang="en-US" altLang="ko-KR" sz="900" dirty="0"/>
          </a:p>
          <a:p>
            <a:endParaRPr lang="en-US" altLang="ko-KR" sz="4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                </a:t>
            </a:r>
            <a:r>
              <a:rPr lang="en-US" altLang="ko-KR" sz="700" dirty="0"/>
              <a:t>*</a:t>
            </a:r>
            <a:r>
              <a:rPr lang="ko-KR" altLang="en-US" sz="700" dirty="0"/>
              <a:t>팝업 제목 </a:t>
            </a:r>
            <a:r>
              <a:rPr lang="en-US" altLang="ko-KR" sz="700" dirty="0"/>
              <a:t>:</a:t>
            </a:r>
            <a:r>
              <a:rPr lang="ko-KR" altLang="en-US" sz="700" dirty="0"/>
              <a:t> 공백 포함 </a:t>
            </a:r>
            <a:r>
              <a:rPr lang="en-US" altLang="ko-KR" sz="700" dirty="0"/>
              <a:t>20</a:t>
            </a:r>
            <a:r>
              <a:rPr lang="ko-KR" altLang="en-US" sz="700" dirty="0"/>
              <a:t>자 이내 권장 </a:t>
            </a:r>
            <a:endParaRPr lang="en-US" altLang="ko-KR" sz="700" dirty="0"/>
          </a:p>
          <a:p>
            <a:pPr>
              <a:lnSpc>
                <a:spcPct val="150000"/>
              </a:lnSpc>
            </a:pPr>
            <a:r>
              <a:rPr lang="en-US" altLang="ko-KR" sz="700" dirty="0"/>
              <a:t>                      **</a:t>
            </a:r>
            <a:r>
              <a:rPr lang="ko-KR" altLang="en-US" sz="700" dirty="0"/>
              <a:t>팝업 내용 </a:t>
            </a:r>
            <a:r>
              <a:rPr lang="en-US" altLang="ko-KR" sz="700" dirty="0"/>
              <a:t>:</a:t>
            </a:r>
            <a:r>
              <a:rPr lang="ko-KR" altLang="en-US" sz="700" dirty="0"/>
              <a:t> 공백 포함 </a:t>
            </a:r>
            <a:r>
              <a:rPr lang="en-US" altLang="ko-KR" sz="700" dirty="0"/>
              <a:t>300</a:t>
            </a:r>
            <a:r>
              <a:rPr lang="ko-KR" altLang="en-US" sz="700" dirty="0"/>
              <a:t>자 이내 권장</a:t>
            </a:r>
            <a:endParaRPr lang="en-US" altLang="ko-KR" sz="700" dirty="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CA2E90D6-78BE-8EAA-9DBA-466EF22F0AE1}"/>
              </a:ext>
            </a:extLst>
          </p:cNvPr>
          <p:cNvSpPr/>
          <p:nvPr/>
        </p:nvSpPr>
        <p:spPr>
          <a:xfrm>
            <a:off x="8012721" y="3365652"/>
            <a:ext cx="2850723" cy="2222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A78F6C-E7E5-1240-B8AC-6583B5F31D27}"/>
              </a:ext>
            </a:extLst>
          </p:cNvPr>
          <p:cNvSpPr txBox="1"/>
          <p:nvPr/>
        </p:nvSpPr>
        <p:spPr>
          <a:xfrm>
            <a:off x="303412" y="5213674"/>
            <a:ext cx="3992363" cy="3693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제목은 관리자 페이지에서의 식별 용도이고</a:t>
            </a:r>
            <a:r>
              <a:rPr lang="en-US" altLang="ko-KR" sz="900"/>
              <a:t>, </a:t>
            </a:r>
            <a:r>
              <a:rPr lang="ko-KR" altLang="en-US" sz="900"/>
              <a:t>앱에는 반영되지 않습니다</a:t>
            </a:r>
            <a:r>
              <a:rPr lang="en-US" altLang="ko-KR" sz="900"/>
              <a:t>.</a:t>
            </a:r>
          </a:p>
          <a:p>
            <a:r>
              <a:rPr lang="en-US" altLang="ko-KR" sz="900"/>
              <a:t>(</a:t>
            </a:r>
            <a:r>
              <a:rPr lang="ko-KR" altLang="en-US" sz="900"/>
              <a:t>메시지 팝업의 </a:t>
            </a:r>
            <a:r>
              <a:rPr lang="en-US" altLang="ko-KR" sz="900"/>
              <a:t>‘</a:t>
            </a:r>
            <a:r>
              <a:rPr lang="ko-KR" altLang="en-US" sz="900"/>
              <a:t>팝업 제목</a:t>
            </a:r>
            <a:r>
              <a:rPr lang="en-US" altLang="ko-KR" sz="900"/>
              <a:t>’</a:t>
            </a:r>
            <a:r>
              <a:rPr lang="ko-KR" altLang="en-US" sz="900"/>
              <a:t>은 반영됨</a:t>
            </a:r>
            <a:r>
              <a:rPr lang="en-US" altLang="ko-KR" sz="900"/>
              <a:t>)</a:t>
            </a:r>
          </a:p>
        </p:txBody>
      </p:sp>
      <p:sp>
        <p:nvSpPr>
          <p:cNvPr id="32" name="Check" descr="&lt;Tags&gt;&lt;SMARTRESIZEANCHORS&gt;None,None,Absolute,None&lt;/SMARTRESIZEANCHORS&gt;&lt;/Tags&gt;">
            <a:extLst>
              <a:ext uri="{FF2B5EF4-FFF2-40B4-BE49-F238E27FC236}">
                <a16:creationId xmlns:a16="http://schemas.microsoft.com/office/drawing/2014/main" id="{17918D8C-E57B-12D0-CA1F-875471F3DBF6}"/>
              </a:ext>
            </a:extLst>
          </p:cNvPr>
          <p:cNvSpPr/>
          <p:nvPr/>
        </p:nvSpPr>
        <p:spPr>
          <a:xfrm>
            <a:off x="8401393" y="3089261"/>
            <a:ext cx="46729" cy="46729"/>
          </a:xfrm>
          <a:prstGeom prst="ellipse">
            <a:avLst/>
          </a:prstGeom>
          <a:solidFill>
            <a:srgbClr val="808080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746" tIns="36373" rIns="72746" bIns="3637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16" dirty="0">
              <a:solidFill>
                <a:srgbClr val="5F5F5F"/>
              </a:solidFill>
              <a:latin typeface="KoPub돋움체 Medium" panose="02020603020101020101" pitchFamily="18" charset="-127"/>
              <a:cs typeface="Segoe UI" panose="020B0502040204020203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971EE30A-4804-69BA-4C29-8A26E4FE7217}"/>
              </a:ext>
            </a:extLst>
          </p:cNvPr>
          <p:cNvSpPr/>
          <p:nvPr/>
        </p:nvSpPr>
        <p:spPr>
          <a:xfrm>
            <a:off x="8017501" y="3636733"/>
            <a:ext cx="2850723" cy="9095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99C3C-E576-CBF3-7E8E-B6CD6A991AB5}"/>
              </a:ext>
            </a:extLst>
          </p:cNvPr>
          <p:cNvSpPr txBox="1"/>
          <p:nvPr/>
        </p:nvSpPr>
        <p:spPr>
          <a:xfrm>
            <a:off x="303411" y="5678817"/>
            <a:ext cx="3992363" cy="6463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0905 </a:t>
            </a:r>
            <a:r>
              <a:rPr lang="ko-KR" altLang="en-US" sz="900"/>
              <a:t>대표님과</a:t>
            </a:r>
            <a:r>
              <a:rPr lang="en-US" altLang="ko-KR" sz="900"/>
              <a:t> </a:t>
            </a:r>
            <a:r>
              <a:rPr lang="ko-KR" altLang="en-US" sz="900"/>
              <a:t>스톤 개발자분께 확인 요청 드렸는데</a:t>
            </a:r>
            <a:r>
              <a:rPr lang="en-US" altLang="ko-KR" sz="900"/>
              <a:t>, </a:t>
            </a:r>
          </a:p>
          <a:p>
            <a:r>
              <a:rPr lang="ko-KR" altLang="en-US" sz="900"/>
              <a:t>현재 에디터로는 이미지에 링크를 걸 수 있는 방법이 없을 것 같습니다</a:t>
            </a:r>
            <a:r>
              <a:rPr lang="en-US" altLang="ko-KR" sz="900"/>
              <a:t>.</a:t>
            </a:r>
          </a:p>
          <a:p>
            <a:r>
              <a:rPr lang="ko-KR" altLang="en-US" sz="900"/>
              <a:t>팝업은 에디터로 등록이 어려워서 위 방법대로 하는 게 좋을 것 같다고 </a:t>
            </a:r>
            <a:endParaRPr lang="en-US" altLang="ko-KR" sz="900"/>
          </a:p>
          <a:p>
            <a:r>
              <a:rPr lang="ko-KR" altLang="en-US" sz="900"/>
              <a:t>하시는데 괜찮을까요</a:t>
            </a:r>
            <a:r>
              <a:rPr lang="en-US" altLang="ko-KR" sz="900"/>
              <a:t>?(</a:t>
            </a:r>
            <a:r>
              <a:rPr lang="ko-KR" altLang="en-US" sz="900"/>
              <a:t>말씀주셨던 주기는 삭제했습니다</a:t>
            </a:r>
            <a:r>
              <a:rPr lang="en-US" altLang="ko-KR" sz="900"/>
              <a:t>.)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18250" y="5091719"/>
            <a:ext cx="3696300" cy="429348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/>
              <a:t>배너 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/>
              <a:t>팝업 관리</a:t>
            </a:r>
            <a:r>
              <a:rPr lang="ko-KR" altLang="en-US" sz="900" b="1" dirty="0" smtClean="0"/>
              <a:t> </a:t>
            </a:r>
            <a:r>
              <a:rPr lang="en-US" altLang="ko-KR" sz="900" b="1" dirty="0"/>
              <a:t>(/popup</a:t>
            </a:r>
            <a:r>
              <a:rPr lang="en-US" altLang="ko-KR" sz="900" b="1" dirty="0" smtClean="0"/>
              <a:t>) &gt; </a:t>
            </a:r>
            <a:r>
              <a:rPr lang="ko-KR" altLang="en-US" sz="900" b="1" dirty="0" smtClean="0"/>
              <a:t>추가 </a:t>
            </a:r>
            <a:r>
              <a:rPr lang="en-US" altLang="ko-KR" sz="900" b="1" dirty="0" smtClean="0"/>
              <a:t>(Add), </a:t>
            </a:r>
            <a:r>
              <a:rPr lang="ko-KR" altLang="en-US" sz="900" b="1" dirty="0" smtClean="0"/>
              <a:t>상세 </a:t>
            </a:r>
            <a:r>
              <a:rPr lang="en-US" altLang="ko-KR" sz="900" b="1" dirty="0" smtClean="0"/>
              <a:t>(Modify)</a:t>
            </a:r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2.Fields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팝업 생성 위치 </a:t>
            </a:r>
            <a:r>
              <a:rPr lang="en-US" altLang="ko-KR" sz="900" dirty="0" smtClean="0">
                <a:latin typeface="+mn-ea"/>
              </a:rPr>
              <a:t>: </a:t>
            </a:r>
            <a:r>
              <a:rPr lang="en-US" altLang="ko-KR" sz="900" b="1" dirty="0" smtClean="0">
                <a:latin typeface="+mn-ea"/>
              </a:rPr>
              <a:t>HIDE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2) </a:t>
            </a:r>
            <a:r>
              <a:rPr lang="ko-KR" altLang="en-US" sz="900" dirty="0" smtClean="0">
                <a:latin typeface="+mn-ea"/>
              </a:rPr>
              <a:t>팝업 종류 </a:t>
            </a:r>
            <a:r>
              <a:rPr lang="en-US" altLang="ko-KR" sz="900" dirty="0">
                <a:latin typeface="+mn-ea"/>
              </a:rPr>
              <a:t>:</a:t>
            </a:r>
            <a:r>
              <a:rPr lang="en-US" altLang="ko-KR" sz="900" b="1" dirty="0">
                <a:latin typeface="+mn-ea"/>
              </a:rPr>
              <a:t> {</a:t>
            </a:r>
            <a:r>
              <a:rPr lang="en-US" altLang="ko-KR" sz="900" b="1" dirty="0" err="1" smtClean="0">
                <a:latin typeface="+mn-ea"/>
              </a:rPr>
              <a:t>popup_type</a:t>
            </a:r>
            <a:r>
              <a:rPr lang="en-US" altLang="ko-KR" sz="900" b="1" dirty="0" smtClean="0">
                <a:latin typeface="+mn-ea"/>
              </a:rPr>
              <a:t>}</a:t>
            </a:r>
            <a:r>
              <a:rPr lang="en-US" altLang="ko-KR" sz="900" dirty="0" smtClean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(NEW)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a) radio options: </a:t>
            </a:r>
            <a:r>
              <a:rPr lang="ko-KR" altLang="en-US" sz="900" dirty="0" smtClean="0">
                <a:latin typeface="+mn-ea"/>
              </a:rPr>
              <a:t>이미지 팝업 </a:t>
            </a:r>
            <a:r>
              <a:rPr lang="en-US" altLang="ko-KR" sz="900" dirty="0" smtClean="0">
                <a:latin typeface="+mn-ea"/>
              </a:rPr>
              <a:t>/ </a:t>
            </a:r>
            <a:r>
              <a:rPr lang="ko-KR" altLang="en-US" sz="900" dirty="0" smtClean="0">
                <a:latin typeface="+mn-ea"/>
              </a:rPr>
              <a:t>메시지 팝업 </a:t>
            </a:r>
            <a:r>
              <a:rPr lang="en-US" altLang="ko-KR" sz="900" dirty="0" smtClean="0">
                <a:latin typeface="+mn-ea"/>
              </a:rPr>
              <a:t>(image/text) – default: image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b) if </a:t>
            </a:r>
            <a:r>
              <a:rPr lang="ko-KR" altLang="en-US" sz="900" dirty="0" smtClean="0">
                <a:latin typeface="+mn-ea"/>
              </a:rPr>
              <a:t>이미지 팝업</a:t>
            </a:r>
            <a:r>
              <a:rPr lang="en-US" altLang="ko-KR" sz="900" dirty="0" smtClean="0">
                <a:latin typeface="+mn-ea"/>
              </a:rPr>
              <a:t>(image) is selected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b-1) image preview area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b-2) </a:t>
            </a:r>
            <a:r>
              <a:rPr lang="ko-KR" altLang="en-US" sz="900" dirty="0" smtClean="0">
                <a:latin typeface="+mn-ea"/>
              </a:rPr>
              <a:t>이미지 등록 </a:t>
            </a:r>
            <a:r>
              <a:rPr lang="en-US" altLang="ko-KR" sz="900" dirty="0" smtClean="0">
                <a:latin typeface="+mn-ea"/>
              </a:rPr>
              <a:t>(register image</a:t>
            </a:r>
            <a:r>
              <a:rPr lang="en-US" altLang="ko-KR" sz="900" dirty="0">
                <a:latin typeface="+mn-ea"/>
              </a:rPr>
              <a:t>) button :</a:t>
            </a:r>
            <a:r>
              <a:rPr lang="en-US" altLang="ko-KR" sz="900" b="1" dirty="0">
                <a:latin typeface="+mn-ea"/>
              </a:rPr>
              <a:t> {</a:t>
            </a:r>
            <a:r>
              <a:rPr lang="en-US" altLang="ko-KR" sz="900" b="1" dirty="0" err="1" smtClean="0">
                <a:latin typeface="+mn-ea"/>
              </a:rPr>
              <a:t>popup_image_file</a:t>
            </a:r>
            <a:r>
              <a:rPr lang="en-US" altLang="ko-KR" sz="900" b="1" dirty="0" smtClean="0">
                <a:latin typeface="+mn-ea"/>
              </a:rPr>
              <a:t>} </a:t>
            </a:r>
            <a:r>
              <a:rPr lang="en-US" altLang="ko-KR" sz="900" b="1" dirty="0">
                <a:latin typeface="+mn-ea"/>
              </a:rPr>
              <a:t>(NEW)</a:t>
            </a:r>
            <a:r>
              <a:rPr lang="en-US" altLang="ko-KR" sz="900" dirty="0" smtClean="0">
                <a:latin typeface="+mn-ea"/>
              </a:rPr>
              <a:t/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 - guide text: “</a:t>
            </a:r>
            <a:r>
              <a:rPr lang="ko-KR" altLang="en-US" sz="900" dirty="0" smtClean="0">
                <a:latin typeface="+mn-ea"/>
              </a:rPr>
              <a:t>파일 형식</a:t>
            </a:r>
            <a:r>
              <a:rPr lang="en-US" altLang="ko-KR" sz="900" dirty="0" smtClean="0">
                <a:latin typeface="+mn-ea"/>
              </a:rPr>
              <a:t>: </a:t>
            </a:r>
            <a:r>
              <a:rPr lang="en-US" altLang="ko-KR" sz="900" dirty="0" err="1" smtClean="0">
                <a:latin typeface="+mn-ea"/>
              </a:rPr>
              <a:t>png,jpg</a:t>
            </a:r>
            <a:r>
              <a:rPr lang="en-US" altLang="ko-KR" sz="900" dirty="0" smtClean="0">
                <a:latin typeface="+mn-ea"/>
              </a:rPr>
              <a:t> / 1MB </a:t>
            </a:r>
            <a:r>
              <a:rPr lang="ko-KR" altLang="en-US" sz="900" dirty="0" smtClean="0">
                <a:latin typeface="+mn-ea"/>
              </a:rPr>
              <a:t>이하</a:t>
            </a:r>
            <a:r>
              <a:rPr lang="en-US" altLang="ko-KR" sz="900" dirty="0" smtClean="0">
                <a:latin typeface="+mn-ea"/>
              </a:rPr>
              <a:t>“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 - if the button clicks, open image file selection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 - validation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   Required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   file type is </a:t>
            </a:r>
            <a:r>
              <a:rPr lang="en-US" altLang="ko-KR" sz="900" dirty="0" err="1" smtClean="0">
                <a:latin typeface="+mn-ea"/>
              </a:rPr>
              <a:t>png,jpg</a:t>
            </a:r>
            <a:r>
              <a:rPr lang="en-US" altLang="ko-KR" sz="900" dirty="0" smtClean="0">
                <a:latin typeface="+mn-ea"/>
              </a:rPr>
              <a:t>, max file size: 1MB</a:t>
            </a:r>
          </a:p>
          <a:p>
            <a:r>
              <a:rPr lang="en-US" altLang="ko-KR" sz="900" dirty="0" smtClean="0">
                <a:latin typeface="+mn-ea"/>
              </a:rPr>
              <a:t>     b-3) </a:t>
            </a:r>
            <a:r>
              <a:rPr lang="ko-KR" altLang="en-US" sz="900" dirty="0" smtClean="0">
                <a:latin typeface="+mn-ea"/>
              </a:rPr>
              <a:t>팝업 연결 링크 </a:t>
            </a:r>
            <a:r>
              <a:rPr lang="en-US" altLang="ko-KR" sz="900" dirty="0">
                <a:latin typeface="+mn-ea"/>
              </a:rPr>
              <a:t>URL :</a:t>
            </a:r>
            <a:r>
              <a:rPr lang="en-US" altLang="ko-KR" sz="900" b="1" dirty="0">
                <a:latin typeface="+mn-ea"/>
              </a:rPr>
              <a:t> {</a:t>
            </a:r>
            <a:r>
              <a:rPr lang="en-US" altLang="ko-KR" sz="900" b="1" dirty="0" err="1" smtClean="0">
                <a:latin typeface="+mn-ea"/>
              </a:rPr>
              <a:t>popup_link_url</a:t>
            </a:r>
            <a:r>
              <a:rPr lang="en-US" altLang="ko-KR" sz="900" b="1" dirty="0" smtClean="0">
                <a:latin typeface="+mn-ea"/>
              </a:rPr>
              <a:t>}</a:t>
            </a:r>
            <a:r>
              <a:rPr lang="en-US" altLang="ko-KR" sz="900" dirty="0" smtClean="0">
                <a:latin typeface="+mn-ea"/>
              </a:rPr>
              <a:t> </a:t>
            </a:r>
            <a:r>
              <a:rPr lang="en-US" altLang="ko-KR" sz="900" b="1" dirty="0">
                <a:latin typeface="+mn-ea"/>
              </a:rPr>
              <a:t>(NEW)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- </a:t>
            </a:r>
            <a:r>
              <a:rPr lang="en-US" altLang="ko-KR" sz="900" dirty="0" err="1" smtClean="0">
                <a:latin typeface="+mn-ea"/>
              </a:rPr>
              <a:t>inputbox</a:t>
            </a:r>
            <a:r>
              <a:rPr lang="en-US" altLang="ko-KR" sz="900" dirty="0" smtClean="0">
                <a:latin typeface="+mn-ea"/>
              </a:rPr>
              <a:t> 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- validation: max length (256 bytes)</a:t>
            </a:r>
          </a:p>
          <a:p>
            <a:r>
              <a:rPr lang="en-US" altLang="ko-KR" sz="900" dirty="0" smtClean="0">
                <a:latin typeface="+mn-ea"/>
              </a:rPr>
              <a:t>    c) if </a:t>
            </a:r>
            <a:r>
              <a:rPr lang="ko-KR" altLang="en-US" sz="900" dirty="0" smtClean="0">
                <a:latin typeface="+mn-ea"/>
              </a:rPr>
              <a:t>메시지 팝업 </a:t>
            </a:r>
            <a:r>
              <a:rPr lang="en-US" altLang="ko-KR" sz="900" dirty="0" smtClean="0">
                <a:latin typeface="+mn-ea"/>
              </a:rPr>
              <a:t>(text) is selected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c-1) </a:t>
            </a:r>
            <a:r>
              <a:rPr lang="ko-KR" altLang="en-US" sz="900" dirty="0" smtClean="0">
                <a:latin typeface="+mn-ea"/>
              </a:rPr>
              <a:t>팝업 제목 </a:t>
            </a:r>
            <a:r>
              <a:rPr lang="en-US" altLang="ko-KR" sz="900" dirty="0">
                <a:latin typeface="+mn-ea"/>
              </a:rPr>
              <a:t>:</a:t>
            </a:r>
            <a:r>
              <a:rPr lang="en-US" altLang="ko-KR" sz="900" b="1" dirty="0">
                <a:latin typeface="+mn-ea"/>
              </a:rPr>
              <a:t> {</a:t>
            </a:r>
            <a:r>
              <a:rPr lang="en-US" altLang="ko-KR" sz="900" b="1" dirty="0" err="1" smtClean="0">
                <a:latin typeface="+mn-ea"/>
              </a:rPr>
              <a:t>popup_title</a:t>
            </a:r>
            <a:r>
              <a:rPr lang="en-US" altLang="ko-KR" sz="900" b="1" dirty="0" smtClean="0">
                <a:latin typeface="+mn-ea"/>
              </a:rPr>
              <a:t>}</a:t>
            </a:r>
            <a:r>
              <a:rPr lang="en-US" altLang="ko-KR" sz="900" b="1" dirty="0">
                <a:latin typeface="+mn-ea"/>
              </a:rPr>
              <a:t> (NEW)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 - </a:t>
            </a:r>
            <a:r>
              <a:rPr lang="en-US" altLang="ko-KR" sz="900" dirty="0" err="1" smtClean="0">
                <a:latin typeface="+mn-ea"/>
              </a:rPr>
              <a:t>inputbox</a:t>
            </a:r>
            <a:r>
              <a:rPr lang="en-US" altLang="ko-KR" sz="900" dirty="0" smtClean="0">
                <a:latin typeface="+mn-ea"/>
              </a:rPr>
              <a:t> validation : Required, max length(100 bytes)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c-2) </a:t>
            </a:r>
            <a:r>
              <a:rPr lang="ko-KR" altLang="en-US" sz="900" dirty="0" smtClean="0">
                <a:latin typeface="+mn-ea"/>
              </a:rPr>
              <a:t>팝업 내용 </a:t>
            </a:r>
            <a:r>
              <a:rPr lang="en-US" altLang="ko-KR" sz="900" dirty="0" smtClean="0">
                <a:latin typeface="+mn-ea"/>
              </a:rPr>
              <a:t>: {content}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 - </a:t>
            </a:r>
            <a:r>
              <a:rPr lang="en-US" altLang="ko-KR" sz="900" b="1" dirty="0" err="1" smtClean="0">
                <a:latin typeface="+mn-ea"/>
              </a:rPr>
              <a:t>textarea</a:t>
            </a:r>
            <a:r>
              <a:rPr lang="en-US" altLang="ko-KR" sz="900" b="1" dirty="0" smtClean="0">
                <a:latin typeface="+mn-ea"/>
              </a:rPr>
              <a:t/>
            </a:r>
            <a:br>
              <a:rPr lang="en-US" altLang="ko-KR" sz="900" b="1" dirty="0" smtClean="0">
                <a:latin typeface="+mn-ea"/>
              </a:rPr>
            </a:br>
            <a:r>
              <a:rPr lang="en-US" altLang="ko-KR" sz="900" b="1" dirty="0" smtClean="0">
                <a:latin typeface="+mn-ea"/>
              </a:rPr>
              <a:t>        - current </a:t>
            </a:r>
            <a:r>
              <a:rPr lang="ko-KR" altLang="en-US" sz="900" b="1" dirty="0" smtClean="0">
                <a:latin typeface="+mn-ea"/>
              </a:rPr>
              <a:t>내용 </a:t>
            </a:r>
            <a:r>
              <a:rPr lang="en-US" altLang="ko-KR" sz="900" b="1" dirty="0" smtClean="0">
                <a:latin typeface="+mn-ea"/>
              </a:rPr>
              <a:t>(html editor) field </a:t>
            </a:r>
            <a:r>
              <a:rPr lang="en-US" altLang="ko-KR" sz="900" b="1" smtClean="0">
                <a:latin typeface="+mn-ea"/>
              </a:rPr>
              <a:t>is removed</a:t>
            </a:r>
            <a:endParaRPr lang="en-US" altLang="ko-KR" sz="9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c-3) guide text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 - “</a:t>
            </a:r>
            <a:r>
              <a:rPr lang="en-US" altLang="ko-KR" sz="800" dirty="0"/>
              <a:t>*</a:t>
            </a:r>
            <a:r>
              <a:rPr lang="ko-KR" altLang="en-US" sz="800" dirty="0"/>
              <a:t>팝업 제목 </a:t>
            </a:r>
            <a:r>
              <a:rPr lang="en-US" altLang="ko-KR" sz="800" dirty="0"/>
              <a:t>:</a:t>
            </a:r>
            <a:r>
              <a:rPr lang="ko-KR" altLang="en-US" sz="800" dirty="0"/>
              <a:t> 공백 포함 </a:t>
            </a:r>
            <a:r>
              <a:rPr lang="en-US" altLang="ko-KR" sz="800" dirty="0"/>
              <a:t>20</a:t>
            </a:r>
            <a:r>
              <a:rPr lang="ko-KR" altLang="en-US" sz="800" dirty="0"/>
              <a:t>자 이내 권장 </a:t>
            </a:r>
            <a:endParaRPr lang="en-US" altLang="ko-KR" sz="800" dirty="0"/>
          </a:p>
          <a:p>
            <a:pPr>
              <a:lnSpc>
                <a:spcPct val="150000"/>
              </a:lnSpc>
            </a:pPr>
            <a:r>
              <a:rPr lang="en-US" altLang="ko-KR" sz="800" dirty="0"/>
              <a:t>            </a:t>
            </a:r>
            <a:r>
              <a:rPr lang="en-US" altLang="ko-KR" sz="800" dirty="0" smtClean="0"/>
              <a:t> *</a:t>
            </a:r>
            <a:r>
              <a:rPr lang="ko-KR" altLang="en-US" sz="800" dirty="0"/>
              <a:t>팝업 내용 </a:t>
            </a:r>
            <a:r>
              <a:rPr lang="en-US" altLang="ko-KR" sz="800" dirty="0"/>
              <a:t>:</a:t>
            </a:r>
            <a:r>
              <a:rPr lang="ko-KR" altLang="en-US" sz="800" dirty="0"/>
              <a:t> 공백 포함 </a:t>
            </a:r>
            <a:r>
              <a:rPr lang="en-US" altLang="ko-KR" sz="800" dirty="0"/>
              <a:t>300</a:t>
            </a:r>
            <a:r>
              <a:rPr lang="ko-KR" altLang="en-US" sz="800" dirty="0"/>
              <a:t>자 이내 </a:t>
            </a:r>
            <a:r>
              <a:rPr lang="ko-KR" altLang="en-US" sz="800" dirty="0" smtClean="0"/>
              <a:t>권장</a:t>
            </a:r>
            <a:r>
              <a:rPr lang="en-US" altLang="ko-KR" sz="800" dirty="0" smtClean="0"/>
              <a:t>”</a:t>
            </a:r>
            <a:endParaRPr lang="en-US" altLang="ko-KR" sz="900" dirty="0" smtClean="0">
              <a:latin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11212" y="5111190"/>
            <a:ext cx="36963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+mn-ea"/>
              </a:rPr>
              <a:t>[API] GET /</a:t>
            </a:r>
            <a:r>
              <a:rPr lang="en-US" altLang="ko-KR" sz="900" dirty="0" err="1" smtClean="0">
                <a:latin typeface="+mn-ea"/>
              </a:rPr>
              <a:t>api</a:t>
            </a:r>
            <a:r>
              <a:rPr lang="en-US" altLang="ko-KR" sz="900" dirty="0" smtClean="0">
                <a:latin typeface="+mn-ea"/>
              </a:rPr>
              <a:t>/main/</a:t>
            </a:r>
            <a:r>
              <a:rPr lang="en-US" altLang="ko-KR" sz="900" dirty="0" err="1" smtClean="0">
                <a:latin typeface="+mn-ea"/>
              </a:rPr>
              <a:t>popup_list</a:t>
            </a:r>
            <a:r>
              <a:rPr lang="en-US" altLang="ko-KR" sz="900" dirty="0" smtClean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(NEW)</a:t>
            </a:r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1.Spec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- main sheet on</a:t>
            </a:r>
            <a:r>
              <a:rPr lang="en-US" altLang="ko-KR" sz="900" b="1" dirty="0" smtClean="0">
                <a:latin typeface="+mn-ea"/>
              </a:rPr>
              <a:t> #32 - 20230905</a:t>
            </a:r>
          </a:p>
        </p:txBody>
      </p:sp>
    </p:spTree>
    <p:extLst>
      <p:ext uri="{BB962C8B-B14F-4D97-AF65-F5344CB8AC3E}">
        <p14:creationId xmlns:p14="http://schemas.microsoft.com/office/powerpoint/2010/main" val="1463695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DB917E0-49BD-FA70-542B-BD877D3EF9E2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137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팝업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팝업 생성 안 됨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팝업 생성되도록 수정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이미지 팝업 추가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2023.09.01.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21" name="직사각형 20">
            <a:extLst>
              <a:ext uri="{FF2B5EF4-FFF2-40B4-BE49-F238E27FC236}">
                <a16:creationId xmlns:a16="http://schemas.microsoft.com/office/drawing/2014/main" id="{9F18E457-D470-86C3-F92D-EF4FDBA1C012}"/>
              </a:ext>
            </a:extLst>
          </p:cNvPr>
          <p:cNvSpPr/>
          <p:nvPr/>
        </p:nvSpPr>
        <p:spPr>
          <a:xfrm>
            <a:off x="4176600" y="1219389"/>
            <a:ext cx="1778589" cy="2258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이미지 팝업 생성 시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F075A87-53ED-70A3-D417-687BAC163260}"/>
              </a:ext>
            </a:extLst>
          </p:cNvPr>
          <p:cNvSpPr/>
          <p:nvPr/>
        </p:nvSpPr>
        <p:spPr>
          <a:xfrm>
            <a:off x="7770655" y="1211144"/>
            <a:ext cx="1778589" cy="2258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메시지 팝업 생성 시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AF40FE1-556B-1135-A101-2D51CC98D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60" y="1549306"/>
            <a:ext cx="2300400" cy="49783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1592E74-CD3D-4D8E-E119-EF7ACFE00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600" y="1549306"/>
            <a:ext cx="2300400" cy="49783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E13C0D9-66BF-24DD-8AE8-0A99D078E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232" y="1549306"/>
            <a:ext cx="2300400" cy="49783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B282CB34-0607-CD47-51C4-2647214A4A7A}"/>
              </a:ext>
            </a:extLst>
          </p:cNvPr>
          <p:cNvSpPr/>
          <p:nvPr/>
        </p:nvSpPr>
        <p:spPr>
          <a:xfrm>
            <a:off x="7770655" y="1549306"/>
            <a:ext cx="2310977" cy="4978301"/>
          </a:xfrm>
          <a:prstGeom prst="rect">
            <a:avLst/>
          </a:prstGeom>
          <a:solidFill>
            <a:srgbClr val="7F7F7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F6D3E0-A855-9EF6-3213-78017B5A1DFF}"/>
              </a:ext>
            </a:extLst>
          </p:cNvPr>
          <p:cNvSpPr txBox="1"/>
          <p:nvPr/>
        </p:nvSpPr>
        <p:spPr>
          <a:xfrm>
            <a:off x="7971481" y="3203256"/>
            <a:ext cx="1901545" cy="16426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ko-KR" sz="900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9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설 연휴 배송지연</a:t>
            </a:r>
            <a:endParaRPr lang="en-US" altLang="ko-KR" sz="900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700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70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택배사 물량 폭주로 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10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일 이후 결제 건에 대해서는 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15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일부터 순차 발송되오니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 점 양해 부탁드립니다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70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현재 설 연휴 기간 동안 사용할 수 있는 앱 전용 쿠폰을 발급하고 있습니다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sz="700">
                <a:solidFill>
                  <a:schemeClr val="accent5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                                                                     </a:t>
            </a:r>
            <a:endParaRPr lang="en-US" altLang="ko-KR" sz="700">
              <a:solidFill>
                <a:schemeClr val="accent5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700">
              <a:solidFill>
                <a:schemeClr val="accent5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700">
                <a:solidFill>
                  <a:schemeClr val="accent5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                                                                     </a:t>
            </a:r>
            <a:r>
              <a:rPr lang="ko-KR" altLang="en-US" sz="700">
                <a:solidFill>
                  <a:schemeClr val="accent5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확인</a:t>
            </a:r>
            <a:endParaRPr lang="en-US" altLang="ko-KR" sz="700">
              <a:solidFill>
                <a:schemeClr val="accent5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16CE17-5077-67AC-5AE2-26A193B0D24B}"/>
              </a:ext>
            </a:extLst>
          </p:cNvPr>
          <p:cNvSpPr txBox="1"/>
          <p:nvPr/>
        </p:nvSpPr>
        <p:spPr>
          <a:xfrm>
            <a:off x="7971482" y="2696375"/>
            <a:ext cx="2470096" cy="3693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제목 </a:t>
            </a:r>
            <a:r>
              <a:rPr lang="en-US" altLang="ko-KR" sz="900"/>
              <a:t>: </a:t>
            </a:r>
            <a:r>
              <a:rPr lang="ko-KR" altLang="en-US" sz="900"/>
              <a:t>권장 공백 포함 </a:t>
            </a:r>
            <a:r>
              <a:rPr lang="en-US" altLang="ko-KR" sz="900"/>
              <a:t>20</a:t>
            </a:r>
            <a:r>
              <a:rPr lang="ko-KR" altLang="en-US" sz="900"/>
              <a:t>자 이내로 안내</a:t>
            </a:r>
            <a:endParaRPr lang="en-US" altLang="ko-KR" sz="900"/>
          </a:p>
          <a:p>
            <a:r>
              <a:rPr lang="ko-KR" altLang="en-US" sz="900"/>
              <a:t>내용 </a:t>
            </a:r>
            <a:r>
              <a:rPr lang="en-US" altLang="ko-KR" sz="900"/>
              <a:t>: </a:t>
            </a:r>
            <a:r>
              <a:rPr lang="ko-KR" altLang="en-US" sz="900"/>
              <a:t>권장 공백 포함 </a:t>
            </a:r>
            <a:r>
              <a:rPr lang="en-US" altLang="ko-KR" sz="900"/>
              <a:t>300</a:t>
            </a:r>
            <a:r>
              <a:rPr lang="ko-KR" altLang="en-US" sz="900"/>
              <a:t>자 이내로 안내</a:t>
            </a:r>
            <a:endParaRPr lang="en-US" altLang="ko-KR" sz="9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B7CC6-98E3-D922-3AA5-B702A888E60D}"/>
              </a:ext>
            </a:extLst>
          </p:cNvPr>
          <p:cNvSpPr txBox="1"/>
          <p:nvPr/>
        </p:nvSpPr>
        <p:spPr>
          <a:xfrm>
            <a:off x="4376027" y="2546598"/>
            <a:ext cx="1901545" cy="28814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altLang="ko-KR" sz="900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9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  </a:t>
            </a:r>
            <a:r>
              <a:rPr lang="en-US" altLang="ko-KR" sz="9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9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팝업 이미지 영역</a:t>
            </a:r>
            <a:r>
              <a:rPr lang="en-US" altLang="ko-KR" sz="9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</a:p>
          <a:p>
            <a:endParaRPr lang="en-US" altLang="ko-KR" sz="700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700">
              <a:solidFill>
                <a:schemeClr val="bg1">
                  <a:lumMod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700">
              <a:solidFill>
                <a:schemeClr val="bg1">
                  <a:lumMod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700">
              <a:solidFill>
                <a:schemeClr val="bg1">
                  <a:lumMod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700">
              <a:solidFill>
                <a:schemeClr val="bg1">
                  <a:lumMod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700">
              <a:solidFill>
                <a:schemeClr val="bg1">
                  <a:lumMod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700">
              <a:solidFill>
                <a:schemeClr val="bg1">
                  <a:lumMod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700">
              <a:solidFill>
                <a:schemeClr val="bg1">
                  <a:lumMod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700">
              <a:solidFill>
                <a:schemeClr val="bg1">
                  <a:lumMod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700">
              <a:solidFill>
                <a:schemeClr val="bg1">
                  <a:lumMod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700">
              <a:solidFill>
                <a:schemeClr val="bg1">
                  <a:lumMod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700">
              <a:solidFill>
                <a:schemeClr val="bg1">
                  <a:lumMod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700">
              <a:solidFill>
                <a:schemeClr val="bg1">
                  <a:lumMod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700">
              <a:solidFill>
                <a:schemeClr val="bg1">
                  <a:lumMod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700">
              <a:solidFill>
                <a:schemeClr val="accent5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700">
                <a:solidFill>
                  <a:schemeClr val="accent5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                                                             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761571-E8A9-3852-AF84-D0DE4B403E98}"/>
              </a:ext>
            </a:extLst>
          </p:cNvPr>
          <p:cNvSpPr txBox="1"/>
          <p:nvPr/>
        </p:nvSpPr>
        <p:spPr>
          <a:xfrm>
            <a:off x="4376027" y="5228000"/>
            <a:ext cx="1901545" cy="200055"/>
          </a:xfrm>
          <a:prstGeom prst="rect">
            <a:avLst/>
          </a:pr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70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오늘 하루 그만 보기                                  </a:t>
            </a:r>
            <a:r>
              <a:rPr lang="en-US" altLang="ko-KR" sz="70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X </a:t>
            </a:r>
            <a:r>
              <a:rPr lang="ko-KR" altLang="en-US" sz="70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닫기</a:t>
            </a:r>
            <a:endParaRPr lang="en-US" altLang="ko-KR" sz="700">
              <a:solidFill>
                <a:schemeClr val="bg1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C2AC02D-F82C-7592-722A-D784349E860A}"/>
              </a:ext>
            </a:extLst>
          </p:cNvPr>
          <p:cNvSpPr/>
          <p:nvPr/>
        </p:nvSpPr>
        <p:spPr>
          <a:xfrm>
            <a:off x="453861" y="1211144"/>
            <a:ext cx="852426" cy="2258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/>
              <a:t>메인</a:t>
            </a:r>
            <a:r>
              <a:rPr lang="en-US" altLang="ko-KR" sz="1000"/>
              <a:t> </a:t>
            </a:r>
            <a:r>
              <a:rPr lang="ko-KR" altLang="en-US" sz="1000"/>
              <a:t>화면</a:t>
            </a:r>
          </a:p>
        </p:txBody>
      </p:sp>
    </p:spTree>
    <p:extLst>
      <p:ext uri="{BB962C8B-B14F-4D97-AF65-F5344CB8AC3E}">
        <p14:creationId xmlns:p14="http://schemas.microsoft.com/office/powerpoint/2010/main" val="4071051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8BC996-4BAF-42AF-A3A9-D519D0DDD6B3}"/>
              </a:ext>
            </a:extLst>
          </p:cNvPr>
          <p:cNvSpPr txBox="1"/>
          <p:nvPr/>
        </p:nvSpPr>
        <p:spPr>
          <a:xfrm>
            <a:off x="1772575" y="3036585"/>
            <a:ext cx="86468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/>
              <a:t>후기 관리 수정</a:t>
            </a:r>
            <a:endParaRPr lang="en-US" altLang="ko-KR" sz="4500" b="1"/>
          </a:p>
        </p:txBody>
      </p:sp>
    </p:spTree>
    <p:extLst>
      <p:ext uri="{BB962C8B-B14F-4D97-AF65-F5344CB8AC3E}">
        <p14:creationId xmlns:p14="http://schemas.microsoft.com/office/powerpoint/2010/main" val="99450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8BC996-4BAF-42AF-A3A9-D519D0DDD6B3}"/>
              </a:ext>
            </a:extLst>
          </p:cNvPr>
          <p:cNvSpPr txBox="1"/>
          <p:nvPr/>
        </p:nvSpPr>
        <p:spPr>
          <a:xfrm>
            <a:off x="1772575" y="3036585"/>
            <a:ext cx="86468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/>
              <a:t>매장</a:t>
            </a:r>
            <a:r>
              <a:rPr lang="en-US" altLang="ko-KR" sz="4500" b="1"/>
              <a:t> </a:t>
            </a:r>
            <a:r>
              <a:rPr lang="ko-KR" altLang="en-US" sz="4500" b="1"/>
              <a:t>수가 </a:t>
            </a:r>
            <a:r>
              <a:rPr lang="en-US" altLang="ko-KR" sz="4500" b="1"/>
              <a:t>0</a:t>
            </a:r>
            <a:r>
              <a:rPr lang="ko-KR" altLang="en-US" sz="4500" b="1"/>
              <a:t>인 경우 비표시</a:t>
            </a:r>
            <a:endParaRPr lang="en-US" altLang="ko-KR" sz="4500" b="1"/>
          </a:p>
        </p:txBody>
      </p:sp>
    </p:spTree>
    <p:extLst>
      <p:ext uri="{BB962C8B-B14F-4D97-AF65-F5344CB8AC3E}">
        <p14:creationId xmlns:p14="http://schemas.microsoft.com/office/powerpoint/2010/main" val="130391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DB917E0-49BD-FA70-542B-BD877D3EF9E2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138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스토리 오더 후기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후기 관리 수정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후기 제목 필드 삭제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쇼핑몰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’ -&gt; 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상품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으로 수정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2023.09.01.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0BAF7B7A-C13B-09D7-83B9-280D186A4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314994"/>
            <a:ext cx="6445223" cy="466670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C930B22-6933-F025-E090-AA3E47A6C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5" y="1314994"/>
            <a:ext cx="5438775" cy="2013605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5395AA10-E300-8960-16E6-F4238A816C6D}"/>
              </a:ext>
            </a:extLst>
          </p:cNvPr>
          <p:cNvSpPr/>
          <p:nvPr/>
        </p:nvSpPr>
        <p:spPr>
          <a:xfrm>
            <a:off x="1803399" y="1685468"/>
            <a:ext cx="4625975" cy="3528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9B7D8B8-1DCE-B876-091E-1C70BFDD94D8}"/>
              </a:ext>
            </a:extLst>
          </p:cNvPr>
          <p:cNvSpPr/>
          <p:nvPr/>
        </p:nvSpPr>
        <p:spPr>
          <a:xfrm>
            <a:off x="1889124" y="2975717"/>
            <a:ext cx="444501" cy="2532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2223B78-7DFF-0B31-9861-1EF12C19CD93}"/>
              </a:ext>
            </a:extLst>
          </p:cNvPr>
          <p:cNvSpPr/>
          <p:nvPr/>
        </p:nvSpPr>
        <p:spPr>
          <a:xfrm>
            <a:off x="6667137" y="2610316"/>
            <a:ext cx="769984" cy="3528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565C1-5690-D408-8E5F-2517129D43FC}"/>
              </a:ext>
            </a:extLst>
          </p:cNvPr>
          <p:cNvSpPr txBox="1"/>
          <p:nvPr/>
        </p:nvSpPr>
        <p:spPr>
          <a:xfrm>
            <a:off x="6600825" y="3429000"/>
            <a:ext cx="4833529" cy="6463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후기에 제목이 없어져서 제목 필드 삭제 부탁드립니다</a:t>
            </a:r>
            <a:r>
              <a:rPr lang="en-US" altLang="ko-KR" sz="900"/>
              <a:t>.</a:t>
            </a:r>
          </a:p>
          <a:p>
            <a:endParaRPr lang="en-US" altLang="ko-KR" sz="900"/>
          </a:p>
          <a:p>
            <a:r>
              <a:rPr lang="ko-KR" altLang="en-US" sz="900"/>
              <a:t>그리고 상품으로 표시되어야 할 부분이 쇼핑몰로 표시되고 있어서 </a:t>
            </a:r>
            <a:endParaRPr lang="en-US" altLang="ko-KR" sz="900"/>
          </a:p>
          <a:p>
            <a:r>
              <a:rPr lang="en-US" altLang="ko-KR" sz="900"/>
              <a:t>‘</a:t>
            </a:r>
            <a:r>
              <a:rPr lang="ko-KR" altLang="en-US" sz="900"/>
              <a:t>상품</a:t>
            </a:r>
            <a:r>
              <a:rPr lang="en-US" altLang="ko-KR" sz="900"/>
              <a:t>’</a:t>
            </a:r>
            <a:r>
              <a:rPr lang="ko-KR" altLang="en-US" sz="900"/>
              <a:t>으로 변경 부탁드립니다</a:t>
            </a:r>
            <a:r>
              <a:rPr lang="en-US" altLang="ko-KR" sz="90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7137" y="4258520"/>
            <a:ext cx="36963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스마트 오더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 smtClean="0"/>
              <a:t>후기 관리 </a:t>
            </a:r>
            <a:r>
              <a:rPr lang="en-US" altLang="ko-KR" sz="900" b="1" dirty="0"/>
              <a:t>(//</a:t>
            </a:r>
            <a:r>
              <a:rPr lang="en-US" altLang="ko-KR" sz="900" b="1" dirty="0" err="1"/>
              <a:t>storeReview</a:t>
            </a:r>
            <a:r>
              <a:rPr lang="en-US" altLang="ko-KR" sz="900" b="1" dirty="0" smtClean="0"/>
              <a:t>)</a:t>
            </a:r>
            <a:br>
              <a:rPr lang="en-US" altLang="ko-KR" sz="900" b="1" dirty="0" smtClean="0"/>
            </a:br>
            <a:r>
              <a:rPr lang="en-US" altLang="ko-KR" sz="900" b="1" dirty="0" smtClean="0"/>
              <a:t>  </a:t>
            </a:r>
            <a:r>
              <a:rPr lang="ko-KR" altLang="en-US" sz="900" dirty="0" smtClean="0"/>
              <a:t>온라인몰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 </a:t>
            </a:r>
            <a:r>
              <a:rPr lang="ko-KR" altLang="en-US" sz="900" b="1" dirty="0"/>
              <a:t>후기 관리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onlineReview</a:t>
            </a:r>
            <a:r>
              <a:rPr lang="en-US" altLang="ko-KR" sz="900" b="1" dirty="0" smtClean="0"/>
              <a:t>)</a:t>
            </a:r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2.Grid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후기 제목 </a:t>
            </a:r>
            <a:r>
              <a:rPr lang="en-US" altLang="ko-KR" sz="900" dirty="0" smtClean="0">
                <a:latin typeface="+mn-ea"/>
              </a:rPr>
              <a:t>(review title) : REMOVE (title is not used)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7137" y="5255565"/>
            <a:ext cx="36963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스마트 오더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 smtClean="0"/>
              <a:t>후기 관리 </a:t>
            </a:r>
            <a:r>
              <a:rPr lang="en-US" altLang="ko-KR" sz="900" b="1" dirty="0"/>
              <a:t>(//</a:t>
            </a:r>
            <a:r>
              <a:rPr lang="en-US" altLang="ko-KR" sz="900" b="1" dirty="0" err="1"/>
              <a:t>storeReview</a:t>
            </a:r>
            <a:r>
              <a:rPr lang="en-US" altLang="ko-KR" sz="900" b="1" dirty="0"/>
              <a:t>) </a:t>
            </a:r>
            <a:r>
              <a:rPr lang="en-US" altLang="ko-KR" sz="900" b="1" dirty="0" smtClean="0"/>
              <a:t>&gt; </a:t>
            </a:r>
            <a:r>
              <a:rPr lang="ko-KR" altLang="en-US" sz="900" b="1" dirty="0" smtClean="0"/>
              <a:t>상세</a:t>
            </a:r>
            <a:r>
              <a:rPr lang="en-US" altLang="ko-KR" sz="900" b="1" dirty="0" smtClean="0"/>
              <a:t>(Modify)</a:t>
            </a:r>
          </a:p>
          <a:p>
            <a:r>
              <a:rPr lang="en-US" altLang="ko-KR" sz="900" b="1" dirty="0"/>
              <a:t> </a:t>
            </a:r>
            <a:r>
              <a:rPr lang="en-US" altLang="ko-KR" sz="900" b="1" dirty="0" smtClean="0"/>
              <a:t> </a:t>
            </a:r>
            <a:r>
              <a:rPr lang="ko-KR" altLang="en-US" sz="900" dirty="0" smtClean="0"/>
              <a:t>온라인몰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 </a:t>
            </a:r>
            <a:r>
              <a:rPr lang="ko-KR" altLang="en-US" sz="900" b="1" dirty="0"/>
              <a:t>후기 관리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onlineReview</a:t>
            </a:r>
            <a:r>
              <a:rPr lang="en-US" altLang="ko-KR" sz="900" b="1" dirty="0" smtClean="0"/>
              <a:t>) </a:t>
            </a:r>
            <a:r>
              <a:rPr lang="en-US" altLang="ko-KR" sz="900" b="1" dirty="0"/>
              <a:t>&gt; </a:t>
            </a:r>
            <a:r>
              <a:rPr lang="ko-KR" altLang="en-US" sz="900" b="1" dirty="0"/>
              <a:t>상세</a:t>
            </a:r>
            <a:r>
              <a:rPr lang="en-US" altLang="ko-KR" sz="900" b="1" dirty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2.Fields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후기 제목 </a:t>
            </a:r>
            <a:r>
              <a:rPr lang="en-US" altLang="ko-KR" sz="900" dirty="0" smtClean="0">
                <a:latin typeface="+mn-ea"/>
              </a:rPr>
              <a:t>: REMOVE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2) 2nd </a:t>
            </a:r>
            <a:r>
              <a:rPr lang="ko-KR" altLang="en-US" sz="900" dirty="0" smtClean="0">
                <a:latin typeface="+mn-ea"/>
              </a:rPr>
              <a:t>쇼핑몰 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- fix wrong label : </a:t>
            </a:r>
            <a:r>
              <a:rPr lang="ko-KR" altLang="en-US" sz="900" dirty="0" smtClean="0">
                <a:latin typeface="+mn-ea"/>
              </a:rPr>
              <a:t>쇼핑몰 </a:t>
            </a:r>
            <a:r>
              <a:rPr lang="en-US" altLang="ko-KR" sz="900" dirty="0" smtClean="0">
                <a:latin typeface="+mn-ea"/>
              </a:rPr>
              <a:t>-&gt; </a:t>
            </a:r>
            <a:r>
              <a:rPr lang="ko-KR" altLang="en-US" sz="900" dirty="0" smtClean="0">
                <a:latin typeface="+mn-ea"/>
              </a:rPr>
              <a:t>상품</a:t>
            </a:r>
            <a:endParaRPr lang="en-US" altLang="ko-KR" sz="9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8990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DB917E0-49BD-FA70-542B-BD877D3EF9E2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138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백엔드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스토리 오더 후기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후기에 상품 정보 연결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후기 상품 정보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api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수정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2023.09.01.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773A6D5D-6ACA-CA54-160E-09B4A4379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064895"/>
            <a:ext cx="2395221" cy="51835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8F978F50-F606-C9E3-2BFD-BE618C664296}"/>
              </a:ext>
            </a:extLst>
          </p:cNvPr>
          <p:cNvSpPr/>
          <p:nvPr/>
        </p:nvSpPr>
        <p:spPr>
          <a:xfrm>
            <a:off x="303413" y="1685468"/>
            <a:ext cx="2395221" cy="57005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00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8BC996-4BAF-42AF-A3A9-D519D0DDD6B3}"/>
              </a:ext>
            </a:extLst>
          </p:cNvPr>
          <p:cNvSpPr txBox="1"/>
          <p:nvPr/>
        </p:nvSpPr>
        <p:spPr>
          <a:xfrm>
            <a:off x="1772575" y="3036585"/>
            <a:ext cx="86468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/>
              <a:t>오류 신고</a:t>
            </a:r>
            <a:r>
              <a:rPr lang="en-US" altLang="ko-KR" sz="4500" b="1"/>
              <a:t>, </a:t>
            </a:r>
            <a:r>
              <a:rPr lang="ko-KR" altLang="en-US" sz="4500" b="1"/>
              <a:t>문의 등 이미지 추가</a:t>
            </a:r>
            <a:endParaRPr lang="en-US" altLang="ko-KR" sz="4500" b="1"/>
          </a:p>
        </p:txBody>
      </p:sp>
    </p:spTree>
    <p:extLst>
      <p:ext uri="{BB962C8B-B14F-4D97-AF65-F5344CB8AC3E}">
        <p14:creationId xmlns:p14="http://schemas.microsoft.com/office/powerpoint/2010/main" val="3960646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B7FF7B53-5927-9D55-51EC-9BC9CA9F66AF}"/>
              </a:ext>
            </a:extLst>
          </p:cNvPr>
          <p:cNvSpPr/>
          <p:nvPr/>
        </p:nvSpPr>
        <p:spPr>
          <a:xfrm>
            <a:off x="3600386" y="1593673"/>
            <a:ext cx="3150809" cy="47505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DB917E0-49BD-FA70-542B-BD877D3EF9E2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오류 신고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오류 신고에 이미지 첨부 추가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오류 신고에 이미지 첨부 추가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2023.09.01.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E86ECC7E-BBEA-8F79-5270-8E09611E3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2" b="27091"/>
          <a:stretch/>
        </p:blipFill>
        <p:spPr>
          <a:xfrm>
            <a:off x="303413" y="1600200"/>
            <a:ext cx="3106956" cy="38774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CBF3ABE-3AD9-F08B-6FF3-9F4411C3C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9" y="4870636"/>
            <a:ext cx="2900790" cy="90551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8E16BAC-B0A2-E552-B52B-97EE5EC17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7" t="2872" b="40422"/>
          <a:stretch/>
        </p:blipFill>
        <p:spPr>
          <a:xfrm>
            <a:off x="3632199" y="1724846"/>
            <a:ext cx="3054837" cy="3139440"/>
          </a:xfrm>
          <a:prstGeom prst="rect">
            <a:avLst/>
          </a:prstGeom>
          <a:ln>
            <a:noFill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0593050-6FB7-00D7-F76C-186090DE9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" t="62763" r="-1" b="27091"/>
          <a:stretch/>
        </p:blipFill>
        <p:spPr>
          <a:xfrm>
            <a:off x="3657599" y="5782496"/>
            <a:ext cx="3067469" cy="561703"/>
          </a:xfrm>
          <a:prstGeom prst="rect">
            <a:avLst/>
          </a:prstGeom>
          <a:ln>
            <a:noFill/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D69D2710-083E-B8D6-9143-5681A35C9B41}"/>
              </a:ext>
            </a:extLst>
          </p:cNvPr>
          <p:cNvSpPr/>
          <p:nvPr/>
        </p:nvSpPr>
        <p:spPr>
          <a:xfrm>
            <a:off x="3616847" y="1275627"/>
            <a:ext cx="737439" cy="2258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수정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08BBD86-08EC-397D-83AE-BDCEBA0F214A}"/>
              </a:ext>
            </a:extLst>
          </p:cNvPr>
          <p:cNvSpPr/>
          <p:nvPr/>
        </p:nvSpPr>
        <p:spPr>
          <a:xfrm>
            <a:off x="303413" y="1267382"/>
            <a:ext cx="737439" cy="2258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현재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38308CB-1371-6FA4-678F-EFB6DD431433}"/>
              </a:ext>
            </a:extLst>
          </p:cNvPr>
          <p:cNvSpPr/>
          <p:nvPr/>
        </p:nvSpPr>
        <p:spPr>
          <a:xfrm>
            <a:off x="3600386" y="4870635"/>
            <a:ext cx="3150809" cy="9055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5EA5D3-B2AA-4173-018B-063E5DAB4A14}"/>
              </a:ext>
            </a:extLst>
          </p:cNvPr>
          <p:cNvSpPr txBox="1"/>
          <p:nvPr/>
        </p:nvSpPr>
        <p:spPr>
          <a:xfrm>
            <a:off x="6941212" y="1600200"/>
            <a:ext cx="3902279" cy="2308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시안</a:t>
            </a:r>
            <a:r>
              <a:rPr lang="en-US" altLang="ko-KR" sz="900"/>
              <a:t>-</a:t>
            </a:r>
            <a:r>
              <a:rPr lang="ko-KR" altLang="en-US" sz="900"/>
              <a:t>퍼블</a:t>
            </a:r>
            <a:r>
              <a:rPr lang="en-US" altLang="ko-KR" sz="900"/>
              <a:t>-</a:t>
            </a:r>
            <a:r>
              <a:rPr lang="ko-KR" altLang="en-US" sz="900"/>
              <a:t>앱 </a:t>
            </a:r>
            <a:r>
              <a:rPr lang="en-US" altLang="ko-KR" sz="900"/>
              <a:t>: </a:t>
            </a:r>
            <a:r>
              <a:rPr lang="ko-KR" altLang="en-US" sz="900"/>
              <a:t>오류 신고에 사진 등록 추가 부탁드립니다</a:t>
            </a:r>
            <a:r>
              <a:rPr lang="en-US" altLang="ko-KR" sz="9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57644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FD6E95C6-1EE0-DB55-83BE-8B146CE069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315"/>
          <a:stretch/>
        </p:blipFill>
        <p:spPr>
          <a:xfrm>
            <a:off x="4713489" y="1689463"/>
            <a:ext cx="4160116" cy="1739537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6DF4B9DB-3649-AFB8-82C9-BE0225C5AF0C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오류 신고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오류 신고에 이미지 첨부 추가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오류 신고에 이미지 첨부 추가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2023.09.01.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1103F9A5-2190-FA1A-6E21-936BE33A864E}"/>
              </a:ext>
            </a:extLst>
          </p:cNvPr>
          <p:cNvSpPr/>
          <p:nvPr/>
        </p:nvSpPr>
        <p:spPr>
          <a:xfrm>
            <a:off x="4912247" y="1275627"/>
            <a:ext cx="737439" cy="2258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수정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4B5CA8-8402-3147-EF26-45F8022F8A9D}"/>
              </a:ext>
            </a:extLst>
          </p:cNvPr>
          <p:cNvSpPr/>
          <p:nvPr/>
        </p:nvSpPr>
        <p:spPr>
          <a:xfrm>
            <a:off x="303413" y="1267382"/>
            <a:ext cx="737439" cy="2258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현재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F130A16-2B4C-D6CD-1923-A9EBA5761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4" y="1689463"/>
            <a:ext cx="4160116" cy="3892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90959-BFBD-4C59-01F3-78B0684450E0}"/>
              </a:ext>
            </a:extLst>
          </p:cNvPr>
          <p:cNvSpPr txBox="1"/>
          <p:nvPr/>
        </p:nvSpPr>
        <p:spPr>
          <a:xfrm>
            <a:off x="9123564" y="1031568"/>
            <a:ext cx="2765022" cy="1061829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900" dirty="0"/>
              <a:t>사용자 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문의 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상세 </a:t>
            </a:r>
            <a:endParaRPr lang="en-US" altLang="ko-KR" sz="900" dirty="0"/>
          </a:p>
          <a:p>
            <a:pPr marL="228600" indent="-228600">
              <a:buAutoNum type="arabicPeriod"/>
            </a:pPr>
            <a:r>
              <a:rPr lang="ko-KR" altLang="en-US" sz="900" dirty="0"/>
              <a:t>시스템 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오류 신고 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상세</a:t>
            </a:r>
            <a:endParaRPr lang="en-US" altLang="ko-KR" sz="900" dirty="0"/>
          </a:p>
          <a:p>
            <a:pPr marL="228600" indent="-228600">
              <a:buAutoNum type="arabicPeriod"/>
            </a:pPr>
            <a:r>
              <a:rPr lang="ko-KR" altLang="en-US" sz="900" dirty="0"/>
              <a:t>스토리 오더 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후기 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상세</a:t>
            </a:r>
            <a:endParaRPr lang="en-US" altLang="ko-KR" sz="900" dirty="0"/>
          </a:p>
          <a:p>
            <a:pPr marL="228600" indent="-228600">
              <a:buAutoNum type="arabicPeriod"/>
            </a:pPr>
            <a:r>
              <a:rPr lang="ko-KR" altLang="en-US" sz="900" dirty="0"/>
              <a:t>온라인몰 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후기 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상세</a:t>
            </a:r>
            <a:endParaRPr lang="en-US" altLang="ko-KR" sz="900" dirty="0"/>
          </a:p>
          <a:p>
            <a:pPr marL="228600" indent="-228600">
              <a:buAutoNum type="arabicPeriod"/>
            </a:pPr>
            <a:endParaRPr lang="en-US" altLang="ko-KR" sz="900" dirty="0"/>
          </a:p>
          <a:p>
            <a:r>
              <a:rPr lang="ko-KR" altLang="en-US" sz="900" dirty="0"/>
              <a:t>에 첨부 이미지를 확인할 수 있는 필드 추가 부탁드립니다</a:t>
            </a:r>
            <a:r>
              <a:rPr lang="en-US" altLang="ko-KR" sz="900" dirty="0"/>
              <a:t>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2161A29-C0AD-F103-7702-A8D0A4A49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859"/>
          <a:stretch/>
        </p:blipFill>
        <p:spPr>
          <a:xfrm>
            <a:off x="4713489" y="4482826"/>
            <a:ext cx="4160116" cy="21076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7454E1-BF51-236C-C195-73B3362276F5}"/>
              </a:ext>
            </a:extLst>
          </p:cNvPr>
          <p:cNvSpPr txBox="1"/>
          <p:nvPr/>
        </p:nvSpPr>
        <p:spPr>
          <a:xfrm>
            <a:off x="4778831" y="3436418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/>
              <a:t>이미지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B8C0BD1-F904-A88C-44E9-2CA8BB3F81B3}"/>
              </a:ext>
            </a:extLst>
          </p:cNvPr>
          <p:cNvSpPr/>
          <p:nvPr/>
        </p:nvSpPr>
        <p:spPr>
          <a:xfrm>
            <a:off x="6141720" y="352128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4E071ED-CB8E-09CF-8DD5-F44BE5AA88C2}"/>
              </a:ext>
            </a:extLst>
          </p:cNvPr>
          <p:cNvSpPr/>
          <p:nvPr/>
        </p:nvSpPr>
        <p:spPr>
          <a:xfrm>
            <a:off x="7126662" y="352128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A7E03C7-1FB3-8B42-5E3A-D39ED387B48E}"/>
              </a:ext>
            </a:extLst>
          </p:cNvPr>
          <p:cNvSpPr/>
          <p:nvPr/>
        </p:nvSpPr>
        <p:spPr>
          <a:xfrm>
            <a:off x="8111604" y="352128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2C8487E-F0A1-AF6E-5D83-4D975AF46899}"/>
              </a:ext>
            </a:extLst>
          </p:cNvPr>
          <p:cNvSpPr/>
          <p:nvPr/>
        </p:nvSpPr>
        <p:spPr>
          <a:xfrm>
            <a:off x="4713489" y="3395096"/>
            <a:ext cx="4410075" cy="11328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8873605" y="2547174"/>
            <a:ext cx="3696300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사용자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문의 </a:t>
            </a:r>
            <a:r>
              <a:rPr lang="ko-KR" altLang="en-US" sz="900" dirty="0" smtClean="0"/>
              <a:t>관리 </a:t>
            </a:r>
            <a:r>
              <a:rPr lang="en-US" altLang="ko-KR" sz="900" dirty="0"/>
              <a:t>(/</a:t>
            </a:r>
            <a:r>
              <a:rPr lang="en-US" altLang="ko-KR" sz="900" dirty="0" err="1" smtClean="0"/>
              <a:t>userQna</a:t>
            </a:r>
            <a:r>
              <a:rPr lang="en-US" altLang="ko-KR" sz="900" dirty="0" smtClean="0"/>
              <a:t>)</a:t>
            </a:r>
            <a:r>
              <a:rPr lang="ko-KR" altLang="en-US" sz="900" dirty="0" smtClean="0"/>
              <a:t> </a:t>
            </a:r>
            <a:r>
              <a:rPr lang="en-US" altLang="ko-KR" sz="900" dirty="0"/>
              <a:t>&gt; </a:t>
            </a:r>
            <a:r>
              <a:rPr lang="ko-KR" altLang="en-US" sz="900" dirty="0"/>
              <a:t>상세 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시스템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오류 신고 </a:t>
            </a:r>
            <a:r>
              <a:rPr lang="ko-KR" altLang="en-US" sz="900" dirty="0" smtClean="0"/>
              <a:t>관리 </a:t>
            </a:r>
            <a:r>
              <a:rPr lang="en-US" altLang="ko-KR" sz="900" dirty="0"/>
              <a:t>(/</a:t>
            </a:r>
            <a:r>
              <a:rPr lang="en-US" altLang="ko-KR" sz="900" dirty="0" smtClean="0"/>
              <a:t>setting/</a:t>
            </a:r>
            <a:r>
              <a:rPr lang="en-US" altLang="ko-KR" sz="900" dirty="0" err="1" smtClean="0"/>
              <a:t>qna</a:t>
            </a:r>
            <a:r>
              <a:rPr lang="en-US" altLang="ko-KR" sz="900" dirty="0" smtClean="0"/>
              <a:t>)</a:t>
            </a:r>
            <a:r>
              <a:rPr lang="ko-KR" altLang="en-US" sz="900" dirty="0" smtClean="0"/>
              <a:t> </a:t>
            </a:r>
            <a:r>
              <a:rPr lang="en-US" altLang="ko-KR" sz="900" dirty="0"/>
              <a:t>&gt; </a:t>
            </a:r>
            <a:r>
              <a:rPr lang="ko-KR" altLang="en-US" sz="900" dirty="0" smtClean="0"/>
              <a:t>상세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스토리 </a:t>
            </a:r>
            <a:r>
              <a:rPr lang="ko-KR" altLang="en-US" sz="900" dirty="0"/>
              <a:t>오더 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후기 </a:t>
            </a:r>
            <a:r>
              <a:rPr lang="ko-KR" altLang="en-US" sz="900" dirty="0" smtClean="0"/>
              <a:t>관리 </a:t>
            </a:r>
            <a:r>
              <a:rPr lang="en-US" altLang="ko-KR" sz="900" dirty="0"/>
              <a:t>(/</a:t>
            </a:r>
            <a:r>
              <a:rPr lang="en-US" altLang="ko-KR" sz="900" dirty="0" err="1" smtClean="0"/>
              <a:t>storeReview</a:t>
            </a:r>
            <a:r>
              <a:rPr lang="en-US" altLang="ko-KR" sz="900" dirty="0" smtClean="0"/>
              <a:t>)</a:t>
            </a:r>
            <a:r>
              <a:rPr lang="ko-KR" altLang="en-US" sz="900" dirty="0" smtClean="0"/>
              <a:t> </a:t>
            </a:r>
            <a:r>
              <a:rPr lang="en-US" altLang="ko-KR" sz="900" dirty="0"/>
              <a:t>&gt; </a:t>
            </a:r>
            <a:r>
              <a:rPr lang="ko-KR" altLang="en-US" sz="900" dirty="0" smtClean="0"/>
              <a:t>상세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온라인몰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후기 </a:t>
            </a:r>
            <a:r>
              <a:rPr lang="ko-KR" altLang="en-US" sz="900" dirty="0" smtClean="0"/>
              <a:t>관리 </a:t>
            </a:r>
            <a:r>
              <a:rPr lang="en-US" altLang="ko-KR" sz="900" dirty="0"/>
              <a:t>(/</a:t>
            </a:r>
            <a:r>
              <a:rPr lang="en-US" altLang="ko-KR" sz="900" dirty="0" err="1" smtClean="0"/>
              <a:t>onlineReview</a:t>
            </a:r>
            <a:r>
              <a:rPr lang="en-US" altLang="ko-KR" sz="900" dirty="0" smtClean="0"/>
              <a:t>)</a:t>
            </a:r>
            <a:r>
              <a:rPr lang="ko-KR" altLang="en-US" sz="900" dirty="0" smtClean="0"/>
              <a:t> </a:t>
            </a:r>
            <a:r>
              <a:rPr lang="en-US" altLang="ko-KR" sz="900" dirty="0"/>
              <a:t>&gt; </a:t>
            </a:r>
            <a:r>
              <a:rPr lang="ko-KR" altLang="en-US" sz="900" dirty="0"/>
              <a:t>상세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2.Fields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이미지 </a:t>
            </a:r>
            <a:r>
              <a:rPr lang="en-US" altLang="ko-KR" sz="900" dirty="0" smtClean="0">
                <a:latin typeface="+mn-ea"/>
              </a:rPr>
              <a:t>(image) 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- add next to </a:t>
            </a:r>
            <a:r>
              <a:rPr lang="ko-KR" altLang="en-US" sz="900" dirty="0" smtClean="0">
                <a:latin typeface="+mn-ea"/>
              </a:rPr>
              <a:t>내용 </a:t>
            </a:r>
            <a:r>
              <a:rPr lang="en-US" altLang="ko-KR" sz="900" dirty="0" smtClean="0">
                <a:latin typeface="+mn-ea"/>
              </a:rPr>
              <a:t>field (but if </a:t>
            </a:r>
            <a:r>
              <a:rPr lang="en-US" altLang="ko-KR" sz="900" dirty="0" err="1" smtClean="0">
                <a:latin typeface="+mn-ea"/>
              </a:rPr>
              <a:t>attach_file</a:t>
            </a:r>
            <a:r>
              <a:rPr lang="en-US" altLang="ko-KR" sz="900" dirty="0" smtClean="0">
                <a:latin typeface="+mn-ea"/>
              </a:rPr>
              <a:t>/attach_file_2/attach_file_3 all is empty, hide the field)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</a:t>
            </a:r>
            <a:r>
              <a:rPr lang="en-US" altLang="ko-KR" sz="900" dirty="0">
                <a:latin typeface="+mn-ea"/>
              </a:rPr>
              <a:t>- if </a:t>
            </a:r>
            <a:r>
              <a:rPr lang="en-US" altLang="ko-KR" sz="900" dirty="0" err="1" smtClean="0">
                <a:latin typeface="+mn-ea"/>
              </a:rPr>
              <a:t>attach_file</a:t>
            </a:r>
            <a:r>
              <a:rPr lang="en-US" altLang="ko-KR" sz="900" dirty="0" smtClean="0">
                <a:latin typeface="+mn-ea"/>
              </a:rPr>
              <a:t>/attach_file_2/attach_file_3 is NOT empty, show the image with fixed size</a:t>
            </a:r>
          </a:p>
        </p:txBody>
      </p:sp>
    </p:spTree>
    <p:extLst>
      <p:ext uri="{BB962C8B-B14F-4D97-AF65-F5344CB8AC3E}">
        <p14:creationId xmlns:p14="http://schemas.microsoft.com/office/powerpoint/2010/main" val="114238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2C91B3DA-AE9B-F6BD-43C8-85C9FAF19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202915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526222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211776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백엔드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스토리오더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코레일 관할 외 역 표기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매장이 있는 역만 표기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A15C01-84E4-6F12-6F27-2991E4392316}"/>
              </a:ext>
            </a:extLst>
          </p:cNvPr>
          <p:cNvSpPr txBox="1"/>
          <p:nvPr/>
        </p:nvSpPr>
        <p:spPr>
          <a:xfrm>
            <a:off x="7317296" y="1918212"/>
            <a:ext cx="4225955" cy="122341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050"/>
              <a:t>상품처럼 앱 쪽에</a:t>
            </a:r>
            <a:endParaRPr lang="en-US" altLang="ko-KR" sz="1050"/>
          </a:p>
          <a:p>
            <a:endParaRPr lang="en-US" altLang="ko-KR" sz="1050"/>
          </a:p>
          <a:p>
            <a:r>
              <a:rPr lang="en-US" altLang="ko-KR" sz="1050"/>
              <a:t>/api/mall_list</a:t>
            </a:r>
            <a:r>
              <a:rPr lang="ko-KR" altLang="en-US" sz="1050"/>
              <a:t>에서 </a:t>
            </a:r>
            <a:r>
              <a:rPr lang="en-US" altLang="ko-KR" sz="1050"/>
              <a:t>station</a:t>
            </a:r>
            <a:r>
              <a:rPr lang="ko-KR" altLang="en-US" sz="1050"/>
              <a:t>에 대한 매장이 없을 경우</a:t>
            </a:r>
            <a:endParaRPr lang="en-US" altLang="ko-KR" sz="1050"/>
          </a:p>
          <a:p>
            <a:r>
              <a:rPr lang="en-US" altLang="ko-KR" sz="1050"/>
              <a:t>(total count 0), </a:t>
            </a:r>
            <a:r>
              <a:rPr lang="ko-KR" altLang="en-US" sz="1050"/>
              <a:t>해당 스토리 오더 역 미표시</a:t>
            </a:r>
            <a:endParaRPr lang="en-US" altLang="ko-KR" sz="1050"/>
          </a:p>
          <a:p>
            <a:endParaRPr lang="en-US" altLang="ko-KR" sz="1050"/>
          </a:p>
          <a:p>
            <a:r>
              <a:rPr lang="ko-KR" altLang="en-US" sz="1050"/>
              <a:t>처리를 요청드렸는데</a:t>
            </a:r>
            <a:r>
              <a:rPr lang="en-US" altLang="ko-KR" sz="1050"/>
              <a:t>, </a:t>
            </a:r>
            <a:r>
              <a:rPr lang="ko-KR" altLang="en-US" sz="1050"/>
              <a:t>일단 백엔드 쿼리에서 수정되는 게 맞을 것 같다고 회신 주셨습니다</a:t>
            </a:r>
            <a:r>
              <a:rPr lang="en-US" altLang="ko-KR" sz="105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1603302-5892-86E2-B503-54A02A3AA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1" y="1093789"/>
            <a:ext cx="2642990" cy="4732348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8DBBCE6-AAD3-4523-1083-C52B385A0010}"/>
              </a:ext>
            </a:extLst>
          </p:cNvPr>
          <p:cNvSpPr/>
          <p:nvPr/>
        </p:nvSpPr>
        <p:spPr>
          <a:xfrm>
            <a:off x="303410" y="2154164"/>
            <a:ext cx="2582403" cy="4883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92E76FA-F39E-BF32-EC08-CC770285D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13" y="1093789"/>
            <a:ext cx="2642991" cy="4710375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7032B78-92B0-D5F4-E309-BC62C8903B10}"/>
              </a:ext>
            </a:extLst>
          </p:cNvPr>
          <p:cNvSpPr/>
          <p:nvPr/>
        </p:nvSpPr>
        <p:spPr>
          <a:xfrm>
            <a:off x="3090213" y="1925220"/>
            <a:ext cx="468327" cy="3107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EADD9433-8E86-BF87-5754-45F178AFEAC9}"/>
              </a:ext>
            </a:extLst>
          </p:cNvPr>
          <p:cNvCxnSpPr>
            <a:stCxn id="7" idx="3"/>
          </p:cNvCxnSpPr>
          <p:nvPr/>
        </p:nvCxnSpPr>
        <p:spPr>
          <a:xfrm>
            <a:off x="3558540" y="2080618"/>
            <a:ext cx="3604260" cy="824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59C7202-6212-4BE2-5D22-1D13F75E1723}"/>
              </a:ext>
            </a:extLst>
          </p:cNvPr>
          <p:cNvCxnSpPr>
            <a:stCxn id="5" idx="3"/>
            <a:endCxn id="7" idx="1"/>
          </p:cNvCxnSpPr>
          <p:nvPr/>
        </p:nvCxnSpPr>
        <p:spPr>
          <a:xfrm flipV="1">
            <a:off x="2885813" y="2080618"/>
            <a:ext cx="204400" cy="3177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76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8BC996-4BAF-42AF-A3A9-D519D0DDD6B3}"/>
              </a:ext>
            </a:extLst>
          </p:cNvPr>
          <p:cNvSpPr txBox="1"/>
          <p:nvPr/>
        </p:nvSpPr>
        <p:spPr>
          <a:xfrm>
            <a:off x="1772575" y="3036585"/>
            <a:ext cx="86468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/>
              <a:t>매장 노출 여부 선택</a:t>
            </a:r>
            <a:endParaRPr lang="en-US" altLang="ko-KR" sz="4500" b="1"/>
          </a:p>
        </p:txBody>
      </p:sp>
    </p:spTree>
    <p:extLst>
      <p:ext uri="{BB962C8B-B14F-4D97-AF65-F5344CB8AC3E}">
        <p14:creationId xmlns:p14="http://schemas.microsoft.com/office/powerpoint/2010/main" val="352879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80A580E5-3192-AD7F-CDB6-E31DE1BFCC33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매장 노출 여부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매장 노출 여부 선택 기능 추가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매장 노출 여부 선택 기능 추가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2023.09.01.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EE4CFC65-D939-B8C6-A178-FEF6F1DDF1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216"/>
          <a:stretch/>
        </p:blipFill>
        <p:spPr>
          <a:xfrm>
            <a:off x="303414" y="1140822"/>
            <a:ext cx="5716386" cy="382398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33919BD-20D1-1A30-8614-455129DE2D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8606" b="-632"/>
          <a:stretch/>
        </p:blipFill>
        <p:spPr>
          <a:xfrm>
            <a:off x="303414" y="5571548"/>
            <a:ext cx="5716386" cy="523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53B4A2-17FF-3CE2-55A5-E90DADDB8151}"/>
              </a:ext>
            </a:extLst>
          </p:cNvPr>
          <p:cNvSpPr txBox="1"/>
          <p:nvPr/>
        </p:nvSpPr>
        <p:spPr>
          <a:xfrm>
            <a:off x="511631" y="5093034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/>
              <a:t>매장 노출 여부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C66157C-FB52-D14B-3C38-C32FD53C7450}"/>
              </a:ext>
            </a:extLst>
          </p:cNvPr>
          <p:cNvGrpSpPr/>
          <p:nvPr/>
        </p:nvGrpSpPr>
        <p:grpSpPr>
          <a:xfrm>
            <a:off x="1979779" y="5103487"/>
            <a:ext cx="756424" cy="168949"/>
            <a:chOff x="2307439" y="1506734"/>
            <a:chExt cx="756424" cy="168949"/>
          </a:xfrm>
        </p:grpSpPr>
        <p:sp>
          <p:nvSpPr>
            <p:cNvPr id="9" name="Circle" descr="&lt;Tags&gt;&lt;SMARTRESIZEANCHORS&gt;None,None,Absolute,None&lt;/SMARTRESIZEANCHORS&gt;&lt;/Tags&gt;">
              <a:extLst>
                <a:ext uri="{FF2B5EF4-FFF2-40B4-BE49-F238E27FC236}">
                  <a16:creationId xmlns:a16="http://schemas.microsoft.com/office/drawing/2014/main" id="{C2D151F9-10E2-6839-AB47-F0665E022D27}"/>
                </a:ext>
              </a:extLst>
            </p:cNvPr>
            <p:cNvSpPr/>
            <p:nvPr/>
          </p:nvSpPr>
          <p:spPr>
            <a:xfrm>
              <a:off x="2307439" y="1538165"/>
              <a:ext cx="106087" cy="10608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746" tIns="36373" rIns="72746" bIns="3637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 dirty="0">
                <a:solidFill>
                  <a:srgbClr val="5F5F5F"/>
                </a:solidFill>
                <a:latin typeface="KoPub돋움체 Medium" panose="02020603020101020101" pitchFamily="18" charset="-127"/>
                <a:cs typeface="Segoe UI" panose="020B0502040204020203" pitchFamily="34" charset="0"/>
              </a:endParaRPr>
            </a:p>
          </p:txBody>
        </p:sp>
        <p:sp>
          <p:nvSpPr>
            <p:cNvPr id="10" name="Check" descr="&lt;Tags&gt;&lt;SMARTRESIZEANCHORS&gt;None,None,Absolute,None&lt;/SMARTRESIZEANCHORS&gt;&lt;/Tags&gt;">
              <a:extLst>
                <a:ext uri="{FF2B5EF4-FFF2-40B4-BE49-F238E27FC236}">
                  <a16:creationId xmlns:a16="http://schemas.microsoft.com/office/drawing/2014/main" id="{1B966359-AB84-9B73-CFDD-7D8486BADD3E}"/>
                </a:ext>
              </a:extLst>
            </p:cNvPr>
            <p:cNvSpPr/>
            <p:nvPr/>
          </p:nvSpPr>
          <p:spPr>
            <a:xfrm>
              <a:off x="2337118" y="1567844"/>
              <a:ext cx="46729" cy="46729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746" tIns="36373" rIns="72746" bIns="3637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 dirty="0">
                <a:solidFill>
                  <a:srgbClr val="5F5F5F"/>
                </a:solidFill>
                <a:latin typeface="KoPub돋움체 Medium" panose="02020603020101020101" pitchFamily="18" charset="-127"/>
                <a:cs typeface="Segoe UI" panose="020B0502040204020203" pitchFamily="34" charset="0"/>
              </a:endParaRPr>
            </a:p>
          </p:txBody>
        </p:sp>
        <p:sp>
          <p:nvSpPr>
            <p:cNvPr id="11" name="Label" descr="&lt;SmartSettings&gt;&lt;SmartResize anchorLeft=&quot;Absolute&quot; anchorTop=&quot;Absolut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FB23E03E-284D-7557-7C1B-11888EA5388D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2399237" y="1506734"/>
              <a:ext cx="664626" cy="168949"/>
            </a:xfrm>
            <a:prstGeom prst="rect">
              <a:avLst/>
            </a:prstGeom>
            <a:noFill/>
          </p:spPr>
          <p:txBody>
            <a:bodyPr wrap="none" lIns="58197" tIns="29098" rIns="58197" bIns="29098" rtlCol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700">
                  <a:solidFill>
                    <a:srgbClr val="5F5F5F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Segoe UI" panose="020B0502040204020203" pitchFamily="34" charset="0"/>
                </a:rPr>
                <a:t>노출함</a:t>
              </a:r>
              <a:endParaRPr lang="en-US" sz="700" dirty="0">
                <a:solidFill>
                  <a:srgbClr val="5F5F5F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12" name="Radio Button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tNnm1XrbFwsJ+ndeX1FXTbfYmf+c6++66PGe8GJEvqunb9Wr8epHV7em7Nl821J/AO8+m+dd7i1BftnVVOkTe7/XTy3zZ4uXfOFlmi7xZ0Ydp2Po3Tn7xb5yk9KzWk7KYptMyaxpp8+WKaZY+Cv58kjW5vKEv8st1cZm1ecodfjtbzsq8/m6drVZ5nU7n+fRtPjuZZ8uLfOa3SD9Ll+uyZPwsJEGjuszrupjl6aSqyvRsWbRbZz4Wz6p6kTadD0bp2fFqlVK3dxxAD0s8E0J/zPD6b+PFABk8QvetV9msqJ6s27Zavp5nq7xJ694nNJz8Ku213CK449c5eDCfyUfSl4dlBFM8xXm61etnfNZ4fXSADADCc/cuE7LIyuIHygZmis9p/PGXzk4wfU+qdzKP+OWzHuHHx7OZabf10YlM+EegZQykATTWhgQwNkb9tjch5qHhHLdtNp2nOXgqnQtTbehzkAlp1iKcu2WG9PsrKvr2bcelzdNPPtvQ/dj/Y3Csdd6u62Xa1us80vkvCT/6JV0o+vZ5Vjb+60E7I8GXVTFLBwa+VU1+mpg4bfLlLK9HQrPj+qJJ82GBizMQQ0izxn3dGzt4377yu4qquFli2vr6fQTiq9UMo27nedqA8eINf3g6wDwDGOPZICupcprHhAO82mGZgY+mWUvitXX6bpqzsKf5u9urG4z4eXVxAR6v66re+uhZVpSEZFulayE7kymVsQj9xx+N0MmtmNz71f1xlyb1cbNekIa6Pgo/NgaJlJ1MuE6H9NyMO0Du9qEYIREj2WeHR+nZ06JZVU02KT1W6hDIQDHGypnBWCsGLdMqv0aMJrcXw9nnPP7xCgIsA+Vfo6YST0yk5kUzFjzp36iOgl15VlcL19eW66s7mz39NDBn5qvP87ZJr+Y5zZlOnFA7m7brrCyv00leViSfxFeZEIq8hnfedNo+IlOKR0knroZvW28kzUXepr/Y6FdvjlRdHd6omm8z9OqcWLVDAjvMtGiMdfnaI1ZVcZvR3lr6lSYBOdNf+AvjjfE46o1/smgKEqD0s8/63v9JVefjL5rqTV28bkk+xgv8fhuziKd5jxHA/tzkaeHZoKpjY0ovs3Kdp7/H8Ft4bj3u9NE3AOhZxzPwn5stRY+plbvYlRB9mG/drGZOyjyrtz5UWTgPt2FBuTJKn7QTf3BRkNeSuuCxr/1tL0PC47tKEc0XVbjvM/7+d+BFBwuCEfGGzCOiF4XzPt5R2Of4zfVqs0TysNEKHPV5Xa1XJO8eBaghRdkAsYsv2CHCl1+1RYnAvH1BIapvNtD0I99F+Oj9JZDxUOt8gd/PKI6Hl+bh9bn9fEAE8IAaHoC4P+o/G5DCE50J/7nhfTxwZLbAwgUNaPeQfjz+zBulEJw+/uSTDXia5xb94RH7xtRL/c6+V3x/A/X8h43ONFu+IveLgnHj1AzENrHnRtqZ55ZjwmO5/T0Z/XjdygcbjVvskd7s+zd2G7RE1/zHl2RObjG75nkPiuCxMZjOknC9lesxRJbFlF2IIfkcet4TGTyBH8w43JJn/KfPfN3Q+DZPxDAOPbdsestm58USbu/tGr8HjXmyQ9K854R+kdU0J+VYQZxUiy85YyCSNZQ36T63IMMNTW74+lYEvAXhBofr1OJNY96A6cBXN/tjeDRyP/nyi28+eC9cEvEX7/wS+rNpsyUlltnF6gbVHM+PEMhAbW3dYZURd3LwxJ1APB8YSb3KOYaCB/i4ySmAqvPzzz7qRcsf3T2yA/q6LqGOIWwRoXNHuQ67FANzNMh+DujGVKVRfpHkA56NCRf98Uv+H+LDiDakGQAA&lt;/Code&gt;&lt;CodeSignature&gt;DEkFEvxu0ukDcb8nysJOyweK7rblhg0NOAswk9eh1PSgKQb356bBO03DLpJ5T6z51l5rOF3Wq+Mk0M5JzTyq+KvxSDKnysjJZ3A0PcJzB4x7rbH8xJlfgZMQvdKJ3HjXm+GMNt4WdZDca9tV3waSOrLuEfqXZPYt5XSfk9m6dZTlp1Ar34bDfpZfcAcqiwJqYxMaiffE/bgq8LTnIuCzAJTJVQFwGRJbQjfg5ze2u8owY+djp7kN25n46RwSbGfE5XoDqKGgysEMDOIwkvXiQbfwBhmQkKjRw6W+m6ZnZXw/5ycqTLPKznSEAPCR6qE9DqnXmEs1Cevmhf5/gYFxeQ==&lt;/CodeSignature&gt;&lt;/SmartOptions&gt;&lt;SmartResize enabled=&quot;True&quot; minWidth=&quot;10&quot; minHeight=&quot;10&quot; /&gt;&lt;/SmartSettings&gt;">
            <a:extLst>
              <a:ext uri="{FF2B5EF4-FFF2-40B4-BE49-F238E27FC236}">
                <a16:creationId xmlns:a16="http://schemas.microsoft.com/office/drawing/2014/main" id="{26B4AB85-DB6D-1518-9DF9-770EBCE5AFD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699848" y="5094828"/>
            <a:ext cx="762774" cy="168949"/>
            <a:chOff x="593892" y="1585163"/>
            <a:chExt cx="958793" cy="212366"/>
          </a:xfrm>
        </p:grpSpPr>
        <p:sp>
          <p:nvSpPr>
            <p:cNvPr id="13" name="Circle" descr="&lt;Tags&gt;&lt;SMARTRESIZEANCHORS&gt;None,None,Absolute,None&lt;/SMARTRESIZEANCHORS&gt;&lt;/Tags&gt;">
              <a:extLst>
                <a:ext uri="{FF2B5EF4-FFF2-40B4-BE49-F238E27FC236}">
                  <a16:creationId xmlns:a16="http://schemas.microsoft.com/office/drawing/2014/main" id="{558FD73C-699F-A718-4CE1-F264AC1324DF}"/>
                </a:ext>
              </a:extLst>
            </p:cNvPr>
            <p:cNvSpPr/>
            <p:nvPr/>
          </p:nvSpPr>
          <p:spPr>
            <a:xfrm>
              <a:off x="593892" y="1624671"/>
              <a:ext cx="133350" cy="13335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746" tIns="36373" rIns="72746" bIns="3637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 dirty="0">
                <a:solidFill>
                  <a:srgbClr val="5F5F5F"/>
                </a:solidFill>
                <a:latin typeface="KoPub돋움체 Medium" panose="02020603020101020101" pitchFamily="18" charset="-127"/>
                <a:cs typeface="Segoe UI" panose="020B0502040204020203" pitchFamily="34" charset="0"/>
              </a:endParaRPr>
            </a:p>
          </p:txBody>
        </p:sp>
        <p:sp>
          <p:nvSpPr>
            <p:cNvPr id="14" name="Check" descr="&lt;Tags&gt;&lt;SMARTRESIZEANCHORS&gt;None,None,Absolute,None&lt;/SMARTRESIZEANCHORS&gt;&lt;/Tags&gt;" hidden="1">
              <a:extLst>
                <a:ext uri="{FF2B5EF4-FFF2-40B4-BE49-F238E27FC236}">
                  <a16:creationId xmlns:a16="http://schemas.microsoft.com/office/drawing/2014/main" id="{016EC0D1-8532-E445-1ED0-93ED360CDB99}"/>
                </a:ext>
              </a:extLst>
            </p:cNvPr>
            <p:cNvSpPr/>
            <p:nvPr/>
          </p:nvSpPr>
          <p:spPr>
            <a:xfrm>
              <a:off x="631198" y="1661977"/>
              <a:ext cx="58738" cy="58738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746" tIns="36373" rIns="72746" bIns="3637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 dirty="0">
                <a:solidFill>
                  <a:srgbClr val="5F5F5F"/>
                </a:solidFill>
                <a:latin typeface="KoPub돋움체 Medium" panose="02020603020101020101" pitchFamily="18" charset="-127"/>
                <a:cs typeface="Segoe UI" panose="020B0502040204020203" pitchFamily="34" charset="0"/>
              </a:endParaRPr>
            </a:p>
          </p:txBody>
        </p:sp>
        <p:sp>
          <p:nvSpPr>
            <p:cNvPr id="15" name="Label" descr="&lt;Tags&gt;&lt;SMARTRESIZEANCHORS&gt;Absolute,Absolute,Absolute,Absolute&lt;/SMARTRESIZEANCHORS&gt;&lt;/Tags&gt;">
              <a:extLst>
                <a:ext uri="{FF2B5EF4-FFF2-40B4-BE49-F238E27FC236}">
                  <a16:creationId xmlns:a16="http://schemas.microsoft.com/office/drawing/2014/main" id="{6E1B45A2-026A-7E7F-7DC0-BEAB80294BA9}"/>
                </a:ext>
              </a:extLst>
            </p:cNvPr>
            <p:cNvSpPr txBox="1"/>
            <p:nvPr/>
          </p:nvSpPr>
          <p:spPr>
            <a:xfrm>
              <a:off x="717262" y="1585163"/>
              <a:ext cx="835423" cy="212366"/>
            </a:xfrm>
            <a:prstGeom prst="rect">
              <a:avLst/>
            </a:prstGeom>
            <a:noFill/>
          </p:spPr>
          <p:txBody>
            <a:bodyPr wrap="none" lIns="58197" tIns="29098" rIns="58197" bIns="29098" rtlCol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700">
                  <a:solidFill>
                    <a:srgbClr val="5F5F5F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Segoe UI" panose="020B0502040204020203" pitchFamily="34" charset="0"/>
                </a:rPr>
                <a:t>노출 안 함</a:t>
              </a:r>
              <a:endParaRPr lang="en-US" sz="700" dirty="0">
                <a:solidFill>
                  <a:srgbClr val="5F5F5F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Segoe UI" panose="020B0502040204020203" pitchFamily="34" charset="0"/>
              </a:endParaRPr>
            </a:p>
          </p:txBody>
        </p:sp>
      </p:grpSp>
      <p:sp>
        <p:nvSpPr>
          <p:cNvPr id="16" name="Label" descr="&lt;SmartSettings&gt;&lt;SmartResize anchorLeft=&quot;Absolute&quot; anchorTop=&quot;Absolute&quot; anchorRight=&quot;Absolute&quot; anchorBottom=&quot;Absolute&quot; /&gt;&lt;/SmartSettings&gt;">
            <a:extLst>
              <a:ext uri="{FF2B5EF4-FFF2-40B4-BE49-F238E27FC236}">
                <a16:creationId xmlns:a16="http://schemas.microsoft.com/office/drawing/2014/main" id="{A92AFF45-8939-40F8-58EA-D29E2353461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21557" y="5273596"/>
            <a:ext cx="3204755" cy="168949"/>
          </a:xfrm>
          <a:prstGeom prst="rect">
            <a:avLst/>
          </a:prstGeom>
          <a:noFill/>
        </p:spPr>
        <p:txBody>
          <a:bodyPr wrap="none" lIns="58197" tIns="29098" rIns="58197" bIns="29098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600" dirty="0">
                <a:solidFill>
                  <a:schemeClr val="bg1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Segoe UI" panose="020B0502040204020203" pitchFamily="34" charset="0"/>
              </a:rPr>
              <a:t>*</a:t>
            </a:r>
            <a:r>
              <a:rPr lang="ko-KR" altLang="en-US" sz="600" dirty="0">
                <a:solidFill>
                  <a:schemeClr val="bg1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Segoe UI" panose="020B0502040204020203" pitchFamily="34" charset="0"/>
              </a:rPr>
              <a:t>노출 안 함을 선택할 경우</a:t>
            </a:r>
            <a:r>
              <a:rPr lang="en-US" altLang="ko-KR" sz="600" dirty="0">
                <a:solidFill>
                  <a:schemeClr val="bg1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Segoe UI" panose="020B0502040204020203" pitchFamily="34" charset="0"/>
              </a:rPr>
              <a:t>, </a:t>
            </a:r>
            <a:r>
              <a:rPr lang="ko-KR" altLang="en-US" sz="600" dirty="0">
                <a:solidFill>
                  <a:schemeClr val="bg1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Segoe UI" panose="020B0502040204020203" pitchFamily="34" charset="0"/>
              </a:rPr>
              <a:t>스토리웨이 플러스 앱에 매장이 아예 노출되지 않으며 주문이 불가합니다</a:t>
            </a:r>
            <a:r>
              <a:rPr lang="en-US" altLang="ko-KR" sz="600" dirty="0">
                <a:solidFill>
                  <a:schemeClr val="bg1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Segoe UI" panose="020B0502040204020203" pitchFamily="34" charset="0"/>
              </a:rPr>
              <a:t>.</a:t>
            </a:r>
            <a:endParaRPr lang="en-US" sz="600" dirty="0">
              <a:solidFill>
                <a:schemeClr val="bg1">
                  <a:lumMod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Segoe UI" panose="020B0502040204020203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0016369-0B73-166B-231F-743E656C90D5}"/>
              </a:ext>
            </a:extLst>
          </p:cNvPr>
          <p:cNvSpPr/>
          <p:nvPr/>
        </p:nvSpPr>
        <p:spPr>
          <a:xfrm>
            <a:off x="311813" y="4989791"/>
            <a:ext cx="5784187" cy="5238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883917" y="2727603"/>
            <a:ext cx="36963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스마트 오더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 smtClean="0"/>
              <a:t>매장 관리 </a:t>
            </a:r>
            <a:r>
              <a:rPr lang="en-US" altLang="ko-KR" sz="900" b="1" dirty="0" smtClean="0"/>
              <a:t>(/store) &gt; </a:t>
            </a:r>
            <a:r>
              <a:rPr lang="ko-KR" altLang="en-US" sz="900" b="1" dirty="0" smtClean="0"/>
              <a:t>상세</a:t>
            </a:r>
            <a:r>
              <a:rPr lang="en-US" altLang="ko-KR" sz="900" b="1" dirty="0" smtClean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매장 노출 여부 </a:t>
            </a:r>
            <a:r>
              <a:rPr lang="en-US" altLang="ko-KR" sz="900" dirty="0" smtClean="0">
                <a:latin typeface="+mn-ea"/>
              </a:rPr>
              <a:t>: </a:t>
            </a:r>
            <a:r>
              <a:rPr lang="en-US" altLang="ko-KR" sz="900" dirty="0">
                <a:latin typeface="+mn-ea"/>
              </a:rPr>
              <a:t>{</a:t>
            </a:r>
            <a:r>
              <a:rPr lang="en-US" altLang="ko-KR" sz="900" dirty="0" err="1" smtClean="0">
                <a:latin typeface="+mn-ea"/>
              </a:rPr>
              <a:t>show_yn</a:t>
            </a:r>
            <a:r>
              <a:rPr lang="en-US" altLang="ko-KR" sz="900" dirty="0" smtClean="0">
                <a:latin typeface="+mn-ea"/>
              </a:rPr>
              <a:t>} </a:t>
            </a:r>
            <a:r>
              <a:rPr lang="en-US" altLang="ko-KR" sz="900" dirty="0">
                <a:latin typeface="+mn-ea"/>
              </a:rPr>
              <a:t>(NEW)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a) options: </a:t>
            </a:r>
            <a:r>
              <a:rPr lang="ko-KR" altLang="en-US" sz="900" dirty="0" smtClean="0">
                <a:latin typeface="+mn-ea"/>
              </a:rPr>
              <a:t>노출함 </a:t>
            </a:r>
            <a:r>
              <a:rPr lang="en-US" altLang="ko-KR" sz="900" dirty="0" smtClean="0">
                <a:latin typeface="+mn-ea"/>
              </a:rPr>
              <a:t>/ </a:t>
            </a:r>
            <a:r>
              <a:rPr lang="ko-KR" altLang="en-US" sz="900" dirty="0" smtClean="0">
                <a:latin typeface="+mn-ea"/>
              </a:rPr>
              <a:t>노출 안 함 </a:t>
            </a:r>
            <a:r>
              <a:rPr lang="en-US" altLang="ko-KR" sz="900" dirty="0" smtClean="0">
                <a:latin typeface="+mn-ea"/>
              </a:rPr>
              <a:t>(Y/N) – default: Y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b) guide text: “</a:t>
            </a:r>
            <a:r>
              <a:rPr lang="ko-KR" altLang="en-US" sz="900" dirty="0">
                <a:latin typeface="+mn-ea"/>
              </a:rPr>
              <a:t>*노출 안 함을 선택할 경우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스토리웨이 플러스 앱에 매장이 아예 노출되지 않으며 주문이 </a:t>
            </a:r>
            <a:r>
              <a:rPr lang="ko-KR" altLang="en-US" sz="900" dirty="0" smtClean="0">
                <a:latin typeface="+mn-ea"/>
              </a:rPr>
              <a:t>불가합니다</a:t>
            </a:r>
            <a:r>
              <a:rPr lang="en-US" altLang="ko-KR" sz="900" dirty="0" smtClean="0">
                <a:latin typeface="+mn-ea"/>
              </a:rPr>
              <a:t>.”</a:t>
            </a:r>
            <a:endParaRPr lang="en-US" altLang="ko-KR" sz="9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83917" y="4108149"/>
            <a:ext cx="36963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[API] GET /</a:t>
            </a:r>
            <a:r>
              <a:rPr lang="en-US" altLang="ko-KR" sz="900" dirty="0" err="1" smtClean="0"/>
              <a:t>api</a:t>
            </a:r>
            <a:r>
              <a:rPr lang="en-US" altLang="ko-KR" sz="900" dirty="0" smtClean="0"/>
              <a:t>/</a:t>
            </a:r>
            <a:r>
              <a:rPr lang="en-US" altLang="ko-KR" sz="900" dirty="0" err="1" smtClean="0"/>
              <a:t>mall_list</a:t>
            </a:r>
            <a:r>
              <a:rPr lang="en-US" altLang="ko-KR" sz="900" dirty="0"/>
              <a:t> / /</a:t>
            </a:r>
            <a:r>
              <a:rPr lang="en-US" altLang="ko-KR" sz="900" dirty="0" err="1" smtClean="0"/>
              <a:t>api</a:t>
            </a:r>
            <a:r>
              <a:rPr lang="en-US" altLang="ko-KR" sz="900" dirty="0" smtClean="0"/>
              <a:t>/</a:t>
            </a:r>
            <a:r>
              <a:rPr lang="en-US" altLang="ko-KR" sz="900" dirty="0" err="1" smtClean="0"/>
              <a:t>favorite_mall_list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1.process logic</a:t>
            </a:r>
          </a:p>
          <a:p>
            <a:r>
              <a:rPr lang="en-US" altLang="ko-KR" sz="900" dirty="0" smtClean="0">
                <a:latin typeface="+mn-ea"/>
              </a:rPr>
              <a:t>  1) when select mall list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a)</a:t>
            </a:r>
            <a:r>
              <a:rPr lang="en-US" altLang="ko-KR" sz="900" b="1" dirty="0" smtClean="0">
                <a:latin typeface="+mn-ea"/>
              </a:rPr>
              <a:t> if </a:t>
            </a:r>
            <a:r>
              <a:rPr lang="en-US" altLang="ko-KR" sz="900" b="1" dirty="0" err="1" smtClean="0">
                <a:latin typeface="+mn-ea"/>
              </a:rPr>
              <a:t>mall_type</a:t>
            </a:r>
            <a:r>
              <a:rPr lang="en-US" altLang="ko-KR" sz="900" b="1" dirty="0" smtClean="0">
                <a:latin typeface="+mn-ea"/>
              </a:rPr>
              <a:t> </a:t>
            </a:r>
            <a:r>
              <a:rPr lang="en-US" altLang="ko-KR" sz="900" b="1" dirty="0" err="1" smtClean="0">
                <a:latin typeface="+mn-ea"/>
              </a:rPr>
              <a:t>param</a:t>
            </a:r>
            <a:r>
              <a:rPr lang="en-US" altLang="ko-KR" sz="900" b="1" dirty="0" smtClean="0">
                <a:latin typeface="+mn-ea"/>
              </a:rPr>
              <a:t> = ‘store’, add default condition</a:t>
            </a:r>
            <a:r>
              <a:rPr lang="en-US" altLang="ko-KR" sz="900" dirty="0" smtClean="0">
                <a:latin typeface="+mn-ea"/>
              </a:rPr>
              <a:t/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- </a:t>
            </a:r>
            <a:r>
              <a:rPr lang="en-US" altLang="ko-KR" sz="900" b="1" dirty="0" err="1" smtClean="0">
                <a:latin typeface="+mn-ea"/>
              </a:rPr>
              <a:t>show_yn</a:t>
            </a:r>
            <a:r>
              <a:rPr lang="en-US" altLang="ko-KR" sz="900" b="1" dirty="0" smtClean="0">
                <a:latin typeface="+mn-ea"/>
              </a:rPr>
              <a:t> = ‘Y’</a:t>
            </a:r>
          </a:p>
        </p:txBody>
      </p:sp>
    </p:spTree>
    <p:extLst>
      <p:ext uri="{BB962C8B-B14F-4D97-AF65-F5344CB8AC3E}">
        <p14:creationId xmlns:p14="http://schemas.microsoft.com/office/powerpoint/2010/main" val="219796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8BC996-4BAF-42AF-A3A9-D519D0DDD6B3}"/>
              </a:ext>
            </a:extLst>
          </p:cNvPr>
          <p:cNvSpPr txBox="1"/>
          <p:nvPr/>
        </p:nvSpPr>
        <p:spPr>
          <a:xfrm>
            <a:off x="1772575" y="3036585"/>
            <a:ext cx="86468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/>
              <a:t>입금 대기</a:t>
            </a:r>
            <a:r>
              <a:rPr lang="en-US" altLang="ko-KR" sz="4500" b="1"/>
              <a:t>, </a:t>
            </a:r>
            <a:r>
              <a:rPr lang="ko-KR" altLang="en-US" sz="4500" b="1"/>
              <a:t>입금 오류 등 처리</a:t>
            </a:r>
            <a:endParaRPr lang="en-US" altLang="ko-KR" sz="4500" b="1"/>
          </a:p>
        </p:txBody>
      </p:sp>
    </p:spTree>
    <p:extLst>
      <p:ext uri="{BB962C8B-B14F-4D97-AF65-F5344CB8AC3E}">
        <p14:creationId xmlns:p14="http://schemas.microsoft.com/office/powerpoint/2010/main" val="70431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5154113-9BB4-CA80-B9A0-F1E906E66EAD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1081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00364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910496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401572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581344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630116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7738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백엔드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결제 상태가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입금 대기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’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여도 주문 상태 변경 가능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결제 상태가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입금 대기인 주문은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(1)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데이터 표시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  </a:t>
                      </a:r>
                    </a:p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또는 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(2)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주문 확정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수령대기중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수령완료로 상태 변경 불가 처리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2023.08.30.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3657E064-485F-FEFC-14D3-CC05120A0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554847"/>
            <a:ext cx="7926187" cy="387725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1D80789-B54C-21CA-33D8-056EDA176879}"/>
              </a:ext>
            </a:extLst>
          </p:cNvPr>
          <p:cNvSpPr/>
          <p:nvPr/>
        </p:nvSpPr>
        <p:spPr>
          <a:xfrm>
            <a:off x="2693962" y="2659965"/>
            <a:ext cx="1614269" cy="2590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2EFAE76-D656-8A5C-A91B-BEB7B877F1C3}"/>
              </a:ext>
            </a:extLst>
          </p:cNvPr>
          <p:cNvSpPr/>
          <p:nvPr/>
        </p:nvSpPr>
        <p:spPr>
          <a:xfrm>
            <a:off x="2693963" y="4887349"/>
            <a:ext cx="1077938" cy="2590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1DBF1DB-F467-FFF4-6E3F-73D0EAAE7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141" y="1609944"/>
            <a:ext cx="4246685" cy="20828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498E87-F3EA-6903-59D9-84919C90CF58}"/>
              </a:ext>
            </a:extLst>
          </p:cNvPr>
          <p:cNvSpPr txBox="1"/>
          <p:nvPr/>
        </p:nvSpPr>
        <p:spPr>
          <a:xfrm>
            <a:off x="6636141" y="3816075"/>
            <a:ext cx="4246685" cy="3693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1. </a:t>
            </a:r>
            <a:r>
              <a:rPr lang="ko-KR" altLang="en-US" sz="900"/>
              <a:t>결제 상태가 </a:t>
            </a:r>
            <a:r>
              <a:rPr lang="en-US" altLang="ko-KR" sz="900"/>
              <a:t>‘</a:t>
            </a:r>
            <a:r>
              <a:rPr lang="ko-KR" altLang="en-US" sz="900"/>
              <a:t>입금 대기</a:t>
            </a:r>
            <a:r>
              <a:rPr lang="en-US" altLang="ko-KR" sz="900"/>
              <a:t>’</a:t>
            </a:r>
            <a:r>
              <a:rPr lang="ko-KR" altLang="en-US" sz="900"/>
              <a:t>인 경우</a:t>
            </a:r>
            <a:r>
              <a:rPr lang="en-US" altLang="ko-KR" sz="900"/>
              <a:t> </a:t>
            </a:r>
            <a:r>
              <a:rPr lang="ko-KR" altLang="en-US" sz="900"/>
              <a:t>주문 데이터를 아예 표시하지 않음</a:t>
            </a:r>
            <a:endParaRPr lang="en-US" altLang="ko-KR" sz="900"/>
          </a:p>
          <a:p>
            <a:r>
              <a:rPr lang="en-US" altLang="ko-KR" sz="900"/>
              <a:t>   *</a:t>
            </a:r>
            <a:r>
              <a:rPr lang="ko-KR" altLang="en-US" sz="900"/>
              <a:t>결제 완료가 되면 표시되도록 처리</a:t>
            </a:r>
            <a:endParaRPr lang="en-US" altLang="ko-KR" sz="90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B5E21C4-09A4-B80B-F583-B83A613D5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140" y="4308683"/>
            <a:ext cx="3984009" cy="16221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47B85B-8678-20FC-7827-67D2A6A08242}"/>
              </a:ext>
            </a:extLst>
          </p:cNvPr>
          <p:cNvSpPr txBox="1"/>
          <p:nvPr/>
        </p:nvSpPr>
        <p:spPr>
          <a:xfrm>
            <a:off x="6636141" y="6077303"/>
            <a:ext cx="4246685" cy="5078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2.</a:t>
            </a:r>
            <a:r>
              <a:rPr lang="ko-KR" altLang="en-US" sz="900"/>
              <a:t> 결제 상태가 </a:t>
            </a:r>
            <a:r>
              <a:rPr lang="en-US" altLang="ko-KR" sz="900"/>
              <a:t>‘</a:t>
            </a:r>
            <a:r>
              <a:rPr lang="ko-KR" altLang="en-US" sz="900"/>
              <a:t>입금 대기</a:t>
            </a:r>
            <a:r>
              <a:rPr lang="en-US" altLang="ko-KR" sz="900"/>
              <a:t>’</a:t>
            </a:r>
            <a:r>
              <a:rPr lang="ko-KR" altLang="en-US" sz="900"/>
              <a:t>인 경우 주문 상태를</a:t>
            </a:r>
            <a:endParaRPr lang="en-US" altLang="ko-KR" sz="900"/>
          </a:p>
          <a:p>
            <a:r>
              <a:rPr lang="en-US" altLang="ko-KR" sz="900"/>
              <a:t>‘</a:t>
            </a:r>
            <a:r>
              <a:rPr lang="ko-KR" altLang="en-US" sz="900"/>
              <a:t>주문 확정</a:t>
            </a:r>
            <a:r>
              <a:rPr lang="en-US" altLang="ko-KR" sz="900"/>
              <a:t>’, ‘</a:t>
            </a:r>
            <a:r>
              <a:rPr lang="ko-KR" altLang="en-US" sz="900"/>
              <a:t>수령 대기중</a:t>
            </a:r>
            <a:r>
              <a:rPr lang="en-US" altLang="ko-KR" sz="900"/>
              <a:t>‘, ‘</a:t>
            </a:r>
            <a:r>
              <a:rPr lang="ko-KR" altLang="en-US" sz="900"/>
              <a:t>수령 완료</a:t>
            </a:r>
            <a:r>
              <a:rPr lang="en-US" altLang="ko-KR" sz="900"/>
              <a:t>’</a:t>
            </a:r>
            <a:r>
              <a:rPr lang="ko-KR" altLang="en-US" sz="900"/>
              <a:t>로 바꿀 경우</a:t>
            </a:r>
            <a:endParaRPr lang="en-US" altLang="ko-KR" sz="900"/>
          </a:p>
          <a:p>
            <a:r>
              <a:rPr lang="en-US" altLang="ko-KR" sz="900"/>
              <a:t>“</a:t>
            </a:r>
            <a:r>
              <a:rPr lang="ko-KR" altLang="en-US" sz="900"/>
              <a:t>입금 대기 중인 주문입니다</a:t>
            </a:r>
            <a:r>
              <a:rPr lang="en-US" altLang="ko-KR" sz="900"/>
              <a:t>.” </a:t>
            </a:r>
            <a:r>
              <a:rPr lang="ko-KR" altLang="en-US" sz="900"/>
              <a:t>팝업과 함께 변경 불가하도록 처리</a:t>
            </a:r>
            <a:endParaRPr lang="en-US" altLang="ko-KR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60D8AE-BF8E-27C0-F7AB-29B0A87891B5}"/>
              </a:ext>
            </a:extLst>
          </p:cNvPr>
          <p:cNvSpPr txBox="1"/>
          <p:nvPr/>
        </p:nvSpPr>
        <p:spPr>
          <a:xfrm>
            <a:off x="303413" y="5632605"/>
            <a:ext cx="4277465" cy="6705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0901 </a:t>
            </a:r>
            <a:r>
              <a:rPr lang="ko-KR" altLang="en-US" sz="900"/>
              <a:t>기존에 </a:t>
            </a:r>
            <a:r>
              <a:rPr lang="en-US" altLang="ko-KR" sz="900"/>
              <a:t>‘</a:t>
            </a:r>
            <a:r>
              <a:rPr lang="ko-KR" altLang="en-US" sz="900"/>
              <a:t>입금 대기</a:t>
            </a:r>
            <a:r>
              <a:rPr lang="en-US" altLang="ko-KR" sz="900"/>
              <a:t>’</a:t>
            </a:r>
            <a:r>
              <a:rPr lang="ko-KR" altLang="en-US" sz="900"/>
              <a:t>인 경우로만 부탁드렸는데</a:t>
            </a:r>
            <a:r>
              <a:rPr lang="en-US" altLang="ko-KR" sz="900"/>
              <a:t>,</a:t>
            </a:r>
          </a:p>
          <a:p>
            <a:r>
              <a:rPr lang="ko-KR" altLang="en-US" sz="900" b="1"/>
              <a:t>입금오류</a:t>
            </a:r>
            <a:r>
              <a:rPr lang="en-US" altLang="ko-KR" sz="900" b="1"/>
              <a:t>, </a:t>
            </a:r>
            <a:r>
              <a:rPr lang="ko-KR" altLang="en-US" sz="900" b="1"/>
              <a:t>결제대기</a:t>
            </a:r>
            <a:r>
              <a:rPr lang="en-US" altLang="ko-KR" sz="900" b="1"/>
              <a:t>, </a:t>
            </a:r>
            <a:r>
              <a:rPr lang="ko-KR" altLang="en-US" sz="900" b="1"/>
              <a:t>결제취소</a:t>
            </a:r>
            <a:r>
              <a:rPr lang="en-US" altLang="ko-KR" sz="900" b="1"/>
              <a:t>, </a:t>
            </a:r>
            <a:r>
              <a:rPr lang="ko-KR" altLang="en-US" sz="900" b="1"/>
              <a:t>결제부분취소</a:t>
            </a:r>
            <a:r>
              <a:rPr lang="en-US" altLang="ko-KR" sz="900" b="1"/>
              <a:t>, </a:t>
            </a:r>
            <a:r>
              <a:rPr lang="ko-KR" altLang="en-US" sz="900" b="1"/>
              <a:t>입금대기</a:t>
            </a:r>
            <a:r>
              <a:rPr lang="en-US" altLang="ko-KR" sz="900" b="1"/>
              <a:t>, </a:t>
            </a:r>
            <a:r>
              <a:rPr lang="ko-KR" altLang="en-US" sz="900" b="1"/>
              <a:t>입금기간만료</a:t>
            </a:r>
            <a:endParaRPr lang="en-US" altLang="ko-KR" sz="900" b="1"/>
          </a:p>
          <a:p>
            <a:r>
              <a:rPr lang="ko-KR" altLang="en-US" sz="900"/>
              <a:t>의 경우를 모두 동일하게 해당시켜주실 수 있을까요</a:t>
            </a:r>
            <a:r>
              <a:rPr lang="en-US" altLang="ko-KR" sz="900"/>
              <a:t>?</a:t>
            </a:r>
          </a:p>
          <a:p>
            <a:r>
              <a:rPr lang="ko-KR" altLang="en-US" sz="900"/>
              <a:t>팝업은 </a:t>
            </a:r>
            <a:r>
              <a:rPr lang="en-US" altLang="ko-KR" sz="900" b="1"/>
              <a:t>“</a:t>
            </a:r>
            <a:r>
              <a:rPr lang="ko-KR" altLang="en-US" sz="900" b="1"/>
              <a:t>결제 완료 전인 주문입니다</a:t>
            </a:r>
            <a:r>
              <a:rPr lang="en-US" altLang="ko-KR" sz="900" b="1"/>
              <a:t>.”</a:t>
            </a:r>
            <a:r>
              <a:rPr lang="ko-KR" altLang="en-US" sz="900"/>
              <a:t>로 부탁드립니다 </a:t>
            </a:r>
            <a:r>
              <a:rPr lang="en-US" altLang="ko-KR" sz="900"/>
              <a:t>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11763" y="3993695"/>
            <a:ext cx="3696300" cy="161582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스마트 오더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 smtClean="0"/>
              <a:t>주문 관리 </a:t>
            </a:r>
            <a:r>
              <a:rPr lang="en-US" altLang="ko-KR" sz="900" b="1" dirty="0" smtClean="0"/>
              <a:t>(/</a:t>
            </a:r>
            <a:r>
              <a:rPr lang="en-US" altLang="ko-KR" sz="900" b="1" dirty="0" err="1" smtClean="0"/>
              <a:t>storeOrder</a:t>
            </a:r>
            <a:r>
              <a:rPr lang="en-US" altLang="ko-KR" sz="900" b="1" dirty="0" smtClean="0"/>
              <a:t>) &gt; </a:t>
            </a:r>
            <a:r>
              <a:rPr lang="ko-KR" altLang="en-US" sz="900" b="1" dirty="0" smtClean="0"/>
              <a:t>상세</a:t>
            </a:r>
            <a:r>
              <a:rPr lang="en-US" altLang="ko-KR" sz="900" b="1" dirty="0" smtClean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주문 상태 </a:t>
            </a:r>
            <a:r>
              <a:rPr lang="en-US" altLang="ko-KR" sz="900" dirty="0">
                <a:latin typeface="+mn-ea"/>
              </a:rPr>
              <a:t>: {</a:t>
            </a:r>
            <a:r>
              <a:rPr lang="en-US" altLang="ko-KR" sz="900" dirty="0" err="1" smtClean="0">
                <a:latin typeface="+mn-ea"/>
              </a:rPr>
              <a:t>smart_order_status</a:t>
            </a:r>
            <a:r>
              <a:rPr lang="en-US" altLang="ko-KR" sz="900" dirty="0" smtClean="0">
                <a:latin typeface="+mn-ea"/>
              </a:rPr>
              <a:t>}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</a:t>
            </a:r>
            <a:r>
              <a:rPr lang="en-US" altLang="ko-KR" sz="900" dirty="0" smtClean="0">
                <a:latin typeface="+mn-ea"/>
              </a:rPr>
              <a:t>a) </a:t>
            </a:r>
            <a:r>
              <a:rPr lang="en-US" altLang="ko-KR" sz="900" b="1" dirty="0" err="1" smtClean="0">
                <a:latin typeface="+mn-ea"/>
              </a:rPr>
              <a:t>selectbox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 (logic change)</a:t>
            </a:r>
            <a:endParaRPr lang="en-US" altLang="ko-KR" sz="900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     </a:t>
            </a:r>
            <a:r>
              <a:rPr lang="en-US" altLang="ko-KR" sz="900" dirty="0" smtClean="0">
                <a:latin typeface="+mn-ea"/>
              </a:rPr>
              <a:t>a-1) </a:t>
            </a:r>
            <a:r>
              <a:rPr lang="en-US" altLang="ko-KR" sz="900" b="1" dirty="0">
                <a:latin typeface="+mn-ea"/>
              </a:rPr>
              <a:t>if </a:t>
            </a:r>
            <a:r>
              <a:rPr lang="en-US" altLang="ko-KR" sz="900" b="1" dirty="0" err="1" smtClean="0">
                <a:latin typeface="+mn-ea"/>
              </a:rPr>
              <a:t>st_order_payment.payment_status</a:t>
            </a:r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 is NOT 'PS10'(</a:t>
            </a:r>
            <a:r>
              <a:rPr lang="ko-KR" altLang="en-US" sz="900" b="1" dirty="0">
                <a:solidFill>
                  <a:srgbClr val="FF0000"/>
                </a:solidFill>
                <a:latin typeface="+mn-ea"/>
              </a:rPr>
              <a:t>결제완료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) or 'PS21</a:t>
            </a:r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'(</a:t>
            </a:r>
            <a:r>
              <a:rPr lang="ko-KR" altLang="en-US" sz="900" b="1" dirty="0">
                <a:solidFill>
                  <a:srgbClr val="FF0000"/>
                </a:solidFill>
                <a:latin typeface="+mn-ea"/>
              </a:rPr>
              <a:t>입금완료</a:t>
            </a:r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9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-</a:t>
            </a:r>
            <a:r>
              <a:rPr lang="en-US" altLang="ko-KR" sz="900" b="1" dirty="0" smtClean="0">
                <a:latin typeface="+mn-ea"/>
              </a:rPr>
              <a:t> if option is changed except ‘SS10’, ‘SS11’, alert error msg.(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“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결제 완료 전인 주문입니다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.”</a:t>
            </a:r>
            <a:r>
              <a:rPr lang="en-US" altLang="ko-KR" sz="900" b="1" dirty="0" smtClean="0"/>
              <a:t>)</a:t>
            </a:r>
            <a:endParaRPr lang="en-US" altLang="ko-KR" sz="900" b="1" dirty="0" smtClean="0">
              <a:latin typeface="+mn-ea"/>
            </a:endParaRPr>
          </a:p>
          <a:p>
            <a:endParaRPr lang="en-US" altLang="ko-KR" sz="9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98794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UItfbbf56VsV801Tm1+ZLniuImKs/t58DPI7x5bnHgM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4189</Words>
  <Application>Microsoft Office PowerPoint</Application>
  <PresentationFormat>Widescreen</PresentationFormat>
  <Paragraphs>914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KoPub돋움체 Medium</vt:lpstr>
      <vt:lpstr>Pretendard</vt:lpstr>
      <vt:lpstr>맑은 고딕</vt:lpstr>
      <vt:lpstr>Arial</vt:lpstr>
      <vt:lpstr>Segoe UI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지수</dc:creator>
  <cp:lastModifiedBy>gram</cp:lastModifiedBy>
  <cp:revision>18</cp:revision>
  <dcterms:created xsi:type="dcterms:W3CDTF">2023-09-04T02:27:37Z</dcterms:created>
  <dcterms:modified xsi:type="dcterms:W3CDTF">2023-09-06T04:39:30Z</dcterms:modified>
</cp:coreProperties>
</file>