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263" r:id="rId3"/>
    <p:sldId id="429" r:id="rId4"/>
    <p:sldId id="498" r:id="rId5"/>
    <p:sldId id="469" r:id="rId6"/>
    <p:sldId id="470" r:id="rId7"/>
    <p:sldId id="514" r:id="rId8"/>
    <p:sldId id="471" r:id="rId9"/>
    <p:sldId id="492" r:id="rId10"/>
    <p:sldId id="493" r:id="rId11"/>
    <p:sldId id="494" r:id="rId12"/>
    <p:sldId id="499" r:id="rId13"/>
    <p:sldId id="502" r:id="rId14"/>
    <p:sldId id="503" r:id="rId15"/>
    <p:sldId id="504" r:id="rId16"/>
    <p:sldId id="506" r:id="rId17"/>
    <p:sldId id="507" r:id="rId18"/>
    <p:sldId id="526" r:id="rId19"/>
    <p:sldId id="519" r:id="rId20"/>
    <p:sldId id="508" r:id="rId21"/>
    <p:sldId id="509" r:id="rId22"/>
    <p:sldId id="510" r:id="rId23"/>
    <p:sldId id="511" r:id="rId24"/>
    <p:sldId id="512" r:id="rId25"/>
    <p:sldId id="51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백엔드" id="{94483B95-9448-470F-AFC5-AE89AC47DF3D}">
          <p14:sldIdLst>
            <p14:sldId id="320"/>
            <p14:sldId id="263"/>
            <p14:sldId id="429"/>
            <p14:sldId id="498"/>
            <p14:sldId id="469"/>
            <p14:sldId id="470"/>
            <p14:sldId id="514"/>
            <p14:sldId id="471"/>
            <p14:sldId id="492"/>
            <p14:sldId id="493"/>
            <p14:sldId id="494"/>
            <p14:sldId id="499"/>
            <p14:sldId id="502"/>
            <p14:sldId id="503"/>
            <p14:sldId id="504"/>
            <p14:sldId id="506"/>
            <p14:sldId id="507"/>
            <p14:sldId id="526"/>
            <p14:sldId id="519"/>
            <p14:sldId id="508"/>
            <p14:sldId id="509"/>
            <p14:sldId id="510"/>
            <p14:sldId id="511"/>
            <p14:sldId id="512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3700B3"/>
    <a:srgbClr val="7F7F7F"/>
    <a:srgbClr val="C00000"/>
    <a:srgbClr val="DCC5ED"/>
    <a:srgbClr val="72A3D9"/>
    <a:srgbClr val="8467FF"/>
    <a:srgbClr val="F5F5F5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1" autoAdjust="0"/>
    <p:restoredTop sz="96353" autoAdjust="0"/>
  </p:normalViewPr>
  <p:slideViewPr>
    <p:cSldViewPr snapToGrid="0">
      <p:cViewPr varScale="1">
        <p:scale>
          <a:sx n="106" d="100"/>
          <a:sy n="106" d="100"/>
        </p:scale>
        <p:origin x="13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4CAE7-909D-4C24-90F9-3D703D99A8A3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F8891-133A-4133-BD09-595BDF8DB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8891-133A-4133-BD09-595BDF8DB65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11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35C33E-FA8B-6CF8-1E09-A363871DD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BA686-64CD-0B62-9A4C-459749090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79A7EA-3340-3870-84E6-A09FC203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08BDC7-BA70-C475-B6FA-9964F882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447BCC-0FBE-411A-5DB6-1808132F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17B87-6EB2-EEFC-87BE-06C3E5C5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9A6FCB-5D24-1219-C135-9777CD97A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FB5AFE-1311-64A3-8CB7-7F098EE6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8EB932-6B96-70C6-4975-A4F3E004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CA87C3-ADC3-C6B3-800F-DF0AECE5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5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89C4AE9-FF4F-A969-C5F1-00E4C623E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48152B-8E95-06BF-A49F-6CEA17DC1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E22F4F-3663-F066-C135-951E6A9E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5FB9A8-20CC-0CC6-B59E-FDC3DDAE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98B13A-6414-7824-500B-95719C57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3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4420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5416F-8531-26BE-7E51-2586715B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68361F-B166-8CC5-C470-629F3E11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62CBB-5677-9E27-1205-17C4AF60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42329-E1D0-83BA-4706-45A25FB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F6D9FA-593A-D53B-D98E-066105C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1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962CC-DC2A-B67C-26F8-25D17ADB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A605C3-453E-9D1C-D7DA-E51289E7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2E2972-55F4-0B9A-A56A-5A2F0756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72EFCD-4C28-2A4C-255B-74C31F83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A93270-DA50-2229-B42E-993317E8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2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485CD-807D-1C66-2193-65164C3A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4FFD1-3D44-8DE4-255F-8AC9A3E4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79F253-F549-A317-6C91-1DEF2EB5F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51EE90-B814-0EE1-2FC6-0CA9D283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913141-A6F0-602C-4868-318913D7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87D2ED-3CCE-A32D-82B2-0B10BABD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4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E7C6AA-E388-D95D-3733-A48FDD27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29D58-A541-7073-B801-AF11E6CF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60F12A-ADF6-9863-A1A8-36A3BC4A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A8ABCD-4200-056B-6E90-FF4E5810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87D94F-4652-0CF4-13D4-6457B2A94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F0F1718-4888-BC2B-1D96-34BA637A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CB05DAD-7396-DF78-1C6E-A7B153DC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224DC2-D644-A1C9-5D68-94FC87A2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01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2F20C-99B2-D94E-ECB3-6E0F630D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F10A41-3608-4769-F65D-735F4A70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BC52CA-C704-F905-1B6A-6D67949C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1040BD-A0FC-47D0-9773-2F14060C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26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BAF99F-A425-419E-32CD-ED73F72F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13C7BE-1E73-ADA7-3041-EEC27958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32B9B5-187E-043D-8D00-32DB3F16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4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315E60-28C5-06AE-18DE-3426CDBC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252FB-AB99-4387-79FB-6394860E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FAB4F1-ED49-32B6-2CE6-174BC2B61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68F4A6-3534-CDAF-2560-2ACC364C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1D361B-E540-216D-F4CF-E3286B4B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98B4C2-D3BE-D6CD-710C-6065587A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8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5D3549-8588-3DF0-1F86-6050671F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D9976D-AA0B-56AE-5A6E-0A4053857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53C52A-00AE-BBD3-26D4-BD03B6E56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77D6A8-865E-7769-14E9-7F7E038F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4DF0BB-813A-9190-88EE-ABE9B8E0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AB14A7-7F47-29BA-3876-9798BBAB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9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9CE3D21-AB44-2032-185F-3DDC8447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E8095F-2E3E-1DA3-2F78-6A6A95F7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80185-8851-4B4D-DA47-3BB9B82E6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BB8C-0DA2-457B-972F-C8DCE51BB00B}" type="datetimeFigureOut">
              <a:rPr lang="ko-KR" altLang="en-US" smtClean="0"/>
              <a:t>2023-09-08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6C05F8-D397-0E59-C283-743AEA99F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599F7E-4518-6238-8271-8E71B04F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4044-81F2-4A03-B46D-A675EC544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2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27">
            <a:extLst>
              <a:ext uri="{FF2B5EF4-FFF2-40B4-BE49-F238E27FC236}">
                <a16:creationId xmlns:a16="http://schemas.microsoft.com/office/drawing/2014/main" id="{2CAFBA27-ED74-F2AF-A7F7-07D36267BEA1}"/>
              </a:ext>
            </a:extLst>
          </p:cNvPr>
          <p:cNvSpPr txBox="1">
            <a:spLocks/>
          </p:cNvSpPr>
          <p:nvPr/>
        </p:nvSpPr>
        <p:spPr>
          <a:xfrm>
            <a:off x="415611" y="2335742"/>
            <a:ext cx="11360800" cy="21865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4500" b="1"/>
              <a:t>백엔드</a:t>
            </a:r>
            <a:r>
              <a:rPr lang="en-US" altLang="ko-KR" sz="4500" b="1"/>
              <a:t>, </a:t>
            </a:r>
            <a:r>
              <a:rPr lang="ko-KR" altLang="en-US" sz="4500" b="1"/>
              <a:t>관리자 페이지</a:t>
            </a:r>
            <a:endParaRPr lang="en-US" altLang="ko-KR" sz="4500" b="1"/>
          </a:p>
          <a:p>
            <a:pPr algn="ctr">
              <a:lnSpc>
                <a:spcPct val="150000"/>
              </a:lnSpc>
            </a:pPr>
            <a:r>
              <a:rPr lang="ko-KR" altLang="en-US" sz="4500" b="1"/>
              <a:t>요청사항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0B94F9-F64B-9CEE-19DB-9D3A54806D5A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BA71ACF-A591-4C47-E6A5-84A2C26165DB}"/>
              </a:ext>
            </a:extLst>
          </p:cNvPr>
          <p:cNvSpPr/>
          <p:nvPr/>
        </p:nvSpPr>
        <p:spPr>
          <a:xfrm>
            <a:off x="-1685193" y="996462"/>
            <a:ext cx="1433146" cy="6770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프론트</a:t>
            </a:r>
            <a:r>
              <a:rPr lang="en-US" altLang="ko-KR" sz="1400"/>
              <a:t>/</a:t>
            </a:r>
            <a:r>
              <a:rPr lang="ko-KR" altLang="en-US" sz="1400"/>
              <a:t>앱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FED80B-8454-233B-7B64-4C1555D4CAAA}"/>
              </a:ext>
            </a:extLst>
          </p:cNvPr>
          <p:cNvSpPr/>
          <p:nvPr/>
        </p:nvSpPr>
        <p:spPr>
          <a:xfrm>
            <a:off x="-1685194" y="1729156"/>
            <a:ext cx="1433146" cy="6770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시안</a:t>
            </a:r>
            <a:r>
              <a:rPr lang="en-US" altLang="ko-KR" sz="1400"/>
              <a:t>-</a:t>
            </a:r>
            <a:r>
              <a:rPr lang="ko-KR" altLang="en-US" sz="1400"/>
              <a:t>퍼블리싱</a:t>
            </a:r>
          </a:p>
        </p:txBody>
      </p:sp>
    </p:spTree>
    <p:extLst>
      <p:ext uri="{BB962C8B-B14F-4D97-AF65-F5344CB8AC3E}">
        <p14:creationId xmlns:p14="http://schemas.microsoft.com/office/powerpoint/2010/main" val="160768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96D0BF9-626C-C8D0-C746-21DBCF4A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2" y="1126532"/>
            <a:ext cx="5545750" cy="26422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CE810F-4FBC-E63F-520C-B3DF2EBD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6" y="3850683"/>
            <a:ext cx="5545750" cy="25553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3DA75CE-6905-B514-2184-0DAB1F534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89535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내역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옵션 생성에 따른 변동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기타 적립의 경우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도착지 대신 적립 사유 표시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EC9813-741C-5156-3792-33B26F7E4CAC}"/>
              </a:ext>
            </a:extLst>
          </p:cNvPr>
          <p:cNvSpPr/>
          <p:nvPr/>
        </p:nvSpPr>
        <p:spPr>
          <a:xfrm>
            <a:off x="-1685193" y="996462"/>
            <a:ext cx="1433146" cy="6770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프론트</a:t>
            </a:r>
            <a:r>
              <a:rPr lang="en-US" altLang="ko-KR" sz="1400"/>
              <a:t>/</a:t>
            </a:r>
            <a:r>
              <a:rPr lang="ko-KR" altLang="en-US" sz="1400"/>
              <a:t>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94534-65C0-E5CE-D6E8-5AAE6AC15626}"/>
              </a:ext>
            </a:extLst>
          </p:cNvPr>
          <p:cNvSpPr txBox="1"/>
          <p:nvPr/>
        </p:nvSpPr>
        <p:spPr>
          <a:xfrm>
            <a:off x="9129318" y="1126532"/>
            <a:ext cx="2605483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포인트 수기 적립이 출발</a:t>
            </a:r>
            <a:r>
              <a:rPr lang="en-US" altLang="ko-KR" sz="900"/>
              <a:t>-</a:t>
            </a:r>
            <a:r>
              <a:rPr lang="ko-KR" altLang="en-US" sz="900"/>
              <a:t>도착</a:t>
            </a:r>
            <a:r>
              <a:rPr lang="en-US" altLang="ko-KR" sz="900"/>
              <a:t>, </a:t>
            </a:r>
            <a:r>
              <a:rPr lang="ko-KR" altLang="en-US" sz="900"/>
              <a:t>기타로 나뉨에 따라 앱에 표시되어야 하는 내용이 변경되었습니다</a:t>
            </a:r>
            <a:r>
              <a:rPr lang="en-US" altLang="ko-KR" sz="900"/>
              <a:t>. </a:t>
            </a:r>
            <a:r>
              <a:rPr lang="ko-KR" altLang="en-US" sz="900"/>
              <a:t>관리자를 통한 기타 적립 내용만 수정되면 될 것 같습니다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endParaRPr lang="en-US" altLang="ko-KR" sz="900"/>
          </a:p>
          <a:p>
            <a:endParaRPr lang="en-US" altLang="ko-KR" sz="900"/>
          </a:p>
          <a:p>
            <a:r>
              <a:rPr lang="en-US" altLang="ko-KR" sz="900"/>
              <a:t>(1) </a:t>
            </a:r>
            <a:r>
              <a:rPr lang="ko-KR" altLang="en-US" sz="900"/>
              <a:t>앱을 통한 출발</a:t>
            </a:r>
            <a:r>
              <a:rPr lang="en-US" altLang="ko-KR" sz="900"/>
              <a:t>-</a:t>
            </a:r>
            <a:r>
              <a:rPr lang="ko-KR" altLang="en-US" sz="900"/>
              <a:t>도착 적립</a:t>
            </a:r>
            <a:endParaRPr lang="en-US" altLang="ko-KR" sz="900"/>
          </a:p>
          <a:p>
            <a:r>
              <a:rPr lang="ko-KR" altLang="en-US" sz="900" b="1"/>
              <a:t>역사명 </a:t>
            </a:r>
            <a:r>
              <a:rPr lang="en-US" altLang="ko-KR" sz="900" b="1"/>
              <a:t>-&gt; </a:t>
            </a:r>
            <a:r>
              <a:rPr lang="ko-KR" altLang="en-US" sz="900" b="1"/>
              <a:t>역사명</a:t>
            </a:r>
            <a:endParaRPr lang="en-US" altLang="ko-KR" sz="900" b="1"/>
          </a:p>
          <a:p>
            <a:endParaRPr lang="en-US" altLang="ko-KR" sz="900"/>
          </a:p>
          <a:p>
            <a:r>
              <a:rPr lang="en-US" altLang="ko-KR" sz="900"/>
              <a:t>(2) </a:t>
            </a:r>
            <a:r>
              <a:rPr lang="ko-KR" altLang="en-US" sz="900"/>
              <a:t>관리자를 통한 출발</a:t>
            </a:r>
            <a:r>
              <a:rPr lang="en-US" altLang="ko-KR" sz="900"/>
              <a:t>-</a:t>
            </a:r>
            <a:r>
              <a:rPr lang="ko-KR" altLang="en-US" sz="900"/>
              <a:t>도착</a:t>
            </a:r>
            <a:endParaRPr lang="en-US" altLang="ko-KR" sz="900"/>
          </a:p>
          <a:p>
            <a:r>
              <a:rPr lang="en-US" altLang="ko-KR" sz="900" b="1"/>
              <a:t>(</a:t>
            </a:r>
            <a:r>
              <a:rPr lang="ko-KR" altLang="en-US" sz="900" b="1"/>
              <a:t>관리자 적립</a:t>
            </a:r>
            <a:r>
              <a:rPr lang="en-US" altLang="ko-KR" sz="900" b="1"/>
              <a:t>) </a:t>
            </a:r>
            <a:r>
              <a:rPr lang="ko-KR" altLang="en-US" sz="900" b="1"/>
              <a:t>역사명 </a:t>
            </a:r>
            <a:r>
              <a:rPr lang="en-US" altLang="ko-KR" sz="900" b="1"/>
              <a:t>-&gt; </a:t>
            </a:r>
            <a:r>
              <a:rPr lang="ko-KR" altLang="en-US" sz="900" b="1"/>
              <a:t>역사명</a:t>
            </a:r>
            <a:endParaRPr lang="en-US" altLang="ko-KR" sz="900" b="1"/>
          </a:p>
          <a:p>
            <a:endParaRPr lang="en-US" altLang="ko-KR" sz="900"/>
          </a:p>
          <a:p>
            <a:r>
              <a:rPr lang="en-US" altLang="ko-KR" sz="900"/>
              <a:t>(3) </a:t>
            </a:r>
            <a:r>
              <a:rPr lang="ko-KR" altLang="en-US" sz="900"/>
              <a:t>관리자를 통한 기타 적립</a:t>
            </a:r>
            <a:endParaRPr lang="en-US" altLang="ko-KR" sz="900"/>
          </a:p>
          <a:p>
            <a:r>
              <a:rPr lang="en-US" altLang="ko-KR" sz="900" b="1">
                <a:solidFill>
                  <a:srgbClr val="C00000"/>
                </a:solidFill>
              </a:rPr>
              <a:t>(</a:t>
            </a:r>
            <a:r>
              <a:rPr lang="ko-KR" altLang="en-US" sz="900" b="1">
                <a:solidFill>
                  <a:srgbClr val="C00000"/>
                </a:solidFill>
              </a:rPr>
              <a:t>관리자 적립</a:t>
            </a:r>
            <a:r>
              <a:rPr lang="en-US" altLang="ko-KR" sz="900" b="1">
                <a:solidFill>
                  <a:srgbClr val="C00000"/>
                </a:solidFill>
              </a:rPr>
              <a:t>) </a:t>
            </a:r>
            <a:r>
              <a:rPr lang="ko-KR" altLang="en-US" sz="900" b="1">
                <a:solidFill>
                  <a:srgbClr val="C00000"/>
                </a:solidFill>
              </a:rPr>
              <a:t>적립 사유</a:t>
            </a:r>
            <a:endParaRPr lang="en-US" altLang="ko-KR" sz="900" b="1">
              <a:solidFill>
                <a:srgbClr val="C00000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0C4C228-6E4E-73BD-5DFF-1C941C6F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26532"/>
            <a:ext cx="2951721" cy="527954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29BD26-BBAE-BD5C-3011-276903DD766E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17297EC-25EA-BC54-2893-199CB4535D07}"/>
              </a:ext>
            </a:extLst>
          </p:cNvPr>
          <p:cNvSpPr/>
          <p:nvPr/>
        </p:nvSpPr>
        <p:spPr>
          <a:xfrm>
            <a:off x="502090" y="5322285"/>
            <a:ext cx="2838987" cy="2344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AD8C10B-5568-F6BC-BFA8-78756092E66C}"/>
              </a:ext>
            </a:extLst>
          </p:cNvPr>
          <p:cNvSpPr/>
          <p:nvPr/>
        </p:nvSpPr>
        <p:spPr>
          <a:xfrm>
            <a:off x="6169951" y="3552365"/>
            <a:ext cx="1602450" cy="307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62BC32-8D27-EEB6-DC3D-76C0C066C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977" y="3875061"/>
            <a:ext cx="3315824" cy="1707919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9FE6806E-F984-7443-DC3A-2A5E4E90CEA6}"/>
              </a:ext>
            </a:extLst>
          </p:cNvPr>
          <p:cNvCxnSpPr>
            <a:endCxn id="3" idx="1"/>
          </p:cNvCxnSpPr>
          <p:nvPr/>
        </p:nvCxnSpPr>
        <p:spPr>
          <a:xfrm flipV="1">
            <a:off x="3341077" y="4729021"/>
            <a:ext cx="5077900" cy="7104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87D44A-A661-FB95-A0E6-7854931143BC}"/>
              </a:ext>
            </a:extLst>
          </p:cNvPr>
          <p:cNvSpPr txBox="1"/>
          <p:nvPr/>
        </p:nvSpPr>
        <p:spPr>
          <a:xfrm>
            <a:off x="9232359" y="3518014"/>
            <a:ext cx="2502442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>
                <a:solidFill>
                  <a:srgbClr val="C00000"/>
                </a:solidFill>
              </a:rPr>
              <a:t>Api</a:t>
            </a:r>
            <a:r>
              <a:rPr lang="ko-KR" altLang="en-US" sz="900" b="1">
                <a:solidFill>
                  <a:srgbClr val="C00000"/>
                </a:solidFill>
              </a:rPr>
              <a:t>에 </a:t>
            </a:r>
            <a:r>
              <a:rPr lang="en-US" altLang="ko-KR" sz="900" b="1">
                <a:solidFill>
                  <a:srgbClr val="C00000"/>
                </a:solidFill>
              </a:rPr>
              <a:t>admin_save_reason </a:t>
            </a:r>
            <a:r>
              <a:rPr lang="ko-KR" altLang="en-US" sz="900" b="1">
                <a:solidFill>
                  <a:srgbClr val="C00000"/>
                </a:solidFill>
              </a:rPr>
              <a:t>추가</a:t>
            </a:r>
            <a:endParaRPr lang="en-US" altLang="ko-KR" sz="900" b="1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0153" y="4043467"/>
            <a:ext cx="3696300" cy="13388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[API] GET /</a:t>
            </a:r>
            <a:r>
              <a:rPr lang="en-US" altLang="ko-KR" sz="900" dirty="0" err="1" smtClean="0"/>
              <a:t>api</a:t>
            </a:r>
            <a:r>
              <a:rPr lang="en-US" altLang="ko-KR" sz="900" dirty="0" smtClean="0"/>
              <a:t>/</a:t>
            </a:r>
            <a:r>
              <a:rPr lang="en-US" altLang="ko-KR" sz="900" dirty="0" err="1" smtClean="0"/>
              <a:t>point_save_list</a:t>
            </a:r>
            <a:endParaRPr lang="en-US" altLang="ko-KR" sz="900" dirty="0" smtClean="0"/>
          </a:p>
          <a:p>
            <a:endParaRPr lang="en-US" altLang="ko-KR" sz="900" b="1" dirty="0">
              <a:latin typeface="+mn-ea"/>
            </a:endParaRPr>
          </a:p>
          <a:p>
            <a:r>
              <a:rPr lang="en-US" altLang="ko-KR" sz="900" b="1" dirty="0" smtClean="0">
                <a:latin typeface="+mn-ea"/>
              </a:rPr>
              <a:t>1.Response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1) Add 3 fields</a:t>
            </a:r>
          </a:p>
          <a:p>
            <a:r>
              <a:rPr lang="en-US" altLang="ko-KR" sz="900" b="1" dirty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admin_save_type</a:t>
            </a:r>
            <a:r>
              <a:rPr lang="en-US" altLang="ko-KR" sz="900" dirty="0" smtClean="0">
                <a:latin typeface="+mn-ea"/>
              </a:rPr>
              <a:t> / string /</a:t>
            </a:r>
            <a:r>
              <a:rPr lang="ko-KR" altLang="en-US" sz="900" dirty="0" smtClean="0">
                <a:latin typeface="+mn-ea"/>
              </a:rPr>
              <a:t>포인트적립유형</a:t>
            </a:r>
            <a:endParaRPr lang="ko-KR" altLang="en-US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 err="1" smtClean="0">
                <a:latin typeface="+mn-ea"/>
              </a:rPr>
              <a:t>admin_save_type_name</a:t>
            </a:r>
            <a:r>
              <a:rPr lang="en-US" altLang="ko-KR" sz="900" dirty="0" smtClean="0">
                <a:latin typeface="+mn-ea"/>
              </a:rPr>
              <a:t> / string / </a:t>
            </a:r>
            <a:r>
              <a:rPr lang="ko-KR" altLang="en-US" sz="900" dirty="0" smtClean="0">
                <a:latin typeface="+mn-ea"/>
              </a:rPr>
              <a:t>포인트적립유형명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>
                <a:latin typeface="+mn-ea"/>
              </a:rPr>
              <a:t>      - </a:t>
            </a:r>
            <a:r>
              <a:rPr lang="en-US" altLang="ko-KR" sz="900" dirty="0" smtClean="0">
                <a:latin typeface="+mn-ea"/>
              </a:rPr>
              <a:t>'station‘/'</a:t>
            </a:r>
            <a:r>
              <a:rPr lang="en-US" altLang="ko-KR" sz="900" dirty="0" err="1" smtClean="0">
                <a:latin typeface="+mn-ea"/>
              </a:rPr>
              <a:t>etc</a:t>
            </a:r>
            <a:r>
              <a:rPr lang="en-US" altLang="ko-KR" sz="900" dirty="0" smtClean="0">
                <a:latin typeface="+mn-ea"/>
              </a:rPr>
              <a:t>‘ (</a:t>
            </a:r>
            <a:r>
              <a:rPr lang="ko-KR" altLang="en-US" sz="900" dirty="0" smtClean="0">
                <a:latin typeface="+mn-ea"/>
              </a:rPr>
              <a:t>출발</a:t>
            </a:r>
            <a:r>
              <a:rPr lang="en-US" altLang="ko-KR" sz="900" dirty="0">
                <a:latin typeface="+mn-ea"/>
              </a:rPr>
              <a:t>-</a:t>
            </a:r>
            <a:r>
              <a:rPr lang="ko-KR" altLang="en-US" sz="900" dirty="0">
                <a:latin typeface="+mn-ea"/>
              </a:rPr>
              <a:t>도착적립</a:t>
            </a:r>
            <a:r>
              <a:rPr lang="en-US" altLang="ko-KR" sz="900" dirty="0">
                <a:latin typeface="+mn-ea"/>
              </a:rPr>
              <a:t>/</a:t>
            </a:r>
            <a:r>
              <a:rPr lang="ko-KR" altLang="en-US" sz="900" dirty="0">
                <a:latin typeface="+mn-ea"/>
              </a:rPr>
              <a:t>기타적립</a:t>
            </a:r>
            <a:r>
              <a:rPr lang="en-US" altLang="ko-KR" sz="900" dirty="0">
                <a:latin typeface="+mn-ea"/>
              </a:rPr>
              <a:t>)</a:t>
            </a:r>
            <a:endParaRPr lang="ko-KR" altLang="en-US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 err="1" smtClean="0">
                <a:latin typeface="+mn-ea"/>
              </a:rPr>
              <a:t>admin_save_reason</a:t>
            </a:r>
            <a:r>
              <a:rPr lang="en-US" altLang="ko-KR" sz="900" dirty="0" smtClean="0">
                <a:latin typeface="+mn-ea"/>
              </a:rPr>
              <a:t> / string / </a:t>
            </a:r>
            <a:r>
              <a:rPr lang="ko-KR" altLang="en-US" sz="900" dirty="0" smtClean="0">
                <a:latin typeface="+mn-ea"/>
              </a:rPr>
              <a:t>포인트적립사유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524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90D7928-D689-5829-C38C-36AC4686F3D4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37E1885-82F4-82D2-610E-C2D174FDF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10122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이력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도착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제한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도착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제한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02997C-9F3B-5F8E-014F-7AC4D20DD96E}"/>
              </a:ext>
            </a:extLst>
          </p:cNvPr>
          <p:cNvSpPr txBox="1"/>
          <p:nvPr/>
        </p:nvSpPr>
        <p:spPr>
          <a:xfrm>
            <a:off x="303412" y="4460065"/>
            <a:ext cx="6354561" cy="133882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출발</a:t>
            </a:r>
            <a:r>
              <a:rPr lang="en-US" altLang="ko-KR" sz="900" dirty="0"/>
              <a:t>-</a:t>
            </a:r>
            <a:r>
              <a:rPr lang="ko-KR" altLang="en-US" sz="900" dirty="0"/>
              <a:t>도착 적립 시</a:t>
            </a:r>
            <a:r>
              <a:rPr lang="en-US" altLang="ko-KR" sz="900" dirty="0"/>
              <a:t>, </a:t>
            </a:r>
            <a:r>
              <a:rPr lang="ko-KR" altLang="en-US" sz="900" b="1" dirty="0"/>
              <a:t>최대 적립 포인트를 </a:t>
            </a:r>
            <a:r>
              <a:rPr lang="en-US" altLang="ko-KR" sz="900" b="1" dirty="0"/>
              <a:t>100p</a:t>
            </a:r>
            <a:r>
              <a:rPr lang="ko-KR" altLang="en-US" sz="900" b="1" dirty="0"/>
              <a:t>로 제한 </a:t>
            </a:r>
            <a:r>
              <a:rPr lang="ko-KR" altLang="en-US" sz="900" dirty="0"/>
              <a:t>부탁드립니다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r>
              <a:rPr lang="en-US" altLang="ko-KR" sz="900" dirty="0"/>
              <a:t>1</a:t>
            </a:r>
            <a:r>
              <a:rPr lang="ko-KR" altLang="en-US" sz="900" dirty="0"/>
              <a:t>일 </a:t>
            </a:r>
            <a:r>
              <a:rPr lang="en-US" altLang="ko-KR" sz="900" dirty="0"/>
              <a:t>100p </a:t>
            </a:r>
            <a:r>
              <a:rPr lang="ko-KR" altLang="en-US" sz="900" dirty="0"/>
              <a:t>제한은 아니고</a:t>
            </a:r>
            <a:r>
              <a:rPr lang="en-US" altLang="ko-KR" sz="900" dirty="0"/>
              <a:t>, </a:t>
            </a:r>
            <a:r>
              <a:rPr lang="ko-KR" altLang="en-US" sz="900" dirty="0"/>
              <a:t>관리자 페이지에서 출발</a:t>
            </a:r>
            <a:r>
              <a:rPr lang="en-US" altLang="ko-KR" sz="900" dirty="0"/>
              <a:t>-</a:t>
            </a:r>
            <a:r>
              <a:rPr lang="ko-KR" altLang="en-US" sz="900" dirty="0"/>
              <a:t>도착 시 </a:t>
            </a:r>
            <a:r>
              <a:rPr lang="en-US" altLang="ko-KR" sz="900" b="1" dirty="0"/>
              <a:t>1</a:t>
            </a:r>
            <a:r>
              <a:rPr lang="ko-KR" altLang="en-US" sz="900" b="1" dirty="0"/>
              <a:t>회 적립 제한을 </a:t>
            </a:r>
            <a:r>
              <a:rPr lang="en-US" altLang="ko-KR" sz="900" b="1" dirty="0"/>
              <a:t>100p</a:t>
            </a:r>
            <a:r>
              <a:rPr lang="ko-KR" altLang="en-US" sz="900" dirty="0"/>
              <a:t>로 막으면 될 것 같습니다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(</a:t>
            </a:r>
            <a:r>
              <a:rPr lang="ko-KR" altLang="en-US" sz="900" dirty="0"/>
              <a:t>하루에 여러 개의 출발</a:t>
            </a:r>
            <a:r>
              <a:rPr lang="en-US" altLang="ko-KR" sz="900" dirty="0"/>
              <a:t>-</a:t>
            </a:r>
            <a:r>
              <a:rPr lang="ko-KR" altLang="en-US" sz="900" dirty="0"/>
              <a:t>도착을 처리하는 경우 고려</a:t>
            </a:r>
            <a:r>
              <a:rPr lang="en-US" altLang="ko-KR" sz="900" dirty="0"/>
              <a:t>)</a:t>
            </a:r>
          </a:p>
          <a:p>
            <a:endParaRPr lang="en-US" altLang="ko-KR" sz="900" dirty="0"/>
          </a:p>
          <a:p>
            <a:r>
              <a:rPr lang="ko-KR" altLang="en-US" sz="900" dirty="0"/>
              <a:t>아래에 안내 멘트로</a:t>
            </a:r>
            <a:endParaRPr lang="en-US" altLang="ko-KR" sz="900" dirty="0"/>
          </a:p>
          <a:p>
            <a:r>
              <a:rPr lang="en-US" altLang="ko-KR" sz="900" b="1" dirty="0"/>
              <a:t>*</a:t>
            </a:r>
            <a:r>
              <a:rPr lang="ko-KR" altLang="en-US" sz="900" b="1" dirty="0"/>
              <a:t>출발지</a:t>
            </a:r>
            <a:r>
              <a:rPr lang="en-US" altLang="ko-KR" sz="900" b="1" dirty="0"/>
              <a:t>-</a:t>
            </a:r>
            <a:r>
              <a:rPr lang="ko-KR" altLang="en-US" sz="900" b="1" dirty="0"/>
              <a:t>도착지의 거리가 </a:t>
            </a:r>
            <a:r>
              <a:rPr lang="en-US" altLang="ko-KR" sz="900" b="1" dirty="0"/>
              <a:t>30km </a:t>
            </a:r>
            <a:r>
              <a:rPr lang="ko-KR" altLang="en-US" sz="900" b="1" dirty="0"/>
              <a:t>초과로 적립 포인트가 </a:t>
            </a:r>
            <a:r>
              <a:rPr lang="en-US" altLang="ko-KR" sz="900" b="1" dirty="0"/>
              <a:t>100p</a:t>
            </a:r>
            <a:r>
              <a:rPr lang="ko-KR" altLang="en-US" sz="900" b="1" dirty="0"/>
              <a:t>가 넘는 경우에도</a:t>
            </a:r>
            <a:r>
              <a:rPr lang="en-US" altLang="ko-KR" sz="900" b="1" dirty="0"/>
              <a:t> 1</a:t>
            </a:r>
            <a:r>
              <a:rPr lang="ko-KR" altLang="en-US" sz="900" b="1" dirty="0"/>
              <a:t>회 적립 포인트는 </a:t>
            </a:r>
            <a:r>
              <a:rPr lang="en-US" altLang="ko-KR" sz="900" b="1" dirty="0"/>
              <a:t>100p</a:t>
            </a:r>
            <a:r>
              <a:rPr lang="ko-KR" altLang="en-US" sz="900" b="1" dirty="0"/>
              <a:t>로 제한됩니다</a:t>
            </a:r>
            <a:r>
              <a:rPr lang="en-US" altLang="ko-KR" sz="900" b="1" dirty="0"/>
              <a:t>.</a:t>
            </a:r>
          </a:p>
          <a:p>
            <a:r>
              <a:rPr lang="en-US" altLang="ko-KR" sz="900" b="1" dirty="0"/>
              <a:t>**100p </a:t>
            </a:r>
            <a:r>
              <a:rPr lang="ko-KR" altLang="en-US" sz="900" b="1" dirty="0"/>
              <a:t>초과 포인트 적립이 필요한 경우</a:t>
            </a:r>
            <a:r>
              <a:rPr lang="en-US" altLang="ko-KR" sz="900" b="1" dirty="0"/>
              <a:t>, 2</a:t>
            </a:r>
            <a:r>
              <a:rPr lang="ko-KR" altLang="en-US" sz="900" b="1" dirty="0"/>
              <a:t>회 이상으로 나눠서 처리하거나 </a:t>
            </a:r>
            <a:r>
              <a:rPr lang="en-US" altLang="ko-KR" sz="900" b="1" dirty="0"/>
              <a:t>‘</a:t>
            </a:r>
            <a:r>
              <a:rPr lang="ko-KR" altLang="en-US" sz="900" b="1" dirty="0"/>
              <a:t>기타 적립</a:t>
            </a:r>
            <a:r>
              <a:rPr lang="en-US" altLang="ko-KR" sz="900" b="1" dirty="0"/>
              <a:t>‘</a:t>
            </a:r>
            <a:r>
              <a:rPr lang="ko-KR" altLang="en-US" sz="900" b="1" dirty="0"/>
              <a:t>을 사용해주시기를 바랍니다</a:t>
            </a:r>
            <a:r>
              <a:rPr lang="en-US" altLang="ko-KR" sz="900" b="1" dirty="0"/>
              <a:t>.</a:t>
            </a:r>
          </a:p>
          <a:p>
            <a:r>
              <a:rPr lang="ko-KR" altLang="en-US" sz="900" b="1" dirty="0"/>
              <a:t>추가 부탁드립니다 </a:t>
            </a:r>
            <a:r>
              <a:rPr lang="en-US" altLang="ko-KR" sz="900" b="1" dirty="0"/>
              <a:t>!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EF56F6E-2865-7697-D1C9-30C51618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" y="1130187"/>
            <a:ext cx="6354562" cy="3122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79654" y="2202972"/>
            <a:ext cx="3696300" cy="216982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</a:t>
            </a:r>
            <a:r>
              <a:rPr lang="ko-KR" altLang="en-US" sz="900" b="1" dirty="0" smtClean="0"/>
              <a:t>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적립 포인트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b="1" dirty="0" err="1" smtClean="0">
                <a:latin typeface="+mn-ea"/>
              </a:rPr>
              <a:t>save_point</a:t>
            </a:r>
            <a:r>
              <a:rPr lang="en-US" altLang="ko-KR" sz="900" b="1" dirty="0" smtClean="0">
                <a:latin typeface="+mn-ea"/>
              </a:rPr>
              <a:t>}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append guide text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“</a:t>
            </a:r>
            <a:r>
              <a:rPr lang="ko-KR" altLang="en-US" sz="900" dirty="0">
                <a:latin typeface="+mn-ea"/>
              </a:rPr>
              <a:t>*출발지</a:t>
            </a:r>
            <a:r>
              <a:rPr lang="en-US" altLang="ko-KR" sz="900" dirty="0">
                <a:latin typeface="+mn-ea"/>
              </a:rPr>
              <a:t>-</a:t>
            </a:r>
            <a:r>
              <a:rPr lang="ko-KR" altLang="en-US" sz="900" dirty="0">
                <a:latin typeface="+mn-ea"/>
              </a:rPr>
              <a:t>도착지의 거리가 </a:t>
            </a:r>
            <a:r>
              <a:rPr lang="en-US" altLang="ko-KR" sz="900" dirty="0">
                <a:latin typeface="+mn-ea"/>
              </a:rPr>
              <a:t>30km </a:t>
            </a:r>
            <a:r>
              <a:rPr lang="ko-KR" altLang="en-US" sz="900" dirty="0">
                <a:latin typeface="+mn-ea"/>
              </a:rPr>
              <a:t>초과로 적립 포인트가 </a:t>
            </a:r>
            <a:r>
              <a:rPr lang="en-US" altLang="ko-KR" sz="900" dirty="0">
                <a:latin typeface="+mn-ea"/>
              </a:rPr>
              <a:t>100p</a:t>
            </a:r>
            <a:r>
              <a:rPr lang="ko-KR" altLang="en-US" sz="900" dirty="0">
                <a:latin typeface="+mn-ea"/>
              </a:rPr>
              <a:t>가 넘는 경우에도 </a:t>
            </a:r>
            <a:r>
              <a:rPr lang="en-US" altLang="ko-KR" sz="900" dirty="0">
                <a:latin typeface="+mn-ea"/>
              </a:rPr>
              <a:t>1</a:t>
            </a:r>
            <a:r>
              <a:rPr lang="ko-KR" altLang="en-US" sz="900" dirty="0">
                <a:latin typeface="+mn-ea"/>
              </a:rPr>
              <a:t>회 적립 포인트는 </a:t>
            </a:r>
            <a:r>
              <a:rPr lang="en-US" altLang="ko-KR" sz="900" dirty="0">
                <a:latin typeface="+mn-ea"/>
              </a:rPr>
              <a:t>100p</a:t>
            </a:r>
            <a:r>
              <a:rPr lang="ko-KR" altLang="en-US" sz="900" dirty="0">
                <a:latin typeface="+mn-ea"/>
              </a:rPr>
              <a:t>로 제한됩니다</a:t>
            </a:r>
            <a:r>
              <a:rPr lang="en-US" altLang="ko-KR" sz="900" dirty="0">
                <a:latin typeface="+mn-ea"/>
              </a:rPr>
              <a:t>.”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“</a:t>
            </a:r>
            <a:r>
              <a:rPr lang="ko-KR" altLang="en-US" sz="900" dirty="0">
                <a:latin typeface="+mn-ea"/>
              </a:rPr>
              <a:t>*</a:t>
            </a:r>
            <a:r>
              <a:rPr lang="en-US" altLang="ko-KR" sz="900" dirty="0">
                <a:latin typeface="+mn-ea"/>
              </a:rPr>
              <a:t>100p </a:t>
            </a:r>
            <a:r>
              <a:rPr lang="ko-KR" altLang="en-US" sz="900" dirty="0">
                <a:latin typeface="+mn-ea"/>
              </a:rPr>
              <a:t>초과 포인트 적립이 필요한 경우</a:t>
            </a:r>
            <a:r>
              <a:rPr lang="en-US" altLang="ko-KR" sz="900" dirty="0">
                <a:latin typeface="+mn-ea"/>
              </a:rPr>
              <a:t>, 2</a:t>
            </a:r>
            <a:r>
              <a:rPr lang="ko-KR" altLang="en-US" sz="900" dirty="0">
                <a:latin typeface="+mn-ea"/>
              </a:rPr>
              <a:t>회 이상으로 나눠서 처리하거나 ‘기타 적립‘을 사용해주시기를 바랍니다</a:t>
            </a:r>
            <a:r>
              <a:rPr lang="en-US" altLang="ko-KR" sz="900" dirty="0">
                <a:latin typeface="+mn-ea"/>
              </a:rPr>
              <a:t>.”</a:t>
            </a:r>
            <a:r>
              <a:rPr lang="ko-KR" altLang="en-US" sz="900" dirty="0" smtClean="0">
                <a:latin typeface="+mn-ea"/>
              </a:rPr>
              <a:t> 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   b</a:t>
            </a:r>
            <a:r>
              <a:rPr lang="en-US" altLang="ko-KR" sz="900" b="1" dirty="0" smtClean="0">
                <a:latin typeface="+mn-ea"/>
              </a:rPr>
              <a:t>) if value &gt; 100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- set by 100 (max value)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</a:t>
            </a: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344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9774BB0-3711-EBC4-A962-7FD50C8D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2196642"/>
            <a:ext cx="7042638" cy="32521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352D4BE-5836-B709-2C7C-454EDF6A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30983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안내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구매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정기 쿠폰 발행 설정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회원가입 쿠폰 안내 내용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 내용 수정 부탁드립니다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2023.09.06.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5F14103-BAF3-9910-0E5F-66FB7E615A04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F1D36C1-3E6B-FCE2-6825-AA7414027943}"/>
              </a:ext>
            </a:extLst>
          </p:cNvPr>
          <p:cNvSpPr/>
          <p:nvPr/>
        </p:nvSpPr>
        <p:spPr>
          <a:xfrm>
            <a:off x="2979546" y="2920573"/>
            <a:ext cx="1574870" cy="2270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A76866-CDE2-B2E6-86CF-47BDA0D6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13" y="2394663"/>
            <a:ext cx="5102159" cy="28560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D2043EA-33FF-7D4E-6EFC-4C49714CE1B8}"/>
              </a:ext>
            </a:extLst>
          </p:cNvPr>
          <p:cNvSpPr/>
          <p:nvPr/>
        </p:nvSpPr>
        <p:spPr>
          <a:xfrm>
            <a:off x="7975566" y="2606979"/>
            <a:ext cx="2645541" cy="2270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B4E5EA3-F922-3D9A-C3C3-129611314ADC}"/>
              </a:ext>
            </a:extLst>
          </p:cNvPr>
          <p:cNvCxnSpPr>
            <a:stCxn id="3" idx="3"/>
          </p:cNvCxnSpPr>
          <p:nvPr/>
        </p:nvCxnSpPr>
        <p:spPr>
          <a:xfrm flipV="1">
            <a:off x="4554416" y="2708031"/>
            <a:ext cx="3464169" cy="3260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5E8C27-B392-68D7-5F48-D3A1B572C61D}"/>
              </a:ext>
            </a:extLst>
          </p:cNvPr>
          <p:cNvSpPr txBox="1"/>
          <p:nvPr/>
        </p:nvSpPr>
        <p:spPr>
          <a:xfrm>
            <a:off x="7253654" y="1129273"/>
            <a:ext cx="4481147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*</a:t>
            </a:r>
            <a:r>
              <a:rPr lang="ko-KR" altLang="en-US" sz="900"/>
              <a:t>회원가입 시</a:t>
            </a:r>
            <a:r>
              <a:rPr lang="en-US" altLang="ko-KR" sz="900"/>
              <a:t>, </a:t>
            </a:r>
            <a:r>
              <a:rPr lang="ko-KR" altLang="en-US" sz="900"/>
              <a:t>자동으로 회원 계정에 </a:t>
            </a:r>
            <a:r>
              <a:rPr lang="en-US" altLang="ko-KR" sz="900"/>
              <a:t>‘</a:t>
            </a:r>
            <a:r>
              <a:rPr lang="ko-KR" altLang="en-US" sz="900"/>
              <a:t>회원가입 쿠폰</a:t>
            </a:r>
            <a:r>
              <a:rPr lang="en-US" altLang="ko-KR" sz="900"/>
              <a:t>‘ </a:t>
            </a:r>
            <a:r>
              <a:rPr lang="ko-KR" altLang="en-US" sz="900"/>
              <a:t>생성</a:t>
            </a:r>
            <a:endParaRPr lang="en-US" altLang="ko-KR" sz="900"/>
          </a:p>
          <a:p>
            <a:r>
              <a:rPr lang="ko-KR" altLang="en-US" sz="900"/>
              <a:t>으로 안내 내용 수정 부탁드립니다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46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9981871-24BA-405D-EBFD-1629D965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1" y="1468316"/>
            <a:ext cx="6760578" cy="49259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290C229-11FD-B7A0-FE42-A48F4188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71080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API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/api/mall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소요 시간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소요 시간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2023.09.06.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EE6E94DA-E2AF-B6CC-51C0-C325F15578B9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0FCCA-218E-A6C7-BDAF-1BBE8BC9CAA1}"/>
              </a:ext>
            </a:extLst>
          </p:cNvPr>
          <p:cNvSpPr txBox="1"/>
          <p:nvPr/>
        </p:nvSpPr>
        <p:spPr>
          <a:xfrm>
            <a:off x="7253654" y="1129273"/>
            <a:ext cx="3965331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</a:t>
            </a:r>
            <a:r>
              <a:rPr lang="en-US" altLang="ko-KR" sz="900"/>
              <a:t>api</a:t>
            </a:r>
            <a:r>
              <a:rPr lang="ko-KR" altLang="en-US" sz="900"/>
              <a:t>에 </a:t>
            </a:r>
            <a:r>
              <a:rPr lang="ko-KR" altLang="en-US" sz="900" b="1"/>
              <a:t>평균 소요 시간</a:t>
            </a:r>
            <a:r>
              <a:rPr lang="ko-KR" altLang="en-US" sz="900"/>
              <a:t>이 전달되지 않는 것 같습니다</a:t>
            </a:r>
            <a:r>
              <a:rPr lang="en-US" altLang="ko-KR" sz="900"/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8CFEC9E-7F3B-345C-D88B-18E6D22A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54" y="1468316"/>
            <a:ext cx="2770535" cy="49259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1D79714-4414-ABB4-88DC-C1E5308C9AD0}"/>
              </a:ext>
            </a:extLst>
          </p:cNvPr>
          <p:cNvSpPr/>
          <p:nvPr/>
        </p:nvSpPr>
        <p:spPr>
          <a:xfrm>
            <a:off x="1766696" y="4584273"/>
            <a:ext cx="2818004" cy="2270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AB9BA2-A0D3-2B12-2085-693C0EEFB6AF}"/>
              </a:ext>
            </a:extLst>
          </p:cNvPr>
          <p:cNvSpPr/>
          <p:nvPr/>
        </p:nvSpPr>
        <p:spPr>
          <a:xfrm>
            <a:off x="7302900" y="2679273"/>
            <a:ext cx="2603100" cy="1528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0B73E13-5B3E-4047-E7C8-1DD9DB4B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299" y="3717422"/>
            <a:ext cx="2772502" cy="25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F7A13DA-9BB0-EF8C-D74C-E8B79C3DCF40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965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00509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101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에이전트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판매자 일괄계정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판매자 일괄계정 생성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 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매장코드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PW : '1'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스톤에서 제시하는 초기 비밀번호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223ABB6-2407-673E-E490-3DBD95F7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5" y="1222303"/>
            <a:ext cx="5886185" cy="27986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96E7D-E753-3F4E-D43B-16CA53F5B908}"/>
              </a:ext>
            </a:extLst>
          </p:cNvPr>
          <p:cNvSpPr txBox="1"/>
          <p:nvPr/>
        </p:nvSpPr>
        <p:spPr>
          <a:xfrm>
            <a:off x="6447038" y="1222303"/>
            <a:ext cx="3992362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(</a:t>
            </a:r>
            <a:r>
              <a:rPr lang="ko-KR" altLang="en-US" sz="900"/>
              <a:t>관리자 페이지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ko-KR" altLang="en-US" sz="900"/>
              <a:t>이전에 등록해주신 관리자 계정이 전부 다 삭제된 것으로 확인됩니다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재등록 부탁드립니다</a:t>
            </a:r>
            <a:r>
              <a:rPr lang="en-US" altLang="ko-KR" sz="900"/>
              <a:t>. </a:t>
            </a:r>
            <a:r>
              <a:rPr lang="ko-KR" altLang="en-US" sz="900"/>
              <a:t>혹시 엑셀 파일 재송부 필요하다면 말씀해주세요</a:t>
            </a:r>
            <a:r>
              <a:rPr lang="en-US" altLang="ko-KR" sz="900"/>
              <a:t> 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5D9E37-FFD5-FE76-5209-089BA412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135" y="3866321"/>
            <a:ext cx="7124700" cy="2719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81B316-25EE-F31D-8476-75C59251333E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</p:spTree>
    <p:extLst>
      <p:ext uri="{BB962C8B-B14F-4D97-AF65-F5344CB8AC3E}">
        <p14:creationId xmlns:p14="http://schemas.microsoft.com/office/powerpoint/2010/main" val="273156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465A464-7A0A-7768-068C-136C812F3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46071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965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00509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기본값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기본값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D9F3E24-8ACB-E154-8382-8CEB1CC4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26901"/>
            <a:ext cx="7345162" cy="5024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2B471-F42C-DCD9-ECD3-41F999BDACA0}"/>
              </a:ext>
            </a:extLst>
          </p:cNvPr>
          <p:cNvSpPr txBox="1"/>
          <p:nvPr/>
        </p:nvSpPr>
        <p:spPr>
          <a:xfrm>
            <a:off x="7742439" y="1126901"/>
            <a:ext cx="3992362" cy="92333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최대 주문 가능 수량 기본값 </a:t>
            </a:r>
            <a:r>
              <a:rPr lang="en-US" altLang="ko-KR" sz="900"/>
              <a:t>: 5</a:t>
            </a:r>
          </a:p>
          <a:p>
            <a:r>
              <a:rPr lang="ko-KR" altLang="en-US" sz="900"/>
              <a:t>상품 노출 기본값 </a:t>
            </a:r>
            <a:r>
              <a:rPr lang="en-US" altLang="ko-KR" sz="900"/>
              <a:t>: </a:t>
            </a:r>
            <a:r>
              <a:rPr lang="ko-KR" altLang="en-US" sz="900"/>
              <a:t>여</a:t>
            </a:r>
            <a:endParaRPr lang="en-US" altLang="ko-KR" sz="900"/>
          </a:p>
          <a:p>
            <a:r>
              <a:rPr lang="ko-KR" altLang="en-US" sz="900"/>
              <a:t>품절 표시 기본값 </a:t>
            </a:r>
            <a:r>
              <a:rPr lang="en-US" altLang="ko-KR" sz="900"/>
              <a:t>: </a:t>
            </a:r>
            <a:r>
              <a:rPr lang="ko-KR" altLang="en-US" sz="900"/>
              <a:t>표시 안 함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으로 부탁드립니다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편의점</a:t>
            </a:r>
            <a:r>
              <a:rPr lang="en-US" altLang="ko-KR" sz="900"/>
              <a:t>, </a:t>
            </a:r>
            <a:r>
              <a:rPr lang="ko-KR" altLang="en-US" sz="900"/>
              <a:t>전문점 동일</a:t>
            </a:r>
            <a:r>
              <a:rPr lang="en-US" altLang="ko-KR" sz="900"/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AD2F85-DBFF-5115-41CF-12D92F4934F6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6AA173-2689-5F21-2B20-87AC98FDD57C}"/>
              </a:ext>
            </a:extLst>
          </p:cNvPr>
          <p:cNvSpPr/>
          <p:nvPr/>
        </p:nvSpPr>
        <p:spPr>
          <a:xfrm>
            <a:off x="1538095" y="4513934"/>
            <a:ext cx="6110479" cy="12171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42439" y="2757397"/>
            <a:ext cx="413639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[KRS goods &amp; </a:t>
            </a:r>
            <a:r>
              <a:rPr lang="en-US" altLang="ko-KR" sz="900" b="1" dirty="0" err="1" smtClean="0"/>
              <a:t>saleitem</a:t>
            </a:r>
            <a:r>
              <a:rPr lang="en-US" altLang="ko-KR" sz="900" b="1" dirty="0" smtClean="0"/>
              <a:t> scheduler]</a:t>
            </a: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1.DB (</a:t>
            </a:r>
            <a:r>
              <a:rPr lang="en-US" altLang="ko-KR" sz="900" dirty="0" err="1" smtClean="0">
                <a:latin typeface="+mn-ea"/>
              </a:rPr>
              <a:t>st_product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1) set default value</a:t>
            </a:r>
          </a:p>
          <a:p>
            <a:r>
              <a:rPr lang="en-US" altLang="ko-KR" sz="900" b="1" dirty="0">
                <a:latin typeface="+mn-ea"/>
              </a:rPr>
              <a:t>     - </a:t>
            </a:r>
            <a:r>
              <a:rPr lang="en-US" altLang="ko-KR" sz="900" b="1" dirty="0" err="1" smtClean="0">
                <a:latin typeface="+mn-ea"/>
              </a:rPr>
              <a:t>max_order_count</a:t>
            </a:r>
            <a:r>
              <a:rPr lang="en-US" altLang="ko-KR" sz="900" b="1" dirty="0" smtClean="0">
                <a:latin typeface="+mn-ea"/>
              </a:rPr>
              <a:t> = 5</a:t>
            </a:r>
          </a:p>
          <a:p>
            <a:r>
              <a:rPr lang="en-US" altLang="ko-KR" sz="900" b="1" dirty="0">
                <a:latin typeface="+mn-ea"/>
              </a:rPr>
              <a:t>     - </a:t>
            </a:r>
            <a:r>
              <a:rPr lang="en-US" altLang="ko-KR" sz="900" b="1" dirty="0" err="1" smtClean="0">
                <a:latin typeface="+mn-ea"/>
              </a:rPr>
              <a:t>sold_out_yn</a:t>
            </a:r>
            <a:r>
              <a:rPr lang="en-US" altLang="ko-KR" sz="900" b="1" dirty="0" smtClean="0">
                <a:latin typeface="+mn-ea"/>
              </a:rPr>
              <a:t> = ‘N’</a:t>
            </a:r>
            <a:endParaRPr lang="en-US" altLang="ko-KR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0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928D6C8-C2D2-AD95-7B79-FFCBBC25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91319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965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00509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필드명 변경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필드명 변경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CB86FE73-CADC-ED47-7F0A-A90B3DCD0777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6E17AE-455B-FA49-FD72-9EF9B1A3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26901"/>
            <a:ext cx="7345162" cy="5024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E308B7-BDD5-E697-EB7D-25FCEB87861F}"/>
              </a:ext>
            </a:extLst>
          </p:cNvPr>
          <p:cNvSpPr txBox="1"/>
          <p:nvPr/>
        </p:nvSpPr>
        <p:spPr>
          <a:xfrm>
            <a:off x="7812778" y="4433035"/>
            <a:ext cx="2841126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‘</a:t>
            </a:r>
            <a:r>
              <a:rPr lang="ko-KR" altLang="en-US" sz="900" dirty="0"/>
              <a:t>최대 주문 가능 수량</a:t>
            </a:r>
            <a:r>
              <a:rPr lang="en-US" altLang="ko-KR" sz="900" dirty="0"/>
              <a:t>’</a:t>
            </a:r>
            <a:r>
              <a:rPr lang="ko-KR" altLang="en-US" sz="900" dirty="0"/>
              <a:t>을</a:t>
            </a:r>
            <a:endParaRPr lang="en-US" altLang="ko-KR" sz="900" dirty="0"/>
          </a:p>
          <a:p>
            <a:r>
              <a:rPr lang="en-US" altLang="ko-KR" sz="900" dirty="0"/>
              <a:t>‘1</a:t>
            </a:r>
            <a:r>
              <a:rPr lang="ko-KR" altLang="en-US" sz="900" dirty="0"/>
              <a:t>회 최대 주문 가능 수량</a:t>
            </a:r>
            <a:r>
              <a:rPr lang="en-US" altLang="ko-KR" sz="900" dirty="0"/>
              <a:t>’</a:t>
            </a:r>
            <a:r>
              <a:rPr lang="ko-KR" altLang="en-US" sz="900" dirty="0"/>
              <a:t>으로 변경 부탁드립니다</a:t>
            </a:r>
            <a:r>
              <a:rPr lang="en-US" altLang="ko-KR" sz="900" dirty="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23D2B06-6A04-4308-5DF8-1BD456C94D15}"/>
              </a:ext>
            </a:extLst>
          </p:cNvPr>
          <p:cNvSpPr/>
          <p:nvPr/>
        </p:nvSpPr>
        <p:spPr>
          <a:xfrm>
            <a:off x="1538096" y="4513934"/>
            <a:ext cx="941336" cy="207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20878" y="1853347"/>
            <a:ext cx="36963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1.Menu navigation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스마트 오더 </a:t>
            </a:r>
            <a:r>
              <a:rPr lang="ko-KR" altLang="en-US" sz="1000" dirty="0"/>
              <a:t>관리 </a:t>
            </a:r>
            <a:r>
              <a:rPr lang="en-US" altLang="ko-KR" sz="1000" dirty="0"/>
              <a:t>&gt;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/>
              <a:t>상품 관리 </a:t>
            </a:r>
            <a:r>
              <a:rPr lang="en-US" altLang="ko-KR" sz="1000" b="1" dirty="0"/>
              <a:t>(//</a:t>
            </a:r>
            <a:r>
              <a:rPr lang="en-US" altLang="ko-KR" sz="1000" b="1" dirty="0" err="1"/>
              <a:t>storeProduct</a:t>
            </a:r>
            <a:r>
              <a:rPr lang="en-US" altLang="ko-KR" sz="1000" b="1" dirty="0"/>
              <a:t>)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상세</a:t>
            </a:r>
            <a:r>
              <a:rPr lang="en-US" altLang="ko-KR" sz="1000" b="1" dirty="0" smtClean="0"/>
              <a:t>(Modify)</a:t>
            </a:r>
            <a:endParaRPr lang="en-US" altLang="ko-KR" sz="1000" dirty="0" smtClean="0"/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2.Field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1) </a:t>
            </a:r>
            <a:r>
              <a:rPr lang="ko-KR" altLang="en-US" sz="1000" dirty="0" smtClean="0">
                <a:latin typeface="+mn-ea"/>
              </a:rPr>
              <a:t>최대 주문 가능 수량</a:t>
            </a:r>
            <a:endParaRPr lang="en-US" altLang="ko-KR" sz="1000" dirty="0" smtClean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   - change label with “</a:t>
            </a:r>
            <a:r>
              <a:rPr lang="en-US" altLang="ko-KR" sz="1000" dirty="0"/>
              <a:t>1</a:t>
            </a:r>
            <a:r>
              <a:rPr lang="ko-KR" altLang="en-US" sz="1000" dirty="0"/>
              <a:t>회 최대 주문 가능 </a:t>
            </a:r>
            <a:r>
              <a:rPr lang="ko-KR" altLang="en-US" sz="1000" dirty="0" smtClean="0"/>
              <a:t>수량</a:t>
            </a:r>
            <a:r>
              <a:rPr lang="en-US" altLang="ko-KR" sz="1000" dirty="0" smtClean="0"/>
              <a:t>”</a:t>
            </a:r>
            <a:endParaRPr lang="en-US" altLang="ko-KR" sz="1000" b="1" dirty="0" smtClean="0">
              <a:latin typeface="+mn-ea"/>
            </a:endParaRPr>
          </a:p>
          <a:p>
            <a:endParaRPr lang="en-US" altLang="ko-KR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3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2180FE-4906-206F-CA4F-E43E9C59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1437260"/>
            <a:ext cx="9231923" cy="4520963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3960A2A-C42F-9006-06FA-B5ECEE48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34769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965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00509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취소 상태 검색 삭제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취소 상태 검색 삭제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36F8C15-31FA-AE43-9294-011CC73519BF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06222-922B-62F4-ADC7-2EA33C3F6212}"/>
              </a:ext>
            </a:extLst>
          </p:cNvPr>
          <p:cNvSpPr txBox="1"/>
          <p:nvPr/>
        </p:nvSpPr>
        <p:spPr>
          <a:xfrm>
            <a:off x="9873762" y="1437260"/>
            <a:ext cx="1834662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반영되지 않는 부분이라서 </a:t>
            </a:r>
            <a:endParaRPr lang="en-US" altLang="ko-KR" sz="900"/>
          </a:p>
          <a:p>
            <a:r>
              <a:rPr lang="ko-KR" altLang="en-US" sz="900"/>
              <a:t>삭제 부탁드립니다</a:t>
            </a:r>
            <a:r>
              <a:rPr lang="en-US" altLang="ko-KR" sz="900"/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84F1435-B3C0-FC7E-BD93-03C4604FD799}"/>
              </a:ext>
            </a:extLst>
          </p:cNvPr>
          <p:cNvSpPr/>
          <p:nvPr/>
        </p:nvSpPr>
        <p:spPr>
          <a:xfrm>
            <a:off x="1916164" y="3203879"/>
            <a:ext cx="1449335" cy="207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00278" y="2338977"/>
            <a:ext cx="369630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1.Menu navigation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스마트 오더 </a:t>
            </a:r>
            <a:r>
              <a:rPr lang="ko-KR" altLang="en-US" sz="1000" dirty="0"/>
              <a:t>관리 </a:t>
            </a:r>
            <a:r>
              <a:rPr lang="en-US" altLang="ko-KR" sz="1000" dirty="0"/>
              <a:t>&gt;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/>
              <a:t>주문 관리 </a:t>
            </a:r>
            <a:r>
              <a:rPr lang="en-US" altLang="ko-KR" sz="1000" b="1" dirty="0" smtClean="0"/>
              <a:t>(/</a:t>
            </a:r>
            <a:r>
              <a:rPr lang="en-US" altLang="ko-KR" sz="1000" b="1" dirty="0" err="1" smtClean="0"/>
              <a:t>storeOrder</a:t>
            </a:r>
            <a:r>
              <a:rPr lang="en-US" altLang="ko-KR" sz="1000" b="1" dirty="0" smtClean="0"/>
              <a:t>)</a:t>
            </a:r>
            <a:endParaRPr lang="en-US" altLang="ko-KR" sz="1000" dirty="0" smtClean="0"/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2.Search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1) </a:t>
            </a:r>
            <a:r>
              <a:rPr lang="ko-KR" altLang="en-US" sz="1000" dirty="0" smtClean="0">
                <a:latin typeface="+mn-ea"/>
              </a:rPr>
              <a:t>취소 상태 </a:t>
            </a:r>
            <a:r>
              <a:rPr lang="en-US" altLang="ko-KR" sz="1000" dirty="0" smtClean="0">
                <a:latin typeface="+mn-ea"/>
              </a:rPr>
              <a:t>: </a:t>
            </a:r>
            <a:r>
              <a:rPr lang="ko-KR" altLang="en-US" sz="1000" dirty="0" smtClean="0">
                <a:latin typeface="+mn-ea"/>
              </a:rPr>
              <a:t>취소 요청</a:t>
            </a:r>
            <a:r>
              <a:rPr lang="en-US" altLang="ko-KR" sz="1000" dirty="0" smtClean="0">
                <a:latin typeface="+mn-ea"/>
              </a:rPr>
              <a:t>/</a:t>
            </a:r>
            <a:r>
              <a:rPr lang="ko-KR" altLang="en-US" sz="1000" dirty="0" smtClean="0">
                <a:latin typeface="+mn-ea"/>
              </a:rPr>
              <a:t>취소 완료</a:t>
            </a:r>
            <a:endParaRPr lang="en-US" altLang="ko-KR" sz="1000" dirty="0" smtClean="0">
              <a:latin typeface="+mn-ea"/>
            </a:endParaRP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   - REMOVE (it’s not used on store order)</a:t>
            </a:r>
          </a:p>
          <a:p>
            <a:endParaRPr lang="en-US" altLang="ko-KR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549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AD3CB1F-D83C-DBBF-CD70-39E7C1F5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61646"/>
            <a:ext cx="9092257" cy="44943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EEAE2F0-8D13-6808-552C-859A21E30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89658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개선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보유보인트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사용내역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순서 조정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최신주문내역이 제일 상단에 올라오도록 기능 개선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40143A-2EAB-3F94-8D10-00C08BE816F9}"/>
              </a:ext>
            </a:extLst>
          </p:cNvPr>
          <p:cNvSpPr txBox="1"/>
          <p:nvPr/>
        </p:nvSpPr>
        <p:spPr>
          <a:xfrm>
            <a:off x="9554979" y="1061646"/>
            <a:ext cx="2333607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주문일시에 시간 없이 일자만 반영되어 있는데</a:t>
            </a:r>
            <a:r>
              <a:rPr lang="en-US" altLang="ko-KR" sz="900"/>
              <a:t>, </a:t>
            </a:r>
            <a:r>
              <a:rPr lang="ko-KR" altLang="en-US" sz="900"/>
              <a:t>일시까지 반영 부탁드립니다</a:t>
            </a:r>
            <a:r>
              <a:rPr lang="en-US" altLang="ko-KR" sz="900"/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C0E92FC-8206-FCD8-7569-4748B5AD72AF}"/>
              </a:ext>
            </a:extLst>
          </p:cNvPr>
          <p:cNvSpPr/>
          <p:nvPr/>
        </p:nvSpPr>
        <p:spPr>
          <a:xfrm>
            <a:off x="1412824" y="3169034"/>
            <a:ext cx="2773282" cy="207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00278" y="2338977"/>
            <a:ext cx="36963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1.Menu navigation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스마트 오더 </a:t>
            </a:r>
            <a:r>
              <a:rPr lang="ko-KR" altLang="en-US" sz="1000" dirty="0"/>
              <a:t>관리 </a:t>
            </a:r>
            <a:r>
              <a:rPr lang="en-US" altLang="ko-KR" sz="1000" dirty="0"/>
              <a:t>&gt;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/>
              <a:t>주문 관리 </a:t>
            </a:r>
            <a:r>
              <a:rPr lang="en-US" altLang="ko-KR" sz="1000" b="1" dirty="0" smtClean="0"/>
              <a:t>(/</a:t>
            </a:r>
            <a:r>
              <a:rPr lang="en-US" altLang="ko-KR" sz="1000" b="1" dirty="0" err="1" smtClean="0"/>
              <a:t>storeOrder</a:t>
            </a:r>
            <a:r>
              <a:rPr lang="en-US" altLang="ko-KR" sz="1000" b="1" dirty="0" smtClean="0"/>
              <a:t>) &gt; </a:t>
            </a:r>
            <a:r>
              <a:rPr lang="ko-KR" altLang="en-US" sz="1000" b="1" dirty="0" smtClean="0"/>
              <a:t>상세</a:t>
            </a:r>
            <a:r>
              <a:rPr lang="en-US" altLang="ko-KR" sz="1000" b="1" dirty="0" smtClean="0"/>
              <a:t>(Modify)</a:t>
            </a:r>
            <a:endParaRPr lang="en-US" altLang="ko-KR" sz="1000" dirty="0" smtClean="0"/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2.Fields</a:t>
            </a: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smtClean="0">
                <a:latin typeface="+mn-ea"/>
              </a:rPr>
              <a:t> 1) </a:t>
            </a:r>
            <a:r>
              <a:rPr lang="ko-KR" altLang="en-US" sz="1000" b="1" dirty="0" smtClean="0">
                <a:latin typeface="+mn-ea"/>
              </a:rPr>
              <a:t>주문 일시</a:t>
            </a:r>
            <a:r>
              <a:rPr lang="ko-KR" altLang="en-US" sz="1000" dirty="0" smtClean="0">
                <a:latin typeface="+mn-ea"/>
              </a:rPr>
              <a:t> </a:t>
            </a:r>
            <a:endParaRPr lang="en-US" altLang="ko-KR" sz="1000" dirty="0" smtClean="0">
              <a:latin typeface="+mn-ea"/>
            </a:endParaRP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   - show until time (HI24:MM:SS)</a:t>
            </a:r>
          </a:p>
          <a:p>
            <a:endParaRPr lang="en-US" altLang="ko-KR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677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03BBA59-D48E-F316-D06D-3A51EDDF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4" y="894089"/>
            <a:ext cx="4646070" cy="17289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39CA2E5-7462-057D-A9DB-16774B56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24" y="2698519"/>
            <a:ext cx="9697803" cy="981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31016BD-8B22-A11D-9565-32F433FEE379}"/>
              </a:ext>
            </a:extLst>
          </p:cNvPr>
          <p:cNvSpPr/>
          <p:nvPr/>
        </p:nvSpPr>
        <p:spPr>
          <a:xfrm>
            <a:off x="497431" y="655808"/>
            <a:ext cx="777453" cy="2901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코레일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C99CA35-6BC8-1B63-967C-141066DA0E2D}"/>
              </a:ext>
            </a:extLst>
          </p:cNvPr>
          <p:cNvSpPr/>
          <p:nvPr/>
        </p:nvSpPr>
        <p:spPr>
          <a:xfrm>
            <a:off x="497431" y="2574601"/>
            <a:ext cx="777453" cy="2901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스톤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3F0B40E-0EEA-3F82-CFBD-7D89527C51F8}"/>
              </a:ext>
            </a:extLst>
          </p:cNvPr>
          <p:cNvSpPr/>
          <p:nvPr/>
        </p:nvSpPr>
        <p:spPr>
          <a:xfrm>
            <a:off x="497430" y="225561"/>
            <a:ext cx="1735816" cy="2901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/>
              <a:t>현재고 업데이트 </a:t>
            </a:r>
            <a:r>
              <a:rPr lang="en-US" altLang="ko-KR" sz="1200" b="1"/>
              <a:t>API</a:t>
            </a:r>
            <a:endParaRPr lang="ko-KR" altLang="en-US" sz="1200" b="1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CE3F7B-99D1-4F4F-25AD-71E6DCE99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7" y="3748663"/>
            <a:ext cx="9697803" cy="18945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5EAA8A-DA18-751C-7BA6-6799E5371B27}"/>
              </a:ext>
            </a:extLst>
          </p:cNvPr>
          <p:cNvSpPr/>
          <p:nvPr/>
        </p:nvSpPr>
        <p:spPr>
          <a:xfrm>
            <a:off x="495232" y="3546440"/>
            <a:ext cx="777453" cy="2901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코레일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0BAD484-5A93-92F5-01B8-35C8B3160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32" y="5751200"/>
            <a:ext cx="7020905" cy="5144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CC9EE2A-2DF5-51B6-232D-AAFBCFE1AFDE}"/>
              </a:ext>
            </a:extLst>
          </p:cNvPr>
          <p:cNvSpPr/>
          <p:nvPr/>
        </p:nvSpPr>
        <p:spPr>
          <a:xfrm>
            <a:off x="485706" y="5500343"/>
            <a:ext cx="777453" cy="2901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스톤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1A661-BDCE-C3F4-F197-D9CA6F962630}"/>
              </a:ext>
            </a:extLst>
          </p:cNvPr>
          <p:cNvSpPr txBox="1"/>
          <p:nvPr/>
        </p:nvSpPr>
        <p:spPr>
          <a:xfrm>
            <a:off x="5227838" y="1970126"/>
            <a:ext cx="5125838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코레일 쪽에 현재고 업데이트 </a:t>
            </a:r>
            <a:r>
              <a:rPr lang="en-US" altLang="ko-KR" sz="900"/>
              <a:t>API </a:t>
            </a:r>
            <a:r>
              <a:rPr lang="ko-KR" altLang="en-US" sz="900"/>
              <a:t>관련 확인 요청 드렸는데</a:t>
            </a:r>
            <a:r>
              <a:rPr lang="en-US" altLang="ko-KR" sz="900"/>
              <a:t>, </a:t>
            </a:r>
          </a:p>
          <a:p>
            <a:r>
              <a:rPr lang="ko-KR" altLang="en-US" sz="900"/>
              <a:t>일단 우리 쪽에서는 </a:t>
            </a:r>
            <a:r>
              <a:rPr lang="ko-KR" altLang="en-US" sz="900" b="1"/>
              <a:t>주문 상태가 수령 완료일 때</a:t>
            </a:r>
            <a:r>
              <a:rPr lang="en-US" altLang="ko-KR" sz="900" b="1"/>
              <a:t> </a:t>
            </a:r>
            <a:r>
              <a:rPr lang="ko-KR" altLang="en-US" sz="900" b="1"/>
              <a:t>판매 처리</a:t>
            </a:r>
            <a:r>
              <a:rPr lang="ko-KR" altLang="en-US" sz="900"/>
              <a:t>를 하면 되고</a:t>
            </a:r>
            <a:r>
              <a:rPr lang="en-US" altLang="ko-KR" sz="900"/>
              <a:t>, 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현재고 업데이트를 따로 할 필요는 </a:t>
            </a:r>
            <a:r>
              <a:rPr lang="en-US" altLang="ko-KR" sz="900"/>
              <a:t>x)</a:t>
            </a:r>
          </a:p>
          <a:p>
            <a:r>
              <a:rPr lang="ko-KR" altLang="en-US" sz="900"/>
              <a:t>판매 처리 후에 취소되는 경우에 대한 부분은 코레일 쪽에서 다시 정리해서 주시기로 했습니다</a:t>
            </a:r>
            <a:r>
              <a:rPr lang="en-US" altLang="ko-KR" sz="900"/>
              <a:t>.</a:t>
            </a:r>
            <a:r>
              <a:rPr lang="ko-KR" altLang="en-US" sz="900"/>
              <a:t> </a:t>
            </a:r>
            <a:endParaRPr lang="en-US" altLang="ko-KR" sz="900"/>
          </a:p>
        </p:txBody>
      </p:sp>
    </p:spTree>
    <p:extLst>
      <p:ext uri="{BB962C8B-B14F-4D97-AF65-F5344CB8AC3E}">
        <p14:creationId xmlns:p14="http://schemas.microsoft.com/office/powerpoint/2010/main" val="394270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514B2B6-4C92-F386-080E-02E176793FCE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2622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211776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 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코레일 관할 외 역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매장이 있는 역만 표기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2023.08.08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E63DF381-7CA3-38FC-00FB-0BF3B4E9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1" y="1093789"/>
            <a:ext cx="2642990" cy="473234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8CEC084-884B-40B9-4486-BB9EB2BF3CBD}"/>
              </a:ext>
            </a:extLst>
          </p:cNvPr>
          <p:cNvSpPr/>
          <p:nvPr/>
        </p:nvSpPr>
        <p:spPr>
          <a:xfrm>
            <a:off x="303410" y="2154164"/>
            <a:ext cx="2582403" cy="4883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83942E1-9367-7892-F120-BC6C87E4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13" y="1093789"/>
            <a:ext cx="2642991" cy="47103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30AB77F-5F04-C755-E943-E89D4520DCAE}"/>
              </a:ext>
            </a:extLst>
          </p:cNvPr>
          <p:cNvSpPr/>
          <p:nvPr/>
        </p:nvSpPr>
        <p:spPr>
          <a:xfrm>
            <a:off x="3090213" y="1925220"/>
            <a:ext cx="468327" cy="3107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55FA248-AC22-F5A2-C8D4-1651DF8E1050}"/>
              </a:ext>
            </a:extLst>
          </p:cNvPr>
          <p:cNvCxnSpPr>
            <a:stCxn id="10" idx="3"/>
          </p:cNvCxnSpPr>
          <p:nvPr/>
        </p:nvCxnSpPr>
        <p:spPr>
          <a:xfrm>
            <a:off x="3558540" y="2080618"/>
            <a:ext cx="3604260" cy="82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C74A06F-B550-90EB-53D6-0501E911E5B5}"/>
              </a:ext>
            </a:extLst>
          </p:cNvPr>
          <p:cNvCxnSpPr>
            <a:stCxn id="7" idx="3"/>
            <a:endCxn id="10" idx="1"/>
          </p:cNvCxnSpPr>
          <p:nvPr/>
        </p:nvCxnSpPr>
        <p:spPr>
          <a:xfrm flipV="1">
            <a:off x="2885813" y="2080618"/>
            <a:ext cx="204400" cy="317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1E0B2D-5473-2A71-F77B-FE7A4FB638A6}"/>
              </a:ext>
            </a:extLst>
          </p:cNvPr>
          <p:cNvSpPr txBox="1"/>
          <p:nvPr/>
        </p:nvSpPr>
        <p:spPr>
          <a:xfrm>
            <a:off x="7317296" y="3229131"/>
            <a:ext cx="3696300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0905 </a:t>
            </a:r>
            <a:r>
              <a:rPr lang="ko-KR" altLang="en-US" sz="900"/>
              <a:t>앱 개발자 분과 대표님께 확인 요청드렸는데</a:t>
            </a:r>
            <a:r>
              <a:rPr lang="en-US" altLang="ko-KR" sz="900"/>
              <a:t>, </a:t>
            </a:r>
          </a:p>
          <a:p>
            <a:r>
              <a:rPr lang="ko-KR" altLang="en-US" sz="900"/>
              <a:t>백엔드에서 수정되어야 할 것 같다고 합니다</a:t>
            </a:r>
            <a:r>
              <a:rPr lang="en-US" altLang="ko-KR" sz="900"/>
              <a:t>. </a:t>
            </a:r>
          </a:p>
          <a:p>
            <a:r>
              <a:rPr lang="en-US" altLang="ko-KR" sz="900"/>
              <a:t>/api/near_station_list</a:t>
            </a:r>
            <a:r>
              <a:rPr lang="ko-KR" altLang="en-US" sz="900"/>
              <a:t>에서는 매장 수를 알 수 없을 것 같다고 합니다</a:t>
            </a:r>
            <a:r>
              <a:rPr lang="en-US" altLang="ko-KR" sz="900"/>
              <a:t>.</a:t>
            </a:r>
            <a:endParaRPr lang="en-US" altLang="ko-KR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23F6F-AE12-BC10-B57D-AAECEB4B384C}"/>
              </a:ext>
            </a:extLst>
          </p:cNvPr>
          <p:cNvSpPr txBox="1"/>
          <p:nvPr/>
        </p:nvSpPr>
        <p:spPr>
          <a:xfrm>
            <a:off x="7317296" y="1918212"/>
            <a:ext cx="4225955" cy="122341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상품처럼 앱 쪽에</a:t>
            </a:r>
            <a:endParaRPr lang="en-US" altLang="ko-KR" sz="1050"/>
          </a:p>
          <a:p>
            <a:endParaRPr lang="en-US" altLang="ko-KR" sz="1050"/>
          </a:p>
          <a:p>
            <a:r>
              <a:rPr lang="en-US" altLang="ko-KR" sz="1050"/>
              <a:t>/api/mall_list</a:t>
            </a:r>
            <a:r>
              <a:rPr lang="ko-KR" altLang="en-US" sz="1050"/>
              <a:t>에서 </a:t>
            </a:r>
            <a:r>
              <a:rPr lang="en-US" altLang="ko-KR" sz="1050"/>
              <a:t>station</a:t>
            </a:r>
            <a:r>
              <a:rPr lang="ko-KR" altLang="en-US" sz="1050"/>
              <a:t>에 대한 매장이 없을 경우</a:t>
            </a:r>
            <a:endParaRPr lang="en-US" altLang="ko-KR" sz="1050"/>
          </a:p>
          <a:p>
            <a:r>
              <a:rPr lang="en-US" altLang="ko-KR" sz="1050"/>
              <a:t>(total count 0), </a:t>
            </a:r>
            <a:r>
              <a:rPr lang="ko-KR" altLang="en-US" sz="1050"/>
              <a:t>해당 스토리 오더 역 미표시</a:t>
            </a:r>
            <a:endParaRPr lang="en-US" altLang="ko-KR" sz="1050"/>
          </a:p>
          <a:p>
            <a:endParaRPr lang="en-US" altLang="ko-KR" sz="1050"/>
          </a:p>
          <a:p>
            <a:r>
              <a:rPr lang="ko-KR" altLang="en-US" sz="1050"/>
              <a:t>처리를 요청드렸는데</a:t>
            </a:r>
            <a:r>
              <a:rPr lang="en-US" altLang="ko-KR" sz="1050"/>
              <a:t>, </a:t>
            </a:r>
            <a:r>
              <a:rPr lang="ko-KR" altLang="en-US" sz="1050"/>
              <a:t>일단 백엔드 쿼리에서 수정되는 게 맞을 것 같다고 회신 주셨습니다</a:t>
            </a:r>
            <a:r>
              <a:rPr lang="en-US" altLang="ko-KR" sz="1050"/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DF8239-DFB1-87B4-2DB6-1E8A978307D5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</p:spTree>
    <p:extLst>
      <p:ext uri="{BB962C8B-B14F-4D97-AF65-F5344CB8AC3E}">
        <p14:creationId xmlns:p14="http://schemas.microsoft.com/office/powerpoint/2010/main" val="28360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07793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재고 조회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요청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현재고 조회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요청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현재고 조회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0B5C7D0-B50A-ED3E-6059-68B55C7DC991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BF50CB4-7269-14F5-2130-4F6B8FA6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240697"/>
            <a:ext cx="10493541" cy="51251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7645887-72BF-D706-78F7-CB7920E744A1}"/>
              </a:ext>
            </a:extLst>
          </p:cNvPr>
          <p:cNvSpPr/>
          <p:nvPr/>
        </p:nvSpPr>
        <p:spPr>
          <a:xfrm>
            <a:off x="1660042" y="3904730"/>
            <a:ext cx="3684233" cy="2804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9C894FB-8BEB-2965-297F-2908B4B5259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44275" y="3558500"/>
            <a:ext cx="1615736" cy="486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DF4C04-A447-AAB3-DB6F-FF7DA5FAEB0F}"/>
              </a:ext>
            </a:extLst>
          </p:cNvPr>
          <p:cNvSpPr txBox="1"/>
          <p:nvPr/>
        </p:nvSpPr>
        <p:spPr>
          <a:xfrm>
            <a:off x="6960011" y="3245307"/>
            <a:ext cx="3042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/>
              <a:t>KRS </a:t>
            </a:r>
            <a:r>
              <a:rPr lang="ko-KR" altLang="en-US" sz="1200" b="1"/>
              <a:t>연동 정보</a:t>
            </a:r>
            <a:endParaRPr lang="en-US" altLang="ko-KR" sz="1200" b="1"/>
          </a:p>
          <a:p>
            <a:r>
              <a:rPr lang="en-US" altLang="ko-KR" sz="1100"/>
              <a:t>(0906 </a:t>
            </a:r>
            <a:r>
              <a:rPr lang="ko-KR" altLang="en-US" sz="1100"/>
              <a:t>기준 자동 업데이트</a:t>
            </a:r>
            <a:r>
              <a:rPr lang="en-US" altLang="ko-KR" sz="1100"/>
              <a:t>(</a:t>
            </a:r>
            <a:r>
              <a:rPr lang="ko-KR" altLang="en-US" sz="1100"/>
              <a:t>새벽 </a:t>
            </a:r>
            <a:r>
              <a:rPr lang="en-US" altLang="ko-KR" sz="1100"/>
              <a:t>4</a:t>
            </a:r>
            <a:r>
              <a:rPr lang="ko-KR" altLang="en-US" sz="1100"/>
              <a:t>시</a:t>
            </a:r>
            <a:r>
              <a:rPr lang="en-US" altLang="ko-KR" sz="1100"/>
              <a:t>) </a:t>
            </a:r>
            <a:r>
              <a:rPr lang="ko-KR" altLang="en-US" sz="1100"/>
              <a:t>또는 </a:t>
            </a:r>
            <a:endParaRPr lang="en-US" altLang="ko-KR" sz="1100"/>
          </a:p>
          <a:p>
            <a:r>
              <a:rPr lang="ko-KR" altLang="en-US" sz="1100"/>
              <a:t>수동 업데이트 시 갱신됨</a:t>
            </a:r>
            <a:r>
              <a:rPr lang="en-US" altLang="ko-KR" sz="1100"/>
              <a:t>)</a:t>
            </a:r>
            <a:endParaRPr lang="ko-KR" alt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7920878" y="1853347"/>
            <a:ext cx="36963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1.Menu navigation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스마트 오더 </a:t>
            </a:r>
            <a:r>
              <a:rPr lang="ko-KR" altLang="en-US" sz="1000" dirty="0"/>
              <a:t>관리 </a:t>
            </a:r>
            <a:r>
              <a:rPr lang="en-US" altLang="ko-KR" sz="1000" dirty="0"/>
              <a:t>&gt;</a:t>
            </a:r>
            <a:r>
              <a:rPr lang="ko-KR" altLang="en-US" sz="1000" dirty="0" smtClean="0"/>
              <a:t> </a:t>
            </a:r>
            <a:r>
              <a:rPr lang="ko-KR" altLang="en-US" sz="1000" b="1" dirty="0" smtClean="0"/>
              <a:t>상품 관리 </a:t>
            </a:r>
            <a:r>
              <a:rPr lang="en-US" altLang="ko-KR" sz="1000" b="1" dirty="0"/>
              <a:t>(//</a:t>
            </a:r>
            <a:r>
              <a:rPr lang="en-US" altLang="ko-KR" sz="1000" b="1" dirty="0" err="1"/>
              <a:t>storeProduct</a:t>
            </a:r>
            <a:r>
              <a:rPr lang="en-US" altLang="ko-KR" sz="1000" b="1" dirty="0"/>
              <a:t>)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상세</a:t>
            </a:r>
            <a:r>
              <a:rPr lang="en-US" altLang="ko-KR" sz="1000" b="1" dirty="0" smtClean="0"/>
              <a:t>(Modify)</a:t>
            </a:r>
            <a:endParaRPr lang="en-US" altLang="ko-KR" sz="1000" dirty="0" smtClean="0"/>
          </a:p>
          <a:p>
            <a:endParaRPr lang="en-US" altLang="ko-KR" sz="1000" dirty="0">
              <a:latin typeface="+mn-ea"/>
            </a:endParaRPr>
          </a:p>
          <a:p>
            <a:r>
              <a:rPr lang="en-US" altLang="ko-KR" sz="1000" dirty="0" smtClean="0">
                <a:latin typeface="+mn-ea"/>
              </a:rPr>
              <a:t>2.Field</a:t>
            </a:r>
          </a:p>
          <a:p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1) </a:t>
            </a:r>
            <a:r>
              <a:rPr lang="ko-KR" altLang="en-US" sz="1000" dirty="0" smtClean="0">
                <a:latin typeface="+mn-ea"/>
              </a:rPr>
              <a:t>재고 </a:t>
            </a:r>
            <a:r>
              <a:rPr lang="en-US" altLang="ko-KR" sz="1000" dirty="0" smtClean="0">
                <a:latin typeface="+mn-ea"/>
              </a:rPr>
              <a:t>: {</a:t>
            </a:r>
            <a:r>
              <a:rPr lang="en-US" altLang="ko-KR" sz="1000" dirty="0" err="1" smtClean="0">
                <a:latin typeface="+mn-ea"/>
              </a:rPr>
              <a:t>stock_count</a:t>
            </a:r>
            <a:r>
              <a:rPr lang="en-US" altLang="ko-KR" sz="1000" dirty="0" smtClean="0">
                <a:latin typeface="+mn-ea"/>
              </a:rPr>
              <a:t>}</a:t>
            </a:r>
          </a:p>
          <a:p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   - if </a:t>
            </a:r>
            <a:r>
              <a:rPr lang="en-US" altLang="ko-KR" sz="1000" b="1" dirty="0" err="1" smtClean="0">
                <a:latin typeface="+mn-ea"/>
              </a:rPr>
              <a:t>st_mall.krs_bsns_se_cd</a:t>
            </a:r>
            <a:r>
              <a:rPr lang="en-US" altLang="ko-KR" sz="1000" b="1" dirty="0" smtClean="0">
                <a:latin typeface="+mn-ea"/>
              </a:rPr>
              <a:t> = ‘102’, show this field</a:t>
            </a:r>
            <a:br>
              <a:rPr lang="en-US" altLang="ko-KR" sz="1000" b="1" dirty="0" smtClean="0">
                <a:latin typeface="+mn-ea"/>
              </a:rPr>
            </a:br>
            <a:r>
              <a:rPr lang="en-US" altLang="ko-KR" sz="1000" b="1" dirty="0" smtClean="0">
                <a:latin typeface="+mn-ea"/>
              </a:rPr>
              <a:t>      else, hide it</a:t>
            </a:r>
            <a:endParaRPr lang="en-US" altLang="ko-KR" sz="1000" b="1" dirty="0" smtClean="0">
              <a:latin typeface="+mn-ea"/>
            </a:endParaRPr>
          </a:p>
          <a:p>
            <a:endParaRPr lang="en-US" altLang="ko-KR" sz="1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39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재고 조회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요청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현재고 조회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요청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현재고 조회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0B5C7D0-B50A-ED3E-6059-68B55C7DC991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4EDF88-7A8C-C582-2096-3B3DF100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71" y="1235297"/>
            <a:ext cx="3058931" cy="5414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762DB85-568E-A384-D7E4-01A3294CC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3" y="2003663"/>
            <a:ext cx="7599285" cy="37115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BB06EFC-7165-878F-C939-31B7E256418D}"/>
              </a:ext>
            </a:extLst>
          </p:cNvPr>
          <p:cNvCxnSpPr>
            <a:cxnSpLocks/>
          </p:cNvCxnSpPr>
          <p:nvPr/>
        </p:nvCxnSpPr>
        <p:spPr>
          <a:xfrm flipV="1">
            <a:off x="3428353" y="3789176"/>
            <a:ext cx="6400800" cy="2596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AEFF8D-B15F-9FED-D087-F4A3F43D68DC}"/>
              </a:ext>
            </a:extLst>
          </p:cNvPr>
          <p:cNvSpPr txBox="1"/>
          <p:nvPr/>
        </p:nvSpPr>
        <p:spPr>
          <a:xfrm>
            <a:off x="5451889" y="3526007"/>
            <a:ext cx="2459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앱 재고는 관리자 페이지에 표시되는 </a:t>
            </a:r>
            <a:endParaRPr lang="en-US" altLang="ko-KR" sz="1000"/>
          </a:p>
          <a:p>
            <a:r>
              <a:rPr lang="ko-KR" altLang="en-US" sz="1000"/>
              <a:t>재고 정보를 기준으로 함</a:t>
            </a:r>
            <a:endParaRPr lang="en-US" altLang="ko-KR" sz="1000"/>
          </a:p>
          <a:p>
            <a:endParaRPr lang="en-US" altLang="ko-KR" sz="1000"/>
          </a:p>
          <a:p>
            <a:r>
              <a:rPr lang="en-US" altLang="ko-KR" sz="1000"/>
              <a:t>(</a:t>
            </a:r>
            <a:r>
              <a:rPr lang="ko-KR" altLang="en-US" sz="1000"/>
              <a:t>재고 수량은 직접 표시되지는 않지만 품절 표시에 이용됨</a:t>
            </a:r>
            <a:r>
              <a:rPr lang="en-US" altLang="ko-KR" sz="1000"/>
              <a:t>)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71780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4F32ACC-7E9A-6B25-4894-B8B10C77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3" y="870012"/>
            <a:ext cx="3221806" cy="5770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A70FE7-3D8B-B36E-E565-BACEB60AF852}"/>
              </a:ext>
            </a:extLst>
          </p:cNvPr>
          <p:cNvSpPr/>
          <p:nvPr/>
        </p:nvSpPr>
        <p:spPr>
          <a:xfrm>
            <a:off x="372983" y="217504"/>
            <a:ext cx="3221806" cy="519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PG</a:t>
            </a:r>
            <a:r>
              <a:rPr lang="ko-KR" altLang="en-US" sz="1100"/>
              <a:t>사 결제 거치는 바로 결제의 경우</a:t>
            </a:r>
            <a:endParaRPr lang="en-US" altLang="ko-KR" sz="1100"/>
          </a:p>
          <a:p>
            <a:pPr algn="ctr"/>
            <a:r>
              <a:rPr lang="en-US" altLang="ko-KR" sz="1100"/>
              <a:t>(</a:t>
            </a:r>
            <a:r>
              <a:rPr lang="ko-KR" altLang="en-US" sz="1100"/>
              <a:t>신용</a:t>
            </a:r>
            <a:r>
              <a:rPr lang="en-US" altLang="ko-KR" sz="1100"/>
              <a:t>,</a:t>
            </a:r>
            <a:r>
              <a:rPr lang="ko-KR" altLang="en-US" sz="1100"/>
              <a:t>체크카드</a:t>
            </a:r>
            <a:r>
              <a:rPr lang="en-US" altLang="ko-KR" sz="1100"/>
              <a:t> / </a:t>
            </a:r>
            <a:r>
              <a:rPr lang="ko-KR" altLang="en-US" sz="1100"/>
              <a:t>토스페이 등</a:t>
            </a:r>
            <a:r>
              <a:rPr lang="en-US" altLang="ko-KR" sz="1100"/>
              <a:t>)</a:t>
            </a:r>
            <a:endParaRPr lang="ko-KR" altLang="en-US" sz="11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3C13594-2FF3-FAD8-01B0-769C694E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0012"/>
            <a:ext cx="3239065" cy="5770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26F5182-C663-A673-FA23-41AC19E9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58" y="870012"/>
            <a:ext cx="2730111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E29E771-7FBD-050E-E08A-73264588F65B}"/>
              </a:ext>
            </a:extLst>
          </p:cNvPr>
          <p:cNvSpPr/>
          <p:nvPr/>
        </p:nvSpPr>
        <p:spPr>
          <a:xfrm>
            <a:off x="7185757" y="870012"/>
            <a:ext cx="1194763" cy="5765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주문 데이터 </a:t>
            </a:r>
            <a:endParaRPr lang="en-US" altLang="ko-KR" sz="1100"/>
          </a:p>
          <a:p>
            <a:pPr algn="ctr"/>
            <a:r>
              <a:rPr lang="ko-KR" altLang="en-US" sz="1100" b="1"/>
              <a:t>생성 직전</a:t>
            </a:r>
            <a:r>
              <a:rPr lang="ko-KR" altLang="en-US" sz="1100"/>
              <a:t>에</a:t>
            </a:r>
            <a:endParaRPr lang="en-US" altLang="ko-KR" sz="1100"/>
          </a:p>
          <a:p>
            <a:pPr algn="ctr"/>
            <a:r>
              <a:rPr lang="en-US" altLang="ko-KR" sz="1100"/>
              <a:t>(</a:t>
            </a:r>
            <a:r>
              <a:rPr lang="ko-KR" altLang="en-US" sz="1100"/>
              <a:t>결제 전</a:t>
            </a:r>
            <a:r>
              <a:rPr lang="en-US" altLang="ko-KR" sz="1100"/>
              <a:t>)</a:t>
            </a:r>
            <a:r>
              <a:rPr lang="ko-KR" altLang="en-US" sz="1100"/>
              <a:t> </a:t>
            </a:r>
            <a:endParaRPr lang="en-US" altLang="ko-KR" sz="1100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현재고 조회</a:t>
            </a:r>
            <a:endParaRPr lang="en-US" altLang="ko-KR" sz="1100"/>
          </a:p>
          <a:p>
            <a:pPr algn="ctr"/>
            <a:r>
              <a:rPr lang="en-US" altLang="ko-KR" sz="1100"/>
              <a:t>API</a:t>
            </a:r>
            <a:r>
              <a:rPr lang="ko-KR" altLang="en-US" sz="1100"/>
              <a:t>를 통해</a:t>
            </a:r>
            <a:endParaRPr lang="en-US" altLang="ko-KR" sz="1100"/>
          </a:p>
          <a:p>
            <a:pPr algn="ctr"/>
            <a:r>
              <a:rPr lang="ko-KR" altLang="en-US" sz="1100" b="1"/>
              <a:t>재고 조회</a:t>
            </a:r>
            <a:endParaRPr lang="en-US" altLang="ko-KR" sz="1100" b="1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재고가 </a:t>
            </a:r>
            <a:endParaRPr lang="en-US" altLang="ko-KR" sz="1100"/>
          </a:p>
          <a:p>
            <a:pPr algn="ctr"/>
            <a:r>
              <a:rPr lang="ko-KR" altLang="en-US" sz="1100"/>
              <a:t>부족할 시</a:t>
            </a:r>
            <a:r>
              <a:rPr lang="en-US" altLang="ko-KR" sz="1100"/>
              <a:t>,</a:t>
            </a:r>
          </a:p>
          <a:p>
            <a:pPr algn="ctr"/>
            <a:r>
              <a:rPr lang="ko-KR" altLang="en-US" sz="1100" b="1"/>
              <a:t>주문 불가 처리</a:t>
            </a:r>
            <a:endParaRPr lang="en-US" altLang="ko-KR" sz="1100" b="1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BDA5FD7-AEC9-A135-A7F2-E251055E9749}"/>
              </a:ext>
            </a:extLst>
          </p:cNvPr>
          <p:cNvCxnSpPr>
            <a:cxnSpLocks/>
          </p:cNvCxnSpPr>
          <p:nvPr/>
        </p:nvCxnSpPr>
        <p:spPr>
          <a:xfrm>
            <a:off x="1662666" y="3429000"/>
            <a:ext cx="485730" cy="251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F35B185-7222-8770-21D5-082B6A3FD9BB}"/>
              </a:ext>
            </a:extLst>
          </p:cNvPr>
          <p:cNvCxnSpPr>
            <a:cxnSpLocks/>
          </p:cNvCxnSpPr>
          <p:nvPr/>
        </p:nvCxnSpPr>
        <p:spPr>
          <a:xfrm flipV="1">
            <a:off x="3204839" y="3826276"/>
            <a:ext cx="2272683" cy="211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775267B-1B4D-BF27-7951-E050A867A6CE}"/>
              </a:ext>
            </a:extLst>
          </p:cNvPr>
          <p:cNvCxnSpPr>
            <a:cxnSpLocks/>
          </p:cNvCxnSpPr>
          <p:nvPr/>
        </p:nvCxnSpPr>
        <p:spPr>
          <a:xfrm flipV="1">
            <a:off x="6260123" y="3053918"/>
            <a:ext cx="925634" cy="682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33FC195-A3BB-43BE-8731-975B6FC7CD45}"/>
              </a:ext>
            </a:extLst>
          </p:cNvPr>
          <p:cNvCxnSpPr>
            <a:cxnSpLocks/>
          </p:cNvCxnSpPr>
          <p:nvPr/>
        </p:nvCxnSpPr>
        <p:spPr>
          <a:xfrm flipV="1">
            <a:off x="8380520" y="1207363"/>
            <a:ext cx="1305018" cy="135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45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1A70FE7-3D8B-B36E-E565-BACEB60AF852}"/>
              </a:ext>
            </a:extLst>
          </p:cNvPr>
          <p:cNvSpPr/>
          <p:nvPr/>
        </p:nvSpPr>
        <p:spPr>
          <a:xfrm>
            <a:off x="372983" y="217504"/>
            <a:ext cx="3221806" cy="519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PG</a:t>
            </a:r>
            <a:r>
              <a:rPr lang="ko-KR" altLang="en-US" sz="1100"/>
              <a:t>사 결제 거치지 않는 전액</a:t>
            </a:r>
            <a:endParaRPr lang="en-US" altLang="ko-KR" sz="1100"/>
          </a:p>
          <a:p>
            <a:pPr algn="ctr"/>
            <a:r>
              <a:rPr lang="ko-KR" altLang="en-US" sz="1100"/>
              <a:t>포인트</a:t>
            </a:r>
            <a:r>
              <a:rPr lang="en-US" altLang="ko-KR" sz="1100"/>
              <a:t>/</a:t>
            </a:r>
            <a:r>
              <a:rPr lang="ko-KR" altLang="en-US" sz="1100"/>
              <a:t>적립금 결제의 경우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BC5D808-C949-1D32-3114-B6469C62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3" y="870012"/>
            <a:ext cx="3239065" cy="576599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7D63822-C4DE-DBAB-907B-B4E27113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0012"/>
            <a:ext cx="3236545" cy="576599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2DE34D1-48D5-8A71-B869-62F27683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3" y="874501"/>
            <a:ext cx="3239065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7462BA6-FF36-0C07-92EC-A7908352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4501"/>
            <a:ext cx="3236545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023C38-458B-337F-2FC2-76D2B2D9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58" y="870012"/>
            <a:ext cx="2730111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6556ED8-423A-3D48-7A24-DB5C7F330B10}"/>
              </a:ext>
            </a:extLst>
          </p:cNvPr>
          <p:cNvSpPr/>
          <p:nvPr/>
        </p:nvSpPr>
        <p:spPr>
          <a:xfrm>
            <a:off x="7185757" y="870012"/>
            <a:ext cx="1194763" cy="5765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주문 데이터 </a:t>
            </a:r>
            <a:endParaRPr lang="en-US" altLang="ko-KR" sz="1100"/>
          </a:p>
          <a:p>
            <a:pPr algn="ctr"/>
            <a:r>
              <a:rPr lang="ko-KR" altLang="en-US" sz="1100" b="1"/>
              <a:t>생성 직전</a:t>
            </a:r>
            <a:r>
              <a:rPr lang="ko-KR" altLang="en-US" sz="1100"/>
              <a:t>에 </a:t>
            </a:r>
            <a:endParaRPr lang="en-US" altLang="ko-KR" sz="1100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현재고 조회</a:t>
            </a:r>
            <a:endParaRPr lang="en-US" altLang="ko-KR" sz="1100"/>
          </a:p>
          <a:p>
            <a:pPr algn="ctr"/>
            <a:r>
              <a:rPr lang="en-US" altLang="ko-KR" sz="1100"/>
              <a:t>API</a:t>
            </a:r>
            <a:r>
              <a:rPr lang="ko-KR" altLang="en-US" sz="1100"/>
              <a:t>를 통해</a:t>
            </a:r>
            <a:endParaRPr lang="en-US" altLang="ko-KR" sz="1100"/>
          </a:p>
          <a:p>
            <a:pPr algn="ctr"/>
            <a:r>
              <a:rPr lang="ko-KR" altLang="en-US" sz="1100" b="1"/>
              <a:t>재고 조회</a:t>
            </a:r>
            <a:endParaRPr lang="en-US" altLang="ko-KR" sz="1100" b="1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재고가 </a:t>
            </a:r>
            <a:endParaRPr lang="en-US" altLang="ko-KR" sz="1100"/>
          </a:p>
          <a:p>
            <a:pPr algn="ctr"/>
            <a:r>
              <a:rPr lang="ko-KR" altLang="en-US" sz="1100"/>
              <a:t>부족할 시</a:t>
            </a:r>
            <a:r>
              <a:rPr lang="en-US" altLang="ko-KR" sz="1100"/>
              <a:t>,</a:t>
            </a:r>
          </a:p>
          <a:p>
            <a:pPr algn="ctr"/>
            <a:r>
              <a:rPr lang="ko-KR" altLang="en-US" sz="1100" b="1"/>
              <a:t>주문 불가 처리</a:t>
            </a:r>
            <a:endParaRPr lang="en-US" altLang="ko-KR" sz="1100" b="1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43E8D3F-6BFE-28CD-832C-6E875883DEE3}"/>
              </a:ext>
            </a:extLst>
          </p:cNvPr>
          <p:cNvCxnSpPr>
            <a:cxnSpLocks/>
          </p:cNvCxnSpPr>
          <p:nvPr/>
        </p:nvCxnSpPr>
        <p:spPr>
          <a:xfrm>
            <a:off x="1216241" y="4625266"/>
            <a:ext cx="630314" cy="1012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5A5DAE9-A2C0-EE85-9803-F9AAB73E2DAA}"/>
              </a:ext>
            </a:extLst>
          </p:cNvPr>
          <p:cNvCxnSpPr>
            <a:cxnSpLocks/>
          </p:cNvCxnSpPr>
          <p:nvPr/>
        </p:nvCxnSpPr>
        <p:spPr>
          <a:xfrm flipV="1">
            <a:off x="3426781" y="3826276"/>
            <a:ext cx="2050741" cy="199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C96DB31-AAD9-2644-248E-1B4BBE47C4BD}"/>
              </a:ext>
            </a:extLst>
          </p:cNvPr>
          <p:cNvCxnSpPr>
            <a:cxnSpLocks/>
          </p:cNvCxnSpPr>
          <p:nvPr/>
        </p:nvCxnSpPr>
        <p:spPr>
          <a:xfrm flipV="1">
            <a:off x="6283406" y="3053918"/>
            <a:ext cx="902351" cy="61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0313F40-A034-711C-1393-119100F0B30E}"/>
              </a:ext>
            </a:extLst>
          </p:cNvPr>
          <p:cNvCxnSpPr>
            <a:cxnSpLocks/>
          </p:cNvCxnSpPr>
          <p:nvPr/>
        </p:nvCxnSpPr>
        <p:spPr>
          <a:xfrm flipV="1">
            <a:off x="8380520" y="1207363"/>
            <a:ext cx="1305018" cy="135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06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54F3C05-CB94-5EE1-C934-93759AF0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4" y="874501"/>
            <a:ext cx="3230804" cy="57615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A70FE7-3D8B-B36E-E565-BACEB60AF852}"/>
              </a:ext>
            </a:extLst>
          </p:cNvPr>
          <p:cNvSpPr/>
          <p:nvPr/>
        </p:nvSpPr>
        <p:spPr>
          <a:xfrm>
            <a:off x="372983" y="217504"/>
            <a:ext cx="3221806" cy="519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바로 결제되지 않는</a:t>
            </a:r>
            <a:r>
              <a:rPr lang="en-US" altLang="ko-KR" sz="1100"/>
              <a:t> </a:t>
            </a:r>
            <a:r>
              <a:rPr lang="ko-KR" altLang="en-US" sz="1100"/>
              <a:t>가상계좌 결제의 경우</a:t>
            </a:r>
            <a:endParaRPr lang="en-US" altLang="ko-KR" sz="1100"/>
          </a:p>
          <a:p>
            <a:pPr algn="ctr"/>
            <a:r>
              <a:rPr lang="en-US" altLang="ko-KR" sz="1100"/>
              <a:t>(</a:t>
            </a:r>
            <a:r>
              <a:rPr lang="ko-KR" altLang="en-US" sz="1100"/>
              <a:t>주문 시점에 재고가 없는 경우</a:t>
            </a:r>
            <a:r>
              <a:rPr lang="en-US" altLang="ko-KR" sz="1100"/>
              <a:t>)</a:t>
            </a:r>
            <a:endParaRPr lang="ko-KR" altLang="en-US" sz="11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D63822-C4DE-DBAB-907B-B4E27113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0012"/>
            <a:ext cx="3236545" cy="5765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7462BA6-FF36-0C07-92EC-A7908352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4501"/>
            <a:ext cx="3236545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023C38-458B-337F-2FC2-76D2B2D9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58" y="870012"/>
            <a:ext cx="2730111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6556ED8-423A-3D48-7A24-DB5C7F330B10}"/>
              </a:ext>
            </a:extLst>
          </p:cNvPr>
          <p:cNvSpPr/>
          <p:nvPr/>
        </p:nvSpPr>
        <p:spPr>
          <a:xfrm>
            <a:off x="7185757" y="870012"/>
            <a:ext cx="1194763" cy="576599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주문 데이터 </a:t>
            </a:r>
            <a:endParaRPr lang="en-US" altLang="ko-KR" sz="1100"/>
          </a:p>
          <a:p>
            <a:pPr algn="ctr"/>
            <a:r>
              <a:rPr lang="ko-KR" altLang="en-US" sz="1100" b="1"/>
              <a:t>생성 직전</a:t>
            </a:r>
            <a:r>
              <a:rPr lang="ko-KR" altLang="en-US" sz="1100"/>
              <a:t>에 </a:t>
            </a:r>
            <a:endParaRPr lang="en-US" altLang="ko-KR" sz="1100"/>
          </a:p>
          <a:p>
            <a:pPr algn="ctr"/>
            <a:r>
              <a:rPr lang="en-US" altLang="ko-KR" sz="1100"/>
              <a:t>(PG</a:t>
            </a:r>
            <a:r>
              <a:rPr lang="ko-KR" altLang="en-US" sz="1100"/>
              <a:t>사 가상계좌 관련 처리 전</a:t>
            </a:r>
            <a:r>
              <a:rPr lang="en-US" altLang="ko-KR" sz="1100"/>
              <a:t>)</a:t>
            </a:r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현재고 조회</a:t>
            </a:r>
            <a:endParaRPr lang="en-US" altLang="ko-KR" sz="1100"/>
          </a:p>
          <a:p>
            <a:pPr algn="ctr"/>
            <a:r>
              <a:rPr lang="en-US" altLang="ko-KR" sz="1100"/>
              <a:t>API</a:t>
            </a:r>
            <a:r>
              <a:rPr lang="ko-KR" altLang="en-US" sz="1100"/>
              <a:t>를 통해</a:t>
            </a:r>
            <a:endParaRPr lang="en-US" altLang="ko-KR" sz="1100"/>
          </a:p>
          <a:p>
            <a:pPr algn="ctr"/>
            <a:r>
              <a:rPr lang="ko-KR" altLang="en-US" sz="1100" b="1"/>
              <a:t>재고 조회</a:t>
            </a:r>
            <a:endParaRPr lang="en-US" altLang="ko-KR" sz="1100" b="1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재고가 </a:t>
            </a:r>
            <a:endParaRPr lang="en-US" altLang="ko-KR" sz="1100"/>
          </a:p>
          <a:p>
            <a:pPr algn="ctr"/>
            <a:r>
              <a:rPr lang="ko-KR" altLang="en-US" sz="1100"/>
              <a:t>부족할 시</a:t>
            </a:r>
            <a:r>
              <a:rPr lang="en-US" altLang="ko-KR" sz="1100"/>
              <a:t>,</a:t>
            </a:r>
          </a:p>
          <a:p>
            <a:pPr algn="ctr"/>
            <a:r>
              <a:rPr lang="ko-KR" altLang="en-US" sz="1100" b="1"/>
              <a:t>주문 불가 처리</a:t>
            </a:r>
            <a:endParaRPr lang="en-US" altLang="ko-KR" sz="1100" b="1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43E8D3F-6BFE-28CD-832C-6E875883DEE3}"/>
              </a:ext>
            </a:extLst>
          </p:cNvPr>
          <p:cNvCxnSpPr>
            <a:cxnSpLocks/>
          </p:cNvCxnSpPr>
          <p:nvPr/>
        </p:nvCxnSpPr>
        <p:spPr>
          <a:xfrm flipH="1">
            <a:off x="1971675" y="3429000"/>
            <a:ext cx="600075" cy="255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5A5DAE9-A2C0-EE85-9803-F9AAB73E2DAA}"/>
              </a:ext>
            </a:extLst>
          </p:cNvPr>
          <p:cNvCxnSpPr>
            <a:cxnSpLocks/>
          </p:cNvCxnSpPr>
          <p:nvPr/>
        </p:nvCxnSpPr>
        <p:spPr>
          <a:xfrm flipV="1">
            <a:off x="3248025" y="3826276"/>
            <a:ext cx="2229497" cy="215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C96DB31-AAD9-2644-248E-1B4BBE47C4BD}"/>
              </a:ext>
            </a:extLst>
          </p:cNvPr>
          <p:cNvCxnSpPr>
            <a:cxnSpLocks/>
          </p:cNvCxnSpPr>
          <p:nvPr/>
        </p:nvCxnSpPr>
        <p:spPr>
          <a:xfrm flipV="1">
            <a:off x="6283406" y="3053918"/>
            <a:ext cx="902351" cy="61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0313F40-A034-711C-1393-119100F0B30E}"/>
              </a:ext>
            </a:extLst>
          </p:cNvPr>
          <p:cNvCxnSpPr>
            <a:cxnSpLocks/>
          </p:cNvCxnSpPr>
          <p:nvPr/>
        </p:nvCxnSpPr>
        <p:spPr>
          <a:xfrm flipV="1">
            <a:off x="8380520" y="1207363"/>
            <a:ext cx="1305018" cy="135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B62D5903-4C2C-0169-F592-8F53D336FA84}"/>
              </a:ext>
            </a:extLst>
          </p:cNvPr>
          <p:cNvSpPr/>
          <p:nvPr/>
        </p:nvSpPr>
        <p:spPr>
          <a:xfrm>
            <a:off x="3780630" y="221993"/>
            <a:ext cx="3818655" cy="5193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>
                <a:solidFill>
                  <a:schemeClr val="tx1"/>
                </a:solidFill>
              </a:rPr>
              <a:t>바로 결제되지 않는</a:t>
            </a:r>
            <a:r>
              <a:rPr lang="en-US" altLang="ko-KR" sz="1000">
                <a:solidFill>
                  <a:schemeClr val="tx1"/>
                </a:solidFill>
              </a:rPr>
              <a:t> </a:t>
            </a:r>
            <a:r>
              <a:rPr lang="ko-KR" altLang="en-US" sz="1000">
                <a:solidFill>
                  <a:schemeClr val="tx1"/>
                </a:solidFill>
              </a:rPr>
              <a:t>가상계좌 결제의 경우</a:t>
            </a:r>
            <a:r>
              <a:rPr lang="en-US" altLang="ko-KR" sz="100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000" b="1">
                <a:solidFill>
                  <a:schemeClr val="tx1"/>
                </a:solidFill>
              </a:rPr>
              <a:t>결제 후에 재고가 없는 경우</a:t>
            </a:r>
            <a:r>
              <a:rPr lang="ko-KR" altLang="en-US" sz="1000">
                <a:solidFill>
                  <a:schemeClr val="tx1"/>
                </a:solidFill>
              </a:rPr>
              <a:t>는 매장 취소 등으로 매장에서 처리</a:t>
            </a:r>
          </a:p>
        </p:txBody>
      </p:sp>
    </p:spTree>
    <p:extLst>
      <p:ext uri="{BB962C8B-B14F-4D97-AF65-F5344CB8AC3E}">
        <p14:creationId xmlns:p14="http://schemas.microsoft.com/office/powerpoint/2010/main" val="10857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54F3C05-CB94-5EE1-C934-93759AF0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4" y="874501"/>
            <a:ext cx="3230804" cy="57615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A70FE7-3D8B-B36E-E565-BACEB60AF852}"/>
              </a:ext>
            </a:extLst>
          </p:cNvPr>
          <p:cNvSpPr/>
          <p:nvPr/>
        </p:nvSpPr>
        <p:spPr>
          <a:xfrm>
            <a:off x="372983" y="217504"/>
            <a:ext cx="3221806" cy="519344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바로 결제되지 않는</a:t>
            </a:r>
            <a:r>
              <a:rPr lang="en-US" altLang="ko-KR" sz="1100"/>
              <a:t> </a:t>
            </a:r>
            <a:r>
              <a:rPr lang="ko-KR" altLang="en-US" sz="1100"/>
              <a:t>가상계좌 결제의 경우</a:t>
            </a:r>
            <a:endParaRPr lang="en-US" altLang="ko-KR" sz="1100"/>
          </a:p>
          <a:p>
            <a:pPr algn="ctr"/>
            <a:r>
              <a:rPr lang="en-US" altLang="ko-KR" sz="1100" b="1"/>
              <a:t>(</a:t>
            </a:r>
            <a:r>
              <a:rPr lang="ko-KR" altLang="en-US" sz="1100" b="1"/>
              <a:t>결제 후에 재고가 없는 경우</a:t>
            </a:r>
            <a:r>
              <a:rPr lang="en-US" altLang="ko-KR" sz="1100" b="1"/>
              <a:t>)</a:t>
            </a:r>
            <a:endParaRPr lang="ko-KR" altLang="en-US" sz="11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D63822-C4DE-DBAB-907B-B4E27113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0012"/>
            <a:ext cx="3236545" cy="5765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7462BA6-FF36-0C07-92EC-A7908352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0" y="874501"/>
            <a:ext cx="3236545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023C38-458B-337F-2FC2-76D2B2D9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58" y="870012"/>
            <a:ext cx="2730111" cy="5765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6556ED8-423A-3D48-7A24-DB5C7F330B10}"/>
              </a:ext>
            </a:extLst>
          </p:cNvPr>
          <p:cNvSpPr/>
          <p:nvPr/>
        </p:nvSpPr>
        <p:spPr>
          <a:xfrm>
            <a:off x="7185757" y="870012"/>
            <a:ext cx="1194763" cy="5765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주문 데이터 </a:t>
            </a:r>
            <a:endParaRPr lang="en-US" altLang="ko-KR" sz="1100"/>
          </a:p>
          <a:p>
            <a:pPr algn="ctr"/>
            <a:r>
              <a:rPr lang="ko-KR" altLang="en-US" sz="1100" b="1"/>
              <a:t>생성 직전</a:t>
            </a:r>
            <a:r>
              <a:rPr lang="ko-KR" altLang="en-US" sz="1100"/>
              <a:t>에 </a:t>
            </a:r>
            <a:endParaRPr lang="en-US" altLang="ko-KR" sz="1100"/>
          </a:p>
          <a:p>
            <a:pPr algn="ctr"/>
            <a:r>
              <a:rPr lang="en-US" altLang="ko-KR" sz="1100"/>
              <a:t>(PG</a:t>
            </a:r>
            <a:r>
              <a:rPr lang="ko-KR" altLang="en-US" sz="1100"/>
              <a:t>사 가상계좌 관련 처리 전</a:t>
            </a:r>
            <a:r>
              <a:rPr lang="en-US" altLang="ko-KR" sz="1100"/>
              <a:t>)</a:t>
            </a:r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현재고 조회</a:t>
            </a:r>
            <a:endParaRPr lang="en-US" altLang="ko-KR" sz="1100"/>
          </a:p>
          <a:p>
            <a:pPr algn="ctr"/>
            <a:r>
              <a:rPr lang="en-US" altLang="ko-KR" sz="1100"/>
              <a:t>API</a:t>
            </a:r>
            <a:r>
              <a:rPr lang="ko-KR" altLang="en-US" sz="1100"/>
              <a:t>를 통해</a:t>
            </a:r>
            <a:endParaRPr lang="en-US" altLang="ko-KR" sz="1100"/>
          </a:p>
          <a:p>
            <a:pPr algn="ctr"/>
            <a:r>
              <a:rPr lang="ko-KR" altLang="en-US" sz="1100" b="1"/>
              <a:t>재고 조회</a:t>
            </a:r>
            <a:endParaRPr lang="en-US" altLang="ko-KR" sz="1100" b="1"/>
          </a:p>
          <a:p>
            <a:pPr algn="ctr"/>
            <a:endParaRPr lang="en-US" altLang="ko-KR" sz="1100"/>
          </a:p>
          <a:p>
            <a:pPr algn="ctr"/>
            <a:r>
              <a:rPr lang="ko-KR" altLang="en-US" sz="1100"/>
              <a:t>재고가 </a:t>
            </a:r>
            <a:endParaRPr lang="en-US" altLang="ko-KR" sz="1100"/>
          </a:p>
          <a:p>
            <a:pPr algn="ctr"/>
            <a:r>
              <a:rPr lang="ko-KR" altLang="en-US" sz="1100"/>
              <a:t>부족할 시</a:t>
            </a:r>
            <a:r>
              <a:rPr lang="en-US" altLang="ko-KR" sz="1100"/>
              <a:t>,</a:t>
            </a:r>
          </a:p>
          <a:p>
            <a:pPr algn="ctr"/>
            <a:r>
              <a:rPr lang="ko-KR" altLang="en-US" sz="1100" b="1"/>
              <a:t>주문 불가 처리</a:t>
            </a:r>
            <a:endParaRPr lang="en-US" altLang="ko-KR" sz="1100" b="1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43E8D3F-6BFE-28CD-832C-6E875883DEE3}"/>
              </a:ext>
            </a:extLst>
          </p:cNvPr>
          <p:cNvCxnSpPr>
            <a:cxnSpLocks/>
          </p:cNvCxnSpPr>
          <p:nvPr/>
        </p:nvCxnSpPr>
        <p:spPr>
          <a:xfrm flipH="1">
            <a:off x="1971675" y="3429000"/>
            <a:ext cx="600075" cy="255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5A5DAE9-A2C0-EE85-9803-F9AAB73E2DAA}"/>
              </a:ext>
            </a:extLst>
          </p:cNvPr>
          <p:cNvCxnSpPr>
            <a:cxnSpLocks/>
          </p:cNvCxnSpPr>
          <p:nvPr/>
        </p:nvCxnSpPr>
        <p:spPr>
          <a:xfrm flipV="1">
            <a:off x="3248025" y="3826276"/>
            <a:ext cx="2229497" cy="215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C96DB31-AAD9-2644-248E-1B4BBE47C4BD}"/>
              </a:ext>
            </a:extLst>
          </p:cNvPr>
          <p:cNvCxnSpPr>
            <a:cxnSpLocks/>
          </p:cNvCxnSpPr>
          <p:nvPr/>
        </p:nvCxnSpPr>
        <p:spPr>
          <a:xfrm flipV="1">
            <a:off x="6283406" y="3053918"/>
            <a:ext cx="902351" cy="61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0313F40-A034-711C-1393-119100F0B30E}"/>
              </a:ext>
            </a:extLst>
          </p:cNvPr>
          <p:cNvCxnSpPr>
            <a:cxnSpLocks/>
          </p:cNvCxnSpPr>
          <p:nvPr/>
        </p:nvCxnSpPr>
        <p:spPr>
          <a:xfrm flipV="1">
            <a:off x="8380520" y="1207363"/>
            <a:ext cx="1305018" cy="135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6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E154D98-78C3-8BF7-5374-F45FF2F96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34746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877810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3129093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스토리오더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매장분류 수정요청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비식품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식음료 기타상업시설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매장분류 수정요청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변경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편의점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비식품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*식품에는 편의점 제외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보관함 등 기타상업시설 등은 완전제외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김선재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2032.08.31.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D02382-2A0D-57FA-0A98-7365AF856F90}"/>
              </a:ext>
            </a:extLst>
          </p:cNvPr>
          <p:cNvSpPr txBox="1"/>
          <p:nvPr/>
        </p:nvSpPr>
        <p:spPr>
          <a:xfrm>
            <a:off x="8596414" y="1076222"/>
            <a:ext cx="1592615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0831 </a:t>
            </a:r>
            <a:r>
              <a:rPr lang="ko-KR" altLang="en-US" sz="900"/>
              <a:t>코레일 확인 요청 중</a:t>
            </a:r>
            <a:endParaRPr lang="en-US" altLang="ko-KR" sz="900"/>
          </a:p>
          <a:p>
            <a:r>
              <a:rPr lang="en-US" altLang="ko-KR" sz="900"/>
              <a:t>0905 </a:t>
            </a:r>
            <a:r>
              <a:rPr lang="ko-KR" altLang="en-US" sz="900"/>
              <a:t>코레일 확인 완료</a:t>
            </a:r>
            <a:endParaRPr lang="en-US" altLang="ko-KR" sz="9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AFD02D-D23C-1853-3766-0B726539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62938"/>
            <a:ext cx="8124825" cy="311543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E5137D-44C3-EF16-1FEE-823D7F24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7" y="4178369"/>
            <a:ext cx="2991936" cy="24498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E0DF8-D223-4610-41D6-1E48BD02E82C}"/>
              </a:ext>
            </a:extLst>
          </p:cNvPr>
          <p:cNvSpPr txBox="1"/>
          <p:nvPr/>
        </p:nvSpPr>
        <p:spPr>
          <a:xfrm>
            <a:off x="8799550" y="2449819"/>
            <a:ext cx="3089037" cy="133882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BSNS_SE_CD</a:t>
            </a:r>
            <a:r>
              <a:rPr lang="ko-KR" altLang="en-US" sz="900" dirty="0"/>
              <a:t> </a:t>
            </a:r>
            <a:r>
              <a:rPr lang="en-US" altLang="ko-KR" sz="900" dirty="0"/>
              <a:t>102</a:t>
            </a:r>
            <a:r>
              <a:rPr lang="ko-KR" altLang="en-US" sz="900" dirty="0"/>
              <a:t>인 경우</a:t>
            </a:r>
            <a:r>
              <a:rPr lang="en-US" altLang="ko-KR" sz="900" dirty="0"/>
              <a:t>, </a:t>
            </a:r>
            <a:r>
              <a:rPr lang="ko-KR" altLang="en-US" sz="900" dirty="0"/>
              <a:t>카테고리 </a:t>
            </a:r>
            <a:r>
              <a:rPr lang="en-US" altLang="ko-KR" sz="900" dirty="0"/>
              <a:t>: “</a:t>
            </a:r>
            <a:r>
              <a:rPr lang="ko-KR" altLang="en-US" sz="900" dirty="0"/>
              <a:t>편의점</a:t>
            </a:r>
            <a:r>
              <a:rPr lang="en-US" altLang="ko-KR" sz="900" dirty="0"/>
              <a:t>”</a:t>
            </a:r>
          </a:p>
          <a:p>
            <a:endParaRPr lang="en-US" altLang="ko-KR" sz="900" dirty="0"/>
          </a:p>
          <a:p>
            <a:r>
              <a:rPr lang="en-US" altLang="ko-KR" sz="900" dirty="0"/>
              <a:t>BSNS_SE_CD</a:t>
            </a:r>
            <a:r>
              <a:rPr lang="ko-KR" altLang="en-US" sz="900" dirty="0"/>
              <a:t> </a:t>
            </a:r>
            <a:r>
              <a:rPr lang="en-US" altLang="ko-KR" sz="900" dirty="0"/>
              <a:t>002</a:t>
            </a:r>
            <a:r>
              <a:rPr lang="ko-KR" altLang="en-US" sz="900" dirty="0"/>
              <a:t>이고</a:t>
            </a:r>
            <a:r>
              <a:rPr lang="en-US" altLang="ko-KR" sz="900" dirty="0"/>
              <a:t>, STORE_LCLAS_CD</a:t>
            </a:r>
            <a:r>
              <a:rPr lang="ko-KR" altLang="en-US" sz="900" dirty="0"/>
              <a:t>가 </a:t>
            </a:r>
            <a:r>
              <a:rPr lang="en-US" altLang="ko-KR" sz="900" dirty="0"/>
              <a:t>001</a:t>
            </a:r>
            <a:r>
              <a:rPr lang="ko-KR" altLang="en-US" sz="900" dirty="0"/>
              <a:t>인 경우</a:t>
            </a:r>
            <a:r>
              <a:rPr lang="en-US" altLang="ko-KR" sz="900" dirty="0"/>
              <a:t>, </a:t>
            </a:r>
            <a:r>
              <a:rPr lang="ko-KR" altLang="en-US" sz="900" dirty="0"/>
              <a:t>카테고리 </a:t>
            </a:r>
            <a:r>
              <a:rPr lang="en-US" altLang="ko-KR" sz="900" dirty="0"/>
              <a:t>: “</a:t>
            </a:r>
            <a:r>
              <a:rPr lang="ko-KR" altLang="en-US" sz="900" dirty="0"/>
              <a:t>식품</a:t>
            </a:r>
            <a:r>
              <a:rPr lang="en-US" altLang="ko-KR" sz="900" dirty="0"/>
              <a:t>“</a:t>
            </a:r>
          </a:p>
          <a:p>
            <a:endParaRPr lang="en-US" altLang="ko-KR" sz="900" dirty="0"/>
          </a:p>
          <a:p>
            <a:r>
              <a:rPr lang="en-US" altLang="ko-KR" sz="900" dirty="0"/>
              <a:t>BSNS_SE_CD</a:t>
            </a:r>
            <a:r>
              <a:rPr lang="ko-KR" altLang="en-US" sz="900" dirty="0"/>
              <a:t> </a:t>
            </a:r>
            <a:r>
              <a:rPr lang="en-US" altLang="ko-KR" sz="900" dirty="0"/>
              <a:t>002</a:t>
            </a:r>
            <a:r>
              <a:rPr lang="ko-KR" altLang="en-US" sz="900" dirty="0"/>
              <a:t>이고</a:t>
            </a:r>
            <a:r>
              <a:rPr lang="en-US" altLang="ko-KR" sz="900" dirty="0"/>
              <a:t>, STORE_LCLAS_CD</a:t>
            </a:r>
            <a:r>
              <a:rPr lang="ko-KR" altLang="en-US" sz="900" dirty="0"/>
              <a:t>가 </a:t>
            </a:r>
            <a:r>
              <a:rPr lang="en-US" altLang="ko-KR" sz="900" dirty="0"/>
              <a:t>002</a:t>
            </a:r>
            <a:r>
              <a:rPr lang="ko-KR" altLang="en-US" sz="900" dirty="0"/>
              <a:t>인 경우</a:t>
            </a:r>
            <a:r>
              <a:rPr lang="en-US" altLang="ko-KR" sz="900" dirty="0"/>
              <a:t>, </a:t>
            </a:r>
            <a:r>
              <a:rPr lang="ko-KR" altLang="en-US" sz="900" dirty="0"/>
              <a:t>카테고리 </a:t>
            </a:r>
            <a:r>
              <a:rPr lang="en-US" altLang="ko-KR" sz="900" dirty="0"/>
              <a:t>: “</a:t>
            </a:r>
            <a:r>
              <a:rPr lang="ko-KR" altLang="en-US" sz="900" dirty="0"/>
              <a:t>비식품</a:t>
            </a:r>
            <a:r>
              <a:rPr lang="en-US" altLang="ko-KR" sz="900" dirty="0"/>
              <a:t>”</a:t>
            </a:r>
          </a:p>
          <a:p>
            <a:endParaRPr lang="en-US" altLang="ko-KR" sz="900" dirty="0"/>
          </a:p>
          <a:p>
            <a:r>
              <a:rPr lang="ko-KR" altLang="en-US" sz="900" dirty="0"/>
              <a:t>으로 부탁드립니다</a:t>
            </a:r>
            <a:r>
              <a:rPr lang="en-US" altLang="ko-KR" sz="9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DFF4D84-2309-4669-C61E-37FA393CC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309" y="2449819"/>
            <a:ext cx="5266105" cy="41783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CD226B4-EA7B-3AA8-A27D-31AF097548D9}"/>
              </a:ext>
            </a:extLst>
          </p:cNvPr>
          <p:cNvCxnSpPr/>
          <p:nvPr/>
        </p:nvCxnSpPr>
        <p:spPr>
          <a:xfrm flipV="1">
            <a:off x="6226629" y="2873829"/>
            <a:ext cx="2572921" cy="79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CF17EA-57D3-2567-1156-5C2184FBD3DA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</p:spTree>
    <p:extLst>
      <p:ext uri="{BB962C8B-B14F-4D97-AF65-F5344CB8AC3E}">
        <p14:creationId xmlns:p14="http://schemas.microsoft.com/office/powerpoint/2010/main" val="8376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A580E5-3192-AD7F-CDB6-E31DE1BF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24331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완료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 수단 표시 내용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PG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원 결제 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결제 수단 표시 내용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C83D461-D12A-EFEC-0716-87E482B076C4}"/>
              </a:ext>
            </a:extLst>
          </p:cNvPr>
          <p:cNvSpPr txBox="1"/>
          <p:nvPr/>
        </p:nvSpPr>
        <p:spPr>
          <a:xfrm>
            <a:off x="9514090" y="1420041"/>
            <a:ext cx="1896861" cy="147732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/>
              <a:t>전액 단일 수단 결제일 때</a:t>
            </a:r>
            <a:endParaRPr lang="en-US" altLang="ko-KR" sz="900" b="1"/>
          </a:p>
          <a:p>
            <a:pPr marL="228600" indent="-228600">
              <a:buAutoNum type="arabicPeriod"/>
            </a:pPr>
            <a:r>
              <a:rPr lang="ko-KR" altLang="en-US" sz="900"/>
              <a:t>카드</a:t>
            </a:r>
            <a:endParaRPr lang="en-US" altLang="ko-KR" sz="900"/>
          </a:p>
          <a:p>
            <a:pPr marL="228600" indent="-228600">
              <a:buAutoNum type="arabicPeriod"/>
            </a:pPr>
            <a:r>
              <a:rPr lang="ko-KR" altLang="en-US" sz="900"/>
              <a:t>가상계좌</a:t>
            </a:r>
            <a:endParaRPr lang="en-US" altLang="ko-KR" sz="900"/>
          </a:p>
          <a:p>
            <a:pPr marL="228600" indent="-228600">
              <a:buAutoNum type="arabicPeriod"/>
            </a:pPr>
            <a:r>
              <a:rPr lang="ko-KR" altLang="en-US" sz="900"/>
              <a:t>간편결제</a:t>
            </a:r>
            <a:endParaRPr lang="en-US" altLang="ko-KR" sz="900"/>
          </a:p>
          <a:p>
            <a:pPr marL="228600" indent="-228600">
              <a:buAutoNum type="arabicPeriod"/>
            </a:pPr>
            <a:r>
              <a:rPr lang="ko-KR" altLang="en-US" sz="900"/>
              <a:t>포인트</a:t>
            </a:r>
            <a:endParaRPr lang="en-US" altLang="ko-KR" sz="900"/>
          </a:p>
          <a:p>
            <a:pPr marL="228600" indent="-228600">
              <a:buAutoNum type="arabicPeriod"/>
            </a:pPr>
            <a:r>
              <a:rPr lang="ko-KR" altLang="en-US" sz="900"/>
              <a:t>적립금</a:t>
            </a:r>
            <a:endParaRPr lang="en-US" altLang="ko-KR" sz="900"/>
          </a:p>
          <a:p>
            <a:pPr marL="228600" indent="-228600">
              <a:buAutoNum type="arabicPeriod"/>
            </a:pPr>
            <a:endParaRPr lang="en-US" altLang="ko-KR" sz="900"/>
          </a:p>
          <a:p>
            <a:r>
              <a:rPr lang="ko-KR" altLang="en-US" sz="900" b="1"/>
              <a:t>복합결제일 때</a:t>
            </a:r>
            <a:endParaRPr lang="en-US" altLang="ko-KR" sz="900" b="1"/>
          </a:p>
          <a:p>
            <a:r>
              <a:rPr lang="en-US" altLang="ko-KR" sz="900"/>
              <a:t>(</a:t>
            </a:r>
            <a:r>
              <a:rPr lang="ko-KR" altLang="en-US" sz="900"/>
              <a:t>일부 포인트</a:t>
            </a:r>
            <a:r>
              <a:rPr lang="en-US" altLang="ko-KR" sz="900"/>
              <a:t>, </a:t>
            </a:r>
            <a:r>
              <a:rPr lang="ko-KR" altLang="en-US" sz="900"/>
              <a:t>일부 카드</a:t>
            </a:r>
            <a:r>
              <a:rPr lang="en-US" altLang="ko-KR" sz="900"/>
              <a:t>)</a:t>
            </a:r>
          </a:p>
          <a:p>
            <a:r>
              <a:rPr lang="en-US" altLang="ko-KR" sz="900"/>
              <a:t>-&gt; </a:t>
            </a:r>
            <a:r>
              <a:rPr lang="ko-KR" altLang="en-US" sz="900"/>
              <a:t>복합결제</a:t>
            </a:r>
            <a:endParaRPr lang="en-US" altLang="ko-KR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8D1031-C348-8545-C9D8-BD4817AC22C7}"/>
              </a:ext>
            </a:extLst>
          </p:cNvPr>
          <p:cNvSpPr txBox="1"/>
          <p:nvPr/>
        </p:nvSpPr>
        <p:spPr>
          <a:xfrm>
            <a:off x="9514090" y="3105326"/>
            <a:ext cx="1896861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현재 결제 수단에 </a:t>
            </a:r>
            <a:endParaRPr lang="en-US" altLang="ko-KR" sz="900"/>
          </a:p>
          <a:p>
            <a:r>
              <a:rPr lang="ko-KR" altLang="en-US" sz="900" b="1">
                <a:solidFill>
                  <a:srgbClr val="C00000"/>
                </a:solidFill>
              </a:rPr>
              <a:t>복합 결제</a:t>
            </a:r>
            <a:r>
              <a:rPr lang="en-US" altLang="ko-KR" sz="900" b="1">
                <a:solidFill>
                  <a:srgbClr val="C00000"/>
                </a:solidFill>
              </a:rPr>
              <a:t>, </a:t>
            </a:r>
            <a:r>
              <a:rPr lang="ko-KR" altLang="en-US" sz="900" b="1">
                <a:solidFill>
                  <a:srgbClr val="C00000"/>
                </a:solidFill>
              </a:rPr>
              <a:t>포인트</a:t>
            </a:r>
            <a:r>
              <a:rPr lang="en-US" altLang="ko-KR" sz="900" b="1">
                <a:solidFill>
                  <a:srgbClr val="C00000"/>
                </a:solidFill>
              </a:rPr>
              <a:t>, </a:t>
            </a:r>
            <a:r>
              <a:rPr lang="ko-KR" altLang="en-US" sz="900" b="1">
                <a:solidFill>
                  <a:srgbClr val="C00000"/>
                </a:solidFill>
              </a:rPr>
              <a:t>적립금</a:t>
            </a:r>
            <a:r>
              <a:rPr lang="ko-KR" altLang="en-US" sz="900">
                <a:solidFill>
                  <a:srgbClr val="C00000"/>
                </a:solidFill>
              </a:rPr>
              <a:t>이 </a:t>
            </a:r>
            <a:endParaRPr lang="en-US" altLang="ko-KR" sz="900">
              <a:solidFill>
                <a:srgbClr val="C00000"/>
              </a:solidFill>
            </a:endParaRPr>
          </a:p>
          <a:p>
            <a:r>
              <a:rPr lang="ko-KR" altLang="en-US" sz="900">
                <a:solidFill>
                  <a:srgbClr val="C00000"/>
                </a:solidFill>
              </a:rPr>
              <a:t>없어서 </a:t>
            </a:r>
            <a:r>
              <a:rPr lang="ko-KR" altLang="en-US" sz="900" b="1">
                <a:solidFill>
                  <a:srgbClr val="C00000"/>
                </a:solidFill>
              </a:rPr>
              <a:t>추가 부탁드립니다</a:t>
            </a:r>
            <a:r>
              <a:rPr lang="en-US" altLang="ko-KR" sz="900" b="1">
                <a:solidFill>
                  <a:srgbClr val="C00000"/>
                </a:solidFill>
              </a:rPr>
              <a:t>.</a:t>
            </a:r>
            <a:r>
              <a:rPr lang="ko-KR" altLang="en-US" sz="900" b="1">
                <a:solidFill>
                  <a:srgbClr val="C00000"/>
                </a:solidFill>
              </a:rPr>
              <a:t> </a:t>
            </a:r>
            <a:endParaRPr lang="en-US" altLang="ko-KR" sz="900" b="1">
              <a:solidFill>
                <a:srgbClr val="C0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C2E4F2-17C2-A228-067E-4147A26F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74956"/>
            <a:ext cx="9021562" cy="436481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2A92322-3B39-DD37-3AAC-671D295848D1}"/>
              </a:ext>
            </a:extLst>
          </p:cNvPr>
          <p:cNvSpPr/>
          <p:nvPr/>
        </p:nvSpPr>
        <p:spPr>
          <a:xfrm>
            <a:off x="4702838" y="2221909"/>
            <a:ext cx="4488787" cy="19976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A51E72F-A82B-640F-82F3-22DB43E5F62C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</p:spTree>
    <p:extLst>
      <p:ext uri="{BB962C8B-B14F-4D97-AF65-F5344CB8AC3E}">
        <p14:creationId xmlns:p14="http://schemas.microsoft.com/office/powerpoint/2010/main" val="27808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AD5CED-5E2A-4079-3E63-B02FBF91B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67"/>
          <a:stretch/>
        </p:blipFill>
        <p:spPr>
          <a:xfrm>
            <a:off x="3056126" y="1119321"/>
            <a:ext cx="2275504" cy="19221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42FA966-011B-B463-86A7-2AED7447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4" y="1119321"/>
            <a:ext cx="2275504" cy="4924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A580E5-3192-AD7F-CDB6-E31DE1BF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93387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퍼블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가상 계좌 발급 화면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가상 계좌 발급 화면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2023.09.04.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3E7A7C-9729-6BB3-BD56-4AAA55995EF0}"/>
              </a:ext>
            </a:extLst>
          </p:cNvPr>
          <p:cNvSpPr txBox="1"/>
          <p:nvPr/>
        </p:nvSpPr>
        <p:spPr>
          <a:xfrm>
            <a:off x="3056126" y="3058462"/>
            <a:ext cx="2272148" cy="919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정보</a:t>
            </a:r>
            <a:endParaRPr lang="en-US" altLang="ko-KR" sz="8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5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예금주                                                       스토리웨이플러스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은행                            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은행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계좌         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1234567890987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기한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2023-09-07 23:59:59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2B9C56-5AE7-EA4A-B3C4-C99E4CCD5E5C}"/>
              </a:ext>
            </a:extLst>
          </p:cNvPr>
          <p:cNvSpPr/>
          <p:nvPr/>
        </p:nvSpPr>
        <p:spPr>
          <a:xfrm>
            <a:off x="2885058" y="1416829"/>
            <a:ext cx="587935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수정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286260A-4346-8A8F-59D8-A259D93979AA}"/>
              </a:ext>
            </a:extLst>
          </p:cNvPr>
          <p:cNvSpPr/>
          <p:nvPr/>
        </p:nvSpPr>
        <p:spPr>
          <a:xfrm>
            <a:off x="164076" y="1416829"/>
            <a:ext cx="587935" cy="225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현재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BACA8-4AEF-178D-441F-F5C1F4030918}"/>
              </a:ext>
            </a:extLst>
          </p:cNvPr>
          <p:cNvSpPr txBox="1"/>
          <p:nvPr/>
        </p:nvSpPr>
        <p:spPr>
          <a:xfrm>
            <a:off x="3075176" y="2007262"/>
            <a:ext cx="639574" cy="214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결제 대기중</a:t>
            </a:r>
            <a:endParaRPr lang="ko-KR" altLang="en-US" sz="5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3B8DB7-1C48-E84F-E0F1-D7C15F612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09"/>
          <a:stretch/>
        </p:blipFill>
        <p:spPr>
          <a:xfrm>
            <a:off x="3052770" y="3994812"/>
            <a:ext cx="2275504" cy="26292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29DD53-7234-1AC0-8A9D-875A6FF6593D}"/>
              </a:ext>
            </a:extLst>
          </p:cNvPr>
          <p:cNvSpPr txBox="1"/>
          <p:nvPr/>
        </p:nvSpPr>
        <p:spPr>
          <a:xfrm>
            <a:off x="4002638" y="5641791"/>
            <a:ext cx="1295156" cy="214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가상계좌</a:t>
            </a:r>
            <a:endParaRPr lang="ko-KR" altLang="en-US" sz="5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52CE0-2209-286B-9AF0-48B0CE7C103C}"/>
              </a:ext>
            </a:extLst>
          </p:cNvPr>
          <p:cNvSpPr txBox="1"/>
          <p:nvPr/>
        </p:nvSpPr>
        <p:spPr>
          <a:xfrm>
            <a:off x="5566657" y="1119321"/>
            <a:ext cx="1565664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0904 </a:t>
            </a:r>
            <a:r>
              <a:rPr lang="ko-KR" altLang="en-US" sz="900"/>
              <a:t>시안 완료</a:t>
            </a:r>
            <a:endParaRPr lang="en-US" altLang="ko-KR" sz="900"/>
          </a:p>
          <a:p>
            <a:r>
              <a:rPr lang="en-US" altLang="ko-KR" sz="900"/>
              <a:t>0905 </a:t>
            </a:r>
            <a:r>
              <a:rPr lang="ko-KR" altLang="en-US" sz="900"/>
              <a:t>퍼블 완료</a:t>
            </a:r>
            <a:endParaRPr lang="en-US" altLang="ko-KR" sz="9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B364A65-61A4-38D1-0B43-E3B5CE33345F}"/>
              </a:ext>
            </a:extLst>
          </p:cNvPr>
          <p:cNvSpPr/>
          <p:nvPr/>
        </p:nvSpPr>
        <p:spPr>
          <a:xfrm>
            <a:off x="-1685193" y="996462"/>
            <a:ext cx="1433146" cy="6770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프론트</a:t>
            </a:r>
            <a:r>
              <a:rPr lang="en-US" altLang="ko-KR" sz="1400"/>
              <a:t>/</a:t>
            </a:r>
            <a:r>
              <a:rPr lang="ko-KR" altLang="en-US" sz="1400"/>
              <a:t>앱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EE5F4F-D598-8DC3-909A-81D586FF2EAF}"/>
              </a:ext>
            </a:extLst>
          </p:cNvPr>
          <p:cNvSpPr/>
          <p:nvPr/>
        </p:nvSpPr>
        <p:spPr>
          <a:xfrm>
            <a:off x="-1685194" y="1729156"/>
            <a:ext cx="1433146" cy="6770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시안</a:t>
            </a:r>
            <a:r>
              <a:rPr lang="en-US" altLang="ko-KR" sz="1400"/>
              <a:t>-</a:t>
            </a:r>
            <a:r>
              <a:rPr lang="ko-KR" altLang="en-US" sz="1400"/>
              <a:t>퍼블리싱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AB630-D0C1-621C-491C-1FB2A83F7591}"/>
              </a:ext>
            </a:extLst>
          </p:cNvPr>
          <p:cNvSpPr txBox="1"/>
          <p:nvPr/>
        </p:nvSpPr>
        <p:spPr>
          <a:xfrm>
            <a:off x="5566656" y="1544490"/>
            <a:ext cx="1968351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관련 사항 뒷 페이지에 있습니다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46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A580E5-3192-AD7F-CDB6-E31DE1BF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51774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가상 계좌 발급 화면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가상 계좌 발급 화면에 따른 주문 상태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AB2C86-A6A9-F395-E071-A4E1F575193F}"/>
              </a:ext>
            </a:extLst>
          </p:cNvPr>
          <p:cNvSpPr txBox="1"/>
          <p:nvPr/>
        </p:nvSpPr>
        <p:spPr>
          <a:xfrm>
            <a:off x="7781084" y="1084487"/>
            <a:ext cx="3557476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가상</a:t>
            </a:r>
            <a:r>
              <a:rPr lang="en-US" altLang="ko-KR" sz="900"/>
              <a:t> </a:t>
            </a:r>
            <a:r>
              <a:rPr lang="ko-KR" altLang="en-US" sz="900"/>
              <a:t>계좌 등</a:t>
            </a:r>
            <a:r>
              <a:rPr lang="en-US" altLang="ko-KR" sz="900"/>
              <a:t>, </a:t>
            </a:r>
            <a:r>
              <a:rPr lang="ko-KR" altLang="en-US" sz="900"/>
              <a:t>결제 완료 전 주문에 대한 표시가 필요할 것 같습니다</a:t>
            </a:r>
            <a:r>
              <a:rPr lang="en-US" altLang="ko-KR" sz="900"/>
              <a:t>.(</a:t>
            </a:r>
            <a:r>
              <a:rPr lang="ko-KR" altLang="en-US" sz="900"/>
              <a:t>현재는 입금 대기 중 상태인 주문도 주문 확인 중으로 표시됨</a:t>
            </a:r>
            <a:r>
              <a:rPr lang="en-US" altLang="ko-KR" sz="900"/>
              <a:t>)</a:t>
            </a:r>
            <a:r>
              <a:rPr lang="ko-KR" altLang="en-US" sz="900"/>
              <a:t> </a:t>
            </a:r>
            <a:r>
              <a:rPr lang="ko-KR" altLang="en-US" sz="900" b="1">
                <a:solidFill>
                  <a:srgbClr val="C00000"/>
                </a:solidFill>
              </a:rPr>
              <a:t>주문 상태에 </a:t>
            </a:r>
            <a:r>
              <a:rPr lang="en-US" altLang="ko-KR" sz="900" b="1">
                <a:solidFill>
                  <a:srgbClr val="C00000"/>
                </a:solidFill>
              </a:rPr>
              <a:t>‘</a:t>
            </a:r>
            <a:r>
              <a:rPr lang="ko-KR" altLang="en-US" sz="900" b="1">
                <a:solidFill>
                  <a:srgbClr val="C00000"/>
                </a:solidFill>
              </a:rPr>
              <a:t>결제 대기 중</a:t>
            </a:r>
            <a:r>
              <a:rPr lang="en-US" altLang="ko-KR" sz="900" b="1">
                <a:solidFill>
                  <a:srgbClr val="C00000"/>
                </a:solidFill>
              </a:rPr>
              <a:t>‘ </a:t>
            </a:r>
            <a:r>
              <a:rPr lang="ko-KR" altLang="en-US" sz="900" b="1">
                <a:solidFill>
                  <a:srgbClr val="C00000"/>
                </a:solidFill>
              </a:rPr>
              <a:t>추가 </a:t>
            </a:r>
            <a:r>
              <a:rPr lang="ko-KR" altLang="en-US" sz="900"/>
              <a:t>부탁드립니다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앞 페이지 관련 내용입니다</a:t>
            </a:r>
            <a:r>
              <a:rPr lang="en-US" altLang="ko-KR" sz="900"/>
              <a:t>.)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6CA716-F061-A97B-08B2-17F50D66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84487"/>
            <a:ext cx="7299170" cy="309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E61A330-0685-1E99-DBC7-E365DF3E4C7B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62079B4-187C-14D1-E05C-AD6BD159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67"/>
          <a:stretch/>
        </p:blipFill>
        <p:spPr>
          <a:xfrm>
            <a:off x="8102911" y="1963383"/>
            <a:ext cx="2275504" cy="19221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B1D38-8F6E-FBE7-B2A4-0F24C04EB033}"/>
              </a:ext>
            </a:extLst>
          </p:cNvPr>
          <p:cNvSpPr txBox="1"/>
          <p:nvPr/>
        </p:nvSpPr>
        <p:spPr>
          <a:xfrm>
            <a:off x="8102911" y="3902524"/>
            <a:ext cx="2272148" cy="919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정보</a:t>
            </a:r>
            <a:endParaRPr lang="en-US" altLang="ko-KR" sz="8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5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예금주                                                       스토리웨이플러스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은행                            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은행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계좌         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1234567890987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입금 기한                      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2023-09-07 23:59:59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F0F0C-1E10-F927-D33B-BF005FBF4282}"/>
              </a:ext>
            </a:extLst>
          </p:cNvPr>
          <p:cNvSpPr txBox="1"/>
          <p:nvPr/>
        </p:nvSpPr>
        <p:spPr>
          <a:xfrm>
            <a:off x="8121961" y="2851324"/>
            <a:ext cx="639574" cy="214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00">
                <a:solidFill>
                  <a:schemeClr val="accent5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결제 대기중</a:t>
            </a:r>
            <a:endParaRPr lang="ko-KR" altLang="en-US" sz="500">
              <a:solidFill>
                <a:schemeClr val="accent5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3E1C24-3519-0E44-1A84-3486F93F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09" b="19946"/>
          <a:stretch/>
        </p:blipFill>
        <p:spPr>
          <a:xfrm>
            <a:off x="8099555" y="4838874"/>
            <a:ext cx="2275504" cy="16469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6429FF6-E27F-22EE-677E-D23A9B0D671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441748" y="1730818"/>
            <a:ext cx="227467" cy="112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1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84367-95F3-4BA8-4A64-534DA1BE822B}"/>
              </a:ext>
            </a:extLst>
          </p:cNvPr>
          <p:cNvSpPr txBox="1"/>
          <p:nvPr/>
        </p:nvSpPr>
        <p:spPr>
          <a:xfrm>
            <a:off x="292075" y="231518"/>
            <a:ext cx="5651525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 b="1">
                <a:solidFill>
                  <a:srgbClr val="C00000"/>
                </a:solidFill>
              </a:rPr>
              <a:t>주문 상태</a:t>
            </a:r>
            <a:r>
              <a:rPr lang="ko-KR" altLang="en-US" sz="1050"/>
              <a:t> 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주문 확인 중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주문 확정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수령 대기 중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수령 완료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취소 </a:t>
            </a:r>
            <a:r>
              <a:rPr lang="en-US" altLang="ko-KR" sz="1050"/>
              <a:t>: </a:t>
            </a:r>
            <a:r>
              <a:rPr lang="ko-KR" altLang="en-US" sz="1050"/>
              <a:t>주문자 취소</a:t>
            </a:r>
            <a:r>
              <a:rPr lang="en-US" altLang="ko-KR" sz="1050"/>
              <a:t>(</a:t>
            </a:r>
            <a:r>
              <a:rPr lang="ko-KR" altLang="en-US" sz="1050"/>
              <a:t>주문 취소</a:t>
            </a:r>
            <a:r>
              <a:rPr lang="en-US" altLang="ko-KR" sz="1050"/>
              <a:t>), </a:t>
            </a:r>
            <a:r>
              <a:rPr lang="ko-KR" altLang="en-US" sz="1050"/>
              <a:t>매장 취소</a:t>
            </a:r>
            <a:r>
              <a:rPr lang="en-US" altLang="ko-KR" sz="1050"/>
              <a:t>(</a:t>
            </a:r>
            <a:r>
              <a:rPr lang="ko-KR" altLang="en-US" sz="1050"/>
              <a:t>주문 취소</a:t>
            </a:r>
            <a:r>
              <a:rPr lang="en-US" altLang="ko-KR" sz="1050"/>
              <a:t>), </a:t>
            </a:r>
            <a:r>
              <a:rPr lang="ko-KR" altLang="en-US" sz="1050"/>
              <a:t>매장 취소</a:t>
            </a:r>
            <a:r>
              <a:rPr lang="en-US" altLang="ko-KR" sz="1050"/>
              <a:t>(</a:t>
            </a:r>
            <a:r>
              <a:rPr lang="ko-KR" altLang="en-US" sz="1050"/>
              <a:t>환불</a:t>
            </a:r>
            <a:r>
              <a:rPr lang="en-US" altLang="ko-KR" sz="105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A4A47-44C7-7B8D-972F-ED8BCD864D5B}"/>
              </a:ext>
            </a:extLst>
          </p:cNvPr>
          <p:cNvSpPr txBox="1"/>
          <p:nvPr/>
        </p:nvSpPr>
        <p:spPr>
          <a:xfrm>
            <a:off x="292075" y="1507868"/>
            <a:ext cx="5651525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 b="1">
                <a:solidFill>
                  <a:srgbClr val="C00000"/>
                </a:solidFill>
              </a:rPr>
              <a:t>결제 상태</a:t>
            </a:r>
            <a:r>
              <a:rPr lang="ko-KR" altLang="en-US" sz="1050"/>
              <a:t> </a:t>
            </a:r>
          </a:p>
          <a:p>
            <a:pPr marL="228600" indent="-228600">
              <a:buAutoNum type="arabicParenBoth"/>
            </a:pPr>
            <a:r>
              <a:rPr lang="ko-KR" altLang="en-US" sz="1050"/>
              <a:t>결제 실패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입금 오류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대기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완료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취소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부분 취소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입금 대기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입금 완료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입금 기간 만료</a:t>
            </a:r>
            <a:endParaRPr lang="en-US" altLang="ko-KR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A8621-83C4-10CF-2D96-58FD077E0390}"/>
              </a:ext>
            </a:extLst>
          </p:cNvPr>
          <p:cNvSpPr txBox="1"/>
          <p:nvPr/>
        </p:nvSpPr>
        <p:spPr>
          <a:xfrm>
            <a:off x="6096000" y="1507868"/>
            <a:ext cx="5651525" cy="2015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ko-KR" altLang="en-US" sz="1050"/>
              <a:t>결제 실패 </a:t>
            </a:r>
            <a:r>
              <a:rPr lang="en-US" altLang="ko-KR" sz="1050"/>
              <a:t>: </a:t>
            </a:r>
            <a:r>
              <a:rPr lang="ko-KR" altLang="en-US" sz="1050"/>
              <a:t>주문 데이터 생성하지 않음</a:t>
            </a:r>
            <a:r>
              <a:rPr lang="en-US" altLang="ko-KR" sz="1050"/>
              <a:t>(DB</a:t>
            </a:r>
            <a:r>
              <a:rPr lang="ko-KR" altLang="en-US" sz="1050"/>
              <a:t>에도 남기지 않음</a:t>
            </a:r>
            <a:r>
              <a:rPr lang="en-US" altLang="ko-KR" sz="1050"/>
              <a:t>)</a:t>
            </a:r>
          </a:p>
          <a:p>
            <a:pPr marL="228600" indent="-228600">
              <a:buAutoNum type="arabicParenBoth"/>
            </a:pPr>
            <a:r>
              <a:rPr lang="ko-KR" altLang="en-US" sz="1050"/>
              <a:t>입금 오류 </a:t>
            </a:r>
            <a:r>
              <a:rPr lang="en-US" altLang="ko-KR" sz="1050"/>
              <a:t>: x</a:t>
            </a:r>
          </a:p>
          <a:p>
            <a:pPr marL="228600" indent="-228600">
              <a:buAutoNum type="arabicParenBoth"/>
            </a:pPr>
            <a:r>
              <a:rPr lang="ko-KR" altLang="en-US" sz="1050" b="1">
                <a:solidFill>
                  <a:srgbClr val="C00000"/>
                </a:solidFill>
              </a:rPr>
              <a:t>결제 대기 </a:t>
            </a:r>
            <a:r>
              <a:rPr lang="en-US" altLang="ko-KR" sz="1050" b="1">
                <a:solidFill>
                  <a:srgbClr val="C00000"/>
                </a:solidFill>
              </a:rPr>
              <a:t>: </a:t>
            </a:r>
            <a:r>
              <a:rPr lang="ko-KR" altLang="en-US" sz="1050" b="1">
                <a:solidFill>
                  <a:srgbClr val="C00000"/>
                </a:solidFill>
              </a:rPr>
              <a:t>주문 상태가 </a:t>
            </a:r>
            <a:r>
              <a:rPr lang="en-US" altLang="ko-KR" sz="1050" b="1">
                <a:solidFill>
                  <a:srgbClr val="C00000"/>
                </a:solidFill>
              </a:rPr>
              <a:t>‘</a:t>
            </a:r>
            <a:r>
              <a:rPr lang="ko-KR" altLang="en-US" sz="1050" b="1">
                <a:solidFill>
                  <a:srgbClr val="C00000"/>
                </a:solidFill>
              </a:rPr>
              <a:t>결제 대기 중</a:t>
            </a:r>
            <a:r>
              <a:rPr lang="en-US" altLang="ko-KR" sz="1050" b="1">
                <a:solidFill>
                  <a:srgbClr val="C00000"/>
                </a:solidFill>
              </a:rPr>
              <a:t>’</a:t>
            </a:r>
            <a:r>
              <a:rPr lang="ko-KR" altLang="en-US" sz="1050" b="1">
                <a:solidFill>
                  <a:srgbClr val="C00000"/>
                </a:solidFill>
              </a:rPr>
              <a:t>인 주문</a:t>
            </a:r>
            <a:endParaRPr lang="en-US" altLang="ko-KR" sz="1050" b="1">
              <a:solidFill>
                <a:srgbClr val="C00000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050"/>
              <a:t>결제 완료 </a:t>
            </a:r>
            <a:r>
              <a:rPr lang="en-US" altLang="ko-KR" sz="1050"/>
              <a:t>: </a:t>
            </a:r>
            <a:r>
              <a:rPr lang="ko-KR" altLang="en-US" sz="1050"/>
              <a:t>주문 상태가 </a:t>
            </a:r>
            <a:r>
              <a:rPr lang="en-US" altLang="ko-KR" sz="1050"/>
              <a:t>‘</a:t>
            </a:r>
            <a:r>
              <a:rPr lang="ko-KR" altLang="en-US" sz="1050"/>
              <a:t>주문 확인 중</a:t>
            </a:r>
            <a:r>
              <a:rPr lang="en-US" altLang="ko-KR" sz="1050"/>
              <a:t>’</a:t>
            </a:r>
            <a:r>
              <a:rPr lang="ko-KR" altLang="en-US" sz="1050"/>
              <a:t>인 주문으로 데이터 생성</a:t>
            </a:r>
            <a:r>
              <a:rPr lang="en-US" altLang="ko-KR" sz="1050"/>
              <a:t>, </a:t>
            </a:r>
            <a:r>
              <a:rPr lang="ko-KR" altLang="en-US" sz="1050"/>
              <a:t>표시됨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취소 </a:t>
            </a:r>
            <a:r>
              <a:rPr lang="en-US" altLang="ko-KR" sz="1050"/>
              <a:t>: </a:t>
            </a:r>
            <a:r>
              <a:rPr lang="ko-KR" altLang="en-US" sz="1050"/>
              <a:t>주문 상태가 취소</a:t>
            </a:r>
            <a:r>
              <a:rPr lang="en-US" altLang="ko-KR" sz="1050"/>
              <a:t>(3</a:t>
            </a:r>
            <a:r>
              <a:rPr lang="ko-KR" altLang="en-US" sz="1050"/>
              <a:t>종류 중 </a:t>
            </a:r>
            <a:r>
              <a:rPr lang="en-US" altLang="ko-KR" sz="1050"/>
              <a:t>1)</a:t>
            </a:r>
            <a:r>
              <a:rPr lang="ko-KR" altLang="en-US" sz="1050"/>
              <a:t>인 주문으로 표시됨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결제 부분 취소 </a:t>
            </a:r>
            <a:r>
              <a:rPr lang="en-US" altLang="ko-KR" sz="1050"/>
              <a:t>: x</a:t>
            </a:r>
          </a:p>
          <a:p>
            <a:pPr marL="228600" indent="-228600">
              <a:buAutoNum type="arabicParenBoth"/>
            </a:pPr>
            <a:r>
              <a:rPr lang="ko-KR" altLang="en-US" sz="1050" b="1">
                <a:solidFill>
                  <a:srgbClr val="C00000"/>
                </a:solidFill>
              </a:rPr>
              <a:t>입금 대기 </a:t>
            </a:r>
            <a:r>
              <a:rPr lang="en-US" altLang="ko-KR" sz="1050" b="1">
                <a:solidFill>
                  <a:srgbClr val="C00000"/>
                </a:solidFill>
              </a:rPr>
              <a:t>: </a:t>
            </a:r>
            <a:r>
              <a:rPr lang="ko-KR" altLang="en-US" sz="1050" b="1">
                <a:solidFill>
                  <a:srgbClr val="C00000"/>
                </a:solidFill>
              </a:rPr>
              <a:t>주문 상태가 </a:t>
            </a:r>
            <a:r>
              <a:rPr lang="en-US" altLang="ko-KR" sz="1050" b="1">
                <a:solidFill>
                  <a:srgbClr val="C00000"/>
                </a:solidFill>
              </a:rPr>
              <a:t>‘</a:t>
            </a:r>
            <a:r>
              <a:rPr lang="ko-KR" altLang="en-US" sz="1050" b="1">
                <a:solidFill>
                  <a:srgbClr val="C00000"/>
                </a:solidFill>
              </a:rPr>
              <a:t>결제 대기 중</a:t>
            </a:r>
            <a:r>
              <a:rPr lang="en-US" altLang="ko-KR" sz="1050" b="1">
                <a:solidFill>
                  <a:srgbClr val="C00000"/>
                </a:solidFill>
              </a:rPr>
              <a:t>’</a:t>
            </a:r>
            <a:r>
              <a:rPr lang="ko-KR" altLang="en-US" sz="1050" b="1">
                <a:solidFill>
                  <a:srgbClr val="C00000"/>
                </a:solidFill>
              </a:rPr>
              <a:t>인 주문</a:t>
            </a:r>
            <a:endParaRPr lang="en-US" altLang="ko-KR" sz="1050" b="1">
              <a:solidFill>
                <a:srgbClr val="C00000"/>
              </a:solidFill>
            </a:endParaRPr>
          </a:p>
          <a:p>
            <a:pPr marL="228600" indent="-228600">
              <a:buAutoNum type="arabicParenBoth"/>
            </a:pPr>
            <a:r>
              <a:rPr lang="ko-KR" altLang="en-US" sz="1050"/>
              <a:t>입금 완료 </a:t>
            </a:r>
            <a:r>
              <a:rPr lang="en-US" altLang="ko-KR" sz="1050"/>
              <a:t>: </a:t>
            </a:r>
            <a:r>
              <a:rPr lang="ko-KR" altLang="en-US" sz="1050"/>
              <a:t>주문 상태가 </a:t>
            </a:r>
            <a:r>
              <a:rPr lang="en-US" altLang="ko-KR" sz="1050"/>
              <a:t>‘</a:t>
            </a:r>
            <a:r>
              <a:rPr lang="ko-KR" altLang="en-US" sz="1050"/>
              <a:t>주문 확인 중</a:t>
            </a:r>
            <a:r>
              <a:rPr lang="en-US" altLang="ko-KR" sz="1050"/>
              <a:t>’</a:t>
            </a:r>
            <a:r>
              <a:rPr lang="ko-KR" altLang="en-US" sz="1050"/>
              <a:t>인 주문으로 데이터 생성</a:t>
            </a:r>
            <a:r>
              <a:rPr lang="en-US" altLang="ko-KR" sz="1050"/>
              <a:t>, </a:t>
            </a:r>
            <a:r>
              <a:rPr lang="ko-KR" altLang="en-US" sz="1050"/>
              <a:t>표시됨</a:t>
            </a:r>
            <a:endParaRPr lang="en-US" altLang="ko-KR" sz="1050"/>
          </a:p>
          <a:p>
            <a:pPr marL="228600" indent="-228600">
              <a:buAutoNum type="arabicParenBoth"/>
            </a:pPr>
            <a:r>
              <a:rPr lang="ko-KR" altLang="en-US" sz="1050"/>
              <a:t>입금 기간 만료 </a:t>
            </a:r>
            <a:r>
              <a:rPr lang="en-US" altLang="ko-KR" sz="1050"/>
              <a:t>: PG</a:t>
            </a:r>
            <a:r>
              <a:rPr lang="ko-KR" altLang="en-US" sz="1050"/>
              <a:t>사 입금 기간 현재 </a:t>
            </a:r>
            <a:r>
              <a:rPr lang="en-US" altLang="ko-KR" sz="1050"/>
              <a:t>7</a:t>
            </a:r>
            <a:r>
              <a:rPr lang="ko-KR" altLang="en-US" sz="1050"/>
              <a:t>일인데</a:t>
            </a:r>
            <a:r>
              <a:rPr lang="en-US" altLang="ko-KR" sz="1050"/>
              <a:t>, </a:t>
            </a:r>
            <a:r>
              <a:rPr lang="ko-KR" altLang="en-US" sz="1050"/>
              <a:t>코레일유통 </a:t>
            </a:r>
            <a:r>
              <a:rPr lang="en-US" altLang="ko-KR" sz="1050"/>
              <a:t>15-30</a:t>
            </a:r>
            <a:r>
              <a:rPr lang="ko-KR" altLang="en-US" sz="1050"/>
              <a:t>분 검토 요청 중</a:t>
            </a:r>
            <a:endParaRPr lang="en-US" altLang="ko-KR" sz="1050"/>
          </a:p>
          <a:p>
            <a:pPr marL="228600" indent="-228600">
              <a:buAutoNum type="arabicParenBoth"/>
            </a:pPr>
            <a:endParaRPr lang="en-US" altLang="ko-KR" sz="1050"/>
          </a:p>
          <a:p>
            <a:r>
              <a:rPr lang="en-US" altLang="ko-KR" sz="1000"/>
              <a:t>:</a:t>
            </a:r>
            <a:r>
              <a:rPr lang="ko-KR" altLang="en-US" sz="1000"/>
              <a:t>현재 주문 상태가 매장취소</a:t>
            </a:r>
            <a:r>
              <a:rPr lang="en-US" altLang="ko-KR" sz="1000"/>
              <a:t>(</a:t>
            </a:r>
            <a:r>
              <a:rPr lang="ko-KR" altLang="en-US" sz="1000"/>
              <a:t>환불</a:t>
            </a:r>
            <a:r>
              <a:rPr lang="en-US" altLang="ko-KR" sz="1000"/>
              <a:t>)</a:t>
            </a:r>
            <a:r>
              <a:rPr lang="ko-KR" altLang="en-US" sz="1000"/>
              <a:t>인 경우</a:t>
            </a:r>
            <a:r>
              <a:rPr lang="en-US" altLang="ko-KR" sz="1000"/>
              <a:t>, </a:t>
            </a:r>
            <a:r>
              <a:rPr lang="ko-KR" altLang="en-US" sz="1000"/>
              <a:t>결제 상태가 결제완료로 유지되는데</a:t>
            </a:r>
            <a:r>
              <a:rPr lang="en-US" altLang="ko-KR" sz="1000"/>
              <a:t>, </a:t>
            </a:r>
          </a:p>
          <a:p>
            <a:r>
              <a:rPr lang="ko-KR" altLang="en-US" sz="1000"/>
              <a:t>혹시 결제 취소 처리가 되었는데도 결제완료로 표시되는 거라면 </a:t>
            </a:r>
            <a:r>
              <a:rPr lang="en-US" altLang="ko-KR" sz="1000"/>
              <a:t>‘</a:t>
            </a:r>
            <a:r>
              <a:rPr lang="ko-KR" altLang="en-US" sz="1000"/>
              <a:t>결제 취소</a:t>
            </a:r>
            <a:r>
              <a:rPr lang="en-US" altLang="ko-KR" sz="1000"/>
              <a:t>’</a:t>
            </a:r>
            <a:r>
              <a:rPr lang="ko-KR" altLang="en-US" sz="1000"/>
              <a:t>로 표시 가능할까요</a:t>
            </a:r>
            <a:r>
              <a:rPr lang="en-US" altLang="ko-KR" sz="100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576B7-80FC-45D9-DE99-E6F404897EF0}"/>
              </a:ext>
            </a:extLst>
          </p:cNvPr>
          <p:cNvSpPr txBox="1"/>
          <p:nvPr/>
        </p:nvSpPr>
        <p:spPr>
          <a:xfrm>
            <a:off x="6096000" y="231518"/>
            <a:ext cx="565152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50"/>
              <a:t>주문 확인 중 전 단계로 </a:t>
            </a:r>
            <a:r>
              <a:rPr lang="en-US" altLang="ko-KR" sz="1050" b="1">
                <a:solidFill>
                  <a:srgbClr val="C00000"/>
                </a:solidFill>
              </a:rPr>
              <a:t>‘</a:t>
            </a:r>
            <a:r>
              <a:rPr lang="ko-KR" altLang="en-US" sz="1050" b="1">
                <a:solidFill>
                  <a:srgbClr val="C00000"/>
                </a:solidFill>
              </a:rPr>
              <a:t>결제 대기 중</a:t>
            </a:r>
            <a:r>
              <a:rPr lang="en-US" altLang="ko-KR" sz="1050" b="1">
                <a:solidFill>
                  <a:srgbClr val="C00000"/>
                </a:solidFill>
              </a:rPr>
              <a:t>‘ </a:t>
            </a:r>
            <a:r>
              <a:rPr lang="ko-KR" altLang="en-US" sz="1050" b="1">
                <a:solidFill>
                  <a:srgbClr val="C00000"/>
                </a:solidFill>
              </a:rPr>
              <a:t>추가</a:t>
            </a:r>
            <a:endParaRPr lang="en-US" altLang="ko-KR" sz="1050" b="1">
              <a:solidFill>
                <a:srgbClr val="C00000"/>
              </a:solidFill>
            </a:endParaRPr>
          </a:p>
          <a:p>
            <a:r>
              <a:rPr lang="ko-KR" altLang="en-US" sz="1050"/>
              <a:t>단</a:t>
            </a:r>
            <a:r>
              <a:rPr lang="en-US" altLang="ko-KR" sz="1050"/>
              <a:t>, </a:t>
            </a:r>
            <a:r>
              <a:rPr lang="ko-KR" altLang="en-US" sz="1050"/>
              <a:t>결제 대기 중에는 주문 상태 변경 불가</a:t>
            </a:r>
            <a:endParaRPr lang="en-US" altLang="ko-KR" sz="1050"/>
          </a:p>
          <a:p>
            <a:r>
              <a:rPr lang="en-US" altLang="ko-KR" sz="1050"/>
              <a:t>(</a:t>
            </a:r>
            <a:r>
              <a:rPr lang="ko-KR" altLang="en-US" sz="1050"/>
              <a:t>현재 결제 상태에 따라서 제한을 걸어주셔서</a:t>
            </a:r>
            <a:endParaRPr lang="en-US" altLang="ko-KR" sz="1050"/>
          </a:p>
          <a:p>
            <a:r>
              <a:rPr lang="ko-KR" altLang="en-US" sz="1050"/>
              <a:t>주문 상태인 결제 대기 중에 대한 변경 불가 제한은 따로 없어도 될 것 같습니다</a:t>
            </a:r>
            <a:r>
              <a:rPr lang="en-US" altLang="ko-KR" sz="1050"/>
              <a:t>.)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AD1E76-A0D0-5B3F-2ECE-64F437A7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02" y="3429000"/>
            <a:ext cx="4117198" cy="29893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345D693-D149-01E0-6506-5BC0410F7D2D}"/>
              </a:ext>
            </a:extLst>
          </p:cNvPr>
          <p:cNvSpPr/>
          <p:nvPr/>
        </p:nvSpPr>
        <p:spPr>
          <a:xfrm>
            <a:off x="2585431" y="4405313"/>
            <a:ext cx="3274349" cy="485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BF3BE1-637F-F827-FA77-28A2FB3DC210}"/>
              </a:ext>
            </a:extLst>
          </p:cNvPr>
          <p:cNvSpPr/>
          <p:nvPr/>
        </p:nvSpPr>
        <p:spPr>
          <a:xfrm>
            <a:off x="2585430" y="5405439"/>
            <a:ext cx="3274349" cy="1523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68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A580E5-3192-AD7F-CDB6-E31DE1BF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72170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철도역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노선 단일 선택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노선 단일 선택으로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2D14C1CD-AC1A-4D8B-343E-56D35578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53801"/>
            <a:ext cx="6611737" cy="3147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AA5163-E787-25F1-0E65-22520896FCDC}"/>
              </a:ext>
            </a:extLst>
          </p:cNvPr>
          <p:cNvSpPr txBox="1"/>
          <p:nvPr/>
        </p:nvSpPr>
        <p:spPr>
          <a:xfrm>
            <a:off x="7202690" y="1432150"/>
            <a:ext cx="4322560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노선을 </a:t>
            </a:r>
            <a:r>
              <a:rPr lang="en-US" altLang="ko-KR" sz="900"/>
              <a:t>1</a:t>
            </a:r>
            <a:r>
              <a:rPr lang="ko-KR" altLang="en-US" sz="900"/>
              <a:t>개만 선택할 수 있도록 수정</a:t>
            </a:r>
            <a:endParaRPr lang="en-US" altLang="ko-KR" sz="900"/>
          </a:p>
          <a:p>
            <a:r>
              <a:rPr lang="en-US" altLang="ko-KR" sz="900"/>
              <a:t>(</a:t>
            </a:r>
            <a:r>
              <a:rPr lang="ko-KR" altLang="en-US" sz="900"/>
              <a:t>셀렉트 박스만 남기고</a:t>
            </a:r>
            <a:r>
              <a:rPr lang="en-US" altLang="ko-KR" sz="900"/>
              <a:t>, </a:t>
            </a:r>
            <a:r>
              <a:rPr lang="ko-KR" altLang="en-US" sz="900"/>
              <a:t>선택된 노선 정보 표시 영역은 삭제하면 될 것 같습니다</a:t>
            </a:r>
            <a:r>
              <a:rPr lang="en-US" altLang="ko-KR" sz="900"/>
              <a:t>.)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A30AC34-4B07-54E6-1B5E-05E06C536351}"/>
              </a:ext>
            </a:extLst>
          </p:cNvPr>
          <p:cNvSpPr/>
          <p:nvPr/>
        </p:nvSpPr>
        <p:spPr>
          <a:xfrm>
            <a:off x="1607213" y="2170814"/>
            <a:ext cx="5161887" cy="2612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28C830B-51E5-0E16-2A73-DA654AD70EC6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4355" y="2550843"/>
            <a:ext cx="36963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철도역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출발</a:t>
            </a:r>
            <a:r>
              <a:rPr lang="en-US" altLang="ko-KR" sz="900" b="1" dirty="0"/>
              <a:t>-</a:t>
            </a:r>
            <a:r>
              <a:rPr lang="ko-KR" altLang="en-US" sz="900" b="1" dirty="0"/>
              <a:t>도착</a:t>
            </a:r>
            <a:r>
              <a:rPr lang="en-US" altLang="ko-KR" sz="900" b="1" dirty="0"/>
              <a:t>)</a:t>
            </a:r>
            <a:r>
              <a:rPr lang="ko-KR" altLang="en-US" sz="900" b="1" dirty="0"/>
              <a:t>철도역 관리 </a:t>
            </a:r>
            <a:r>
              <a:rPr lang="en-US" altLang="ko-KR" sz="900" b="1" dirty="0" smtClean="0"/>
              <a:t>(/station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노선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station_lines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a) As-is : allow multiple selection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b) To-be : allow 1 selection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 - HIDE line list area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 - use just </a:t>
            </a:r>
            <a:r>
              <a:rPr lang="en-US" altLang="ko-KR" sz="900" b="1" dirty="0" err="1" smtClean="0">
                <a:latin typeface="+mn-ea"/>
              </a:rPr>
              <a:t>selectbox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182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B0FF5E-CECB-4E5D-F61D-C8980F0E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62" y="1245986"/>
            <a:ext cx="5385238" cy="2550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2B06F3-216B-1F1F-5B5B-320D3E5E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78" y="1245986"/>
            <a:ext cx="5133892" cy="2550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90D7928-D689-5829-C38C-36AC4686F3D4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37E1885-82F4-82D2-610E-C2D174FDF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63722"/>
              </p:ext>
            </p:extLst>
          </p:nvPr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이력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최대 바이트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한글 기준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글자 또는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바이트로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2023.09.07.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02997C-9F3B-5F8E-014F-7AC4D20DD96E}"/>
              </a:ext>
            </a:extLst>
          </p:cNvPr>
          <p:cNvSpPr txBox="1"/>
          <p:nvPr/>
        </p:nvSpPr>
        <p:spPr>
          <a:xfrm>
            <a:off x="720287" y="3904480"/>
            <a:ext cx="3062682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한글 기준 </a:t>
            </a:r>
            <a:r>
              <a:rPr lang="en-US" altLang="ko-KR" sz="900"/>
              <a:t>10</a:t>
            </a:r>
            <a:r>
              <a:rPr lang="ko-KR" altLang="en-US" sz="900"/>
              <a:t>글자 또는 </a:t>
            </a:r>
            <a:r>
              <a:rPr lang="en-US" altLang="ko-KR" sz="900"/>
              <a:t>30byte</a:t>
            </a:r>
            <a:r>
              <a:rPr lang="ko-KR" altLang="en-US" sz="900"/>
              <a:t>로 변경 부탁드립니다</a:t>
            </a:r>
            <a:r>
              <a:rPr lang="en-US" altLang="ko-KR" sz="90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171" y="4019896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</a:t>
            </a:r>
            <a:r>
              <a:rPr lang="ko-KR" altLang="en-US" sz="900" b="1" dirty="0" smtClean="0"/>
              <a:t>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적립사유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a) validation: max length(30 bytes)</a:t>
            </a: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06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2283</Words>
  <Application>Microsoft Office PowerPoint</Application>
  <PresentationFormat>Widescreen</PresentationFormat>
  <Paragraphs>573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120</cp:revision>
  <dcterms:created xsi:type="dcterms:W3CDTF">2023-08-09T09:19:27Z</dcterms:created>
  <dcterms:modified xsi:type="dcterms:W3CDTF">2023-09-08T09:29:07Z</dcterms:modified>
</cp:coreProperties>
</file>