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 snapToGrid="0">
      <p:cViewPr varScale="1">
        <p:scale>
          <a:sx n="96" d="100"/>
          <a:sy n="96" d="100"/>
        </p:scale>
        <p:origin x="72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A7D8FC-C991-A5DD-C7BA-DD7CB0CB9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0AC5C10-4D08-6BE7-232C-0B458FADF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C374AD1-1BF5-8E8B-7335-6C582ECC1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0E46-6EE2-4979-A474-30B53020F00D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C9D63D-8C9E-925F-9BD8-4269E5D4C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E14D01-20E3-A6F9-2DA2-C8F260651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9005-72F4-4786-B2CA-39DDDB1C6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3356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1551BE-C7E5-F8AC-19A2-80BA90A7F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3F52B5B-6F86-4673-E7F8-2A4B5AE8F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D934129-7617-9C3B-70E7-8943DDE56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0E46-6EE2-4979-A474-30B53020F00D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84A2C07-4392-FA57-2233-B73FF8646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4B89FD-370C-728E-150F-7615B6643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9005-72F4-4786-B2CA-39DDDB1C6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9166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ED49329-4A55-4A46-EB41-8C013F66EA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6952973-66BF-DAA0-111F-D5E0B6763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4E1AC71-1DFB-5E34-CD6D-C674A6504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0E46-6EE2-4979-A474-30B53020F00D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A41D80F-DF6F-E855-B9EF-BC90F6354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C09BF61-F32D-2158-35DC-88AF2C5DD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9005-72F4-4786-B2CA-39DDDB1C6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024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DFDF95-C5F9-B488-6228-F27C4F053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24C1F60-EDAA-FC0B-1230-03AB5B6CD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013E507-16E9-91AF-0896-CFE81C26B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0E46-6EE2-4979-A474-30B53020F00D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E2EBBBC-47B9-1B10-B6EB-BB260587A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73E5D00-B001-C650-D0C5-E1C64F766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9005-72F4-4786-B2CA-39DDDB1C6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492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732118-2111-F559-F09B-0C89328CE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11B0DCF-3B6E-2298-7799-83BD65BFA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9A37F0E-51E3-6FB6-8FF9-7667DF632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0E46-6EE2-4979-A474-30B53020F00D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FBD480E-21D9-EEE3-B547-A896E80B7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3881FA4-8A48-D556-86EE-C7FF23817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9005-72F4-4786-B2CA-39DDDB1C6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632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FCF198-DB42-FA43-64C5-19F5F800C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E773D4-F1FD-9FDE-51B4-5F8ABE5196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5EC1F8A-00B5-95C4-2FDF-18B03DA67D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30C361D-A9CA-1A96-635C-3D4196AB6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0E46-6EE2-4979-A474-30B53020F00D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B046A3F-99E7-1889-20FA-A3C459863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B28C653-D449-E915-C148-CC072158D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9005-72F4-4786-B2CA-39DDDB1C6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681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3A68A5-5FA0-4E5B-8668-A9BDA7E9D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7D91BF1-63DB-7B1C-02BD-0192AB276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18E62A9-11E4-2464-17C2-AFC1169FC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DDDE3FD-1A4E-0D95-E82F-26635B8421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BCB6C43-048B-FFEB-5F99-2A853C9878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54BDED8-6854-C2D8-AFC9-3E1E2BCB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0E46-6EE2-4979-A474-30B53020F00D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243CB87-1791-DFF5-CF4F-80DEEB977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F2410F1-2F36-9FC3-8C53-525AEA300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9005-72F4-4786-B2CA-39DDDB1C6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346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3F82663-C504-6C9C-005D-E5A02F17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11EF169-DE70-E24A-4E10-66E77B8C9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0E46-6EE2-4979-A474-30B53020F00D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52113B9-5059-AB4F-4542-FAD869056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D9CDBC4-2861-A2D0-9A9E-3F7AEB699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9005-72F4-4786-B2CA-39DDDB1C6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8079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33A0CBD-C2DC-02AE-52A4-A15CFE694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0E46-6EE2-4979-A474-30B53020F00D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B2DCD6B-3C5B-5D06-8ACF-01EDB9F1C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EC4486F-C3BD-F88A-23D2-86D7D1148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9005-72F4-4786-B2CA-39DDDB1C6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53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EF7FD2-E19D-9E74-0819-BCC506F0B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B53588-8376-F9C8-2BDE-FF69EAFAEB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439FBCA-ACFF-FA98-A976-A8F5514C9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8B4C649-1348-09D6-C7F9-04616ADAC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0E46-6EE2-4979-A474-30B53020F00D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CFF2423-4A85-C627-68A7-A35F010F9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74B3FF-2397-16E4-7E37-8A6989DD1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9005-72F4-4786-B2CA-39DDDB1C6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6312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266A78-14E3-5028-55D3-27EB09846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0B6A2B1-D9C6-0232-A3D4-BDAF5A6C03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69ECA05-D0B0-C52C-4F86-9445EEEB7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CC10DE8-6A09-57AA-F1BF-235DD870D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0E46-6EE2-4979-A474-30B53020F00D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02BEDFF-50CC-D639-85D5-2724C9450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FCD3BCE-C932-DDC9-F282-4F7F0EB41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9005-72F4-4786-B2CA-39DDDB1C6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597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94D844E-CCF6-12F0-6924-E6AC32BE4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14D43BF-4F92-5032-BF2B-0F3B2A8BE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105F999-864C-708F-7AE5-26B01FDB2F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60E46-6EE2-4979-A474-30B53020F00D}" type="datetimeFigureOut">
              <a:rPr lang="ko-KR" altLang="en-US" smtClean="0"/>
              <a:t>2023-09-15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1138C9E-893E-2866-E2E2-8B39E838B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E47F2E0-3F5D-D086-A782-178130F9C4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49005-72F4-4786-B2CA-39DDDB1C6C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8151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평행 사변형 3">
            <a:extLst>
              <a:ext uri="{FF2B5EF4-FFF2-40B4-BE49-F238E27FC236}">
                <a16:creationId xmlns:a16="http://schemas.microsoft.com/office/drawing/2014/main" id="{2A29AFFC-CF03-326A-A1D9-39B924DCF0EA}"/>
              </a:ext>
            </a:extLst>
          </p:cNvPr>
          <p:cNvSpPr/>
          <p:nvPr/>
        </p:nvSpPr>
        <p:spPr>
          <a:xfrm>
            <a:off x="457200" y="304800"/>
            <a:ext cx="152400" cy="365760"/>
          </a:xfrm>
          <a:prstGeom prst="parallelogram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F422F6-3EB8-A2CF-774E-F90CDD7CB25B}"/>
              </a:ext>
            </a:extLst>
          </p:cNvPr>
          <p:cNvSpPr txBox="1"/>
          <p:nvPr/>
        </p:nvSpPr>
        <p:spPr>
          <a:xfrm>
            <a:off x="762000" y="393561"/>
            <a:ext cx="41056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국악사전 분류체계 변경에 따른 관리자 페이지 수정 요청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B3EC28-3ACE-9380-4C6B-B12638476775}"/>
              </a:ext>
            </a:extLst>
          </p:cNvPr>
          <p:cNvSpPr txBox="1"/>
          <p:nvPr/>
        </p:nvSpPr>
        <p:spPr>
          <a:xfrm>
            <a:off x="762000" y="670560"/>
            <a:ext cx="6712094" cy="3348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/>
              <a:t>기존 콘텐츠 분류는 당분간 변경 없이 기존 분류 유지 </a:t>
            </a:r>
            <a:r>
              <a:rPr lang="en-US" altLang="ko-KR" sz="1200" dirty="0">
                <a:sym typeface="Wingdings" panose="05000000000000000000" pitchFamily="2" charset="2"/>
              </a:rPr>
              <a:t> </a:t>
            </a:r>
            <a:r>
              <a:rPr lang="ko-KR" altLang="en-US" sz="1200" dirty="0">
                <a:sym typeface="Wingdings" panose="05000000000000000000" pitchFamily="2" charset="2"/>
              </a:rPr>
              <a:t>시스템 업데이트</a:t>
            </a:r>
            <a:r>
              <a:rPr lang="en-US" altLang="ko-KR" sz="1200" dirty="0">
                <a:sym typeface="Wingdings" panose="05000000000000000000" pitchFamily="2" charset="2"/>
              </a:rPr>
              <a:t> </a:t>
            </a:r>
            <a:r>
              <a:rPr lang="ko-KR" altLang="en-US" sz="1200" dirty="0">
                <a:sym typeface="Wingdings" panose="05000000000000000000" pitchFamily="2" charset="2"/>
              </a:rPr>
              <a:t>시 일괄 변경 예정</a:t>
            </a:r>
            <a:endParaRPr lang="en-US" altLang="ko-KR" sz="1200" dirty="0">
              <a:sym typeface="Wingdings" panose="05000000000000000000" pitchFamily="2" charset="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DA558B-4B71-DF06-0686-0496FC0332E7}"/>
              </a:ext>
            </a:extLst>
          </p:cNvPr>
          <p:cNvSpPr txBox="1"/>
          <p:nvPr/>
        </p:nvSpPr>
        <p:spPr>
          <a:xfrm>
            <a:off x="873760" y="1143894"/>
            <a:ext cx="97129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altLang="ko-KR" sz="1200" dirty="0"/>
              <a:t>[Admin] </a:t>
            </a:r>
            <a:r>
              <a:rPr lang="ko-KR" altLang="en-US" sz="1200" dirty="0"/>
              <a:t>사전관리 </a:t>
            </a:r>
            <a:r>
              <a:rPr lang="en-US" altLang="ko-KR" sz="1200" dirty="0"/>
              <a:t>&gt; </a:t>
            </a:r>
            <a:r>
              <a:rPr lang="ko-KR" altLang="en-US" sz="1200" dirty="0"/>
              <a:t>표제어 생성 </a:t>
            </a:r>
            <a:r>
              <a:rPr lang="en-US" altLang="ko-KR" sz="1200" dirty="0"/>
              <a:t>&gt; </a:t>
            </a:r>
            <a:r>
              <a:rPr lang="ko-KR" altLang="en-US" sz="1200" dirty="0"/>
              <a:t>등록 페이지에서 분야 및 분류 부분이 변경되어야 함</a:t>
            </a:r>
            <a:r>
              <a:rPr lang="en-US" altLang="ko-KR" sz="1200" dirty="0"/>
              <a:t>.</a:t>
            </a:r>
            <a:r>
              <a:rPr lang="ko-KR" altLang="en-US" sz="1200" dirty="0"/>
              <a:t> 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1DA03FCC-F9E9-8B3E-A7BE-35AD448F3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340" y="1559392"/>
            <a:ext cx="6647180" cy="170670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3DD62EA-F1CF-DD18-B9BA-B956BBFC760F}"/>
              </a:ext>
            </a:extLst>
          </p:cNvPr>
          <p:cNvSpPr txBox="1"/>
          <p:nvPr/>
        </p:nvSpPr>
        <p:spPr>
          <a:xfrm>
            <a:off x="1163883" y="3404599"/>
            <a:ext cx="7406195" cy="14416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>
                <a:sym typeface="Wingdings" panose="05000000000000000000" pitchFamily="2" charset="2"/>
              </a:rPr>
              <a:t>분야</a:t>
            </a:r>
            <a:endParaRPr lang="en-US" altLang="ko-KR" sz="1200" dirty="0">
              <a:sym typeface="Wingdings" panose="05000000000000000000" pitchFamily="2" charset="2"/>
            </a:endParaRP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 err="1">
                <a:sym typeface="Wingdings" panose="05000000000000000000" pitchFamily="2" charset="2"/>
              </a:rPr>
              <a:t>첨부드린</a:t>
            </a:r>
            <a:r>
              <a:rPr lang="ko-KR" altLang="en-US" sz="1200" dirty="0">
                <a:sym typeface="Wingdings" panose="05000000000000000000" pitchFamily="2" charset="2"/>
              </a:rPr>
              <a:t> 분류체계 엑셀파일의 </a:t>
            </a:r>
            <a:r>
              <a:rPr lang="en-US" altLang="ko-KR" sz="1200" dirty="0">
                <a:sym typeface="Wingdings" panose="05000000000000000000" pitchFamily="2" charset="2"/>
              </a:rPr>
              <a:t>Depth1</a:t>
            </a:r>
            <a:r>
              <a:rPr lang="ko-KR" altLang="en-US" sz="1200" dirty="0">
                <a:sym typeface="Wingdings" panose="05000000000000000000" pitchFamily="2" charset="2"/>
              </a:rPr>
              <a:t>에 해당</a:t>
            </a:r>
            <a:endParaRPr lang="en-US" altLang="ko-KR" sz="1200" dirty="0">
              <a:sym typeface="Wingdings" panose="05000000000000000000" pitchFamily="2" charset="2"/>
            </a:endParaRP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>
                <a:sym typeface="Wingdings" panose="05000000000000000000" pitchFamily="2" charset="2"/>
              </a:rPr>
              <a:t>기악</a:t>
            </a:r>
            <a:r>
              <a:rPr lang="en-US" altLang="ko-KR" sz="1200" dirty="0">
                <a:sym typeface="Wingdings" panose="05000000000000000000" pitchFamily="2" charset="2"/>
              </a:rPr>
              <a:t>, </a:t>
            </a:r>
            <a:r>
              <a:rPr lang="ko-KR" altLang="en-US" sz="1200" dirty="0">
                <a:sym typeface="Wingdings" panose="05000000000000000000" pitchFamily="2" charset="2"/>
              </a:rPr>
              <a:t>성악</a:t>
            </a:r>
            <a:r>
              <a:rPr lang="en-US" altLang="ko-KR" sz="1200" dirty="0">
                <a:sym typeface="Wingdings" panose="05000000000000000000" pitchFamily="2" charset="2"/>
              </a:rPr>
              <a:t>, </a:t>
            </a:r>
            <a:r>
              <a:rPr lang="ko-KR" altLang="en-US" sz="1200" dirty="0">
                <a:sym typeface="Wingdings" panose="05000000000000000000" pitchFamily="2" charset="2"/>
              </a:rPr>
              <a:t>춤</a:t>
            </a:r>
            <a:r>
              <a:rPr lang="en-US" altLang="ko-KR" sz="1200" dirty="0">
                <a:sym typeface="Wingdings" panose="05000000000000000000" pitchFamily="2" charset="2"/>
              </a:rPr>
              <a:t>, </a:t>
            </a:r>
            <a:r>
              <a:rPr lang="ko-KR" altLang="en-US" sz="1200" dirty="0">
                <a:sym typeface="Wingdings" panose="05000000000000000000" pitchFamily="2" charset="2"/>
              </a:rPr>
              <a:t>복합</a:t>
            </a:r>
            <a:r>
              <a:rPr lang="en-US" altLang="ko-KR" sz="1200" dirty="0">
                <a:sym typeface="Wingdings" panose="05000000000000000000" pitchFamily="2" charset="2"/>
              </a:rPr>
              <a:t>, </a:t>
            </a:r>
            <a:r>
              <a:rPr lang="ko-KR" altLang="en-US" sz="1200" dirty="0">
                <a:sym typeface="Wingdings" panose="05000000000000000000" pitchFamily="2" charset="2"/>
              </a:rPr>
              <a:t>악기</a:t>
            </a:r>
            <a:r>
              <a:rPr lang="en-US" altLang="ko-KR" sz="1200" dirty="0">
                <a:sym typeface="Wingdings" panose="05000000000000000000" pitchFamily="2" charset="2"/>
              </a:rPr>
              <a:t>, </a:t>
            </a:r>
            <a:r>
              <a:rPr lang="ko-KR" altLang="en-US" sz="1200" dirty="0">
                <a:sym typeface="Wingdings" panose="05000000000000000000" pitchFamily="2" charset="2"/>
              </a:rPr>
              <a:t>복식</a:t>
            </a:r>
            <a:r>
              <a:rPr lang="en-US" altLang="ko-KR" sz="1200" dirty="0">
                <a:sym typeface="Wingdings" panose="05000000000000000000" pitchFamily="2" charset="2"/>
              </a:rPr>
              <a:t>, </a:t>
            </a:r>
            <a:r>
              <a:rPr lang="ko-KR" altLang="en-US" sz="1200" dirty="0">
                <a:sym typeface="Wingdings" panose="05000000000000000000" pitchFamily="2" charset="2"/>
              </a:rPr>
              <a:t>교육용어</a:t>
            </a:r>
            <a:endParaRPr lang="en-US" altLang="ko-KR" sz="1200" dirty="0">
              <a:sym typeface="Wingdings" panose="05000000000000000000" pitchFamily="2" charset="2"/>
            </a:endParaRP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>
                <a:sym typeface="Wingdings" panose="05000000000000000000" pitchFamily="2" charset="2"/>
              </a:rPr>
              <a:t>선택한 분야에 따라 분류 영역에 해당 하위 </a:t>
            </a:r>
            <a:r>
              <a:rPr lang="en-US" altLang="ko-KR" sz="1200" dirty="0">
                <a:sym typeface="Wingdings" panose="05000000000000000000" pitchFamily="2" charset="2"/>
              </a:rPr>
              <a:t>Depth2 </a:t>
            </a:r>
            <a:r>
              <a:rPr lang="ko-KR" altLang="en-US" sz="1200" dirty="0">
                <a:sym typeface="Wingdings" panose="05000000000000000000" pitchFamily="2" charset="2"/>
              </a:rPr>
              <a:t>부터 순차적으로 출력되는 구조로 되어 있음</a:t>
            </a:r>
            <a:r>
              <a:rPr lang="en-US" altLang="ko-KR" sz="1200" dirty="0">
                <a:sym typeface="Wingdings" panose="05000000000000000000" pitchFamily="2" charset="2"/>
              </a:rPr>
              <a:t>.</a:t>
            </a:r>
            <a:br>
              <a:rPr lang="en-US" altLang="ko-KR" sz="1200" dirty="0">
                <a:sym typeface="Wingdings" panose="05000000000000000000" pitchFamily="2" charset="2"/>
              </a:rPr>
            </a:br>
            <a:r>
              <a:rPr lang="ko-KR" altLang="en-US" sz="1200" dirty="0">
                <a:sym typeface="Wingdings" panose="05000000000000000000" pitchFamily="2" charset="2"/>
              </a:rPr>
              <a:t>해당 하위 </a:t>
            </a:r>
            <a:r>
              <a:rPr lang="en-US" altLang="ko-KR" sz="1200" dirty="0">
                <a:sym typeface="Wingdings" panose="05000000000000000000" pitchFamily="2" charset="2"/>
              </a:rPr>
              <a:t>Depth </a:t>
            </a:r>
            <a:r>
              <a:rPr lang="ko-KR" altLang="en-US" sz="1200" dirty="0">
                <a:sym typeface="Wingdings" panose="05000000000000000000" pitchFamily="2" charset="2"/>
              </a:rPr>
              <a:t>가 없을 경우 출력 안됨</a:t>
            </a:r>
            <a:r>
              <a:rPr lang="en-US" altLang="ko-KR" sz="1200" dirty="0">
                <a:sym typeface="Wingdings" panose="05000000000000000000" pitchFamily="2" charset="2"/>
              </a:rPr>
              <a:t>.</a:t>
            </a: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121C1C0A-0649-D7AA-420C-F51F222883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0631" y="4984711"/>
            <a:ext cx="8086389" cy="87971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7843520" y="1674082"/>
            <a:ext cx="3696300" cy="203132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사전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 smtClean="0"/>
              <a:t>표제어 생성 </a:t>
            </a:r>
            <a:r>
              <a:rPr lang="en-US" altLang="ko-KR" sz="900" b="1" dirty="0" smtClean="0"/>
              <a:t>(/topic/</a:t>
            </a:r>
            <a:r>
              <a:rPr lang="en-US" altLang="ko-KR" sz="900" b="1" dirty="0" err="1" smtClean="0"/>
              <a:t>tc</a:t>
            </a:r>
            <a:r>
              <a:rPr lang="en-US" altLang="ko-KR" sz="900" b="1" dirty="0" smtClean="0"/>
              <a:t>/list) </a:t>
            </a:r>
            <a:r>
              <a:rPr lang="en-US" altLang="ko-KR" sz="900" b="1" dirty="0" smtClean="0"/>
              <a:t>&gt; </a:t>
            </a:r>
            <a:r>
              <a:rPr lang="ko-KR" altLang="en-US" sz="900" b="1" dirty="0" smtClean="0"/>
              <a:t>등록</a:t>
            </a:r>
            <a:r>
              <a:rPr lang="en-US" altLang="ko-KR" sz="900" b="1" dirty="0" smtClean="0"/>
              <a:t>(</a:t>
            </a:r>
            <a:r>
              <a:rPr lang="en-US" altLang="ko-KR" sz="900" b="1" dirty="0" smtClean="0"/>
              <a:t>Add),</a:t>
            </a:r>
            <a:r>
              <a:rPr lang="ko-KR" altLang="en-US" sz="900" b="1" dirty="0" smtClean="0"/>
              <a:t>상세</a:t>
            </a:r>
            <a:r>
              <a:rPr lang="en-US" altLang="ko-KR" sz="900" b="1" dirty="0" smtClean="0"/>
              <a:t>(Modify)</a:t>
            </a:r>
            <a:endParaRPr lang="en-US" altLang="ko-KR" sz="900" dirty="0" smtClean="0"/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2.Field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분류 </a:t>
            </a:r>
            <a:r>
              <a:rPr lang="en-US" altLang="ko-KR" sz="900" dirty="0" smtClean="0">
                <a:latin typeface="+mn-ea"/>
              </a:rPr>
              <a:t>: category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  </a:t>
            </a:r>
            <a:r>
              <a:rPr lang="en-US" altLang="ko-KR" sz="900" dirty="0" smtClean="0">
                <a:latin typeface="+mn-ea"/>
              </a:rPr>
              <a:t>a</a:t>
            </a:r>
            <a:r>
              <a:rPr lang="en-US" altLang="ko-KR" sz="900" dirty="0" smtClean="0">
                <a:latin typeface="+mn-ea"/>
              </a:rPr>
              <a:t>) </a:t>
            </a:r>
            <a:r>
              <a:rPr lang="en-US" altLang="ko-KR" sz="900" dirty="0" smtClean="0">
                <a:latin typeface="+mn-ea"/>
              </a:rPr>
              <a:t>category </a:t>
            </a:r>
            <a:r>
              <a:rPr lang="en-US" altLang="ko-KR" sz="900" dirty="0" err="1" smtClean="0">
                <a:latin typeface="+mn-ea"/>
              </a:rPr>
              <a:t>selectbox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      a-1) As-is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- max category depth is limited with 3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a-2) To-be</a:t>
            </a:r>
          </a:p>
          <a:p>
            <a:r>
              <a:rPr lang="en-US" altLang="ko-KR" sz="900" dirty="0" smtClean="0">
                <a:latin typeface="+mn-ea"/>
              </a:rPr>
              <a:t>        </a:t>
            </a:r>
            <a:r>
              <a:rPr lang="en-US" altLang="ko-KR" sz="900" dirty="0">
                <a:latin typeface="+mn-ea"/>
              </a:rPr>
              <a:t>- </a:t>
            </a:r>
            <a:r>
              <a:rPr lang="en-US" altLang="ko-KR" sz="900" b="1" dirty="0">
                <a:latin typeface="+mn-ea"/>
              </a:rPr>
              <a:t>max category depth is decided by category data (no limit)</a:t>
            </a:r>
            <a:endParaRPr lang="en-US" altLang="ko-KR" sz="900" b="1" dirty="0" smtClean="0">
              <a:latin typeface="+mn-ea"/>
            </a:endParaRP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      - on this time, category depth </a:t>
            </a:r>
            <a:r>
              <a:rPr lang="en-US" altLang="ko-KR" sz="900" b="1" dirty="0" smtClean="0">
                <a:latin typeface="+mn-ea"/>
              </a:rPr>
              <a:t>will be increased from 3 DEPTH to 4 DEPTH (refer to p2)</a:t>
            </a:r>
            <a:endParaRPr lang="en-US" altLang="ko-KR" sz="9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36369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평행 사변형 3">
            <a:extLst>
              <a:ext uri="{FF2B5EF4-FFF2-40B4-BE49-F238E27FC236}">
                <a16:creationId xmlns:a16="http://schemas.microsoft.com/office/drawing/2014/main" id="{2A29AFFC-CF03-326A-A1D9-39B924DCF0EA}"/>
              </a:ext>
            </a:extLst>
          </p:cNvPr>
          <p:cNvSpPr/>
          <p:nvPr/>
        </p:nvSpPr>
        <p:spPr>
          <a:xfrm>
            <a:off x="457200" y="304800"/>
            <a:ext cx="152400" cy="365760"/>
          </a:xfrm>
          <a:prstGeom prst="parallelogram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F422F6-3EB8-A2CF-774E-F90CDD7CB25B}"/>
              </a:ext>
            </a:extLst>
          </p:cNvPr>
          <p:cNvSpPr txBox="1"/>
          <p:nvPr/>
        </p:nvSpPr>
        <p:spPr>
          <a:xfrm>
            <a:off x="762000" y="393561"/>
            <a:ext cx="41056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국악사전 분류체계 변경에 따른 관리자 페이지 수정 요청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DA558B-4B71-DF06-0686-0496FC0332E7}"/>
              </a:ext>
            </a:extLst>
          </p:cNvPr>
          <p:cNvSpPr txBox="1"/>
          <p:nvPr/>
        </p:nvSpPr>
        <p:spPr>
          <a:xfrm>
            <a:off x="762000" y="849254"/>
            <a:ext cx="97129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 startAt="2"/>
            </a:pPr>
            <a:r>
              <a:rPr lang="en-US" altLang="ko-KR" sz="1200" dirty="0"/>
              <a:t>[Admin] </a:t>
            </a:r>
            <a:r>
              <a:rPr lang="ko-KR" altLang="en-US" sz="1200" dirty="0"/>
              <a:t>시스템 관리 </a:t>
            </a:r>
            <a:r>
              <a:rPr lang="en-US" altLang="ko-KR" sz="1200" dirty="0"/>
              <a:t>&gt; </a:t>
            </a:r>
            <a:r>
              <a:rPr lang="ko-KR" altLang="en-US" sz="1200" dirty="0"/>
              <a:t>카테고리</a:t>
            </a:r>
            <a:r>
              <a:rPr lang="en-US" altLang="ko-KR" sz="1200" dirty="0"/>
              <a:t> </a:t>
            </a:r>
            <a:r>
              <a:rPr lang="ko-KR" altLang="en-US" sz="1200" dirty="0"/>
              <a:t>관리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5E3085FF-965E-8B63-705F-BF6A4921C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960" y="1213737"/>
            <a:ext cx="5557520" cy="2559579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3B86AFA6-CEC9-ADBD-FE09-F61A8AEDCC9B}"/>
              </a:ext>
            </a:extLst>
          </p:cNvPr>
          <p:cNvSpPr/>
          <p:nvPr/>
        </p:nvSpPr>
        <p:spPr>
          <a:xfrm>
            <a:off x="6888480" y="1473200"/>
            <a:ext cx="1798320" cy="11480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4 Depth </a:t>
            </a:r>
            <a:r>
              <a:rPr lang="ko-KR" altLang="en-US" dirty="0"/>
              <a:t>추가</a:t>
            </a:r>
          </a:p>
        </p:txBody>
      </p:sp>
      <p:cxnSp>
        <p:nvCxnSpPr>
          <p:cNvPr id="9" name="연결선: 꺾임 8">
            <a:extLst>
              <a:ext uri="{FF2B5EF4-FFF2-40B4-BE49-F238E27FC236}">
                <a16:creationId xmlns:a16="http://schemas.microsoft.com/office/drawing/2014/main" id="{3F139856-518F-2DE7-A8D0-F1445838CF8A}"/>
              </a:ext>
            </a:extLst>
          </p:cNvPr>
          <p:cNvCxnSpPr>
            <a:stCxn id="7" idx="2"/>
          </p:cNvCxnSpPr>
          <p:nvPr/>
        </p:nvCxnSpPr>
        <p:spPr>
          <a:xfrm rot="5400000">
            <a:off x="6819900" y="2385060"/>
            <a:ext cx="731520" cy="120396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C4E277C-4013-BC0D-C76B-A5B04D31C218}"/>
              </a:ext>
            </a:extLst>
          </p:cNvPr>
          <p:cNvSpPr txBox="1"/>
          <p:nvPr/>
        </p:nvSpPr>
        <p:spPr>
          <a:xfrm>
            <a:off x="1076960" y="3900042"/>
            <a:ext cx="3613490" cy="14416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>
                <a:sym typeface="Wingdings" panose="05000000000000000000" pitchFamily="2" charset="2"/>
              </a:rPr>
              <a:t>분류</a:t>
            </a:r>
            <a:endParaRPr lang="en-US" altLang="ko-KR" sz="1200" dirty="0">
              <a:sym typeface="Wingdings" panose="05000000000000000000" pitchFamily="2" charset="2"/>
            </a:endParaRP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>
                <a:sym typeface="Wingdings" panose="05000000000000000000" pitchFamily="2" charset="2"/>
              </a:rPr>
              <a:t>기존 분류 유지</a:t>
            </a:r>
            <a:endParaRPr lang="en-US" altLang="ko-KR" sz="1200" dirty="0">
              <a:sym typeface="Wingdings" panose="05000000000000000000" pitchFamily="2" charset="2"/>
            </a:endParaRP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>
                <a:sym typeface="Wingdings" panose="05000000000000000000" pitchFamily="2" charset="2"/>
              </a:rPr>
              <a:t>이 후 코드 </a:t>
            </a:r>
            <a:r>
              <a:rPr lang="ko-KR" altLang="en-US" sz="1200" dirty="0" err="1">
                <a:sym typeface="Wingdings" panose="05000000000000000000" pitchFamily="2" charset="2"/>
              </a:rPr>
              <a:t>부터</a:t>
            </a:r>
            <a:r>
              <a:rPr lang="ko-KR" altLang="en-US" sz="1200" dirty="0">
                <a:sym typeface="Wingdings" panose="05000000000000000000" pitchFamily="2" charset="2"/>
              </a:rPr>
              <a:t> 신규 코드 추가 예정</a:t>
            </a:r>
            <a:endParaRPr lang="en-US" altLang="ko-KR" sz="1200" dirty="0">
              <a:sym typeface="Wingdings" panose="05000000000000000000" pitchFamily="2" charset="2"/>
            </a:endParaRPr>
          </a:p>
          <a:p>
            <a:pPr marL="1085850" lvl="2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>
                <a:sym typeface="Wingdings" panose="05000000000000000000" pitchFamily="2" charset="2"/>
              </a:rPr>
              <a:t>예</a:t>
            </a:r>
            <a:r>
              <a:rPr lang="en-US" altLang="ko-KR" sz="1200" dirty="0">
                <a:sym typeface="Wingdings" panose="05000000000000000000" pitchFamily="2" charset="2"/>
              </a:rPr>
              <a:t>) </a:t>
            </a:r>
            <a:r>
              <a:rPr lang="ko-KR" altLang="en-US" sz="1200" dirty="0">
                <a:sym typeface="Wingdings" panose="05000000000000000000" pitchFamily="2" charset="2"/>
              </a:rPr>
              <a:t>코드 </a:t>
            </a:r>
            <a:r>
              <a:rPr lang="en-US" altLang="ko-KR" sz="1200" dirty="0">
                <a:sym typeface="Wingdings" panose="05000000000000000000" pitchFamily="2" charset="2"/>
              </a:rPr>
              <a:t>CAT07 ~ </a:t>
            </a:r>
            <a:r>
              <a:rPr lang="ko-KR" altLang="en-US" sz="1200" dirty="0">
                <a:sym typeface="Wingdings" panose="05000000000000000000" pitchFamily="2" charset="2"/>
              </a:rPr>
              <a:t>추가 예정</a:t>
            </a:r>
            <a:endParaRPr lang="en-US" altLang="ko-KR" sz="1200" dirty="0">
              <a:sym typeface="Wingdings" panose="05000000000000000000" pitchFamily="2" charset="2"/>
            </a:endParaRP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>
                <a:sym typeface="Wingdings" panose="05000000000000000000" pitchFamily="2" charset="2"/>
              </a:rPr>
              <a:t>선택 코드</a:t>
            </a:r>
            <a:r>
              <a:rPr lang="en-US" altLang="ko-KR" sz="1200" dirty="0">
                <a:sym typeface="Wingdings" panose="05000000000000000000" pitchFamily="2" charset="2"/>
              </a:rPr>
              <a:t>(</a:t>
            </a:r>
            <a:r>
              <a:rPr lang="ko-KR" altLang="en-US" sz="1200" dirty="0">
                <a:sym typeface="Wingdings" panose="05000000000000000000" pitchFamily="2" charset="2"/>
              </a:rPr>
              <a:t>분류</a:t>
            </a:r>
            <a:r>
              <a:rPr lang="en-US" altLang="ko-KR" sz="1200" dirty="0">
                <a:sym typeface="Wingdings" panose="05000000000000000000" pitchFamily="2" charset="2"/>
              </a:rPr>
              <a:t>)</a:t>
            </a:r>
            <a:r>
              <a:rPr lang="ko-KR" altLang="en-US" sz="1200" dirty="0">
                <a:sym typeface="Wingdings" panose="05000000000000000000" pitchFamily="2" charset="2"/>
              </a:rPr>
              <a:t>에 따른 하위 </a:t>
            </a:r>
            <a:r>
              <a:rPr lang="en-US" altLang="ko-KR" sz="1200" dirty="0">
                <a:sym typeface="Wingdings" panose="05000000000000000000" pitchFamily="2" charset="2"/>
              </a:rPr>
              <a:t>Depth </a:t>
            </a:r>
            <a:r>
              <a:rPr lang="ko-KR" altLang="en-US" sz="1200" dirty="0">
                <a:sym typeface="Wingdings" panose="05000000000000000000" pitchFamily="2" charset="2"/>
              </a:rPr>
              <a:t>표출</a:t>
            </a:r>
            <a:endParaRPr lang="en-US" altLang="ko-KR" sz="1200" dirty="0">
              <a:sym typeface="Wingdings" panose="05000000000000000000" pitchFamily="2" charset="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29858B-0607-A106-2277-A979342C66DA}"/>
              </a:ext>
            </a:extLst>
          </p:cNvPr>
          <p:cNvSpPr txBox="1"/>
          <p:nvPr/>
        </p:nvSpPr>
        <p:spPr>
          <a:xfrm>
            <a:off x="1076960" y="5341655"/>
            <a:ext cx="4179349" cy="3336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1200" dirty="0">
                <a:solidFill>
                  <a:srgbClr val="FF0000"/>
                </a:solidFill>
                <a:sym typeface="Wingdings" panose="05000000000000000000" pitchFamily="2" charset="2"/>
              </a:rPr>
              <a:t>추가 분류 및 하위 카테고리는 생성해서 쿼리 전달 예정</a:t>
            </a:r>
            <a:endParaRPr lang="en-US" altLang="ko-KR" sz="1200" dirty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F4B164-B7AD-45E1-4B36-A36606EDC33E}"/>
              </a:ext>
            </a:extLst>
          </p:cNvPr>
          <p:cNvSpPr txBox="1"/>
          <p:nvPr/>
        </p:nvSpPr>
        <p:spPr>
          <a:xfrm>
            <a:off x="5618480" y="3900041"/>
            <a:ext cx="5696688" cy="1165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>
                <a:sym typeface="Wingdings" panose="05000000000000000000" pitchFamily="2" charset="2"/>
              </a:rPr>
              <a:t>표제어 생성 및 수정</a:t>
            </a:r>
            <a:endParaRPr lang="en-US" altLang="ko-KR" sz="1200" dirty="0">
              <a:sym typeface="Wingdings" panose="05000000000000000000" pitchFamily="2" charset="2"/>
            </a:endParaRP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>
                <a:sym typeface="Wingdings" panose="05000000000000000000" pitchFamily="2" charset="2"/>
              </a:rPr>
              <a:t>현재 분야 선택에 카테고리 </a:t>
            </a:r>
            <a:r>
              <a:rPr lang="en-US" altLang="ko-KR" sz="1200" dirty="0">
                <a:sym typeface="Wingdings" panose="05000000000000000000" pitchFamily="2" charset="2"/>
              </a:rPr>
              <a:t>CAT01 ~ CAT06 </a:t>
            </a:r>
            <a:r>
              <a:rPr lang="ko-KR" altLang="en-US" sz="1200" dirty="0">
                <a:sym typeface="Wingdings" panose="05000000000000000000" pitchFamily="2" charset="2"/>
              </a:rPr>
              <a:t>까지 표출되어 있음</a:t>
            </a:r>
            <a:r>
              <a:rPr lang="en-US" altLang="ko-KR" sz="1200" dirty="0">
                <a:sym typeface="Wingdings" panose="05000000000000000000" pitchFamily="2" charset="2"/>
              </a:rPr>
              <a:t>.</a:t>
            </a:r>
          </a:p>
          <a:p>
            <a:pPr marL="6286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200" dirty="0">
                <a:sym typeface="Wingdings" panose="05000000000000000000" pitchFamily="2" charset="2"/>
              </a:rPr>
              <a:t>신규 카테고리 분야가 생성될 경우 </a:t>
            </a:r>
            <a:r>
              <a:rPr lang="en-US" altLang="ko-KR" sz="1200" dirty="0">
                <a:sym typeface="Wingdings" panose="05000000000000000000" pitchFamily="2" charset="2"/>
              </a:rPr>
              <a:t>CAT07 </a:t>
            </a:r>
            <a:r>
              <a:rPr lang="ko-KR" altLang="en-US" sz="1200" dirty="0">
                <a:sym typeface="Wingdings" panose="05000000000000000000" pitchFamily="2" charset="2"/>
              </a:rPr>
              <a:t>부터 표출되도록 변경</a:t>
            </a:r>
            <a:r>
              <a:rPr lang="en-US" altLang="ko-KR" sz="1200" dirty="0">
                <a:sym typeface="Wingdings" panose="05000000000000000000" pitchFamily="2" charset="2"/>
              </a:rPr>
              <a:t/>
            </a:r>
            <a:br>
              <a:rPr lang="en-US" altLang="ko-KR" sz="1200" dirty="0">
                <a:sym typeface="Wingdings" panose="05000000000000000000" pitchFamily="2" charset="2"/>
              </a:rPr>
            </a:br>
            <a:r>
              <a:rPr lang="en-US" altLang="ko-KR" sz="1200" dirty="0">
                <a:sym typeface="Wingdings" panose="05000000000000000000" pitchFamily="2" charset="2"/>
              </a:rPr>
              <a:t> </a:t>
            </a:r>
            <a:r>
              <a:rPr lang="ko-KR" altLang="en-US" sz="1200" dirty="0">
                <a:sym typeface="Wingdings" panose="05000000000000000000" pitchFamily="2" charset="2"/>
              </a:rPr>
              <a:t>기존 콘텐츠가 업데이트 변경 되기 전까지는 노출 되어야 하기 때문</a:t>
            </a:r>
            <a:endParaRPr lang="en-US" altLang="ko-KR" sz="1200" dirty="0">
              <a:sym typeface="Wingdings" panose="05000000000000000000" pitchFamily="2" charset="2"/>
            </a:endParaRPr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FE4D0426-5275-29F8-B8B7-C01D77EAA9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8341" y="5294126"/>
            <a:ext cx="5218289" cy="133983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843520" y="1674082"/>
            <a:ext cx="3696300" cy="13388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시스템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 smtClean="0"/>
              <a:t>카테고리 관리 </a:t>
            </a:r>
            <a:r>
              <a:rPr lang="en-US" altLang="ko-KR" sz="900" b="1" dirty="0"/>
              <a:t>(/</a:t>
            </a:r>
            <a:r>
              <a:rPr lang="en-US" altLang="ko-KR" sz="900" b="1" dirty="0" smtClean="0"/>
              <a:t>setting/category</a:t>
            </a:r>
            <a:r>
              <a:rPr lang="en-US" altLang="ko-KR" sz="900" b="1" dirty="0" smtClean="0"/>
              <a:t>)</a:t>
            </a:r>
            <a:endParaRPr lang="en-US" altLang="ko-KR" sz="900" dirty="0" smtClean="0"/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2.Field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1) </a:t>
            </a:r>
            <a:r>
              <a:rPr lang="en-US" altLang="ko-KR" sz="900" dirty="0" smtClean="0">
                <a:latin typeface="+mn-ea"/>
              </a:rPr>
              <a:t>Category DEPTH</a:t>
            </a:r>
          </a:p>
          <a:p>
            <a:r>
              <a:rPr lang="en-US" altLang="ko-KR" sz="900" b="1" dirty="0" smtClean="0">
                <a:latin typeface="+mn-ea"/>
              </a:rPr>
              <a:t>    1) add 4 DEPTH area</a:t>
            </a: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   </a:t>
            </a:r>
            <a:r>
              <a:rPr lang="en-US" altLang="ko-KR" sz="900" dirty="0" smtClean="0">
                <a:latin typeface="+mn-ea"/>
              </a:rPr>
              <a:t> a) sub title: “</a:t>
            </a:r>
            <a:r>
              <a:rPr lang="ko-KR" altLang="en-US" sz="900" dirty="0" smtClean="0">
                <a:latin typeface="+mn-ea"/>
              </a:rPr>
              <a:t>소소분류명</a:t>
            </a:r>
            <a:r>
              <a:rPr lang="en-US" altLang="ko-KR" sz="900" dirty="0" smtClean="0">
                <a:latin typeface="+mn-ea"/>
              </a:rPr>
              <a:t>”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b) list 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 - same with other DEPTH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25972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991473EB0DB98647ADFE38D4D40FCEB4" ma:contentTypeVersion="3" ma:contentTypeDescription="새 문서를 만듭니다." ma:contentTypeScope="" ma:versionID="1e2dab55e42b1c55df575479efbd8f9b">
  <xsd:schema xmlns:xsd="http://www.w3.org/2001/XMLSchema" xmlns:xs="http://www.w3.org/2001/XMLSchema" xmlns:p="http://schemas.microsoft.com/office/2006/metadata/properties" xmlns:ns3="21af85e2-cb66-4418-92e1-f9353ea988bc" targetNamespace="http://schemas.microsoft.com/office/2006/metadata/properties" ma:root="true" ma:fieldsID="783f2219aba2ee23b1ade4e3fc1dcd07" ns3:_="">
    <xsd:import namespace="21af85e2-cb66-4418-92e1-f9353ea988b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af85e2-cb66-4418-92e1-f9353ea988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87ABCE-07A3-47F3-9EE2-4425E0D02B60}">
  <ds:schemaRefs>
    <ds:schemaRef ds:uri="http://schemas.microsoft.com/office/infopath/2007/PartnerControls"/>
    <ds:schemaRef ds:uri="http://purl.org/dc/terms/"/>
    <ds:schemaRef ds:uri="21af85e2-cb66-4418-92e1-f9353ea988bc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1DF6AF4-BF1D-4269-906C-3041EC3C46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D54BE3-D2D7-412C-8600-BA9F9E4F3D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af85e2-cb66-4418-92e1-f9353ea988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307</Words>
  <Application>Microsoft Office PowerPoint</Application>
  <PresentationFormat>Widescreen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맑은 고딕</vt:lpstr>
      <vt:lpstr>Arial</vt:lpstr>
      <vt:lpstr>Wingdings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윤 용근</dc:creator>
  <cp:lastModifiedBy>gram</cp:lastModifiedBy>
  <cp:revision>4</cp:revision>
  <dcterms:created xsi:type="dcterms:W3CDTF">2023-09-15T03:41:25Z</dcterms:created>
  <dcterms:modified xsi:type="dcterms:W3CDTF">2023-09-15T08:07:44Z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0x010100991473EB0DB98647ADFE38D4D40FCEB4</vt:lpwstr>
  </property>
</Properties>
</file>