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638" r:id="rId2"/>
    <p:sldId id="637" r:id="rId3"/>
    <p:sldId id="640" r:id="rId4"/>
    <p:sldId id="639" r:id="rId5"/>
    <p:sldId id="643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C5ED"/>
    <a:srgbClr val="5B9BD5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7" autoAdjust="0"/>
    <p:restoredTop sz="96353" autoAdjust="0"/>
  </p:normalViewPr>
  <p:slideViewPr>
    <p:cSldViewPr snapToGrid="0">
      <p:cViewPr varScale="1">
        <p:scale>
          <a:sx n="98" d="100"/>
          <a:sy n="98" d="100"/>
        </p:scale>
        <p:origin x="88" y="-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241B3-4664-4B04-8289-E129327EC9CE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133AC-4C27-415A-A094-9C89891D12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1700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81AA5D-1307-8BAD-EF7D-A6E3A9FBAC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92FD3B4-EDA3-18B9-5890-6C31A70895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A466189-D519-C8B9-CFF8-B506898EB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AE22-F66A-49D7-AD8C-A22A6C63DAC7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3E308C2-C659-28ED-0DD0-6D0942387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56D2F23-76D5-CD26-E762-DC1A08496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70E1-2255-4777-99B1-279CFE1030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1108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BA6D2B-10B2-3094-2C05-15A0DEDE2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9490B77-807C-1045-4E5D-076F0DAF7D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B80774-293E-7145-E074-DF375F455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AE22-F66A-49D7-AD8C-A22A6C63DAC7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E9671F2-96CE-430E-BFB6-45F8FE773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EE602D-ED12-9538-1A6B-1658E6EFB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70E1-2255-4777-99B1-279CFE1030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67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29886F0-4942-C620-D5A5-F58C6C97DF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D9C0734-257E-01CE-25DA-87E0C2EDB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C282EAC-6B30-C39B-AEE0-42CE501E2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AE22-F66A-49D7-AD8C-A22A6C63DAC7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0F7D72-CF5B-4528-EF46-6B550EB81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2FA46C-A9F9-4CDB-3B72-582488BF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70E1-2255-4777-99B1-279CFE1030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083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ED705E-AB84-CA63-2D72-45A24BAB5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AD703EF-989F-56D6-D656-35FCF3AEC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0B4A0D9-0CC2-D7D8-51B0-D6750C2A5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AE22-F66A-49D7-AD8C-A22A6C63DAC7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99E95ED-2819-6E78-55F0-DD7FFD194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7E3E91-13A4-029B-F929-BE0B6E02B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70E1-2255-4777-99B1-279CFE1030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90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167E32-F1F6-AD06-EE7E-F6DBB25C7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A0A4B8-EDE6-29C8-5851-9D04B83BF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9891C1-F692-5616-76F4-E36730850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AE22-F66A-49D7-AD8C-A22A6C63DAC7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D914F57-BF68-0A2B-D2A5-EF0353F1E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832F909-D742-5755-2AAC-A1D1A4DB0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70E1-2255-4777-99B1-279CFE1030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345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64F013-7C31-8709-772C-65B2D7822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5988E1-8A1A-7FD5-FCB7-07605591F9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050F6A1-BB0D-5825-BBE3-C47E3AB85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BF0DE3C-7C27-8BD1-A13C-C4B40F069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AE22-F66A-49D7-AD8C-A22A6C63DAC7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D648F02-328F-7DF7-86CA-4AA32612F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CC1F8B3-ACB3-2016-DD05-DD289DAA2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70E1-2255-4777-99B1-279CFE1030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435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9F6F70-9BD4-EDD0-1947-3991C11A7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47D7CFD-DF7C-9A77-E5B9-AF5508F1F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1AA5977-D493-C009-14FA-2D3B34988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079BD9A-D11A-5761-E459-989D5BE28F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52846E5-EA0B-C02A-AE9F-1F6DFE0E9C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51E07B1-D90D-F57D-A20E-76AA42605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AE22-F66A-49D7-AD8C-A22A6C63DAC7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E1BC92B-B47F-9C28-1ABD-72DCE14D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56A76D1-3BD1-FC54-13CC-C57BBB833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70E1-2255-4777-99B1-279CFE1030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52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59D991-A212-075D-7E89-8B17CE7BB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2935F0E-35C4-BC10-BBCF-F44A2AC05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AE22-F66A-49D7-AD8C-A22A6C63DAC7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D1B486C-C5EF-49F4-59D6-2301FAA45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CD8B3C-2B25-F948-D521-913AF1373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70E1-2255-4777-99B1-279CFE1030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532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C46F995-3369-E49F-4BB9-E2DE8E155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AE22-F66A-49D7-AD8C-A22A6C63DAC7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F38CB1A-E691-9127-061A-7D9F7698D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1986B2D-4D8F-53AC-2F30-851D27BCE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70E1-2255-4777-99B1-279CFE1030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1A29CE-C6CE-82C2-30CE-78839C5C0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B63FA2A-8900-20D1-4BF7-86003B117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6B36F36-6DA2-6127-5EC4-58D13DAC4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D9A3BE9-95E0-BA74-8DB0-F7360B96F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AE22-F66A-49D7-AD8C-A22A6C63DAC7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B5F770-5450-BE0E-28C8-0A4DBA16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AD241BF-63ED-E061-750A-6026DFE68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70E1-2255-4777-99B1-279CFE1030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6913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B76FA5-B673-E149-5BD7-8B684C456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990401B-A2C2-5FFB-0EC6-795528CB57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7FC9062-469A-E21B-6963-8D5B30DA2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529E5A6-FBE0-9215-3B59-467EF16EE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5AE22-F66A-49D7-AD8C-A22A6C63DAC7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C12B0B6-F2D7-5433-AF7C-9F6725D93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B1EC64A-A165-AFCB-60AA-43F2740EE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670E1-2255-4777-99B1-279CFE1030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0920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7DCE336-EB1B-899E-A450-D6A42A26F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E19BF8-57C1-B4C1-7CA8-BAEDF8306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81CAC6-95FA-E5EB-B9B3-CBE90727F5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5AE22-F66A-49D7-AD8C-A22A6C63DAC7}" type="datetimeFigureOut">
              <a:rPr lang="ko-KR" altLang="en-US" smtClean="0"/>
              <a:t>2023-10-16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0B672A-F5ED-826B-94B4-2BA2759DC2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2FB60FD-3926-4E5D-77D6-0459FFD2C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670E1-2255-4777-99B1-279CFE1030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198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BE8E035-015B-93B0-1DE6-0BD4011FC596}"/>
              </a:ext>
            </a:extLst>
          </p:cNvPr>
          <p:cNvSpPr txBox="1"/>
          <p:nvPr/>
        </p:nvSpPr>
        <p:spPr>
          <a:xfrm>
            <a:off x="1195526" y="3105834"/>
            <a:ext cx="9800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/>
              <a:t>스토리 쇼핑 주문</a:t>
            </a:r>
            <a:r>
              <a:rPr lang="en-US" altLang="ko-KR" sz="3600" b="1"/>
              <a:t>/</a:t>
            </a:r>
            <a:r>
              <a:rPr lang="ko-KR" altLang="en-US" sz="3600" b="1"/>
              <a:t>배송 알림톡</a:t>
            </a:r>
          </a:p>
        </p:txBody>
      </p:sp>
    </p:spTree>
    <p:extLst>
      <p:ext uri="{BB962C8B-B14F-4D97-AF65-F5344CB8AC3E}">
        <p14:creationId xmlns:p14="http://schemas.microsoft.com/office/powerpoint/2010/main" val="110897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A2C97F03-D976-5755-636B-2A4E143CF4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447"/>
            <a:ext cx="12192000" cy="5961105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0FD9203F-9E67-2794-59B4-7AF1B80195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9109" y="130629"/>
            <a:ext cx="2754539" cy="596110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A09CA137-BF07-01CA-3F46-F1251A32B7C6}"/>
              </a:ext>
            </a:extLst>
          </p:cNvPr>
          <p:cNvSpPr/>
          <p:nvPr/>
        </p:nvSpPr>
        <p:spPr>
          <a:xfrm>
            <a:off x="3153012" y="5339743"/>
            <a:ext cx="640080" cy="259080"/>
          </a:xfrm>
          <a:prstGeom prst="rect">
            <a:avLst/>
          </a:prstGeom>
          <a:solidFill>
            <a:srgbClr val="FBE5D6">
              <a:alpha val="50196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42F3BD4E-2060-3653-AC2E-7A714F15B977}"/>
              </a:ext>
            </a:extLst>
          </p:cNvPr>
          <p:cNvSpPr/>
          <p:nvPr/>
        </p:nvSpPr>
        <p:spPr>
          <a:xfrm>
            <a:off x="3139440" y="1661160"/>
            <a:ext cx="2415540" cy="259080"/>
          </a:xfrm>
          <a:prstGeom prst="rect">
            <a:avLst/>
          </a:prstGeom>
          <a:solidFill>
            <a:srgbClr val="5B9BD5">
              <a:alpha val="50196"/>
            </a:srgb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4D3189-C9E0-BCBC-39B9-4167A673E1B2}"/>
              </a:ext>
            </a:extLst>
          </p:cNvPr>
          <p:cNvSpPr txBox="1"/>
          <p:nvPr/>
        </p:nvSpPr>
        <p:spPr>
          <a:xfrm>
            <a:off x="4777740" y="3623161"/>
            <a:ext cx="3048000" cy="169277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ko-KR" altLang="en-US" sz="800"/>
              <a:t>1) 모바일앱_배송알림 : ap0001</a:t>
            </a:r>
          </a:p>
          <a:p>
            <a:endParaRPr lang="ko-KR" altLang="en-US" sz="800"/>
          </a:p>
          <a:p>
            <a:r>
              <a:rPr lang="ko-KR" altLang="en-US" sz="800"/>
              <a:t>안녕하세요. {회원명} 님</a:t>
            </a:r>
          </a:p>
          <a:p>
            <a:r>
              <a:rPr lang="ko-KR" altLang="en-US" sz="800"/>
              <a:t>스토리웨이 플러스입니다.</a:t>
            </a:r>
          </a:p>
          <a:p>
            <a:r>
              <a:rPr lang="ko-KR" altLang="en-US" sz="800"/>
              <a:t>회원님께서 주문하신 {상품명} 주문의 배송이 시작되었습니다.</a:t>
            </a:r>
          </a:p>
          <a:p>
            <a:r>
              <a:rPr lang="ko-KR" altLang="en-US" sz="800"/>
              <a:t>  </a:t>
            </a:r>
          </a:p>
          <a:p>
            <a:r>
              <a:rPr lang="ko-KR" altLang="en-US" sz="800"/>
              <a:t>*주문번호 : {주문번호}</a:t>
            </a:r>
          </a:p>
          <a:p>
            <a:r>
              <a:rPr lang="ko-KR" altLang="en-US" sz="800"/>
              <a:t>*택배사 : {택배사명}</a:t>
            </a:r>
          </a:p>
          <a:p>
            <a:r>
              <a:rPr lang="ko-KR" altLang="en-US" sz="800"/>
              <a:t>*운송장 : {운송장 번호}</a:t>
            </a:r>
          </a:p>
          <a:p>
            <a:r>
              <a:rPr lang="ko-KR" altLang="en-US" sz="800"/>
              <a:t>*배송 조회 : {배송 조회 URL}</a:t>
            </a:r>
          </a:p>
          <a:p>
            <a:r>
              <a:rPr lang="ko-KR" altLang="en-US" sz="800"/>
              <a:t> </a:t>
            </a:r>
          </a:p>
          <a:p>
            <a:r>
              <a:rPr lang="ko-KR" altLang="en-US" sz="800"/>
              <a:t>상품을 안전하게 배송하도록 하겠습니다.</a:t>
            </a:r>
          </a:p>
          <a:p>
            <a:r>
              <a:rPr lang="ko-KR" altLang="en-US" sz="800"/>
              <a:t>감사합니다.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0AC6265E-0E62-409E-09E9-0F78A75429D2}"/>
              </a:ext>
            </a:extLst>
          </p:cNvPr>
          <p:cNvSpPr/>
          <p:nvPr/>
        </p:nvSpPr>
        <p:spPr>
          <a:xfrm>
            <a:off x="8906298" y="2495552"/>
            <a:ext cx="456777" cy="204787"/>
          </a:xfrm>
          <a:prstGeom prst="rect">
            <a:avLst/>
          </a:prstGeom>
          <a:solidFill>
            <a:srgbClr val="FBE5D6">
              <a:alpha val="50196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034982D9-B695-9B09-C320-BAF3F5554C22}"/>
              </a:ext>
            </a:extLst>
          </p:cNvPr>
          <p:cNvSpPr/>
          <p:nvPr/>
        </p:nvSpPr>
        <p:spPr>
          <a:xfrm>
            <a:off x="9320212" y="2759077"/>
            <a:ext cx="456777" cy="259080"/>
          </a:xfrm>
          <a:prstGeom prst="rect">
            <a:avLst/>
          </a:prstGeom>
          <a:solidFill>
            <a:srgbClr val="5B9BD5">
              <a:alpha val="50196"/>
            </a:srgb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F01189D7-1AC4-9143-9787-B9E4DA26D60D}"/>
              </a:ext>
            </a:extLst>
          </p:cNvPr>
          <p:cNvSpPr/>
          <p:nvPr/>
        </p:nvSpPr>
        <p:spPr>
          <a:xfrm>
            <a:off x="5824808" y="4078426"/>
            <a:ext cx="456777" cy="259080"/>
          </a:xfrm>
          <a:prstGeom prst="rect">
            <a:avLst/>
          </a:prstGeom>
          <a:solidFill>
            <a:srgbClr val="5B9BD5">
              <a:alpha val="50196"/>
            </a:srgb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E133A562-E489-B869-CEBF-C693E7879E85}"/>
              </a:ext>
            </a:extLst>
          </p:cNvPr>
          <p:cNvSpPr/>
          <p:nvPr/>
        </p:nvSpPr>
        <p:spPr>
          <a:xfrm>
            <a:off x="5367920" y="3836764"/>
            <a:ext cx="491724" cy="259080"/>
          </a:xfrm>
          <a:prstGeom prst="rect">
            <a:avLst/>
          </a:prstGeom>
          <a:solidFill>
            <a:srgbClr val="FBE5D6">
              <a:alpha val="50196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24F19B25-F449-253E-56BE-F0B3C43AE57E}"/>
              </a:ext>
            </a:extLst>
          </p:cNvPr>
          <p:cNvSpPr/>
          <p:nvPr/>
        </p:nvSpPr>
        <p:spPr>
          <a:xfrm>
            <a:off x="3153011" y="5615567"/>
            <a:ext cx="1790463" cy="259080"/>
          </a:xfrm>
          <a:prstGeom prst="rect">
            <a:avLst/>
          </a:prstGeom>
          <a:solidFill>
            <a:srgbClr val="FBE5D6">
              <a:alpha val="50196"/>
            </a:srgb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94E775-1ABB-91A7-6EA1-F51975284763}"/>
              </a:ext>
            </a:extLst>
          </p:cNvPr>
          <p:cNvSpPr txBox="1"/>
          <p:nvPr/>
        </p:nvSpPr>
        <p:spPr>
          <a:xfrm>
            <a:off x="8833220" y="1298548"/>
            <a:ext cx="2980089" cy="954107"/>
          </a:xfrm>
          <a:prstGeom prst="rect">
            <a:avLst/>
          </a:prstGeom>
          <a:solidFill>
            <a:srgbClr val="DCC5ED"/>
          </a:solidFill>
        </p:spPr>
        <p:txBody>
          <a:bodyPr wrap="square" rtlCol="0">
            <a:spAutoFit/>
          </a:bodyPr>
          <a:lstStyle/>
          <a:p>
            <a:r>
              <a:rPr lang="en-US" altLang="ko-KR" sz="800"/>
              <a:t>[</a:t>
            </a:r>
            <a:r>
              <a:rPr lang="ko-KR" altLang="en-US" sz="800"/>
              <a:t>알림톡</a:t>
            </a:r>
            <a:r>
              <a:rPr lang="en-US" altLang="ko-KR" sz="800"/>
              <a:t>]</a:t>
            </a:r>
          </a:p>
          <a:p>
            <a:endParaRPr lang="en-US" altLang="ko-KR" sz="800"/>
          </a:p>
          <a:p>
            <a:r>
              <a:rPr lang="en-US" altLang="ko-KR" sz="800"/>
              <a:t>- </a:t>
            </a:r>
            <a:r>
              <a:rPr lang="ko-KR" altLang="en-US" sz="800"/>
              <a:t>대상 연락처 </a:t>
            </a:r>
            <a:r>
              <a:rPr lang="en-US" altLang="ko-KR" sz="800"/>
              <a:t>: </a:t>
            </a:r>
            <a:r>
              <a:rPr lang="ko-KR" altLang="en-US" sz="800"/>
              <a:t>주문자 연락처 </a:t>
            </a:r>
            <a:r>
              <a:rPr lang="en-US" altLang="ko-KR" sz="800"/>
              <a:t>-&gt; </a:t>
            </a:r>
            <a:r>
              <a:rPr lang="ko-KR" altLang="en-US" sz="800" b="1"/>
              <a:t>수령자 연락처</a:t>
            </a:r>
            <a:endParaRPr lang="en-US" altLang="ko-KR" sz="800" b="1"/>
          </a:p>
          <a:p>
            <a:r>
              <a:rPr lang="en-US" altLang="ko-KR" sz="800"/>
              <a:t>- </a:t>
            </a:r>
            <a:r>
              <a:rPr lang="ko-KR" altLang="en-US" sz="800"/>
              <a:t>회원명 </a:t>
            </a:r>
            <a:r>
              <a:rPr lang="en-US" altLang="ko-KR" sz="800"/>
              <a:t>: </a:t>
            </a:r>
            <a:r>
              <a:rPr lang="ko-KR" altLang="en-US" sz="800"/>
              <a:t>주문자 </a:t>
            </a:r>
            <a:r>
              <a:rPr lang="en-US" altLang="ko-KR" sz="800"/>
              <a:t>-&gt; </a:t>
            </a:r>
            <a:r>
              <a:rPr lang="ko-KR" altLang="en-US" sz="800" b="1"/>
              <a:t>수령자</a:t>
            </a:r>
            <a:endParaRPr lang="en-US" altLang="ko-KR" sz="800" b="1"/>
          </a:p>
          <a:p>
            <a:r>
              <a:rPr lang="en-US" altLang="ko-KR" sz="800"/>
              <a:t>- </a:t>
            </a:r>
            <a:r>
              <a:rPr lang="ko-KR" altLang="en-US" sz="800"/>
              <a:t>상품명 </a:t>
            </a:r>
            <a:r>
              <a:rPr lang="en-US" altLang="ko-KR" sz="800"/>
              <a:t>: </a:t>
            </a:r>
            <a:r>
              <a:rPr lang="ko-KR" altLang="en-US" sz="800" b="1"/>
              <a:t>상품명</a:t>
            </a:r>
            <a:endParaRPr lang="en-US" altLang="ko-KR" sz="800" b="1"/>
          </a:p>
          <a:p>
            <a:r>
              <a:rPr lang="en-US" altLang="ko-KR" sz="800"/>
              <a:t>*</a:t>
            </a:r>
            <a:r>
              <a:rPr lang="ko-KR" altLang="en-US" sz="800"/>
              <a:t>현재 상품명 대신 주문자명으로 표시되고 있습니다</a:t>
            </a:r>
            <a:r>
              <a:rPr lang="en-US" altLang="ko-KR" sz="800"/>
              <a:t>.</a:t>
            </a:r>
            <a:r>
              <a:rPr lang="ko-KR" altLang="en-US" sz="800"/>
              <a:t> </a:t>
            </a:r>
            <a:endParaRPr lang="en-US" altLang="ko-KR" sz="800"/>
          </a:p>
          <a:p>
            <a:r>
              <a:rPr lang="en-US" altLang="ko-KR" sz="800"/>
              <a:t>*</a:t>
            </a:r>
            <a:r>
              <a:rPr lang="ko-KR" altLang="en-US" sz="800"/>
              <a:t>가능하다면 </a:t>
            </a:r>
            <a:r>
              <a:rPr lang="en-US" altLang="ko-KR" sz="800"/>
              <a:t>2</a:t>
            </a:r>
            <a:r>
              <a:rPr lang="ko-KR" altLang="en-US" sz="800"/>
              <a:t>개 이상일 때 </a:t>
            </a:r>
            <a:r>
              <a:rPr lang="en-US" altLang="ko-KR" sz="800"/>
              <a:t>‘</a:t>
            </a:r>
            <a:r>
              <a:rPr lang="ko-KR" altLang="en-US" sz="800"/>
              <a:t>상품명 외 </a:t>
            </a:r>
            <a:r>
              <a:rPr lang="en-US" altLang="ko-KR" sz="800"/>
              <a:t>1</a:t>
            </a:r>
            <a:r>
              <a:rPr lang="ko-KR" altLang="en-US" sz="800"/>
              <a:t>개</a:t>
            </a:r>
            <a:r>
              <a:rPr lang="en-US" altLang="ko-KR" sz="800"/>
              <a:t>’</a:t>
            </a:r>
            <a:r>
              <a:rPr lang="ko-KR" altLang="en-US" sz="800"/>
              <a:t>의 상품처럼 처리</a:t>
            </a:r>
            <a:endParaRPr lang="en-US" altLang="ko-KR" sz="800"/>
          </a:p>
        </p:txBody>
      </p:sp>
      <p:sp>
        <p:nvSpPr>
          <p:cNvPr id="17" name="TextBox 16"/>
          <p:cNvSpPr txBox="1"/>
          <p:nvPr/>
        </p:nvSpPr>
        <p:spPr>
          <a:xfrm>
            <a:off x="4451855" y="5434547"/>
            <a:ext cx="3545569" cy="31700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</a:t>
            </a:r>
            <a:r>
              <a:rPr lang="en-US" altLang="ko-KR" sz="1000" b="1" dirty="0" err="1" smtClean="0"/>
              <a:t>kakao</a:t>
            </a:r>
            <a:r>
              <a:rPr lang="en-US" altLang="ko-KR" sz="1000" b="1" dirty="0" smtClean="0"/>
              <a:t> message] 'ap0001</a:t>
            </a:r>
            <a:r>
              <a:rPr lang="en-US" altLang="ko-KR" sz="1000" b="1" dirty="0"/>
              <a:t>'(</a:t>
            </a:r>
            <a:r>
              <a:rPr lang="ko-KR" altLang="en-US" sz="1000" b="1" dirty="0"/>
              <a:t>배송알림</a:t>
            </a:r>
            <a:r>
              <a:rPr lang="en-US" altLang="ko-KR" sz="1000" b="1" dirty="0"/>
              <a:t>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1.kakao message send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</a:t>
            </a:r>
            <a:r>
              <a:rPr lang="en-US" altLang="ko-KR" sz="1000" dirty="0" err="1" smtClean="0"/>
              <a:t>st_kakao_message_send.</a:t>
            </a:r>
            <a:r>
              <a:rPr lang="en-US" altLang="ko-KR" sz="1000" b="1" dirty="0" err="1" smtClean="0"/>
              <a:t>receive_tel_no</a:t>
            </a:r>
            <a:endParaRPr lang="en-US" altLang="ko-KR" sz="1000" b="1" dirty="0"/>
          </a:p>
          <a:p>
            <a:r>
              <a:rPr lang="en-US" altLang="ko-KR" sz="1000" dirty="0"/>
              <a:t>  </a:t>
            </a:r>
            <a:r>
              <a:rPr lang="en-US" altLang="ko-KR" sz="1000" dirty="0" smtClean="0"/>
              <a:t>  - </a:t>
            </a:r>
            <a:r>
              <a:rPr lang="en-US" altLang="ko-KR" sz="1000" dirty="0"/>
              <a:t>set by {</a:t>
            </a:r>
            <a:r>
              <a:rPr lang="en-US" altLang="ko-KR" sz="1000" dirty="0" err="1"/>
              <a:t>st_order.receiver_phone</a:t>
            </a:r>
            <a:r>
              <a:rPr lang="en-US" altLang="ko-KR" sz="1000" dirty="0"/>
              <a:t>} (currently, it's set by </a:t>
            </a:r>
            <a:r>
              <a:rPr lang="en-US" altLang="ko-KR" sz="1000" dirty="0" err="1"/>
              <a:t>user_info.hp</a:t>
            </a:r>
            <a:r>
              <a:rPr lang="en-US" altLang="ko-KR" sz="1000" dirty="0"/>
              <a:t>)</a:t>
            </a:r>
          </a:p>
          <a:p>
            <a:r>
              <a:rPr lang="en-US" altLang="ko-KR" sz="1000" dirty="0"/>
              <a:t>  2) </a:t>
            </a:r>
            <a:r>
              <a:rPr lang="en-US" altLang="ko-KR" sz="1000" b="1" dirty="0" err="1"/>
              <a:t>msg_content</a:t>
            </a:r>
            <a:endParaRPr lang="en-US" altLang="ko-KR" sz="1000" b="1" dirty="0"/>
          </a:p>
          <a:p>
            <a:r>
              <a:rPr lang="en-US" altLang="ko-KR" sz="1000" dirty="0"/>
              <a:t>  </a:t>
            </a:r>
            <a:r>
              <a:rPr lang="en-US" altLang="ko-KR" sz="1000" dirty="0" smtClean="0"/>
              <a:t>  a) </a:t>
            </a:r>
            <a:r>
              <a:rPr lang="en-US" altLang="ko-KR" sz="1000" dirty="0"/>
              <a:t>{</a:t>
            </a:r>
            <a:r>
              <a:rPr lang="en-US" altLang="ko-KR" sz="1000" dirty="0" err="1"/>
              <a:t>userName</a:t>
            </a:r>
            <a:r>
              <a:rPr lang="en-US" altLang="ko-KR" sz="1000" dirty="0"/>
              <a:t>} : set by {</a:t>
            </a:r>
            <a:r>
              <a:rPr lang="en-US" altLang="ko-KR" sz="1000" dirty="0" err="1"/>
              <a:t>st_order.receiver_name</a:t>
            </a:r>
            <a:r>
              <a:rPr lang="en-US" altLang="ko-KR" sz="1000" dirty="0"/>
              <a:t>}</a:t>
            </a:r>
          </a:p>
          <a:p>
            <a:r>
              <a:rPr lang="en-US" altLang="ko-KR" sz="1000" dirty="0"/>
              <a:t>  </a:t>
            </a:r>
            <a:r>
              <a:rPr lang="en-US" altLang="ko-KR" sz="1000" dirty="0" smtClean="0"/>
              <a:t>  b) </a:t>
            </a:r>
            <a:r>
              <a:rPr lang="en-US" altLang="ko-KR" sz="1000" b="1" dirty="0"/>
              <a:t>{</a:t>
            </a:r>
            <a:r>
              <a:rPr lang="en-US" altLang="ko-KR" sz="1000" b="1" dirty="0" err="1"/>
              <a:t>productName</a:t>
            </a:r>
            <a:r>
              <a:rPr lang="en-US" altLang="ko-KR" sz="1000" b="1" dirty="0"/>
              <a:t>}</a:t>
            </a:r>
          </a:p>
          <a:p>
            <a:r>
              <a:rPr lang="en-US" altLang="ko-KR" sz="1000" dirty="0"/>
              <a:t>    </a:t>
            </a:r>
            <a:r>
              <a:rPr lang="en-US" altLang="ko-KR" sz="1000" dirty="0" smtClean="0"/>
              <a:t>  - </a:t>
            </a:r>
            <a:r>
              <a:rPr lang="en-US" altLang="ko-KR" sz="1000" dirty="0"/>
              <a:t>currently, it's set by {</a:t>
            </a:r>
            <a:r>
              <a:rPr lang="en-US" altLang="ko-KR" sz="1000" dirty="0" err="1"/>
              <a:t>userName</a:t>
            </a:r>
            <a:r>
              <a:rPr lang="en-US" altLang="ko-KR" sz="1000" dirty="0"/>
              <a:t>} </a:t>
            </a:r>
            <a:r>
              <a:rPr lang="en-US" altLang="ko-KR" sz="1000" dirty="0" smtClean="0"/>
              <a:t>wrong (fix)</a:t>
            </a:r>
          </a:p>
          <a:p>
            <a:r>
              <a:rPr lang="en-US" altLang="ko-KR" sz="1000" dirty="0"/>
              <a:t>  3) </a:t>
            </a:r>
            <a:r>
              <a:rPr lang="en-US" altLang="ko-KR" sz="1000" dirty="0" err="1" smtClean="0"/>
              <a:t>order_no</a:t>
            </a:r>
            <a:r>
              <a:rPr lang="en-US" altLang="ko-KR" sz="1000" dirty="0" smtClean="0"/>
              <a:t> (NEW) : set by current </a:t>
            </a:r>
            <a:r>
              <a:rPr lang="en-US" altLang="ko-KR" sz="1000" dirty="0" err="1" smtClean="0"/>
              <a:t>order_no</a:t>
            </a:r>
            <a:endParaRPr lang="en-US" altLang="ko-KR" sz="1000" dirty="0" smtClean="0"/>
          </a:p>
          <a:p>
            <a:r>
              <a:rPr lang="en-US" altLang="ko-KR" sz="1000" dirty="0"/>
              <a:t>  4) </a:t>
            </a:r>
            <a:r>
              <a:rPr lang="en-US" altLang="ko-KR" sz="1000" dirty="0" err="1" smtClean="0"/>
              <a:t>redelivery_yn</a:t>
            </a:r>
            <a:r>
              <a:rPr lang="en-US" altLang="ko-KR" sz="1000" dirty="0" smtClean="0"/>
              <a:t> (NEW)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- </a:t>
            </a:r>
            <a:r>
              <a:rPr lang="en-US" altLang="ko-KR" sz="1000" dirty="0"/>
              <a:t>if </a:t>
            </a:r>
            <a:r>
              <a:rPr lang="en-US" altLang="ko-KR" sz="1000" dirty="0" err="1"/>
              <a:t>redelivey</a:t>
            </a:r>
            <a:r>
              <a:rPr lang="en-US" altLang="ko-KR" sz="1000" dirty="0"/>
              <a:t>, set </a:t>
            </a:r>
            <a:r>
              <a:rPr lang="en-US" altLang="ko-KR" sz="1000" dirty="0" smtClean="0"/>
              <a:t>Y. </a:t>
            </a:r>
            <a:r>
              <a:rPr lang="en-US" altLang="ko-KR" sz="1000" dirty="0"/>
              <a:t>(if not, set N</a:t>
            </a:r>
            <a:r>
              <a:rPr lang="en-US" altLang="ko-KR" sz="1000" dirty="0" smtClean="0"/>
              <a:t>)</a:t>
            </a:r>
          </a:p>
          <a:p>
            <a:endParaRPr lang="en-US" altLang="ko-KR" sz="1000" dirty="0"/>
          </a:p>
          <a:p>
            <a:r>
              <a:rPr lang="en-US" altLang="ko-KR" sz="1000" dirty="0"/>
              <a:t>2. </a:t>
            </a:r>
            <a:r>
              <a:rPr lang="en-US" altLang="ko-KR" sz="1000" dirty="0" err="1" smtClean="0"/>
              <a:t>st_order.delivery_sms_yn</a:t>
            </a:r>
            <a:r>
              <a:rPr lang="en-US" altLang="ko-KR" sz="1000" dirty="0" smtClean="0"/>
              <a:t> / </a:t>
            </a:r>
            <a:r>
              <a:rPr lang="en-US" altLang="ko-KR" sz="1000" dirty="0" err="1" smtClean="0"/>
              <a:t>redelivery_sms_yn</a:t>
            </a:r>
            <a:endParaRPr lang="en-US" altLang="ko-KR" sz="1000" dirty="0" smtClean="0"/>
          </a:p>
          <a:p>
            <a:r>
              <a:rPr lang="en-US" altLang="ko-KR" sz="1000" dirty="0"/>
              <a:t>  1</a:t>
            </a:r>
            <a:r>
              <a:rPr lang="en-US" altLang="ko-KR" sz="1000" dirty="0" smtClean="0"/>
              <a:t>) if </a:t>
            </a:r>
            <a:r>
              <a:rPr lang="en-US" altLang="ko-KR" sz="1000" b="1" dirty="0" smtClean="0"/>
              <a:t>'ap0001‘ </a:t>
            </a:r>
            <a:r>
              <a:rPr lang="en-US" altLang="ko-KR" sz="1000" dirty="0" err="1" smtClean="0"/>
              <a:t>kakao</a:t>
            </a:r>
            <a:r>
              <a:rPr lang="en-US" altLang="ko-KR" sz="1000" dirty="0" smtClean="0"/>
              <a:t> </a:t>
            </a:r>
            <a:r>
              <a:rPr lang="en-US" altLang="ko-KR" sz="1000" dirty="0"/>
              <a:t>message </a:t>
            </a:r>
            <a:r>
              <a:rPr lang="en-US" altLang="ko-KR" sz="1000" dirty="0" smtClean="0"/>
              <a:t>is sent</a:t>
            </a:r>
            <a:br>
              <a:rPr lang="en-US" altLang="ko-KR" sz="1000" dirty="0" smtClean="0"/>
            </a:br>
            <a:r>
              <a:rPr lang="en-US" altLang="ko-KR" sz="1000" dirty="0" smtClean="0"/>
              <a:t>    a) if delivery and </a:t>
            </a:r>
            <a:r>
              <a:rPr lang="en-US" altLang="ko-KR" sz="1000" dirty="0" err="1" smtClean="0"/>
              <a:t>delivery_sms_yn</a:t>
            </a:r>
            <a:r>
              <a:rPr lang="en-US" altLang="ko-KR" sz="1000" dirty="0" smtClean="0"/>
              <a:t> = ‘N’</a:t>
            </a:r>
            <a:br>
              <a:rPr lang="en-US" altLang="ko-KR" sz="1000" dirty="0" smtClean="0"/>
            </a:br>
            <a:r>
              <a:rPr lang="en-US" altLang="ko-KR" sz="1000" dirty="0" smtClean="0"/>
              <a:t>      - UPDATE </a:t>
            </a:r>
            <a:r>
              <a:rPr lang="en-US" altLang="ko-KR" sz="1000" dirty="0" err="1" smtClean="0"/>
              <a:t>st_order.</a:t>
            </a:r>
            <a:r>
              <a:rPr lang="en-US" altLang="ko-KR" sz="1000" b="1" dirty="0" err="1" smtClean="0"/>
              <a:t>delivery_sms_yn</a:t>
            </a:r>
            <a:r>
              <a:rPr lang="en-US" altLang="ko-KR" sz="1000" b="1" dirty="0" smtClean="0"/>
              <a:t> = ‘Y’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b) </a:t>
            </a:r>
            <a:r>
              <a:rPr lang="en-US" altLang="ko-KR" sz="1000" dirty="0"/>
              <a:t>if </a:t>
            </a:r>
            <a:r>
              <a:rPr lang="en-US" altLang="ko-KR" sz="1000" dirty="0" smtClean="0"/>
              <a:t>redelivery </a:t>
            </a:r>
            <a:r>
              <a:rPr lang="en-US" altLang="ko-KR" sz="1000" dirty="0"/>
              <a:t>and </a:t>
            </a:r>
            <a:r>
              <a:rPr lang="en-US" altLang="ko-KR" sz="1000" dirty="0" err="1" smtClean="0"/>
              <a:t>redelivery_sms_yn</a:t>
            </a:r>
            <a:r>
              <a:rPr lang="en-US" altLang="ko-KR" sz="1000" dirty="0" smtClean="0"/>
              <a:t> </a:t>
            </a:r>
            <a:r>
              <a:rPr lang="en-US" altLang="ko-KR" sz="1000" dirty="0"/>
              <a:t>= ‘N’</a:t>
            </a:r>
            <a:br>
              <a:rPr lang="en-US" altLang="ko-KR" sz="1000" dirty="0"/>
            </a:br>
            <a:r>
              <a:rPr lang="en-US" altLang="ko-KR" sz="1000" dirty="0"/>
              <a:t>      - UPDATE </a:t>
            </a:r>
            <a:r>
              <a:rPr lang="en-US" altLang="ko-KR" sz="1000" dirty="0" err="1" smtClean="0"/>
              <a:t>st_order.</a:t>
            </a:r>
            <a:r>
              <a:rPr lang="en-US" altLang="ko-KR" sz="1000" b="1" dirty="0" err="1" smtClean="0"/>
              <a:t>redelivery_sms_yn</a:t>
            </a:r>
            <a:r>
              <a:rPr lang="en-US" altLang="ko-KR" sz="1000" b="1" dirty="0" smtClean="0"/>
              <a:t> </a:t>
            </a:r>
            <a:r>
              <a:rPr lang="en-US" altLang="ko-KR" sz="1000" b="1" dirty="0"/>
              <a:t>= ‘Y’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343899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BE8E035-015B-93B0-1DE6-0BD4011FC596}"/>
              </a:ext>
            </a:extLst>
          </p:cNvPr>
          <p:cNvSpPr txBox="1"/>
          <p:nvPr/>
        </p:nvSpPr>
        <p:spPr>
          <a:xfrm>
            <a:off x="1195526" y="3105834"/>
            <a:ext cx="9800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b="1"/>
              <a:t>스토리 쇼핑 주문</a:t>
            </a:r>
            <a:r>
              <a:rPr lang="en-US" altLang="ko-KR" sz="3600" b="1"/>
              <a:t>/</a:t>
            </a:r>
            <a:r>
              <a:rPr lang="ko-KR" altLang="en-US" sz="3600" b="1"/>
              <a:t>배송 주문 상태</a:t>
            </a:r>
          </a:p>
        </p:txBody>
      </p:sp>
    </p:spTree>
    <p:extLst>
      <p:ext uri="{BB962C8B-B14F-4D97-AF65-F5344CB8AC3E}">
        <p14:creationId xmlns:p14="http://schemas.microsoft.com/office/powerpoint/2010/main" val="369292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0DEFBAA3-5A64-8B3B-C396-62F3EDDB04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0118"/>
          <a:stretch/>
        </p:blipFill>
        <p:spPr>
          <a:xfrm>
            <a:off x="497827" y="414319"/>
            <a:ext cx="3991441" cy="396504"/>
          </a:xfrm>
          <a:prstGeom prst="rect">
            <a:avLst/>
          </a:prstGeom>
          <a:ln>
            <a:noFill/>
          </a:ln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4412E192-0340-6C34-AE0D-4AFC983170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10"/>
          <a:stretch/>
        </p:blipFill>
        <p:spPr>
          <a:xfrm>
            <a:off x="2550153" y="810823"/>
            <a:ext cx="6013820" cy="396504"/>
          </a:xfrm>
          <a:prstGeom prst="rect">
            <a:avLst/>
          </a:prstGeom>
          <a:ln>
            <a:noFill/>
          </a:ln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3348FF77-1533-BFD1-48C0-4D2FC5CBA9BF}"/>
              </a:ext>
            </a:extLst>
          </p:cNvPr>
          <p:cNvSpPr/>
          <p:nvPr/>
        </p:nvSpPr>
        <p:spPr>
          <a:xfrm>
            <a:off x="5105362" y="493102"/>
            <a:ext cx="2217458" cy="2608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>
                <a:solidFill>
                  <a:schemeClr val="bg1">
                    <a:lumMod val="50000"/>
                  </a:schemeClr>
                </a:solidFill>
              </a:rPr>
              <a:t>선택                                      ∨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810106-2A56-145F-9953-208F93C6C5BC}"/>
              </a:ext>
            </a:extLst>
          </p:cNvPr>
          <p:cNvSpPr txBox="1"/>
          <p:nvPr/>
        </p:nvSpPr>
        <p:spPr>
          <a:xfrm>
            <a:off x="591649" y="4830065"/>
            <a:ext cx="8539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/>
              <a:t>재배송 정보</a:t>
            </a:r>
            <a:endParaRPr lang="en-US" altLang="ko-KR" sz="800" b="1"/>
          </a:p>
        </p:txBody>
      </p:sp>
      <p:pic>
        <p:nvPicPr>
          <p:cNvPr id="21" name="그림 20">
            <a:extLst>
              <a:ext uri="{FF2B5EF4-FFF2-40B4-BE49-F238E27FC236}">
                <a16:creationId xmlns:a16="http://schemas.microsoft.com/office/drawing/2014/main" id="{F1E9E0CD-3894-32F4-D675-A22E2B314F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10"/>
          <a:stretch/>
        </p:blipFill>
        <p:spPr>
          <a:xfrm>
            <a:off x="2550153" y="4722970"/>
            <a:ext cx="6013820" cy="396504"/>
          </a:xfrm>
          <a:prstGeom prst="rect">
            <a:avLst/>
          </a:prstGeom>
          <a:ln>
            <a:noFill/>
          </a:ln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3A317259-A67F-FF24-B0D7-2683525E025D}"/>
              </a:ext>
            </a:extLst>
          </p:cNvPr>
          <p:cNvSpPr txBox="1"/>
          <p:nvPr/>
        </p:nvSpPr>
        <p:spPr>
          <a:xfrm>
            <a:off x="2591484" y="5073702"/>
            <a:ext cx="42207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/>
              <a:t>*</a:t>
            </a:r>
            <a:r>
              <a:rPr lang="ko-KR" altLang="en-US" sz="700"/>
              <a:t>교환 시</a:t>
            </a:r>
            <a:r>
              <a:rPr lang="en-US" altLang="ko-KR" sz="700"/>
              <a:t>, </a:t>
            </a:r>
            <a:r>
              <a:rPr lang="ko-KR" altLang="en-US" sz="700"/>
              <a:t>재배송 정보입니다</a:t>
            </a:r>
            <a:r>
              <a:rPr lang="en-US" altLang="ko-KR" sz="700"/>
              <a:t>. </a:t>
            </a:r>
            <a:r>
              <a:rPr lang="ko-KR" altLang="en-US" sz="700"/>
              <a:t>택배사</a:t>
            </a:r>
            <a:r>
              <a:rPr lang="en-US" altLang="ko-KR" sz="700"/>
              <a:t>, </a:t>
            </a:r>
            <a:r>
              <a:rPr lang="ko-KR" altLang="en-US" sz="700"/>
              <a:t>운송장번호 입력 후 저장 시 자동으로 알림톡이 발송됩니다</a:t>
            </a:r>
            <a:r>
              <a:rPr lang="en-US" altLang="ko-KR" sz="700"/>
              <a:t>.</a:t>
            </a: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3C8AF383-3FE2-27C9-F4C0-A12D7A236E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1583"/>
          <a:stretch/>
        </p:blipFill>
        <p:spPr>
          <a:xfrm>
            <a:off x="603857" y="1827709"/>
            <a:ext cx="8005557" cy="293553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9420483F-233E-8B70-E936-1046D2171632}"/>
              </a:ext>
            </a:extLst>
          </p:cNvPr>
          <p:cNvSpPr txBox="1"/>
          <p:nvPr/>
        </p:nvSpPr>
        <p:spPr>
          <a:xfrm>
            <a:off x="591649" y="908244"/>
            <a:ext cx="8539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/>
              <a:t>배송 정보</a:t>
            </a:r>
            <a:endParaRPr lang="en-US" altLang="ko-KR" sz="600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B50DB460-3043-F64E-B86D-951DB18F533E}"/>
              </a:ext>
            </a:extLst>
          </p:cNvPr>
          <p:cNvSpPr/>
          <p:nvPr/>
        </p:nvSpPr>
        <p:spPr>
          <a:xfrm>
            <a:off x="2617124" y="493102"/>
            <a:ext cx="2392218" cy="2608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>
                <a:solidFill>
                  <a:schemeClr val="bg1">
                    <a:lumMod val="50000"/>
                  </a:schemeClr>
                </a:solidFill>
              </a:rPr>
              <a:t>현재 주문 상태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93AB83E-801F-8240-2380-CE3BA157B22A}"/>
              </a:ext>
            </a:extLst>
          </p:cNvPr>
          <p:cNvSpPr txBox="1"/>
          <p:nvPr/>
        </p:nvSpPr>
        <p:spPr>
          <a:xfrm>
            <a:off x="598708" y="1469719"/>
            <a:ext cx="8539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/>
              <a:t>배송 알림</a:t>
            </a:r>
            <a:endParaRPr lang="en-US" altLang="ko-KR" sz="600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C833916B-81A5-CDC1-75E7-AB28E597FC50}"/>
              </a:ext>
            </a:extLst>
          </p:cNvPr>
          <p:cNvSpPr/>
          <p:nvPr/>
        </p:nvSpPr>
        <p:spPr>
          <a:xfrm>
            <a:off x="2624183" y="1426052"/>
            <a:ext cx="2392218" cy="2608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>
                <a:solidFill>
                  <a:schemeClr val="bg1">
                    <a:lumMod val="50000"/>
                  </a:schemeClr>
                </a:solidFill>
              </a:rPr>
              <a:t>발송 완료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3459C1A-A488-3953-3927-D8CD653B3C95}"/>
              </a:ext>
            </a:extLst>
          </p:cNvPr>
          <p:cNvSpPr txBox="1"/>
          <p:nvPr/>
        </p:nvSpPr>
        <p:spPr>
          <a:xfrm>
            <a:off x="5074167" y="1447209"/>
            <a:ext cx="786883" cy="21544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b="1"/>
              <a:t>알림 재발송 </a:t>
            </a:r>
            <a:endParaRPr lang="en-US" altLang="ko-KR" sz="800" b="1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AC029A5-4997-C42F-1A21-DE2439AC6226}"/>
              </a:ext>
            </a:extLst>
          </p:cNvPr>
          <p:cNvSpPr txBox="1"/>
          <p:nvPr/>
        </p:nvSpPr>
        <p:spPr>
          <a:xfrm>
            <a:off x="5870286" y="1449272"/>
            <a:ext cx="124199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800"/>
              <a:t>*</a:t>
            </a:r>
            <a:r>
              <a:rPr lang="ko-KR" altLang="en-US" sz="800"/>
              <a:t>발송 횟수 </a:t>
            </a:r>
            <a:r>
              <a:rPr lang="en-US" altLang="ko-KR" sz="800"/>
              <a:t>: 1</a:t>
            </a:r>
            <a:r>
              <a:rPr lang="ko-KR" altLang="en-US" sz="800"/>
              <a:t>회</a:t>
            </a:r>
            <a:endParaRPr lang="en-US" altLang="ko-KR" sz="80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4C018D1-0175-12C4-9B22-F45B02354DDE}"/>
              </a:ext>
            </a:extLst>
          </p:cNvPr>
          <p:cNvSpPr/>
          <p:nvPr/>
        </p:nvSpPr>
        <p:spPr>
          <a:xfrm>
            <a:off x="421626" y="327778"/>
            <a:ext cx="10868673" cy="620244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68C1177-B3A7-D63F-45CB-0DAF819708E1}"/>
              </a:ext>
            </a:extLst>
          </p:cNvPr>
          <p:cNvSpPr txBox="1"/>
          <p:nvPr/>
        </p:nvSpPr>
        <p:spPr>
          <a:xfrm>
            <a:off x="605767" y="5399784"/>
            <a:ext cx="8539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b="1"/>
              <a:t>재배송 알림</a:t>
            </a:r>
            <a:endParaRPr lang="en-US" altLang="ko-KR" sz="600"/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1F3EE4CE-3C3D-2C2D-0FE9-52C7AFC8B621}"/>
              </a:ext>
            </a:extLst>
          </p:cNvPr>
          <p:cNvSpPr/>
          <p:nvPr/>
        </p:nvSpPr>
        <p:spPr>
          <a:xfrm>
            <a:off x="2631242" y="5356117"/>
            <a:ext cx="2392218" cy="2608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>
                <a:solidFill>
                  <a:schemeClr val="bg1">
                    <a:lumMod val="50000"/>
                  </a:schemeClr>
                </a:solidFill>
              </a:rPr>
              <a:t>발송 완료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332F979-CA6B-4C9C-1108-98DEBD8877AD}"/>
              </a:ext>
            </a:extLst>
          </p:cNvPr>
          <p:cNvSpPr txBox="1"/>
          <p:nvPr/>
        </p:nvSpPr>
        <p:spPr>
          <a:xfrm>
            <a:off x="5081226" y="5377274"/>
            <a:ext cx="786883" cy="21544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b="1"/>
              <a:t>알림 재발송 </a:t>
            </a:r>
            <a:endParaRPr lang="en-US" altLang="ko-KR" sz="800" b="1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E36542A-DE53-9DFB-C8C8-AD2117AFA3C7}"/>
              </a:ext>
            </a:extLst>
          </p:cNvPr>
          <p:cNvSpPr txBox="1"/>
          <p:nvPr/>
        </p:nvSpPr>
        <p:spPr>
          <a:xfrm>
            <a:off x="5877345" y="5379337"/>
            <a:ext cx="124199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800"/>
              <a:t>*</a:t>
            </a:r>
            <a:r>
              <a:rPr lang="ko-KR" altLang="en-US" sz="800"/>
              <a:t>발송 횟수 </a:t>
            </a:r>
            <a:r>
              <a:rPr lang="en-US" altLang="ko-KR" sz="800"/>
              <a:t>: 1</a:t>
            </a:r>
            <a:r>
              <a:rPr lang="ko-KR" altLang="en-US" sz="800"/>
              <a:t>회</a:t>
            </a:r>
            <a:endParaRPr lang="en-US" altLang="ko-KR" sz="8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C130C1C-E3D8-B128-3E40-C8DEF1281962}"/>
              </a:ext>
            </a:extLst>
          </p:cNvPr>
          <p:cNvSpPr txBox="1"/>
          <p:nvPr/>
        </p:nvSpPr>
        <p:spPr>
          <a:xfrm>
            <a:off x="2601008" y="1168274"/>
            <a:ext cx="468099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00"/>
              <a:t>*</a:t>
            </a:r>
            <a:r>
              <a:rPr lang="ko-KR" altLang="en-US" sz="700"/>
              <a:t>배송중일 시 입력하는 배송 정보입니다</a:t>
            </a:r>
            <a:r>
              <a:rPr lang="en-US" altLang="ko-KR" sz="700"/>
              <a:t>. </a:t>
            </a:r>
            <a:r>
              <a:rPr lang="ko-KR" altLang="en-US" sz="700"/>
              <a:t>택배사</a:t>
            </a:r>
            <a:r>
              <a:rPr lang="en-US" altLang="ko-KR" sz="700"/>
              <a:t>, </a:t>
            </a:r>
            <a:r>
              <a:rPr lang="ko-KR" altLang="en-US" sz="700"/>
              <a:t>운송장번호 입력 후 저장 시 자동으로 알림톡이 발송됩니다</a:t>
            </a:r>
            <a:r>
              <a:rPr lang="en-US" altLang="ko-KR" sz="700"/>
              <a:t>.</a:t>
            </a:r>
          </a:p>
        </p:txBody>
      </p:sp>
      <p:graphicFrame>
        <p:nvGraphicFramePr>
          <p:cNvPr id="41" name="표 40">
            <a:extLst>
              <a:ext uri="{FF2B5EF4-FFF2-40B4-BE49-F238E27FC236}">
                <a16:creationId xmlns:a16="http://schemas.microsoft.com/office/drawing/2014/main" id="{B631D8FC-38A4-7EE4-24C4-7CF30DD859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32819"/>
              </p:ext>
            </p:extLst>
          </p:nvPr>
        </p:nvGraphicFramePr>
        <p:xfrm>
          <a:off x="8839514" y="612571"/>
          <a:ext cx="3142936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826">
                  <a:extLst>
                    <a:ext uri="{9D8B030D-6E8A-4147-A177-3AD203B41FA5}">
                      <a16:colId xmlns:a16="http://schemas.microsoft.com/office/drawing/2014/main" val="1076863512"/>
                    </a:ext>
                  </a:extLst>
                </a:gridCol>
                <a:gridCol w="2751110">
                  <a:extLst>
                    <a:ext uri="{9D8B030D-6E8A-4147-A177-3AD203B41FA5}">
                      <a16:colId xmlns:a16="http://schemas.microsoft.com/office/drawing/2014/main" val="1839731202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1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현재 주문 상태 표시</a:t>
                      </a:r>
                      <a:endParaRPr lang="en-US" altLang="ko-KR" sz="800" b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C5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9696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2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현재 주문 상태에서 변경 가능한 주문 상태 선택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셀렉트 박스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)</a:t>
                      </a:r>
                    </a:p>
                    <a:p>
                      <a:pPr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*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선택 가능한 값 없을 시 셀렉트 박스 미표시</a:t>
                      </a:r>
                      <a:endParaRPr lang="en-US" altLang="ko-KR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latinLnBrk="1"/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**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스토리 오더와 동일</a:t>
                      </a:r>
                      <a:endParaRPr lang="en-US" altLang="ko-KR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C5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98903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3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안내</a:t>
                      </a:r>
                      <a:endParaRPr lang="en-US" altLang="ko-KR" sz="800" b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C5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11612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4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알림 발송 여부 표시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C5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14614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5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수동 알림 발송 버튼</a:t>
                      </a:r>
                      <a:endParaRPr lang="en-US" altLang="ko-KR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*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우측에 발송 완료 처리된 횟수 표시</a:t>
                      </a:r>
                      <a:endParaRPr lang="en-US" altLang="ko-KR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**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발송 버튼 누를 시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“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발송하시겠습니까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?” 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팝업 안내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C5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37806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6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클레임 요청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(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취소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, 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교환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, 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반품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) 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있을 시 생성되는 영역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C5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0951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7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교환일 때에는 재배송 정보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, 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재배송 알림 영역 추가</a:t>
                      </a:r>
                      <a:endParaRPr lang="en-US" altLang="ko-KR" sz="800" b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*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상단 배송 정보</a:t>
                      </a:r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, </a:t>
                      </a:r>
                      <a:r>
                        <a:rPr lang="ko-KR" altLang="en-US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배송 알림과 동일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C5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83202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8</a:t>
                      </a:r>
                      <a:endParaRPr lang="ko-KR" altLang="en-US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C5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클레임 상태 완료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)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 처리에 따라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[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주문 상태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]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 변경</a:t>
                      </a:r>
                      <a:endParaRPr lang="en-US" altLang="ko-KR" sz="800" b="0" dirty="0">
                        <a:solidFill>
                          <a:schemeClr val="tx1"/>
                        </a:solidFill>
                        <a:latin typeface="Pretendard" panose="02000503000000020004" pitchFamily="50" charset="-127"/>
                        <a:ea typeface="Pretendard" panose="02000503000000020004" pitchFamily="50" charset="-127"/>
                        <a:cs typeface="Pretendard" panose="02000503000000020004" pitchFamily="50" charset="-127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- (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교환 완료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) -&gt; [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교환 완료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- (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취소 완료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) -&gt; [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취소 완료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주문자 요청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)]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- (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반품 완료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) -&gt; [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반품 완료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]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*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클레임 상태가 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‘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요청 중</a:t>
                      </a:r>
                      <a:r>
                        <a:rPr lang="en-US" altLang="ko-KR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’</a:t>
                      </a:r>
                      <a:r>
                        <a:rPr lang="ko-KR" altLang="en-US" sz="800" b="0" dirty="0">
                          <a:solidFill>
                            <a:schemeClr val="tx1"/>
                          </a:solidFill>
                          <a:latin typeface="Pretendard" panose="02000503000000020004" pitchFamily="50" charset="-127"/>
                          <a:ea typeface="Pretendard" panose="02000503000000020004" pitchFamily="50" charset="-127"/>
                          <a:cs typeface="Pretendard" panose="02000503000000020004" pitchFamily="50" charset="-127"/>
                        </a:rPr>
                        <a:t>일 경우에는 기존 주문 상태 그대로 유지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C5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735114"/>
                  </a:ext>
                </a:extLst>
              </a:tr>
            </a:tbl>
          </a:graphicData>
        </a:graphic>
      </p:graphicFrame>
      <p:grpSp>
        <p:nvGrpSpPr>
          <p:cNvPr id="42" name="그룹 41">
            <a:extLst>
              <a:ext uri="{FF2B5EF4-FFF2-40B4-BE49-F238E27FC236}">
                <a16:creationId xmlns:a16="http://schemas.microsoft.com/office/drawing/2014/main" id="{33781E65-3F07-E4A4-A002-A1D391835EBB}"/>
              </a:ext>
            </a:extLst>
          </p:cNvPr>
          <p:cNvGrpSpPr/>
          <p:nvPr/>
        </p:nvGrpSpPr>
        <p:grpSpPr>
          <a:xfrm>
            <a:off x="2374854" y="522633"/>
            <a:ext cx="273426" cy="200053"/>
            <a:chOff x="889701" y="2161677"/>
            <a:chExt cx="273426" cy="200053"/>
          </a:xfrm>
        </p:grpSpPr>
        <p:sp>
          <p:nvSpPr>
            <p:cNvPr id="43" name="이등변 삼각형 42">
              <a:extLst>
                <a:ext uri="{FF2B5EF4-FFF2-40B4-BE49-F238E27FC236}">
                  <a16:creationId xmlns:a16="http://schemas.microsoft.com/office/drawing/2014/main" id="{3EAF984B-1DCB-1706-7423-1B1C039C23AE}"/>
                </a:ext>
              </a:extLst>
            </p:cNvPr>
            <p:cNvSpPr/>
            <p:nvPr/>
          </p:nvSpPr>
          <p:spPr>
            <a:xfrm rot="5400000">
              <a:off x="1084967" y="2225519"/>
              <a:ext cx="83950" cy="72370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  <a:latin typeface="Pretendard" panose="02000503000000020004" pitchFamily="50" charset="-127"/>
                <a:ea typeface="Pretendard" panose="02000503000000020004" pitchFamily="50" charset="-127"/>
              </a:endParaRPr>
            </a:p>
          </p:txBody>
        </p:sp>
        <p:grpSp>
          <p:nvGrpSpPr>
            <p:cNvPr id="44" name="그룹 43">
              <a:extLst>
                <a:ext uri="{FF2B5EF4-FFF2-40B4-BE49-F238E27FC236}">
                  <a16:creationId xmlns:a16="http://schemas.microsoft.com/office/drawing/2014/main" id="{DFF3829F-B116-009B-7214-59899414A6FC}"/>
                </a:ext>
              </a:extLst>
            </p:cNvPr>
            <p:cNvGrpSpPr/>
            <p:nvPr/>
          </p:nvGrpSpPr>
          <p:grpSpPr>
            <a:xfrm>
              <a:off x="889701" y="2161677"/>
              <a:ext cx="244417" cy="200053"/>
              <a:chOff x="5647053" y="5239718"/>
              <a:chExt cx="244417" cy="200053"/>
            </a:xfrm>
          </p:grpSpPr>
          <p:sp>
            <p:nvSpPr>
              <p:cNvPr id="45" name="Oval 593">
                <a:extLst>
                  <a:ext uri="{FF2B5EF4-FFF2-40B4-BE49-F238E27FC236}">
                    <a16:creationId xmlns:a16="http://schemas.microsoft.com/office/drawing/2014/main" id="{53362CF8-6599-33A8-EF88-175E062CB7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 dirty="0">
                  <a:solidFill>
                    <a:prstClr val="white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  <p:sp>
            <p:nvSpPr>
              <p:cNvPr id="46" name="TextBox 14">
                <a:extLst>
                  <a:ext uri="{FF2B5EF4-FFF2-40B4-BE49-F238E27FC236}">
                    <a16:creationId xmlns:a16="http://schemas.microsoft.com/office/drawing/2014/main" id="{F3953530-12F4-651E-9841-1740C0A3D984}"/>
                  </a:ext>
                </a:extLst>
              </p:cNvPr>
              <p:cNvSpPr txBox="1"/>
              <p:nvPr/>
            </p:nvSpPr>
            <p:spPr>
              <a:xfrm>
                <a:off x="5647053" y="5239718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Pretendard" panose="02000503000000020004" pitchFamily="50" charset="-127"/>
                    <a:ea typeface="Pretendard" panose="02000503000000020004" pitchFamily="50" charset="-127"/>
                  </a:rPr>
                  <a:t>1</a:t>
                </a:r>
                <a:endParaRPr lang="ko-KR" altLang="en-US" sz="700" b="1" dirty="0">
                  <a:solidFill>
                    <a:schemeClr val="bg1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</p:grpSp>
      </p:grp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5C6E69FF-D035-763F-BE70-6232E3E3CFDC}"/>
              </a:ext>
            </a:extLst>
          </p:cNvPr>
          <p:cNvGrpSpPr/>
          <p:nvPr/>
        </p:nvGrpSpPr>
        <p:grpSpPr>
          <a:xfrm>
            <a:off x="4872629" y="532071"/>
            <a:ext cx="273426" cy="200053"/>
            <a:chOff x="889701" y="2161677"/>
            <a:chExt cx="273426" cy="200053"/>
          </a:xfrm>
        </p:grpSpPr>
        <p:sp>
          <p:nvSpPr>
            <p:cNvPr id="48" name="이등변 삼각형 47">
              <a:extLst>
                <a:ext uri="{FF2B5EF4-FFF2-40B4-BE49-F238E27FC236}">
                  <a16:creationId xmlns:a16="http://schemas.microsoft.com/office/drawing/2014/main" id="{A2426FE7-5C48-7AD6-7503-0EF418E756B2}"/>
                </a:ext>
              </a:extLst>
            </p:cNvPr>
            <p:cNvSpPr/>
            <p:nvPr/>
          </p:nvSpPr>
          <p:spPr>
            <a:xfrm rot="5400000">
              <a:off x="1084967" y="2225519"/>
              <a:ext cx="83950" cy="72370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  <a:latin typeface="Pretendard" panose="02000503000000020004" pitchFamily="50" charset="-127"/>
                <a:ea typeface="Pretendard" panose="02000503000000020004" pitchFamily="50" charset="-127"/>
              </a:endParaRPr>
            </a:p>
          </p:txBody>
        </p:sp>
        <p:grpSp>
          <p:nvGrpSpPr>
            <p:cNvPr id="49" name="그룹 48">
              <a:extLst>
                <a:ext uri="{FF2B5EF4-FFF2-40B4-BE49-F238E27FC236}">
                  <a16:creationId xmlns:a16="http://schemas.microsoft.com/office/drawing/2014/main" id="{C419677A-3BF8-5806-2A4F-A30E3C602C55}"/>
                </a:ext>
              </a:extLst>
            </p:cNvPr>
            <p:cNvGrpSpPr/>
            <p:nvPr/>
          </p:nvGrpSpPr>
          <p:grpSpPr>
            <a:xfrm>
              <a:off x="889701" y="2161677"/>
              <a:ext cx="244417" cy="200053"/>
              <a:chOff x="5647053" y="5239718"/>
              <a:chExt cx="244417" cy="200053"/>
            </a:xfrm>
          </p:grpSpPr>
          <p:sp>
            <p:nvSpPr>
              <p:cNvPr id="50" name="Oval 593">
                <a:extLst>
                  <a:ext uri="{FF2B5EF4-FFF2-40B4-BE49-F238E27FC236}">
                    <a16:creationId xmlns:a16="http://schemas.microsoft.com/office/drawing/2014/main" id="{10F7AEF4-E3E1-6701-1FE0-E794DA6D32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 dirty="0">
                  <a:solidFill>
                    <a:prstClr val="white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  <p:sp>
            <p:nvSpPr>
              <p:cNvPr id="51" name="TextBox 14">
                <a:extLst>
                  <a:ext uri="{FF2B5EF4-FFF2-40B4-BE49-F238E27FC236}">
                    <a16:creationId xmlns:a16="http://schemas.microsoft.com/office/drawing/2014/main" id="{948DDF4E-ACB5-0941-BAA8-2CFA4B38A21E}"/>
                  </a:ext>
                </a:extLst>
              </p:cNvPr>
              <p:cNvSpPr txBox="1"/>
              <p:nvPr/>
            </p:nvSpPr>
            <p:spPr>
              <a:xfrm>
                <a:off x="5647053" y="5239718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Pretendard" panose="02000503000000020004" pitchFamily="50" charset="-127"/>
                    <a:ea typeface="Pretendard" panose="02000503000000020004" pitchFamily="50" charset="-127"/>
                  </a:rPr>
                  <a:t>2</a:t>
                </a:r>
                <a:endParaRPr lang="ko-KR" altLang="en-US" sz="700" b="1" dirty="0">
                  <a:solidFill>
                    <a:schemeClr val="bg1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</p:grpSp>
      </p:grp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BB162C03-1A7D-D7FC-C11F-1EFCD6E043F5}"/>
              </a:ext>
            </a:extLst>
          </p:cNvPr>
          <p:cNvGrpSpPr/>
          <p:nvPr/>
        </p:nvGrpSpPr>
        <p:grpSpPr>
          <a:xfrm>
            <a:off x="2360349" y="1170984"/>
            <a:ext cx="273426" cy="200053"/>
            <a:chOff x="889701" y="2161677"/>
            <a:chExt cx="273426" cy="200053"/>
          </a:xfrm>
        </p:grpSpPr>
        <p:sp>
          <p:nvSpPr>
            <p:cNvPr id="53" name="이등변 삼각형 52">
              <a:extLst>
                <a:ext uri="{FF2B5EF4-FFF2-40B4-BE49-F238E27FC236}">
                  <a16:creationId xmlns:a16="http://schemas.microsoft.com/office/drawing/2014/main" id="{BCE89245-7999-6177-8BB4-A3074752F484}"/>
                </a:ext>
              </a:extLst>
            </p:cNvPr>
            <p:cNvSpPr/>
            <p:nvPr/>
          </p:nvSpPr>
          <p:spPr>
            <a:xfrm rot="5400000">
              <a:off x="1084967" y="2225519"/>
              <a:ext cx="83950" cy="72370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  <a:latin typeface="Pretendard" panose="02000503000000020004" pitchFamily="50" charset="-127"/>
                <a:ea typeface="Pretendard" panose="02000503000000020004" pitchFamily="50" charset="-127"/>
              </a:endParaRPr>
            </a:p>
          </p:txBody>
        </p:sp>
        <p:grpSp>
          <p:nvGrpSpPr>
            <p:cNvPr id="54" name="그룹 53">
              <a:extLst>
                <a:ext uri="{FF2B5EF4-FFF2-40B4-BE49-F238E27FC236}">
                  <a16:creationId xmlns:a16="http://schemas.microsoft.com/office/drawing/2014/main" id="{35C0B68B-C239-BB33-1BA3-38EF5DDA7054}"/>
                </a:ext>
              </a:extLst>
            </p:cNvPr>
            <p:cNvGrpSpPr/>
            <p:nvPr/>
          </p:nvGrpSpPr>
          <p:grpSpPr>
            <a:xfrm>
              <a:off x="889701" y="2161677"/>
              <a:ext cx="244417" cy="200053"/>
              <a:chOff x="5647053" y="5239718"/>
              <a:chExt cx="244417" cy="200053"/>
            </a:xfrm>
          </p:grpSpPr>
          <p:sp>
            <p:nvSpPr>
              <p:cNvPr id="55" name="Oval 593">
                <a:extLst>
                  <a:ext uri="{FF2B5EF4-FFF2-40B4-BE49-F238E27FC236}">
                    <a16:creationId xmlns:a16="http://schemas.microsoft.com/office/drawing/2014/main" id="{21D29475-28D8-BE79-E9ED-EACFA872A7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 dirty="0">
                  <a:solidFill>
                    <a:prstClr val="white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  <p:sp>
            <p:nvSpPr>
              <p:cNvPr id="56" name="TextBox 14">
                <a:extLst>
                  <a:ext uri="{FF2B5EF4-FFF2-40B4-BE49-F238E27FC236}">
                    <a16:creationId xmlns:a16="http://schemas.microsoft.com/office/drawing/2014/main" id="{D03591CE-517B-0252-EB7A-81D682BFA67D}"/>
                  </a:ext>
                </a:extLst>
              </p:cNvPr>
              <p:cNvSpPr txBox="1"/>
              <p:nvPr/>
            </p:nvSpPr>
            <p:spPr>
              <a:xfrm>
                <a:off x="5647053" y="5239718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Pretendard" panose="02000503000000020004" pitchFamily="50" charset="-127"/>
                    <a:ea typeface="Pretendard" panose="02000503000000020004" pitchFamily="50" charset="-127"/>
                  </a:rPr>
                  <a:t>3</a:t>
                </a:r>
                <a:endParaRPr lang="ko-KR" altLang="en-US" sz="700" b="1" dirty="0">
                  <a:solidFill>
                    <a:schemeClr val="bg1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</p:grpSp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CC6CD7C5-C971-A5D7-9BE4-43F249870F2A}"/>
              </a:ext>
            </a:extLst>
          </p:cNvPr>
          <p:cNvGrpSpPr/>
          <p:nvPr/>
        </p:nvGrpSpPr>
        <p:grpSpPr>
          <a:xfrm>
            <a:off x="2360349" y="1446116"/>
            <a:ext cx="273426" cy="200053"/>
            <a:chOff x="889701" y="2161677"/>
            <a:chExt cx="273426" cy="200053"/>
          </a:xfrm>
        </p:grpSpPr>
        <p:sp>
          <p:nvSpPr>
            <p:cNvPr id="58" name="이등변 삼각형 57">
              <a:extLst>
                <a:ext uri="{FF2B5EF4-FFF2-40B4-BE49-F238E27FC236}">
                  <a16:creationId xmlns:a16="http://schemas.microsoft.com/office/drawing/2014/main" id="{C4B5FABD-0CFB-2937-C6A6-59C7202467F7}"/>
                </a:ext>
              </a:extLst>
            </p:cNvPr>
            <p:cNvSpPr/>
            <p:nvPr/>
          </p:nvSpPr>
          <p:spPr>
            <a:xfrm rot="5400000">
              <a:off x="1084967" y="2225519"/>
              <a:ext cx="83950" cy="72370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  <a:latin typeface="Pretendard" panose="02000503000000020004" pitchFamily="50" charset="-127"/>
                <a:ea typeface="Pretendard" panose="02000503000000020004" pitchFamily="50" charset="-127"/>
              </a:endParaRPr>
            </a:p>
          </p:txBody>
        </p:sp>
        <p:grpSp>
          <p:nvGrpSpPr>
            <p:cNvPr id="59" name="그룹 58">
              <a:extLst>
                <a:ext uri="{FF2B5EF4-FFF2-40B4-BE49-F238E27FC236}">
                  <a16:creationId xmlns:a16="http://schemas.microsoft.com/office/drawing/2014/main" id="{C2C8E7EE-988A-8B2D-3ADB-21C2A0ACB216}"/>
                </a:ext>
              </a:extLst>
            </p:cNvPr>
            <p:cNvGrpSpPr/>
            <p:nvPr/>
          </p:nvGrpSpPr>
          <p:grpSpPr>
            <a:xfrm>
              <a:off x="889701" y="2161677"/>
              <a:ext cx="244417" cy="200053"/>
              <a:chOff x="5647053" y="5239718"/>
              <a:chExt cx="244417" cy="200053"/>
            </a:xfrm>
          </p:grpSpPr>
          <p:sp>
            <p:nvSpPr>
              <p:cNvPr id="60" name="Oval 593">
                <a:extLst>
                  <a:ext uri="{FF2B5EF4-FFF2-40B4-BE49-F238E27FC236}">
                    <a16:creationId xmlns:a16="http://schemas.microsoft.com/office/drawing/2014/main" id="{77C2992D-FE06-E3AE-B58C-6B2AF353B2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 dirty="0">
                  <a:solidFill>
                    <a:prstClr val="white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  <p:sp>
            <p:nvSpPr>
              <p:cNvPr id="61" name="TextBox 14">
                <a:extLst>
                  <a:ext uri="{FF2B5EF4-FFF2-40B4-BE49-F238E27FC236}">
                    <a16:creationId xmlns:a16="http://schemas.microsoft.com/office/drawing/2014/main" id="{6C8FF622-DA92-8C03-B280-FA71D137035C}"/>
                  </a:ext>
                </a:extLst>
              </p:cNvPr>
              <p:cNvSpPr txBox="1"/>
              <p:nvPr/>
            </p:nvSpPr>
            <p:spPr>
              <a:xfrm>
                <a:off x="5647053" y="5239718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Pretendard" panose="02000503000000020004" pitchFamily="50" charset="-127"/>
                    <a:ea typeface="Pretendard" panose="02000503000000020004" pitchFamily="50" charset="-127"/>
                  </a:rPr>
                  <a:t>4</a:t>
                </a:r>
                <a:endParaRPr lang="ko-KR" altLang="en-US" sz="700" b="1" dirty="0">
                  <a:solidFill>
                    <a:schemeClr val="bg1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</p:grpSp>
      </p:grpSp>
      <p:grpSp>
        <p:nvGrpSpPr>
          <p:cNvPr id="62" name="그룹 61">
            <a:extLst>
              <a:ext uri="{FF2B5EF4-FFF2-40B4-BE49-F238E27FC236}">
                <a16:creationId xmlns:a16="http://schemas.microsoft.com/office/drawing/2014/main" id="{4753DA34-837D-848E-933E-9C3C8C11CF4B}"/>
              </a:ext>
            </a:extLst>
          </p:cNvPr>
          <p:cNvGrpSpPr/>
          <p:nvPr/>
        </p:nvGrpSpPr>
        <p:grpSpPr>
          <a:xfrm>
            <a:off x="4836332" y="1455226"/>
            <a:ext cx="273426" cy="200053"/>
            <a:chOff x="889701" y="2161677"/>
            <a:chExt cx="273426" cy="200053"/>
          </a:xfrm>
        </p:grpSpPr>
        <p:sp>
          <p:nvSpPr>
            <p:cNvPr id="63" name="이등변 삼각형 62">
              <a:extLst>
                <a:ext uri="{FF2B5EF4-FFF2-40B4-BE49-F238E27FC236}">
                  <a16:creationId xmlns:a16="http://schemas.microsoft.com/office/drawing/2014/main" id="{5D6E701F-A989-269B-9CBE-4F787CE89860}"/>
                </a:ext>
              </a:extLst>
            </p:cNvPr>
            <p:cNvSpPr/>
            <p:nvPr/>
          </p:nvSpPr>
          <p:spPr>
            <a:xfrm rot="5400000">
              <a:off x="1084967" y="2225519"/>
              <a:ext cx="83950" cy="72370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  <a:latin typeface="Pretendard" panose="02000503000000020004" pitchFamily="50" charset="-127"/>
                <a:ea typeface="Pretendard" panose="02000503000000020004" pitchFamily="50" charset="-127"/>
              </a:endParaRPr>
            </a:p>
          </p:txBody>
        </p:sp>
        <p:grpSp>
          <p:nvGrpSpPr>
            <p:cNvPr id="64" name="그룹 63">
              <a:extLst>
                <a:ext uri="{FF2B5EF4-FFF2-40B4-BE49-F238E27FC236}">
                  <a16:creationId xmlns:a16="http://schemas.microsoft.com/office/drawing/2014/main" id="{686B437B-1B54-BE02-BA6A-7117792C6011}"/>
                </a:ext>
              </a:extLst>
            </p:cNvPr>
            <p:cNvGrpSpPr/>
            <p:nvPr/>
          </p:nvGrpSpPr>
          <p:grpSpPr>
            <a:xfrm>
              <a:off x="889701" y="2161677"/>
              <a:ext cx="244417" cy="200053"/>
              <a:chOff x="5647053" y="5239718"/>
              <a:chExt cx="244417" cy="200053"/>
            </a:xfrm>
          </p:grpSpPr>
          <p:sp>
            <p:nvSpPr>
              <p:cNvPr id="65" name="Oval 593">
                <a:extLst>
                  <a:ext uri="{FF2B5EF4-FFF2-40B4-BE49-F238E27FC236}">
                    <a16:creationId xmlns:a16="http://schemas.microsoft.com/office/drawing/2014/main" id="{2819FE2E-2D88-AA3B-E6BE-EDE54DF68F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 dirty="0">
                  <a:solidFill>
                    <a:prstClr val="white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  <p:sp>
            <p:nvSpPr>
              <p:cNvPr id="66" name="TextBox 14">
                <a:extLst>
                  <a:ext uri="{FF2B5EF4-FFF2-40B4-BE49-F238E27FC236}">
                    <a16:creationId xmlns:a16="http://schemas.microsoft.com/office/drawing/2014/main" id="{63DAC5D3-6C0D-EB71-F80D-9D6D5C150E4A}"/>
                  </a:ext>
                </a:extLst>
              </p:cNvPr>
              <p:cNvSpPr txBox="1"/>
              <p:nvPr/>
            </p:nvSpPr>
            <p:spPr>
              <a:xfrm>
                <a:off x="5647053" y="5239718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Pretendard" panose="02000503000000020004" pitchFamily="50" charset="-127"/>
                    <a:ea typeface="Pretendard" panose="02000503000000020004" pitchFamily="50" charset="-127"/>
                  </a:rPr>
                  <a:t>5</a:t>
                </a:r>
                <a:endParaRPr lang="ko-KR" altLang="en-US" sz="700" b="1" dirty="0">
                  <a:solidFill>
                    <a:schemeClr val="bg1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</p:grpSp>
      </p:grpSp>
      <p:grpSp>
        <p:nvGrpSpPr>
          <p:cNvPr id="72" name="그룹 71">
            <a:extLst>
              <a:ext uri="{FF2B5EF4-FFF2-40B4-BE49-F238E27FC236}">
                <a16:creationId xmlns:a16="http://schemas.microsoft.com/office/drawing/2014/main" id="{9642E9DA-2A9E-CE14-FA22-9FC29A5942DE}"/>
              </a:ext>
            </a:extLst>
          </p:cNvPr>
          <p:cNvGrpSpPr/>
          <p:nvPr/>
        </p:nvGrpSpPr>
        <p:grpSpPr>
          <a:xfrm>
            <a:off x="303766" y="1866999"/>
            <a:ext cx="273426" cy="200053"/>
            <a:chOff x="889701" y="2161677"/>
            <a:chExt cx="273426" cy="200053"/>
          </a:xfrm>
        </p:grpSpPr>
        <p:sp>
          <p:nvSpPr>
            <p:cNvPr id="73" name="이등변 삼각형 72">
              <a:extLst>
                <a:ext uri="{FF2B5EF4-FFF2-40B4-BE49-F238E27FC236}">
                  <a16:creationId xmlns:a16="http://schemas.microsoft.com/office/drawing/2014/main" id="{1C5BDCE9-AA1A-0CEF-B91B-41751744EE49}"/>
                </a:ext>
              </a:extLst>
            </p:cNvPr>
            <p:cNvSpPr/>
            <p:nvPr/>
          </p:nvSpPr>
          <p:spPr>
            <a:xfrm rot="5400000">
              <a:off x="1084967" y="2225519"/>
              <a:ext cx="83950" cy="72370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  <a:latin typeface="Pretendard" panose="02000503000000020004" pitchFamily="50" charset="-127"/>
                <a:ea typeface="Pretendard" panose="02000503000000020004" pitchFamily="50" charset="-127"/>
              </a:endParaRPr>
            </a:p>
          </p:txBody>
        </p:sp>
        <p:grpSp>
          <p:nvGrpSpPr>
            <p:cNvPr id="74" name="그룹 73">
              <a:extLst>
                <a:ext uri="{FF2B5EF4-FFF2-40B4-BE49-F238E27FC236}">
                  <a16:creationId xmlns:a16="http://schemas.microsoft.com/office/drawing/2014/main" id="{574D2ACE-FCFD-5A5B-62AC-E2BBD27FB48E}"/>
                </a:ext>
              </a:extLst>
            </p:cNvPr>
            <p:cNvGrpSpPr/>
            <p:nvPr/>
          </p:nvGrpSpPr>
          <p:grpSpPr>
            <a:xfrm>
              <a:off x="889701" y="2161677"/>
              <a:ext cx="244417" cy="200053"/>
              <a:chOff x="5647053" y="5239718"/>
              <a:chExt cx="244417" cy="200053"/>
            </a:xfrm>
          </p:grpSpPr>
          <p:sp>
            <p:nvSpPr>
              <p:cNvPr id="75" name="Oval 593">
                <a:extLst>
                  <a:ext uri="{FF2B5EF4-FFF2-40B4-BE49-F238E27FC236}">
                    <a16:creationId xmlns:a16="http://schemas.microsoft.com/office/drawing/2014/main" id="{DC1BAFF3-2472-1CCB-E8DB-BC1EF8EA7A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 dirty="0">
                  <a:solidFill>
                    <a:prstClr val="white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  <p:sp>
            <p:nvSpPr>
              <p:cNvPr id="76" name="TextBox 14">
                <a:extLst>
                  <a:ext uri="{FF2B5EF4-FFF2-40B4-BE49-F238E27FC236}">
                    <a16:creationId xmlns:a16="http://schemas.microsoft.com/office/drawing/2014/main" id="{1773BCE2-2323-BB1C-5A11-81CF8B022417}"/>
                  </a:ext>
                </a:extLst>
              </p:cNvPr>
              <p:cNvSpPr txBox="1"/>
              <p:nvPr/>
            </p:nvSpPr>
            <p:spPr>
              <a:xfrm>
                <a:off x="5647053" y="5239718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Pretendard" panose="02000503000000020004" pitchFamily="50" charset="-127"/>
                    <a:ea typeface="Pretendard" panose="02000503000000020004" pitchFamily="50" charset="-127"/>
                  </a:rPr>
                  <a:t>6</a:t>
                </a:r>
                <a:endParaRPr lang="ko-KR" altLang="en-US" sz="700" b="1" dirty="0">
                  <a:solidFill>
                    <a:schemeClr val="bg1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</p:grpSp>
      </p:grp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CF295472-E52C-B6A7-F8E7-2847596CA41A}"/>
              </a:ext>
            </a:extLst>
          </p:cNvPr>
          <p:cNvSpPr/>
          <p:nvPr/>
        </p:nvSpPr>
        <p:spPr>
          <a:xfrm>
            <a:off x="573115" y="1827709"/>
            <a:ext cx="8132735" cy="395242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05227867-E088-F254-AB6E-FCAC9AED5DD8}"/>
              </a:ext>
            </a:extLst>
          </p:cNvPr>
          <p:cNvGrpSpPr/>
          <p:nvPr/>
        </p:nvGrpSpPr>
        <p:grpSpPr>
          <a:xfrm>
            <a:off x="332341" y="4837760"/>
            <a:ext cx="273426" cy="200053"/>
            <a:chOff x="889701" y="2161677"/>
            <a:chExt cx="273426" cy="200053"/>
          </a:xfrm>
        </p:grpSpPr>
        <p:sp>
          <p:nvSpPr>
            <p:cNvPr id="84" name="이등변 삼각형 83">
              <a:extLst>
                <a:ext uri="{FF2B5EF4-FFF2-40B4-BE49-F238E27FC236}">
                  <a16:creationId xmlns:a16="http://schemas.microsoft.com/office/drawing/2014/main" id="{00211673-1FFF-DFBB-250B-0FCA8A311A2D}"/>
                </a:ext>
              </a:extLst>
            </p:cNvPr>
            <p:cNvSpPr/>
            <p:nvPr/>
          </p:nvSpPr>
          <p:spPr>
            <a:xfrm rot="5400000">
              <a:off x="1084967" y="2225519"/>
              <a:ext cx="83950" cy="72370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  <a:latin typeface="Pretendard" panose="02000503000000020004" pitchFamily="50" charset="-127"/>
                <a:ea typeface="Pretendard" panose="02000503000000020004" pitchFamily="50" charset="-127"/>
              </a:endParaRPr>
            </a:p>
          </p:txBody>
        </p:sp>
        <p:grpSp>
          <p:nvGrpSpPr>
            <p:cNvPr id="85" name="그룹 84">
              <a:extLst>
                <a:ext uri="{FF2B5EF4-FFF2-40B4-BE49-F238E27FC236}">
                  <a16:creationId xmlns:a16="http://schemas.microsoft.com/office/drawing/2014/main" id="{C339679C-D8B3-7A99-91E5-712CCBDABB89}"/>
                </a:ext>
              </a:extLst>
            </p:cNvPr>
            <p:cNvGrpSpPr/>
            <p:nvPr/>
          </p:nvGrpSpPr>
          <p:grpSpPr>
            <a:xfrm>
              <a:off x="889701" y="2161677"/>
              <a:ext cx="244417" cy="200053"/>
              <a:chOff x="5647053" y="5239718"/>
              <a:chExt cx="244417" cy="200053"/>
            </a:xfrm>
          </p:grpSpPr>
          <p:sp>
            <p:nvSpPr>
              <p:cNvPr id="86" name="Oval 593">
                <a:extLst>
                  <a:ext uri="{FF2B5EF4-FFF2-40B4-BE49-F238E27FC236}">
                    <a16:creationId xmlns:a16="http://schemas.microsoft.com/office/drawing/2014/main" id="{6EF6FDCB-BACB-904B-D35D-63899BB2AD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 dirty="0">
                  <a:solidFill>
                    <a:prstClr val="white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  <p:sp>
            <p:nvSpPr>
              <p:cNvPr id="87" name="TextBox 14">
                <a:extLst>
                  <a:ext uri="{FF2B5EF4-FFF2-40B4-BE49-F238E27FC236}">
                    <a16:creationId xmlns:a16="http://schemas.microsoft.com/office/drawing/2014/main" id="{0561BEC0-B51E-3C65-715C-DB5CE58599E2}"/>
                  </a:ext>
                </a:extLst>
              </p:cNvPr>
              <p:cNvSpPr txBox="1"/>
              <p:nvPr/>
            </p:nvSpPr>
            <p:spPr>
              <a:xfrm>
                <a:off x="5647053" y="5239718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Pretendard" panose="02000503000000020004" pitchFamily="50" charset="-127"/>
                    <a:ea typeface="Pretendard" panose="02000503000000020004" pitchFamily="50" charset="-127"/>
                  </a:rPr>
                  <a:t>7</a:t>
                </a:r>
                <a:endParaRPr lang="ko-KR" altLang="en-US" sz="700" b="1" dirty="0">
                  <a:solidFill>
                    <a:schemeClr val="bg1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</p:grpSp>
      </p:grpSp>
      <p:grpSp>
        <p:nvGrpSpPr>
          <p:cNvPr id="88" name="그룹 87">
            <a:extLst>
              <a:ext uri="{FF2B5EF4-FFF2-40B4-BE49-F238E27FC236}">
                <a16:creationId xmlns:a16="http://schemas.microsoft.com/office/drawing/2014/main" id="{4158CB67-3F80-B7EF-AC78-12CF8BB033EB}"/>
              </a:ext>
            </a:extLst>
          </p:cNvPr>
          <p:cNvGrpSpPr/>
          <p:nvPr/>
        </p:nvGrpSpPr>
        <p:grpSpPr>
          <a:xfrm>
            <a:off x="5420350" y="1847948"/>
            <a:ext cx="273426" cy="200053"/>
            <a:chOff x="889701" y="2161677"/>
            <a:chExt cx="273426" cy="200053"/>
          </a:xfrm>
        </p:grpSpPr>
        <p:sp>
          <p:nvSpPr>
            <p:cNvPr id="89" name="이등변 삼각형 88">
              <a:extLst>
                <a:ext uri="{FF2B5EF4-FFF2-40B4-BE49-F238E27FC236}">
                  <a16:creationId xmlns:a16="http://schemas.microsoft.com/office/drawing/2014/main" id="{10A043BF-93D8-513D-F612-A9DBC64A55C0}"/>
                </a:ext>
              </a:extLst>
            </p:cNvPr>
            <p:cNvSpPr/>
            <p:nvPr/>
          </p:nvSpPr>
          <p:spPr>
            <a:xfrm rot="5400000">
              <a:off x="1084967" y="2225519"/>
              <a:ext cx="83950" cy="72370"/>
            </a:xfrm>
            <a:prstGeom prst="triangl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lIns="0" tIns="0" rIns="0" bIns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95363" fontAlgn="t" latinLnBrk="0">
                <a:spcBef>
                  <a:spcPct val="70000"/>
                </a:spcBef>
                <a:spcAft>
                  <a:spcPct val="0"/>
                </a:spcAft>
              </a:pPr>
              <a:endParaRPr kumimoji="1" lang="ko-KR" altLang="en-US" sz="900">
                <a:solidFill>
                  <a:prstClr val="white"/>
                </a:solidFill>
                <a:latin typeface="Pretendard" panose="02000503000000020004" pitchFamily="50" charset="-127"/>
                <a:ea typeface="Pretendard" panose="02000503000000020004" pitchFamily="50" charset="-127"/>
              </a:endParaRPr>
            </a:p>
          </p:txBody>
        </p:sp>
        <p:grpSp>
          <p:nvGrpSpPr>
            <p:cNvPr id="90" name="그룹 89">
              <a:extLst>
                <a:ext uri="{FF2B5EF4-FFF2-40B4-BE49-F238E27FC236}">
                  <a16:creationId xmlns:a16="http://schemas.microsoft.com/office/drawing/2014/main" id="{72E84DF6-A6C6-C8FF-E99C-3AF10F69983A}"/>
                </a:ext>
              </a:extLst>
            </p:cNvPr>
            <p:cNvGrpSpPr/>
            <p:nvPr/>
          </p:nvGrpSpPr>
          <p:grpSpPr>
            <a:xfrm>
              <a:off x="889701" y="2161677"/>
              <a:ext cx="244417" cy="200053"/>
              <a:chOff x="5647053" y="5239718"/>
              <a:chExt cx="244417" cy="200053"/>
            </a:xfrm>
          </p:grpSpPr>
          <p:sp>
            <p:nvSpPr>
              <p:cNvPr id="91" name="Oval 593">
                <a:extLst>
                  <a:ext uri="{FF2B5EF4-FFF2-40B4-BE49-F238E27FC236}">
                    <a16:creationId xmlns:a16="http://schemas.microsoft.com/office/drawing/2014/main" id="{48DD9B0B-77DA-C28A-21AB-561B7FB5C7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5539" y="5253447"/>
                <a:ext cx="172594" cy="172594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p:spPr>
            <p:txBody>
              <a:bodyPr wrap="none" lIns="0" tIns="0" rIns="0" bIns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995363" fontAlgn="t" latinLnBrk="0">
                  <a:spcBef>
                    <a:spcPct val="70000"/>
                  </a:spcBef>
                </a:pPr>
                <a:endParaRPr lang="en-US" altLang="ko-KR" sz="800" b="1" dirty="0">
                  <a:solidFill>
                    <a:prstClr val="white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  <p:sp>
            <p:nvSpPr>
              <p:cNvPr id="92" name="TextBox 14">
                <a:extLst>
                  <a:ext uri="{FF2B5EF4-FFF2-40B4-BE49-F238E27FC236}">
                    <a16:creationId xmlns:a16="http://schemas.microsoft.com/office/drawing/2014/main" id="{625A6D2B-2141-3A53-B569-D4C9F8469ECD}"/>
                  </a:ext>
                </a:extLst>
              </p:cNvPr>
              <p:cNvSpPr txBox="1"/>
              <p:nvPr/>
            </p:nvSpPr>
            <p:spPr>
              <a:xfrm>
                <a:off x="5647053" y="5239718"/>
                <a:ext cx="244417" cy="2000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="horz" wrap="square" lIns="45719" tIns="45719" rIns="45719" bIns="45719" numCol="1" spcCol="38100" rtlCol="0" anchor="t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700" b="1">
                    <a:solidFill>
                      <a:schemeClr val="bg1"/>
                    </a:solidFill>
                    <a:latin typeface="Pretendard" panose="02000503000000020004" pitchFamily="50" charset="-127"/>
                    <a:ea typeface="Pretendard" panose="02000503000000020004" pitchFamily="50" charset="-127"/>
                  </a:rPr>
                  <a:t>8</a:t>
                </a:r>
                <a:endParaRPr lang="ko-KR" altLang="en-US" sz="700" b="1" dirty="0">
                  <a:solidFill>
                    <a:schemeClr val="bg1"/>
                  </a:solidFill>
                  <a:latin typeface="Pretendard" panose="02000503000000020004" pitchFamily="50" charset="-127"/>
                  <a:ea typeface="Pretendard" panose="02000503000000020004" pitchFamily="50" charset="-127"/>
                </a:endParaRPr>
              </a:p>
            </p:txBody>
          </p:sp>
        </p:grpSp>
      </p:grpSp>
      <p:sp>
        <p:nvSpPr>
          <p:cNvPr id="67" name="TextBox 66"/>
          <p:cNvSpPr txBox="1"/>
          <p:nvPr/>
        </p:nvSpPr>
        <p:spPr>
          <a:xfrm>
            <a:off x="8553824" y="1184713"/>
            <a:ext cx="3793571" cy="701730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1.Menu navigation</a:t>
            </a:r>
          </a:p>
          <a:p>
            <a:r>
              <a:rPr lang="en-US" altLang="ko-KR" sz="900" dirty="0"/>
              <a:t>  </a:t>
            </a:r>
            <a:r>
              <a:rPr lang="ko-KR" altLang="en-US" sz="900" dirty="0"/>
              <a:t>스토리 쇼핑 관리 </a:t>
            </a:r>
            <a:r>
              <a:rPr lang="en-US" altLang="ko-KR" sz="900" dirty="0"/>
              <a:t>&gt; </a:t>
            </a:r>
            <a:r>
              <a:rPr lang="ko-KR" altLang="en-US" sz="900" dirty="0"/>
              <a:t>주문</a:t>
            </a:r>
            <a:r>
              <a:rPr lang="en-US" altLang="ko-KR" sz="900" dirty="0"/>
              <a:t>/</a:t>
            </a:r>
            <a:r>
              <a:rPr lang="ko-KR" altLang="en-US" sz="900" dirty="0"/>
              <a:t>배송 관리</a:t>
            </a:r>
            <a:r>
              <a:rPr lang="ko-KR" altLang="en-US" sz="900" b="1" dirty="0"/>
              <a:t>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onlineOrder</a:t>
            </a:r>
            <a:r>
              <a:rPr lang="en-US" altLang="ko-KR" sz="900" b="1" dirty="0"/>
              <a:t>) &gt; </a:t>
            </a:r>
            <a:r>
              <a:rPr lang="ko-KR" altLang="en-US" sz="900" b="1" dirty="0"/>
              <a:t>상세</a:t>
            </a:r>
            <a:r>
              <a:rPr lang="en-US" altLang="ko-KR" sz="900" b="1" dirty="0"/>
              <a:t>(Modify</a:t>
            </a:r>
            <a:r>
              <a:rPr lang="en-US" altLang="ko-KR" sz="900" b="1" dirty="0" smtClean="0"/>
              <a:t>)</a:t>
            </a:r>
          </a:p>
          <a:p>
            <a:endParaRPr lang="en-US" altLang="ko-KR" sz="900" b="1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주문 상태 </a:t>
            </a:r>
            <a:r>
              <a:rPr lang="en-US" altLang="ko-KR" sz="900" dirty="0" smtClean="0"/>
              <a:t>(order status)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(</a:t>
            </a:r>
            <a:r>
              <a:rPr lang="en-US" altLang="ko-KR" sz="900" dirty="0" err="1" smtClean="0"/>
              <a:t>readonly</a:t>
            </a:r>
            <a:r>
              <a:rPr lang="en-US" altLang="ko-KR" sz="900" dirty="0" smtClean="0"/>
              <a:t>) </a:t>
            </a:r>
            <a:r>
              <a:rPr lang="en-US" altLang="ko-KR" sz="900" dirty="0"/>
              <a:t>: show {</a:t>
            </a:r>
            <a:r>
              <a:rPr lang="en-US" altLang="ko-KR" sz="900" dirty="0" err="1" smtClean="0"/>
              <a:t>order_status</a:t>
            </a:r>
            <a:r>
              <a:rPr lang="en-US" altLang="ko-KR" sz="900" dirty="0" smtClean="0"/>
              <a:t>} code name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b) </a:t>
            </a:r>
            <a:r>
              <a:rPr lang="en-US" altLang="ko-KR" sz="900" dirty="0" err="1" smtClean="0"/>
              <a:t>selectbox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 smtClean="0"/>
              <a:t>       - options: selectable order status (refer to p5)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ko-KR" altLang="en-US" sz="900" dirty="0" smtClean="0"/>
              <a:t>배송 정보 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- move current delivery company/invoice area into new field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- append guide text (no 3)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3) </a:t>
            </a:r>
            <a:r>
              <a:rPr lang="ko-KR" altLang="en-US" sz="900" dirty="0" smtClean="0"/>
              <a:t>배송 알림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ko-KR" altLang="en-US" sz="900" dirty="0" smtClean="0"/>
              <a:t>알림 재발송 </a:t>
            </a:r>
            <a:r>
              <a:rPr lang="en-US" altLang="ko-KR" sz="900" dirty="0" smtClean="0"/>
              <a:t>(manual message send) button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clicks, show confirm msg.(“</a:t>
            </a:r>
            <a:r>
              <a:rPr lang="ko-KR" altLang="en-US" sz="900" dirty="0" smtClean="0"/>
              <a:t>발송 하시겠습니까</a:t>
            </a:r>
            <a:r>
              <a:rPr lang="en-US" altLang="ko-KR" sz="900" dirty="0" smtClean="0"/>
              <a:t>?”)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if YES, process </a:t>
            </a:r>
            <a:r>
              <a:rPr lang="en-US" altLang="ko-KR" sz="900" dirty="0" err="1" smtClean="0"/>
              <a:t>kakao</a:t>
            </a:r>
            <a:r>
              <a:rPr lang="en-US" altLang="ko-KR" sz="900" dirty="0" smtClean="0"/>
              <a:t> message send and alert complete msg.(“</a:t>
            </a:r>
            <a:r>
              <a:rPr lang="ko-KR" altLang="en-US" sz="900" dirty="0" smtClean="0"/>
              <a:t>메시지가 발송되었습니다</a:t>
            </a:r>
            <a:r>
              <a:rPr lang="en-US" altLang="ko-KR" sz="900" dirty="0" smtClean="0"/>
              <a:t>.”) and reload </a:t>
            </a:r>
            <a:r>
              <a:rPr lang="ko-KR" altLang="en-US" sz="900" dirty="0" smtClean="0"/>
              <a:t>발송 횟수 </a:t>
            </a:r>
            <a:r>
              <a:rPr lang="en-US" altLang="ko-KR" sz="900" dirty="0" smtClean="0"/>
              <a:t>count</a:t>
            </a:r>
            <a:br>
              <a:rPr lang="en-US" altLang="ko-KR" sz="900" dirty="0" smtClean="0"/>
            </a:br>
            <a:r>
              <a:rPr lang="en-US" altLang="ko-KR" sz="900" dirty="0"/>
              <a:t>      - </a:t>
            </a:r>
            <a:r>
              <a:rPr lang="en-US" altLang="ko-KR" sz="900" dirty="0" smtClean="0"/>
              <a:t>PROCESS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when INSERT </a:t>
            </a:r>
            <a:r>
              <a:rPr lang="en-US" altLang="ko-KR" sz="900" dirty="0" err="1" smtClean="0"/>
              <a:t>st_kakao_message_send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 smtClean="0"/>
              <a:t>        -</a:t>
            </a:r>
            <a:r>
              <a:rPr lang="en-US" altLang="ko-KR" sz="900" b="1" dirty="0" smtClean="0"/>
              <a:t> set </a:t>
            </a:r>
            <a:r>
              <a:rPr lang="en-US" altLang="ko-KR" sz="900" b="1" dirty="0" err="1" smtClean="0"/>
              <a:t>order_no</a:t>
            </a:r>
            <a:r>
              <a:rPr lang="en-US" altLang="ko-KR" sz="900" b="1" dirty="0" smtClean="0"/>
              <a:t>={current </a:t>
            </a:r>
            <a:r>
              <a:rPr lang="en-US" altLang="ko-KR" sz="900" b="1" dirty="0" err="1" smtClean="0"/>
              <a:t>order_no</a:t>
            </a:r>
            <a:r>
              <a:rPr lang="en-US" altLang="ko-KR" sz="900" b="1" dirty="0"/>
              <a:t>}, </a:t>
            </a:r>
            <a:r>
              <a:rPr lang="en-US" altLang="ko-KR" sz="900" b="1" dirty="0" err="1" smtClean="0"/>
              <a:t>redelivery_yn</a:t>
            </a:r>
            <a:r>
              <a:rPr lang="en-US" altLang="ko-KR" sz="900" b="1" dirty="0" smtClean="0"/>
              <a:t>=‘N’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*</a:t>
            </a:r>
            <a:r>
              <a:rPr lang="ko-KR" altLang="en-US" sz="900" dirty="0" smtClean="0"/>
              <a:t>발송 횟수 </a:t>
            </a:r>
            <a:r>
              <a:rPr lang="en-US" altLang="ko-KR" sz="900" dirty="0" smtClean="0"/>
              <a:t>: {send count}</a:t>
            </a:r>
            <a:r>
              <a:rPr lang="ko-KR" altLang="en-US" sz="900" dirty="0" smtClean="0"/>
              <a:t>회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{send count</a:t>
            </a:r>
            <a:r>
              <a:rPr lang="en-US" altLang="ko-KR" sz="900" dirty="0"/>
              <a:t>} Logic</a:t>
            </a:r>
            <a:br>
              <a:rPr lang="en-US" altLang="ko-KR" sz="900" dirty="0"/>
            </a:br>
            <a:r>
              <a:rPr lang="en-US" altLang="ko-KR" sz="900" dirty="0"/>
              <a:t>        </a:t>
            </a:r>
            <a:r>
              <a:rPr lang="en-US" altLang="ko-KR" sz="900" dirty="0" smtClean="0"/>
              <a:t> DB: </a:t>
            </a:r>
            <a:r>
              <a:rPr lang="en-US" altLang="ko-KR" sz="900" dirty="0" err="1" smtClean="0"/>
              <a:t>st_kakao_message_send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/>
              <a:t>         conditions:</a:t>
            </a:r>
            <a:r>
              <a:rPr lang="en-US" altLang="ko-KR" sz="900" b="1" dirty="0"/>
              <a:t> </a:t>
            </a:r>
            <a:r>
              <a:rPr lang="en-US" altLang="ko-KR" sz="900" b="1" dirty="0" err="1" smtClean="0"/>
              <a:t>order_no</a:t>
            </a:r>
            <a:r>
              <a:rPr lang="en-US" altLang="ko-KR" sz="900" b="1" dirty="0" smtClean="0"/>
              <a:t>={current </a:t>
            </a:r>
            <a:r>
              <a:rPr lang="en-US" altLang="ko-KR" sz="900" b="1" dirty="0" err="1" smtClean="0"/>
              <a:t>order_no</a:t>
            </a:r>
            <a:r>
              <a:rPr lang="en-US" altLang="ko-KR" sz="900" b="1" dirty="0"/>
              <a:t>} AND </a:t>
            </a:r>
            <a:r>
              <a:rPr lang="en-US" altLang="ko-KR" sz="900" b="1" dirty="0" err="1" smtClean="0"/>
              <a:t>redelivery_yn</a:t>
            </a:r>
            <a:r>
              <a:rPr lang="en-US" altLang="ko-KR" sz="900" b="1" dirty="0" smtClean="0"/>
              <a:t>=‘N’</a:t>
            </a:r>
          </a:p>
          <a:p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4) </a:t>
            </a:r>
            <a:r>
              <a:rPr lang="ko-KR" altLang="en-US" sz="900" dirty="0" smtClean="0"/>
              <a:t>교환요청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- if claim  is </a:t>
            </a:r>
            <a:r>
              <a:rPr lang="ko-KR" altLang="en-US" sz="900" dirty="0" smtClean="0"/>
              <a:t>교환</a:t>
            </a:r>
            <a:r>
              <a:rPr lang="en-US" altLang="ko-KR" sz="900" dirty="0" smtClean="0"/>
              <a:t>(exchange)-‘</a:t>
            </a:r>
            <a:r>
              <a:rPr lang="en-US" altLang="ko-KR" sz="900" b="1" dirty="0" smtClean="0"/>
              <a:t>CS30’</a:t>
            </a:r>
            <a:r>
              <a:rPr lang="en-US" altLang="ko-KR" sz="900" dirty="0" smtClean="0"/>
              <a:t>, currently, related fields are shown</a:t>
            </a:r>
            <a:br>
              <a:rPr lang="en-US" altLang="ko-KR" sz="900" dirty="0" smtClean="0"/>
            </a:br>
            <a:r>
              <a:rPr lang="en-US" altLang="ko-KR" sz="900" dirty="0" smtClean="0"/>
              <a:t>    - but following 2 fields are appended</a:t>
            </a:r>
            <a:br>
              <a:rPr lang="en-US" altLang="ko-KR" sz="900" dirty="0" smtClean="0"/>
            </a:b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5) </a:t>
            </a:r>
            <a:r>
              <a:rPr lang="ko-KR" altLang="en-US" sz="900" dirty="0" smtClean="0"/>
              <a:t>재배송 정보 </a:t>
            </a:r>
            <a:r>
              <a:rPr lang="en-US" altLang="ko-KR" sz="900" dirty="0" smtClean="0"/>
              <a:t>(redelivery info) </a:t>
            </a:r>
            <a:r>
              <a:rPr lang="en-US" altLang="ko-KR" sz="900" b="1" dirty="0" smtClean="0"/>
              <a:t>(NEW)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/ </a:t>
            </a:r>
            <a:r>
              <a:rPr lang="ko-KR" altLang="en-US" sz="900" dirty="0" smtClean="0"/>
              <a:t>검색</a:t>
            </a:r>
            <a:r>
              <a:rPr lang="en-US" altLang="ko-KR" sz="900" dirty="0" smtClean="0"/>
              <a:t>(search) – </a:t>
            </a:r>
            <a:r>
              <a:rPr lang="en-US" altLang="ko-KR" sz="900" dirty="0" err="1" smtClean="0"/>
              <a:t>inputbox</a:t>
            </a:r>
            <a:r>
              <a:rPr lang="en-US" altLang="ko-KR" sz="900" dirty="0"/>
              <a:t> </a:t>
            </a:r>
            <a:r>
              <a:rPr lang="en-US" altLang="ko-KR" sz="900" dirty="0" smtClean="0"/>
              <a:t>/ </a:t>
            </a:r>
            <a:r>
              <a:rPr lang="ko-KR" altLang="en-US" sz="900" dirty="0" smtClean="0"/>
              <a:t>조회</a:t>
            </a:r>
            <a:r>
              <a:rPr lang="en-US" altLang="ko-KR" sz="900" dirty="0" smtClean="0"/>
              <a:t>(view) : same with </a:t>
            </a:r>
            <a:r>
              <a:rPr lang="ko-KR" altLang="en-US" sz="900" dirty="0" smtClean="0"/>
              <a:t>배송 정보 </a:t>
            </a:r>
            <a:r>
              <a:rPr lang="en-US" altLang="ko-KR" sz="900" dirty="0" smtClean="0"/>
              <a:t>field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redelivery company </a:t>
            </a:r>
            <a:r>
              <a:rPr lang="en-US" altLang="ko-KR" sz="900" dirty="0"/>
              <a:t>: </a:t>
            </a:r>
            <a:r>
              <a:rPr lang="en-US" altLang="ko-KR" sz="900" b="1" dirty="0"/>
              <a:t>{</a:t>
            </a:r>
            <a:r>
              <a:rPr lang="en-US" altLang="ko-KR" sz="900" b="1" dirty="0" err="1" smtClean="0"/>
              <a:t>redelivery_company_code</a:t>
            </a:r>
            <a:r>
              <a:rPr lang="en-US" altLang="ko-KR" sz="900" b="1" dirty="0" smtClean="0"/>
              <a:t>} (NEW)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en-US" altLang="ko-KR" sz="900" dirty="0"/>
              <a:t>redelivery invoice no :</a:t>
            </a:r>
            <a:r>
              <a:rPr lang="en-US" altLang="ko-KR" sz="900" b="1" dirty="0"/>
              <a:t> {</a:t>
            </a:r>
            <a:r>
              <a:rPr lang="en-US" altLang="ko-KR" sz="900" b="1" dirty="0" err="1" smtClean="0"/>
              <a:t>redelivery_invoice_no</a:t>
            </a:r>
            <a:r>
              <a:rPr lang="en-US" altLang="ko-KR" sz="900" b="1" dirty="0" smtClean="0"/>
              <a:t>} (NEW)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</a:t>
            </a:r>
            <a:r>
              <a:rPr lang="en-US" altLang="ko-KR" sz="900" dirty="0" smtClean="0"/>
              <a:t>6) </a:t>
            </a:r>
            <a:r>
              <a:rPr lang="ko-KR" altLang="en-US" sz="900" dirty="0" smtClean="0"/>
              <a:t>재배송 알림 </a:t>
            </a:r>
            <a:r>
              <a:rPr lang="en-US" altLang="ko-KR" sz="900" b="1" dirty="0"/>
              <a:t>(NEW)</a:t>
            </a:r>
            <a:r>
              <a:rPr lang="en-US" altLang="ko-KR" sz="900" dirty="0" smtClean="0"/>
              <a:t/>
            </a:r>
            <a:br>
              <a:rPr lang="en-US" altLang="ko-KR" sz="900" dirty="0" smtClean="0"/>
            </a:br>
            <a:r>
              <a:rPr lang="en-US" altLang="ko-KR" sz="900" dirty="0" smtClean="0"/>
              <a:t>  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(</a:t>
            </a:r>
            <a:r>
              <a:rPr lang="en-US" altLang="ko-KR" sz="900" dirty="0" err="1" smtClean="0"/>
              <a:t>readonly</a:t>
            </a:r>
            <a:r>
              <a:rPr lang="en-US" altLang="ko-KR" sz="900" dirty="0"/>
              <a:t>) : {</a:t>
            </a:r>
            <a:r>
              <a:rPr lang="en-US" altLang="ko-KR" sz="900" dirty="0" err="1" smtClean="0"/>
              <a:t>redelivery_sms_yn</a:t>
            </a:r>
            <a:r>
              <a:rPr lang="en-US" altLang="ko-KR" sz="900" dirty="0" smtClean="0"/>
              <a:t>} (show text is same with </a:t>
            </a:r>
            <a:r>
              <a:rPr lang="ko-KR" altLang="en-US" sz="900" dirty="0" smtClean="0"/>
              <a:t>배송 알림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b) </a:t>
            </a:r>
            <a:r>
              <a:rPr lang="ko-KR" altLang="en-US" sz="900" dirty="0"/>
              <a:t>알림 재발송 </a:t>
            </a:r>
            <a:r>
              <a:rPr lang="en-US" altLang="ko-KR" sz="900" dirty="0"/>
              <a:t>(manual message send) button</a:t>
            </a:r>
          </a:p>
          <a:p>
            <a:r>
              <a:rPr lang="en-US" altLang="ko-KR" sz="900" dirty="0"/>
              <a:t>      - if clicks, show confirm msg</a:t>
            </a:r>
            <a:r>
              <a:rPr lang="en-US" altLang="ko-KR" sz="900" dirty="0" smtClean="0"/>
              <a:t>.(“</a:t>
            </a:r>
            <a:r>
              <a:rPr lang="ko-KR" altLang="en-US" sz="900" dirty="0" smtClean="0"/>
              <a:t>발송 </a:t>
            </a:r>
            <a:r>
              <a:rPr lang="ko-KR" altLang="en-US" sz="900" dirty="0"/>
              <a:t>하시겠습니까</a:t>
            </a:r>
            <a:r>
              <a:rPr lang="en-US" altLang="ko-KR" sz="900" dirty="0"/>
              <a:t>?”)</a:t>
            </a:r>
          </a:p>
          <a:p>
            <a:r>
              <a:rPr lang="en-US" altLang="ko-KR" sz="900" dirty="0"/>
              <a:t>      - if YES, process </a:t>
            </a:r>
            <a:r>
              <a:rPr lang="en-US" altLang="ko-KR" sz="900" dirty="0" err="1"/>
              <a:t>kakao</a:t>
            </a:r>
            <a:r>
              <a:rPr lang="en-US" altLang="ko-KR" sz="900" dirty="0"/>
              <a:t> message send and alert complete msg</a:t>
            </a:r>
            <a:r>
              <a:rPr lang="en-US" altLang="ko-KR" sz="900" dirty="0" smtClean="0"/>
              <a:t>.(“</a:t>
            </a:r>
            <a:r>
              <a:rPr lang="ko-KR" altLang="en-US" sz="900" dirty="0"/>
              <a:t>메시지가 </a:t>
            </a:r>
            <a:r>
              <a:rPr lang="ko-KR" altLang="en-US" sz="900" dirty="0" smtClean="0"/>
              <a:t>발송되었습니다</a:t>
            </a:r>
            <a:r>
              <a:rPr lang="en-US" altLang="ko-KR" sz="900" dirty="0" smtClean="0"/>
              <a:t>.”)</a:t>
            </a:r>
            <a:r>
              <a:rPr lang="en-US" altLang="ko-KR" sz="900" dirty="0"/>
              <a:t> and reload </a:t>
            </a:r>
            <a:r>
              <a:rPr lang="ko-KR" altLang="en-US" sz="900" dirty="0"/>
              <a:t>발송 횟수 </a:t>
            </a:r>
            <a:r>
              <a:rPr lang="en-US" altLang="ko-KR" sz="900" dirty="0"/>
              <a:t>count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- </a:t>
            </a:r>
            <a:r>
              <a:rPr lang="en-US" altLang="ko-KR" sz="900" dirty="0"/>
              <a:t>PROCESS</a:t>
            </a:r>
          </a:p>
          <a:p>
            <a:r>
              <a:rPr lang="en-US" altLang="ko-KR" sz="900" dirty="0"/>
              <a:t>        when INSERT </a:t>
            </a:r>
            <a:r>
              <a:rPr lang="en-US" altLang="ko-KR" sz="900" dirty="0" err="1"/>
              <a:t>st_kakao_message_send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    -</a:t>
            </a:r>
            <a:r>
              <a:rPr lang="en-US" altLang="ko-KR" sz="900" b="1" dirty="0"/>
              <a:t> set </a:t>
            </a:r>
            <a:r>
              <a:rPr lang="en-US" altLang="ko-KR" sz="900" b="1" dirty="0" err="1"/>
              <a:t>order_no</a:t>
            </a:r>
            <a:r>
              <a:rPr lang="en-US" altLang="ko-KR" sz="900" b="1" dirty="0"/>
              <a:t>={current </a:t>
            </a:r>
            <a:r>
              <a:rPr lang="en-US" altLang="ko-KR" sz="900" b="1" dirty="0" err="1"/>
              <a:t>order_no</a:t>
            </a:r>
            <a:r>
              <a:rPr lang="en-US" altLang="ko-KR" sz="900" b="1" dirty="0"/>
              <a:t>}, </a:t>
            </a:r>
            <a:r>
              <a:rPr lang="en-US" altLang="ko-KR" sz="900" b="1" dirty="0" err="1"/>
              <a:t>redelivery_yn</a:t>
            </a:r>
            <a:r>
              <a:rPr lang="en-US" altLang="ko-KR" sz="900" b="1" dirty="0" smtClean="0"/>
              <a:t>=‘Y’</a:t>
            </a:r>
            <a:endParaRPr lang="en-US" altLang="ko-KR" sz="900" dirty="0"/>
          </a:p>
          <a:p>
            <a:r>
              <a:rPr lang="en-US" altLang="ko-KR" sz="900" dirty="0"/>
              <a:t>    b) *</a:t>
            </a:r>
            <a:r>
              <a:rPr lang="ko-KR" altLang="en-US" sz="900" dirty="0"/>
              <a:t>발송 횟수 </a:t>
            </a:r>
            <a:r>
              <a:rPr lang="en-US" altLang="ko-KR" sz="900" dirty="0"/>
              <a:t>: {send count}</a:t>
            </a:r>
            <a:r>
              <a:rPr lang="ko-KR" altLang="en-US" sz="900" dirty="0"/>
              <a:t>회</a:t>
            </a:r>
            <a:endParaRPr lang="en-US" altLang="ko-KR" sz="900" dirty="0" smtClean="0"/>
          </a:p>
          <a:p>
            <a:r>
              <a:rPr lang="en-US" altLang="ko-KR" sz="900" dirty="0" smtClean="0"/>
              <a:t>      - </a:t>
            </a:r>
            <a:r>
              <a:rPr lang="en-US" altLang="ko-KR" sz="900" dirty="0"/>
              <a:t>{send count} Logic</a:t>
            </a:r>
            <a:br>
              <a:rPr lang="en-US" altLang="ko-KR" sz="900" dirty="0"/>
            </a:br>
            <a:r>
              <a:rPr lang="en-US" altLang="ko-KR" sz="900" dirty="0"/>
              <a:t>         DB: </a:t>
            </a:r>
            <a:r>
              <a:rPr lang="en-US" altLang="ko-KR" sz="900" dirty="0" err="1"/>
              <a:t>st_kakao_message_send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     conditions:</a:t>
            </a:r>
            <a:r>
              <a:rPr lang="en-US" altLang="ko-KR" sz="900" b="1" dirty="0"/>
              <a:t> </a:t>
            </a:r>
            <a:r>
              <a:rPr lang="en-US" altLang="ko-KR" sz="900" b="1" dirty="0" err="1"/>
              <a:t>order_no</a:t>
            </a:r>
            <a:r>
              <a:rPr lang="en-US" altLang="ko-KR" sz="900" b="1" dirty="0"/>
              <a:t>={current </a:t>
            </a:r>
            <a:r>
              <a:rPr lang="en-US" altLang="ko-KR" sz="900" b="1" dirty="0" err="1"/>
              <a:t>order_no</a:t>
            </a:r>
            <a:r>
              <a:rPr lang="en-US" altLang="ko-KR" sz="900" b="1" dirty="0"/>
              <a:t>} AND </a:t>
            </a:r>
            <a:r>
              <a:rPr lang="en-US" altLang="ko-KR" sz="900" b="1" dirty="0" err="1"/>
              <a:t>redelivery_yn</a:t>
            </a:r>
            <a:r>
              <a:rPr lang="en-US" altLang="ko-KR" sz="900" b="1" dirty="0" smtClean="0"/>
              <a:t>=‘Y’</a:t>
            </a:r>
            <a:endParaRPr lang="en-US" altLang="ko-KR" sz="900" dirty="0"/>
          </a:p>
        </p:txBody>
      </p:sp>
      <p:sp>
        <p:nvSpPr>
          <p:cNvPr id="68" name="TextBox 67"/>
          <p:cNvSpPr txBox="1"/>
          <p:nvPr/>
        </p:nvSpPr>
        <p:spPr>
          <a:xfrm>
            <a:off x="4729853" y="5651355"/>
            <a:ext cx="3793571" cy="313932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3.</a:t>
            </a:r>
            <a:r>
              <a:rPr lang="ko-KR" altLang="en-US" sz="900" dirty="0" smtClean="0"/>
              <a:t>저장</a:t>
            </a:r>
            <a:r>
              <a:rPr lang="en-US" altLang="ko-KR" sz="900" dirty="0" smtClean="0"/>
              <a:t>(save) button</a:t>
            </a:r>
          </a:p>
          <a:p>
            <a:r>
              <a:rPr lang="en-US" altLang="ko-KR" sz="900" dirty="0" smtClean="0"/>
              <a:t>  1) </a:t>
            </a:r>
            <a:r>
              <a:rPr lang="en-US" altLang="ko-KR" sz="900" b="1" dirty="0" err="1" smtClean="0"/>
              <a:t>kakao</a:t>
            </a:r>
            <a:r>
              <a:rPr lang="en-US" altLang="ko-KR" sz="900" b="1" dirty="0" smtClean="0"/>
              <a:t> message send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delivery message</a:t>
            </a:r>
          </a:p>
          <a:p>
            <a:r>
              <a:rPr lang="en-US" altLang="ko-KR" sz="900" dirty="0"/>
              <a:t>      </a:t>
            </a:r>
            <a:r>
              <a:rPr lang="en-US" altLang="ko-KR" sz="900" dirty="0" smtClean="0"/>
              <a:t>- if </a:t>
            </a:r>
            <a:r>
              <a:rPr lang="en-US" altLang="ko-KR" sz="900" dirty="0" err="1" smtClean="0"/>
              <a:t>delivery_sms_yn</a:t>
            </a:r>
            <a:r>
              <a:rPr lang="en-US" altLang="ko-KR" sz="900" dirty="0"/>
              <a:t>=‘N’ and </a:t>
            </a:r>
            <a:r>
              <a:rPr lang="en-US" altLang="ko-KR" sz="900" dirty="0" err="1" smtClean="0"/>
              <a:t>delivery_company_code</a:t>
            </a:r>
            <a:r>
              <a:rPr lang="en-US" altLang="ko-KR" sz="900" dirty="0" smtClean="0"/>
              <a:t>/</a:t>
            </a:r>
            <a:r>
              <a:rPr lang="en-US" altLang="ko-KR" sz="900" dirty="0" err="1" smtClean="0"/>
              <a:t>delivery_invoice_no</a:t>
            </a:r>
            <a:r>
              <a:rPr lang="en-US" altLang="ko-KR" sz="900" dirty="0" smtClean="0"/>
              <a:t> is NOT NULL, do </a:t>
            </a:r>
            <a:r>
              <a:rPr lang="en-US" altLang="ko-KR" sz="900" dirty="0" err="1" smtClean="0"/>
              <a:t>kakao</a:t>
            </a:r>
            <a:r>
              <a:rPr lang="en-US" altLang="ko-KR" sz="900" dirty="0" smtClean="0"/>
              <a:t> message process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</a:t>
            </a:r>
            <a:r>
              <a:rPr lang="en-US" altLang="ko-KR" sz="900" b="1" dirty="0" smtClean="0"/>
              <a:t>(don’t check if order status is </a:t>
            </a:r>
            <a:r>
              <a:rPr lang="en-US" altLang="ko-KR" sz="900" b="1" dirty="0"/>
              <a:t>updated with </a:t>
            </a:r>
            <a:r>
              <a:rPr lang="en-US" altLang="ko-KR" sz="900" b="1" dirty="0" smtClean="0"/>
              <a:t>‘OS02’)</a:t>
            </a:r>
          </a:p>
          <a:p>
            <a:r>
              <a:rPr lang="en-US" altLang="ko-KR" sz="900" dirty="0" smtClean="0"/>
              <a:t>    b) redelivery message</a:t>
            </a:r>
            <a:br>
              <a:rPr lang="en-US" altLang="ko-KR" sz="900" dirty="0" smtClean="0"/>
            </a:br>
            <a:r>
              <a:rPr lang="en-US" altLang="ko-KR" sz="900" dirty="0" smtClean="0"/>
              <a:t>      - </a:t>
            </a:r>
            <a:r>
              <a:rPr lang="en-US" altLang="ko-KR" sz="900" dirty="0"/>
              <a:t>if </a:t>
            </a:r>
            <a:r>
              <a:rPr lang="en-US" altLang="ko-KR" sz="900" dirty="0" err="1" smtClean="0"/>
              <a:t>redelivery_sms_yn</a:t>
            </a:r>
            <a:r>
              <a:rPr lang="en-US" altLang="ko-KR" sz="900" dirty="0"/>
              <a:t>=‘N’ and </a:t>
            </a:r>
            <a:r>
              <a:rPr lang="en-US" altLang="ko-KR" sz="900" dirty="0" err="1" smtClean="0"/>
              <a:t>redelivery_company_code</a:t>
            </a:r>
            <a:r>
              <a:rPr lang="en-US" altLang="ko-KR" sz="900" dirty="0" smtClean="0"/>
              <a:t>/</a:t>
            </a:r>
            <a:r>
              <a:rPr lang="en-US" altLang="ko-KR" sz="900" dirty="0" err="1" smtClean="0"/>
              <a:t>redelivery_invoice_no</a:t>
            </a:r>
            <a:r>
              <a:rPr lang="en-US" altLang="ko-KR" sz="900" dirty="0" smtClean="0"/>
              <a:t> </a:t>
            </a:r>
            <a:r>
              <a:rPr lang="en-US" altLang="ko-KR" sz="900" dirty="0"/>
              <a:t>is NOT NULL, do </a:t>
            </a:r>
            <a:r>
              <a:rPr lang="en-US" altLang="ko-KR" sz="900" dirty="0" err="1"/>
              <a:t>kakao</a:t>
            </a:r>
            <a:r>
              <a:rPr lang="en-US" altLang="ko-KR" sz="900" dirty="0"/>
              <a:t> message </a:t>
            </a:r>
            <a:r>
              <a:rPr lang="en-US" altLang="ko-KR" sz="900" dirty="0" smtClean="0"/>
              <a:t>process</a:t>
            </a:r>
          </a:p>
          <a:p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2) </a:t>
            </a:r>
            <a:r>
              <a:rPr lang="en-US" altLang="ko-KR" sz="900" b="1" dirty="0" smtClean="0"/>
              <a:t>order status</a:t>
            </a:r>
          </a:p>
          <a:p>
            <a:r>
              <a:rPr lang="en-US" altLang="ko-KR" sz="900" dirty="0"/>
              <a:t>    a) if </a:t>
            </a:r>
            <a:r>
              <a:rPr lang="en-US" altLang="ko-KR" sz="900" dirty="0" err="1" smtClean="0"/>
              <a:t>claim_status</a:t>
            </a:r>
            <a:r>
              <a:rPr lang="en-US" altLang="ko-KR" sz="900" dirty="0" smtClean="0"/>
              <a:t> is </a:t>
            </a:r>
            <a:r>
              <a:rPr lang="en-US" altLang="ko-KR" sz="900" dirty="0"/>
              <a:t>changed with </a:t>
            </a:r>
            <a:r>
              <a:rPr lang="en-US" altLang="ko-KR" sz="900" b="1" dirty="0"/>
              <a:t>‘</a:t>
            </a:r>
            <a:r>
              <a:rPr lang="en-US" altLang="ko-KR" sz="900" b="1" dirty="0" smtClean="0"/>
              <a:t>CS11’</a:t>
            </a:r>
            <a:r>
              <a:rPr lang="en-US" altLang="ko-KR" sz="900" dirty="0" smtClean="0"/>
              <a:t> (</a:t>
            </a:r>
            <a:r>
              <a:rPr lang="ko-KR" altLang="en-US" sz="900" dirty="0" smtClean="0"/>
              <a:t>취소완료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set </a:t>
            </a:r>
            <a:r>
              <a:rPr lang="en-US" altLang="ko-KR" sz="900" dirty="0" err="1" smtClean="0"/>
              <a:t>order_status</a:t>
            </a:r>
            <a:r>
              <a:rPr lang="en-US" altLang="ko-KR" sz="900" dirty="0"/>
              <a:t> =</a:t>
            </a:r>
            <a:r>
              <a:rPr lang="en-US" altLang="ko-KR" sz="900" b="1" dirty="0"/>
              <a:t> ‘</a:t>
            </a:r>
            <a:r>
              <a:rPr lang="en-US" altLang="ko-KR" sz="900" b="1" dirty="0" smtClean="0"/>
              <a:t>OS10’ </a:t>
            </a:r>
            <a:r>
              <a:rPr lang="en-US" altLang="ko-KR" sz="900" dirty="0" smtClean="0"/>
              <a:t>(</a:t>
            </a:r>
            <a:r>
              <a:rPr lang="ko-KR" altLang="en-US" sz="900" dirty="0"/>
              <a:t>취소완료</a:t>
            </a:r>
            <a:r>
              <a:rPr lang="en-US" altLang="ko-KR" sz="900" dirty="0"/>
              <a:t>(</a:t>
            </a:r>
            <a:r>
              <a:rPr lang="ko-KR" altLang="en-US" sz="900" dirty="0"/>
              <a:t>주문자요청</a:t>
            </a:r>
            <a:r>
              <a:rPr lang="en-US" altLang="ko-KR" sz="900" dirty="0" smtClean="0"/>
              <a:t>))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en-US" altLang="ko-KR" sz="900" dirty="0"/>
              <a:t>if </a:t>
            </a:r>
            <a:r>
              <a:rPr lang="en-US" altLang="ko-KR" sz="900" dirty="0" err="1"/>
              <a:t>claim_status</a:t>
            </a:r>
            <a:r>
              <a:rPr lang="en-US" altLang="ko-KR" sz="900" dirty="0"/>
              <a:t> is changed with </a:t>
            </a:r>
            <a:r>
              <a:rPr lang="en-US" altLang="ko-KR" sz="900" b="1" dirty="0" smtClean="0"/>
              <a:t>‘CS21’</a:t>
            </a:r>
            <a:r>
              <a:rPr lang="en-US" altLang="ko-KR" sz="900" dirty="0" smtClean="0"/>
              <a:t> (</a:t>
            </a:r>
            <a:r>
              <a:rPr lang="ko-KR" altLang="en-US" sz="900" dirty="0" smtClean="0"/>
              <a:t>반품완료</a:t>
            </a:r>
            <a:r>
              <a:rPr lang="en-US" altLang="ko-KR" sz="900" dirty="0"/>
              <a:t>)</a:t>
            </a:r>
          </a:p>
          <a:p>
            <a:r>
              <a:rPr lang="en-US" altLang="ko-KR" sz="900" dirty="0"/>
              <a:t>      - set </a:t>
            </a:r>
            <a:r>
              <a:rPr lang="en-US" altLang="ko-KR" sz="900" dirty="0" err="1"/>
              <a:t>order_status</a:t>
            </a:r>
            <a:r>
              <a:rPr lang="en-US" altLang="ko-KR" sz="900" dirty="0"/>
              <a:t> = </a:t>
            </a:r>
            <a:r>
              <a:rPr lang="en-US" altLang="ko-KR" sz="900" b="1" dirty="0"/>
              <a:t>‘</a:t>
            </a:r>
            <a:r>
              <a:rPr lang="en-US" altLang="ko-KR" sz="900" b="1" dirty="0" smtClean="0"/>
              <a:t>OS20</a:t>
            </a:r>
            <a:r>
              <a:rPr lang="en-US" altLang="ko-KR" sz="900" b="1" dirty="0"/>
              <a:t>’ </a:t>
            </a:r>
            <a:r>
              <a:rPr lang="en-US" altLang="ko-KR" sz="900" dirty="0" smtClean="0"/>
              <a:t>(</a:t>
            </a:r>
            <a:r>
              <a:rPr lang="ko-KR" altLang="en-US" sz="900" dirty="0"/>
              <a:t>반품완료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en-US" altLang="ko-KR" sz="900" dirty="0" smtClean="0">
                <a:solidFill>
                  <a:srgbClr val="FF0000"/>
                </a:solidFill>
              </a:rPr>
              <a:t>if current </a:t>
            </a:r>
            <a:r>
              <a:rPr lang="en-US" altLang="ko-KR" sz="900" dirty="0" err="1" smtClean="0">
                <a:solidFill>
                  <a:srgbClr val="FF0000"/>
                </a:solidFill>
              </a:rPr>
              <a:t>claim_status</a:t>
            </a:r>
            <a:r>
              <a:rPr lang="en-US" altLang="ko-KR" sz="900" dirty="0">
                <a:solidFill>
                  <a:srgbClr val="FF0000"/>
                </a:solidFill>
              </a:rPr>
              <a:t> = ‘</a:t>
            </a:r>
            <a:r>
              <a:rPr lang="en-US" altLang="ko-KR" sz="900" dirty="0" smtClean="0">
                <a:solidFill>
                  <a:srgbClr val="FF0000"/>
                </a:solidFill>
              </a:rPr>
              <a:t>CS30’ and </a:t>
            </a:r>
            <a:r>
              <a:rPr lang="en-US" altLang="ko-KR" sz="900" b="1" dirty="0" err="1">
                <a:solidFill>
                  <a:srgbClr val="FF0000"/>
                </a:solidFill>
              </a:rPr>
              <a:t>redelivery_company_code</a:t>
            </a:r>
            <a:r>
              <a:rPr lang="en-US" altLang="ko-KR" sz="900" b="1" dirty="0">
                <a:solidFill>
                  <a:srgbClr val="FF0000"/>
                </a:solidFill>
              </a:rPr>
              <a:t> 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/</a:t>
            </a:r>
            <a:r>
              <a:rPr lang="en-US" altLang="ko-KR" sz="900" b="1" dirty="0" err="1" smtClean="0">
                <a:solidFill>
                  <a:srgbClr val="FF0000"/>
                </a:solidFill>
              </a:rPr>
              <a:t>redelivery_invoice_no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 is inserted</a:t>
            </a:r>
            <a:endParaRPr lang="en-US" altLang="ko-KR" sz="900" dirty="0">
              <a:solidFill>
                <a:srgbClr val="FF0000"/>
              </a:solidFill>
            </a:endParaRPr>
          </a:p>
          <a:p>
            <a:r>
              <a:rPr lang="en-US" altLang="ko-KR" sz="900" dirty="0">
                <a:solidFill>
                  <a:srgbClr val="FF0000"/>
                </a:solidFill>
              </a:rPr>
              <a:t>      - set </a:t>
            </a:r>
            <a:r>
              <a:rPr lang="en-US" altLang="ko-KR" sz="900" dirty="0" err="1">
                <a:solidFill>
                  <a:srgbClr val="FF0000"/>
                </a:solidFill>
              </a:rPr>
              <a:t>order_status</a:t>
            </a:r>
            <a:r>
              <a:rPr lang="en-US" altLang="ko-KR" sz="900" dirty="0">
                <a:solidFill>
                  <a:srgbClr val="FF0000"/>
                </a:solidFill>
              </a:rPr>
              <a:t> = </a:t>
            </a:r>
            <a:r>
              <a:rPr lang="en-US" altLang="ko-KR" sz="900" b="1" dirty="0">
                <a:solidFill>
                  <a:srgbClr val="FF0000"/>
                </a:solidFill>
              </a:rPr>
              <a:t>‘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OS30</a:t>
            </a:r>
            <a:r>
              <a:rPr lang="en-US" altLang="ko-KR" sz="900" b="1" dirty="0">
                <a:solidFill>
                  <a:srgbClr val="FF0000"/>
                </a:solidFill>
              </a:rPr>
              <a:t>’ </a:t>
            </a:r>
            <a:r>
              <a:rPr lang="en-US" altLang="ko-KR" sz="900" dirty="0" smtClean="0">
                <a:solidFill>
                  <a:srgbClr val="FF0000"/>
                </a:solidFill>
              </a:rPr>
              <a:t>(</a:t>
            </a:r>
            <a:r>
              <a:rPr lang="ko-KR" altLang="en-US" sz="900" dirty="0" smtClean="0">
                <a:solidFill>
                  <a:srgbClr val="FF0000"/>
                </a:solidFill>
              </a:rPr>
              <a:t>교환재배송중</a:t>
            </a:r>
            <a:r>
              <a:rPr lang="en-US" altLang="ko-KR" sz="9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altLang="ko-KR" sz="900" dirty="0" smtClean="0">
                <a:solidFill>
                  <a:srgbClr val="FF0000"/>
                </a:solidFill>
              </a:rPr>
              <a:t>    d) </a:t>
            </a:r>
            <a:r>
              <a:rPr lang="en-US" altLang="ko-KR" sz="900" dirty="0">
                <a:solidFill>
                  <a:srgbClr val="FF0000"/>
                </a:solidFill>
              </a:rPr>
              <a:t>if </a:t>
            </a:r>
            <a:r>
              <a:rPr lang="en-US" altLang="ko-KR" sz="900" dirty="0" err="1">
                <a:solidFill>
                  <a:srgbClr val="FF0000"/>
                </a:solidFill>
              </a:rPr>
              <a:t>claim_status</a:t>
            </a:r>
            <a:r>
              <a:rPr lang="en-US" altLang="ko-KR" sz="900" dirty="0">
                <a:solidFill>
                  <a:srgbClr val="FF0000"/>
                </a:solidFill>
              </a:rPr>
              <a:t> is changed with </a:t>
            </a:r>
            <a:r>
              <a:rPr lang="en-US" altLang="ko-KR" sz="900" b="1" dirty="0">
                <a:solidFill>
                  <a:srgbClr val="FF0000"/>
                </a:solidFill>
              </a:rPr>
              <a:t>‘CS31’</a:t>
            </a:r>
            <a:r>
              <a:rPr lang="en-US" altLang="ko-KR" sz="900" dirty="0">
                <a:solidFill>
                  <a:srgbClr val="FF0000"/>
                </a:solidFill>
              </a:rPr>
              <a:t> (</a:t>
            </a:r>
            <a:r>
              <a:rPr lang="ko-KR" altLang="en-US" sz="900" dirty="0">
                <a:solidFill>
                  <a:srgbClr val="FF0000"/>
                </a:solidFill>
              </a:rPr>
              <a:t>교환완료</a:t>
            </a:r>
            <a:r>
              <a:rPr lang="en-US" altLang="ko-KR" sz="900" dirty="0">
                <a:solidFill>
                  <a:srgbClr val="FF0000"/>
                </a:solidFill>
              </a:rPr>
              <a:t>)</a:t>
            </a:r>
          </a:p>
          <a:p>
            <a:r>
              <a:rPr lang="en-US" altLang="ko-KR" sz="900" dirty="0">
                <a:solidFill>
                  <a:srgbClr val="FF0000"/>
                </a:solidFill>
              </a:rPr>
              <a:t>      - set </a:t>
            </a:r>
            <a:r>
              <a:rPr lang="en-US" altLang="ko-KR" sz="900" dirty="0" err="1">
                <a:solidFill>
                  <a:srgbClr val="FF0000"/>
                </a:solidFill>
              </a:rPr>
              <a:t>order_status</a:t>
            </a:r>
            <a:r>
              <a:rPr lang="en-US" altLang="ko-KR" sz="900" dirty="0">
                <a:solidFill>
                  <a:srgbClr val="FF0000"/>
                </a:solidFill>
              </a:rPr>
              <a:t> = </a:t>
            </a:r>
            <a:r>
              <a:rPr lang="en-US" altLang="ko-KR" sz="900" b="1" dirty="0">
                <a:solidFill>
                  <a:srgbClr val="FF0000"/>
                </a:solidFill>
              </a:rPr>
              <a:t>‘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OS31’ </a:t>
            </a:r>
            <a:r>
              <a:rPr lang="en-US" altLang="ko-KR" sz="900" dirty="0">
                <a:solidFill>
                  <a:srgbClr val="FF0000"/>
                </a:solidFill>
              </a:rPr>
              <a:t>(</a:t>
            </a:r>
            <a:r>
              <a:rPr lang="ko-KR" altLang="en-US" sz="900" dirty="0">
                <a:solidFill>
                  <a:srgbClr val="FF0000"/>
                </a:solidFill>
              </a:rPr>
              <a:t>교환완료</a:t>
            </a:r>
            <a:r>
              <a:rPr lang="en-US" altLang="ko-KR" sz="900" dirty="0">
                <a:solidFill>
                  <a:srgbClr val="FF0000"/>
                </a:solidFill>
              </a:rPr>
              <a:t>)</a:t>
            </a:r>
            <a:endParaRPr lang="en-US" altLang="ko-KR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6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D0E0FDB6-53CC-6B16-7F4F-92CA07CA8F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7" r="2166"/>
          <a:stretch/>
        </p:blipFill>
        <p:spPr bwMode="auto">
          <a:xfrm>
            <a:off x="469899" y="1274880"/>
            <a:ext cx="11328401" cy="430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7EF07335-E2CC-C438-F891-9AAE54378044}"/>
              </a:ext>
            </a:extLst>
          </p:cNvPr>
          <p:cNvSpPr/>
          <p:nvPr/>
        </p:nvSpPr>
        <p:spPr>
          <a:xfrm>
            <a:off x="1595110" y="3689606"/>
            <a:ext cx="1662440" cy="1625343"/>
          </a:xfrm>
          <a:prstGeom prst="rect">
            <a:avLst/>
          </a:prstGeom>
          <a:solidFill>
            <a:srgbClr val="5B9BD5">
              <a:alpha val="50196"/>
            </a:srgb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4335785" y="5267067"/>
            <a:ext cx="3793571" cy="355481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/>
              <a:t>1.Menu navigation</a:t>
            </a:r>
          </a:p>
          <a:p>
            <a:r>
              <a:rPr lang="en-US" altLang="ko-KR" sz="900" dirty="0"/>
              <a:t>  </a:t>
            </a:r>
            <a:r>
              <a:rPr lang="ko-KR" altLang="en-US" sz="900" dirty="0"/>
              <a:t>스토리 쇼핑 관리 </a:t>
            </a:r>
            <a:r>
              <a:rPr lang="en-US" altLang="ko-KR" sz="900" dirty="0"/>
              <a:t>&gt; </a:t>
            </a:r>
            <a:r>
              <a:rPr lang="ko-KR" altLang="en-US" sz="900" dirty="0"/>
              <a:t>주문</a:t>
            </a:r>
            <a:r>
              <a:rPr lang="en-US" altLang="ko-KR" sz="900" dirty="0"/>
              <a:t>/</a:t>
            </a:r>
            <a:r>
              <a:rPr lang="ko-KR" altLang="en-US" sz="900" dirty="0"/>
              <a:t>배송 관리</a:t>
            </a:r>
            <a:r>
              <a:rPr lang="ko-KR" altLang="en-US" sz="900" b="1" dirty="0"/>
              <a:t>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onlineOrder</a:t>
            </a:r>
            <a:r>
              <a:rPr lang="en-US" altLang="ko-KR" sz="900" b="1" dirty="0"/>
              <a:t>) &gt; </a:t>
            </a:r>
            <a:r>
              <a:rPr lang="ko-KR" altLang="en-US" sz="900" b="1" dirty="0"/>
              <a:t>상세</a:t>
            </a:r>
            <a:r>
              <a:rPr lang="en-US" altLang="ko-KR" sz="900" b="1" dirty="0"/>
              <a:t>(Modify</a:t>
            </a:r>
            <a:r>
              <a:rPr lang="en-US" altLang="ko-KR" sz="900" b="1" dirty="0" smtClean="0"/>
              <a:t>)</a:t>
            </a:r>
          </a:p>
          <a:p>
            <a:endParaRPr lang="en-US" altLang="ko-KR" sz="900" b="1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주문 상태 </a:t>
            </a:r>
            <a:r>
              <a:rPr lang="en-US" altLang="ko-KR" sz="900" dirty="0" smtClean="0"/>
              <a:t>(order status) &gt; </a:t>
            </a:r>
            <a:r>
              <a:rPr lang="en-US" altLang="ko-KR" sz="900" dirty="0" err="1" smtClean="0"/>
              <a:t>selectbox</a:t>
            </a:r>
            <a:r>
              <a:rPr lang="en-US" altLang="ko-KR" sz="900" dirty="0" smtClean="0"/>
              <a:t> (</a:t>
            </a:r>
            <a:r>
              <a:rPr lang="en-US" altLang="ko-KR" sz="900" dirty="0"/>
              <a:t>selectable order </a:t>
            </a:r>
            <a:r>
              <a:rPr lang="en-US" altLang="ko-KR" sz="900" dirty="0" smtClean="0"/>
              <a:t>status)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if </a:t>
            </a:r>
            <a:r>
              <a:rPr lang="en-US" altLang="ko-KR" sz="900" dirty="0" err="1" smtClean="0"/>
              <a:t>order_status</a:t>
            </a:r>
            <a:r>
              <a:rPr lang="en-US" altLang="ko-KR" sz="900" dirty="0" smtClean="0"/>
              <a:t>=</a:t>
            </a:r>
            <a:r>
              <a:rPr lang="ko-KR" altLang="en-US" sz="900" dirty="0" smtClean="0"/>
              <a:t>상품준비중 </a:t>
            </a:r>
            <a:r>
              <a:rPr lang="en-US" altLang="ko-KR" sz="900" dirty="0" smtClean="0"/>
              <a:t>(</a:t>
            </a:r>
            <a:r>
              <a:rPr lang="en-US" altLang="ko-KR" sz="900" dirty="0"/>
              <a:t>OS01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options : </a:t>
            </a:r>
            <a:r>
              <a:rPr lang="ko-KR" altLang="en-US" sz="900" dirty="0" smtClean="0"/>
              <a:t>선택</a:t>
            </a:r>
            <a:r>
              <a:rPr lang="en-US" altLang="ko-KR" sz="900" dirty="0" smtClean="0"/>
              <a:t>(select) / </a:t>
            </a:r>
            <a:r>
              <a:rPr lang="ko-KR" altLang="en-US" sz="900" dirty="0" smtClean="0"/>
              <a:t>배송중 </a:t>
            </a:r>
            <a:r>
              <a:rPr lang="en-US" altLang="ko-KR" sz="900" dirty="0" smtClean="0"/>
              <a:t>(</a:t>
            </a:r>
            <a:r>
              <a:rPr lang="en-US" altLang="ko-KR" sz="900" dirty="0"/>
              <a:t>OS02) </a:t>
            </a:r>
            <a:r>
              <a:rPr lang="en-US" altLang="ko-KR" sz="900" dirty="0" smtClean="0"/>
              <a:t>/ </a:t>
            </a:r>
            <a:r>
              <a:rPr lang="ko-KR" altLang="en-US" sz="900" dirty="0" smtClean="0"/>
              <a:t>환불</a:t>
            </a:r>
            <a:r>
              <a:rPr lang="en-US" altLang="ko-KR" sz="900" dirty="0" smtClean="0"/>
              <a:t>(</a:t>
            </a:r>
            <a:r>
              <a:rPr lang="ko-KR" altLang="en-US" sz="900" dirty="0" smtClean="0"/>
              <a:t>쇼핑몰취소</a:t>
            </a:r>
            <a:r>
              <a:rPr lang="en-US" altLang="ko-KR" sz="900" dirty="0" smtClean="0"/>
              <a:t>) (</a:t>
            </a:r>
            <a:r>
              <a:rPr lang="en-US" altLang="ko-KR" sz="900" dirty="0"/>
              <a:t>OS11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</a:t>
            </a:r>
            <a:r>
              <a:rPr lang="en-US" altLang="ko-KR" sz="900" dirty="0"/>
              <a:t>if </a:t>
            </a:r>
            <a:r>
              <a:rPr lang="en-US" altLang="ko-KR" sz="900" dirty="0" err="1"/>
              <a:t>order_status</a:t>
            </a:r>
            <a:r>
              <a:rPr lang="en-US" altLang="ko-KR" sz="900" dirty="0" smtClean="0"/>
              <a:t>=</a:t>
            </a:r>
            <a:r>
              <a:rPr lang="ko-KR" altLang="en-US" sz="900" dirty="0"/>
              <a:t> 배송중 </a:t>
            </a:r>
            <a:r>
              <a:rPr lang="en-US" altLang="ko-KR" sz="900" dirty="0"/>
              <a:t>(OS02)</a:t>
            </a:r>
          </a:p>
          <a:p>
            <a:r>
              <a:rPr lang="en-US" altLang="ko-KR" sz="900" dirty="0"/>
              <a:t>      - options : </a:t>
            </a:r>
            <a:r>
              <a:rPr lang="ko-KR" altLang="en-US" sz="900" dirty="0"/>
              <a:t>선택</a:t>
            </a:r>
            <a:r>
              <a:rPr lang="en-US" altLang="ko-KR" sz="900" dirty="0"/>
              <a:t>(select) / </a:t>
            </a:r>
            <a:r>
              <a:rPr lang="ko-KR" altLang="en-US" sz="900" dirty="0"/>
              <a:t>배송완료 </a:t>
            </a:r>
            <a:r>
              <a:rPr lang="en-US" altLang="ko-KR" sz="900" dirty="0"/>
              <a:t>(OS03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c) </a:t>
            </a:r>
            <a:r>
              <a:rPr lang="en-US" altLang="ko-KR" sz="900" dirty="0"/>
              <a:t>if </a:t>
            </a:r>
            <a:r>
              <a:rPr lang="en-US" altLang="ko-KR" sz="900" dirty="0" err="1"/>
              <a:t>order_status</a:t>
            </a:r>
            <a:r>
              <a:rPr lang="en-US" altLang="ko-KR" sz="900" dirty="0"/>
              <a:t>=</a:t>
            </a:r>
            <a:r>
              <a:rPr lang="ko-KR" altLang="en-US" sz="900" dirty="0"/>
              <a:t> 배송완료</a:t>
            </a:r>
            <a:r>
              <a:rPr lang="ko-KR" altLang="en-US" sz="900" dirty="0" smtClean="0"/>
              <a:t> </a:t>
            </a:r>
            <a:r>
              <a:rPr lang="en-US" altLang="ko-KR" sz="900" dirty="0" smtClean="0"/>
              <a:t>(</a:t>
            </a:r>
            <a:r>
              <a:rPr lang="en-US" altLang="ko-KR" sz="900" dirty="0"/>
              <a:t>OS03</a:t>
            </a:r>
            <a:r>
              <a:rPr lang="en-US" altLang="ko-KR" sz="900" dirty="0" smtClean="0"/>
              <a:t>)</a:t>
            </a:r>
            <a:endParaRPr lang="en-US" altLang="ko-KR" sz="900" dirty="0"/>
          </a:p>
          <a:p>
            <a:r>
              <a:rPr lang="en-US" altLang="ko-KR" sz="900" dirty="0"/>
              <a:t>      - options : </a:t>
            </a:r>
            <a:r>
              <a:rPr lang="ko-KR" altLang="en-US" sz="900" dirty="0"/>
              <a:t>선택</a:t>
            </a:r>
            <a:r>
              <a:rPr lang="en-US" altLang="ko-KR" sz="900" dirty="0"/>
              <a:t>(select) / </a:t>
            </a:r>
            <a:r>
              <a:rPr lang="ko-KR" altLang="en-US" sz="900" dirty="0"/>
              <a:t>구매확정 </a:t>
            </a:r>
            <a:r>
              <a:rPr lang="en-US" altLang="ko-KR" sz="900" dirty="0"/>
              <a:t>(OS04) </a:t>
            </a:r>
            <a:r>
              <a:rPr lang="en-US" altLang="ko-KR" sz="900" dirty="0" smtClean="0"/>
              <a:t>/ </a:t>
            </a:r>
            <a:r>
              <a:rPr lang="ko-KR" altLang="en-US" sz="900" dirty="0"/>
              <a:t>환불</a:t>
            </a:r>
            <a:r>
              <a:rPr lang="en-US" altLang="ko-KR" sz="900" dirty="0"/>
              <a:t>(</a:t>
            </a:r>
            <a:r>
              <a:rPr lang="ko-KR" altLang="en-US" sz="900" dirty="0"/>
              <a:t>쇼핑몰취소</a:t>
            </a:r>
            <a:r>
              <a:rPr lang="en-US" altLang="ko-KR" sz="900" dirty="0"/>
              <a:t>) (OS11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d) </a:t>
            </a:r>
            <a:r>
              <a:rPr lang="en-US" altLang="ko-KR" sz="900" dirty="0"/>
              <a:t>if </a:t>
            </a:r>
            <a:r>
              <a:rPr lang="en-US" altLang="ko-KR" sz="900" dirty="0" err="1"/>
              <a:t>order_status</a:t>
            </a:r>
            <a:r>
              <a:rPr lang="en-US" altLang="ko-KR" sz="900" dirty="0"/>
              <a:t>=</a:t>
            </a:r>
            <a:r>
              <a:rPr lang="ko-KR" altLang="en-US" sz="900" dirty="0"/>
              <a:t> 구매확정</a:t>
            </a:r>
            <a:r>
              <a:rPr lang="ko-KR" altLang="en-US" sz="900" dirty="0" smtClean="0"/>
              <a:t> </a:t>
            </a:r>
            <a:r>
              <a:rPr lang="en-US" altLang="ko-KR" sz="900" dirty="0"/>
              <a:t>(OS03)</a:t>
            </a:r>
          </a:p>
          <a:p>
            <a:r>
              <a:rPr lang="en-US" altLang="ko-KR" sz="900" dirty="0"/>
              <a:t>      - options : </a:t>
            </a:r>
            <a:r>
              <a:rPr lang="ko-KR" altLang="en-US" sz="900" dirty="0"/>
              <a:t>선택</a:t>
            </a:r>
            <a:r>
              <a:rPr lang="en-US" altLang="ko-KR" sz="900" dirty="0"/>
              <a:t>(select) / </a:t>
            </a:r>
            <a:r>
              <a:rPr lang="ko-KR" altLang="en-US" sz="900" dirty="0" smtClean="0"/>
              <a:t>환불</a:t>
            </a:r>
            <a:r>
              <a:rPr lang="en-US" altLang="ko-KR" sz="900" dirty="0"/>
              <a:t>(</a:t>
            </a:r>
            <a:r>
              <a:rPr lang="ko-KR" altLang="en-US" sz="900" dirty="0"/>
              <a:t>쇼핑몰취소</a:t>
            </a:r>
            <a:r>
              <a:rPr lang="en-US" altLang="ko-KR" sz="900" dirty="0"/>
              <a:t>) (OS11</a:t>
            </a:r>
            <a:r>
              <a:rPr lang="en-US" altLang="ko-KR" sz="900" dirty="0" smtClean="0"/>
              <a:t>)</a:t>
            </a:r>
            <a:br>
              <a:rPr lang="en-US" altLang="ko-KR" sz="900" dirty="0" smtClean="0"/>
            </a:br>
            <a:r>
              <a:rPr lang="en-US" altLang="ko-KR" sz="900" dirty="0" smtClean="0"/>
              <a:t>    </a:t>
            </a:r>
            <a:r>
              <a:rPr lang="en-US" altLang="ko-KR" sz="900" dirty="0" smtClean="0"/>
              <a:t>e) </a:t>
            </a:r>
            <a:r>
              <a:rPr lang="en-US" altLang="ko-KR" sz="900" dirty="0">
                <a:solidFill>
                  <a:srgbClr val="FF0000"/>
                </a:solidFill>
              </a:rPr>
              <a:t>if </a:t>
            </a:r>
            <a:r>
              <a:rPr lang="en-US" altLang="ko-KR" sz="900" dirty="0" err="1">
                <a:solidFill>
                  <a:srgbClr val="FF0000"/>
                </a:solidFill>
              </a:rPr>
              <a:t>order_status</a:t>
            </a:r>
            <a:r>
              <a:rPr lang="en-US" altLang="ko-KR" sz="900" dirty="0">
                <a:solidFill>
                  <a:srgbClr val="FF0000"/>
                </a:solidFill>
              </a:rPr>
              <a:t>=</a:t>
            </a:r>
            <a:r>
              <a:rPr lang="ko-KR" altLang="en-US" sz="900" dirty="0">
                <a:solidFill>
                  <a:srgbClr val="FF0000"/>
                </a:solidFill>
              </a:rPr>
              <a:t> </a:t>
            </a:r>
            <a:r>
              <a:rPr lang="ko-KR" altLang="en-US" sz="900" dirty="0" smtClean="0">
                <a:solidFill>
                  <a:srgbClr val="FF0000"/>
                </a:solidFill>
              </a:rPr>
              <a:t>교환배송중 </a:t>
            </a:r>
            <a:r>
              <a:rPr lang="en-US" altLang="ko-KR" sz="900" dirty="0">
                <a:solidFill>
                  <a:srgbClr val="FF0000"/>
                </a:solidFill>
              </a:rPr>
              <a:t>(</a:t>
            </a:r>
            <a:r>
              <a:rPr lang="en-US" altLang="ko-KR" sz="900" dirty="0" smtClean="0">
                <a:solidFill>
                  <a:srgbClr val="FF0000"/>
                </a:solidFill>
              </a:rPr>
              <a:t>OS30)</a:t>
            </a:r>
            <a:endParaRPr lang="en-US" altLang="ko-KR" sz="900" dirty="0">
              <a:solidFill>
                <a:srgbClr val="FF0000"/>
              </a:solidFill>
            </a:endParaRPr>
          </a:p>
          <a:p>
            <a:r>
              <a:rPr lang="en-US" altLang="ko-KR" sz="900" dirty="0">
                <a:solidFill>
                  <a:srgbClr val="FF0000"/>
                </a:solidFill>
              </a:rPr>
              <a:t>      - options : </a:t>
            </a:r>
            <a:r>
              <a:rPr lang="ko-KR" altLang="en-US" sz="900" dirty="0">
                <a:solidFill>
                  <a:srgbClr val="FF0000"/>
                </a:solidFill>
              </a:rPr>
              <a:t>선택</a:t>
            </a:r>
            <a:r>
              <a:rPr lang="en-US" altLang="ko-KR" sz="900" dirty="0">
                <a:solidFill>
                  <a:srgbClr val="FF0000"/>
                </a:solidFill>
              </a:rPr>
              <a:t>(select) / </a:t>
            </a:r>
            <a:r>
              <a:rPr lang="ko-KR" altLang="en-US" sz="900" dirty="0" smtClean="0">
                <a:solidFill>
                  <a:srgbClr val="FF0000"/>
                </a:solidFill>
              </a:rPr>
              <a:t>교환완료</a:t>
            </a:r>
            <a:r>
              <a:rPr lang="en-US" altLang="ko-KR" sz="900" dirty="0" smtClean="0">
                <a:solidFill>
                  <a:srgbClr val="FF0000"/>
                </a:solidFill>
              </a:rPr>
              <a:t> </a:t>
            </a:r>
            <a:r>
              <a:rPr lang="en-US" altLang="ko-KR" sz="900" dirty="0">
                <a:solidFill>
                  <a:srgbClr val="FF0000"/>
                </a:solidFill>
              </a:rPr>
              <a:t>(</a:t>
            </a:r>
            <a:r>
              <a:rPr lang="en-US" altLang="ko-KR" sz="900" dirty="0" smtClean="0">
                <a:solidFill>
                  <a:srgbClr val="FF0000"/>
                </a:solidFill>
              </a:rPr>
              <a:t>OS31</a:t>
            </a:r>
            <a:r>
              <a:rPr lang="en-US" altLang="ko-KR" sz="900" dirty="0">
                <a:solidFill>
                  <a:srgbClr val="FF0000"/>
                </a:solidFill>
              </a:rPr>
              <a:t>)</a:t>
            </a:r>
            <a:endParaRPr lang="en-US" altLang="ko-KR" sz="900" dirty="0" smtClean="0">
              <a:solidFill>
                <a:srgbClr val="FF0000"/>
              </a:solidFill>
            </a:endParaRPr>
          </a:p>
          <a:p>
            <a:endParaRPr lang="en-US" altLang="ko-KR" sz="900" dirty="0"/>
          </a:p>
          <a:p>
            <a:r>
              <a:rPr lang="en-US" altLang="ko-KR" sz="900" dirty="0" smtClean="0"/>
              <a:t>3.</a:t>
            </a:r>
            <a:r>
              <a:rPr lang="ko-KR" altLang="en-US" sz="900" dirty="0" smtClean="0"/>
              <a:t>저장</a:t>
            </a:r>
            <a:r>
              <a:rPr lang="en-US" altLang="ko-KR" sz="900" dirty="0" smtClean="0"/>
              <a:t>(save)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if </a:t>
            </a:r>
            <a:r>
              <a:rPr lang="en-US" altLang="ko-KR" sz="900" dirty="0" err="1" smtClean="0"/>
              <a:t>order_status</a:t>
            </a:r>
            <a:r>
              <a:rPr lang="en-US" altLang="ko-KR" sz="900" dirty="0" smtClean="0"/>
              <a:t> option is changed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if order status is updated by </a:t>
            </a:r>
            <a:r>
              <a:rPr lang="ko-KR" altLang="en-US" sz="900" b="1" dirty="0"/>
              <a:t>환불</a:t>
            </a:r>
            <a:r>
              <a:rPr lang="en-US" altLang="ko-KR" sz="900" b="1" dirty="0"/>
              <a:t>(</a:t>
            </a:r>
            <a:r>
              <a:rPr lang="ko-KR" altLang="en-US" sz="900" b="1" dirty="0"/>
              <a:t>쇼핑몰취소</a:t>
            </a:r>
            <a:r>
              <a:rPr lang="en-US" altLang="ko-KR" sz="900" b="1" dirty="0"/>
              <a:t>) (OS11</a:t>
            </a:r>
            <a:r>
              <a:rPr lang="en-US" altLang="ko-KR" sz="900" b="1" dirty="0" smtClean="0"/>
              <a:t>) (NEW)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call use point/money/coupon restore and PG payment cancel process like </a:t>
            </a:r>
            <a:r>
              <a:rPr lang="en-US" altLang="ko-KR" sz="900" b="1" dirty="0"/>
              <a:t>‘CS11’</a:t>
            </a:r>
            <a:r>
              <a:rPr lang="en-US" altLang="ko-KR" sz="900" dirty="0"/>
              <a:t> (</a:t>
            </a:r>
            <a:r>
              <a:rPr lang="ko-KR" altLang="en-US" sz="900" dirty="0"/>
              <a:t>취소완료</a:t>
            </a:r>
            <a:r>
              <a:rPr lang="en-US" altLang="ko-KR" sz="900" dirty="0" smtClean="0"/>
              <a:t>) / </a:t>
            </a:r>
            <a:r>
              <a:rPr lang="en-US" altLang="ko-KR" sz="900" b="1" dirty="0"/>
              <a:t>‘CS21’</a:t>
            </a:r>
            <a:r>
              <a:rPr lang="en-US" altLang="ko-KR" sz="900" dirty="0"/>
              <a:t> (</a:t>
            </a:r>
            <a:r>
              <a:rPr lang="ko-KR" altLang="en-US" sz="900" dirty="0"/>
              <a:t>반품완료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b) if else, just update </a:t>
            </a:r>
            <a:r>
              <a:rPr lang="en-US" altLang="ko-KR" sz="900" dirty="0" err="1" smtClean="0"/>
              <a:t>order_status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</a:t>
            </a:r>
            <a:endParaRPr lang="en-US" altLang="ko-KR" sz="900" dirty="0"/>
          </a:p>
        </p:txBody>
      </p:sp>
    </p:spTree>
    <p:extLst>
      <p:ext uri="{BB962C8B-B14F-4D97-AF65-F5344CB8AC3E}">
        <p14:creationId xmlns:p14="http://schemas.microsoft.com/office/powerpoint/2010/main" val="3239088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1335</Words>
  <Application>Microsoft Office PowerPoint</Application>
  <PresentationFormat>Widescreen</PresentationFormat>
  <Paragraphs>152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Pretendard</vt:lpstr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30</cp:revision>
  <dcterms:created xsi:type="dcterms:W3CDTF">2023-10-06T02:34:19Z</dcterms:created>
  <dcterms:modified xsi:type="dcterms:W3CDTF">2023-10-16T07:51:03Z</dcterms:modified>
</cp:coreProperties>
</file>