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636" r:id="rId2"/>
    <p:sldId id="634" r:id="rId3"/>
    <p:sldId id="635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59" r:id="rId12"/>
    <p:sldId id="257" r:id="rId13"/>
    <p:sldId id="256" r:id="rId14"/>
    <p:sldId id="258" r:id="rId15"/>
    <p:sldId id="260" r:id="rId16"/>
    <p:sldId id="261" r:id="rId17"/>
    <p:sldId id="262" r:id="rId18"/>
    <p:sldId id="270" r:id="rId19"/>
    <p:sldId id="632" r:id="rId20"/>
    <p:sldId id="633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C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5" autoAdjust="0"/>
    <p:restoredTop sz="96353" autoAdjust="0"/>
  </p:normalViewPr>
  <p:slideViewPr>
    <p:cSldViewPr snapToGrid="0">
      <p:cViewPr>
        <p:scale>
          <a:sx n="100" d="100"/>
          <a:sy n="100" d="100"/>
        </p:scale>
        <p:origin x="-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241B3-4664-4B04-8289-E129327EC9CE}" type="datetimeFigureOut">
              <a:rPr lang="ko-KR" altLang="en-US" smtClean="0"/>
              <a:t>2023-10-16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133AC-4C27-415A-A094-9C89891D12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1700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F8891-133A-4133-BD09-595BDF8DB65E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1284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81AA5D-1307-8BAD-EF7D-A6E3A9FBAC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92FD3B4-EDA3-18B9-5890-6C31A7089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A466189-D519-C8B9-CFF8-B506898EB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5AE22-F66A-49D7-AD8C-A22A6C63DAC7}" type="datetimeFigureOut">
              <a:rPr lang="ko-KR" altLang="en-US" smtClean="0"/>
              <a:t>2023-10-16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3E308C2-C659-28ED-0DD0-6D0942387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56D2F23-76D5-CD26-E762-DC1A08496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70E1-2255-4777-99B1-279CFE1030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1108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BA6D2B-10B2-3094-2C05-15A0DEDE2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9490B77-807C-1045-4E5D-076F0DAF7D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1B80774-293E-7145-E074-DF375F455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5AE22-F66A-49D7-AD8C-A22A6C63DAC7}" type="datetimeFigureOut">
              <a:rPr lang="ko-KR" altLang="en-US" smtClean="0"/>
              <a:t>2023-10-16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E9671F2-96CE-430E-BFB6-45F8FE773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8EE602D-ED12-9538-1A6B-1658E6EFB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70E1-2255-4777-99B1-279CFE1030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676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29886F0-4942-C620-D5A5-F58C6C97DF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D9C0734-257E-01CE-25DA-87E0C2EDB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C282EAC-6B30-C39B-AEE0-42CE501E2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5AE22-F66A-49D7-AD8C-A22A6C63DAC7}" type="datetimeFigureOut">
              <a:rPr lang="ko-KR" altLang="en-US" smtClean="0"/>
              <a:t>2023-10-16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0F7D72-CF5B-4528-EF46-6B550EB81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22FA46C-A9F9-4CDB-3B72-582488BF8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70E1-2255-4777-99B1-279CFE1030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0834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ko" smtClean="0"/>
              <a:pPr/>
              <a:t>‹#›</a:t>
            </a:fld>
            <a:endParaRPr lang="ko" altLang="en-US"/>
          </a:p>
        </p:txBody>
      </p:sp>
    </p:spTree>
    <p:extLst>
      <p:ext uri="{BB962C8B-B14F-4D97-AF65-F5344CB8AC3E}">
        <p14:creationId xmlns:p14="http://schemas.microsoft.com/office/powerpoint/2010/main" val="392520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ED705E-AB84-CA63-2D72-45A24BAB5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AD703EF-989F-56D6-D656-35FCF3AEC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0B4A0D9-0CC2-D7D8-51B0-D6750C2A5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5AE22-F66A-49D7-AD8C-A22A6C63DAC7}" type="datetimeFigureOut">
              <a:rPr lang="ko-KR" altLang="en-US" smtClean="0"/>
              <a:t>2023-10-16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99E95ED-2819-6E78-55F0-DD7FFD194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E7E3E91-13A4-029B-F929-BE0B6E02B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70E1-2255-4777-99B1-279CFE1030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906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167E32-F1F6-AD06-EE7E-F6DBB25C7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1A0A4B8-EDE6-29C8-5851-9D04B83BF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D9891C1-F692-5616-76F4-E36730850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5AE22-F66A-49D7-AD8C-A22A6C63DAC7}" type="datetimeFigureOut">
              <a:rPr lang="ko-KR" altLang="en-US" smtClean="0"/>
              <a:t>2023-10-16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914F57-BF68-0A2B-D2A5-EF0353F1E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832F909-D742-5755-2AAC-A1D1A4DB0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70E1-2255-4777-99B1-279CFE1030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3454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64F013-7C31-8709-772C-65B2D7822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65988E1-8A1A-7FD5-FCB7-07605591F9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050F6A1-BB0D-5825-BBE3-C47E3AB855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BF0DE3C-7C27-8BD1-A13C-C4B40F069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5AE22-F66A-49D7-AD8C-A22A6C63DAC7}" type="datetimeFigureOut">
              <a:rPr lang="ko-KR" altLang="en-US" smtClean="0"/>
              <a:t>2023-10-16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D648F02-328F-7DF7-86CA-4AA32612F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CC1F8B3-ACB3-2016-DD05-DD289DAA2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70E1-2255-4777-99B1-279CFE1030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4354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9F6F70-9BD4-EDD0-1947-3991C11A7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47D7CFD-DF7C-9A77-E5B9-AF5508F1F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1AA5977-D493-C009-14FA-2D3B34988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079BD9A-D11A-5761-E459-989D5BE28F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52846E5-EA0B-C02A-AE9F-1F6DFE0E9C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51E07B1-D90D-F57D-A20E-76AA42605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5AE22-F66A-49D7-AD8C-A22A6C63DAC7}" type="datetimeFigureOut">
              <a:rPr lang="ko-KR" altLang="en-US" smtClean="0"/>
              <a:t>2023-10-16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E1BC92B-B47F-9C28-1ABD-72DCE14DA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56A76D1-3BD1-FC54-13CC-C57BBB833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70E1-2255-4777-99B1-279CFE1030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522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59D991-A212-075D-7E89-8B17CE7BB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2935F0E-35C4-BC10-BBCF-F44A2AC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5AE22-F66A-49D7-AD8C-A22A6C63DAC7}" type="datetimeFigureOut">
              <a:rPr lang="ko-KR" altLang="en-US" smtClean="0"/>
              <a:t>2023-10-16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D1B486C-C5EF-49F4-59D6-2301FAA45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DCD8B3C-2B25-F948-D521-913AF1373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70E1-2255-4777-99B1-279CFE1030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324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C46F995-3369-E49F-4BB9-E2DE8E155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5AE22-F66A-49D7-AD8C-A22A6C63DAC7}" type="datetimeFigureOut">
              <a:rPr lang="ko-KR" altLang="en-US" smtClean="0"/>
              <a:t>2023-10-16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F38CB1A-E691-9127-061A-7D9F7698D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1986B2D-4D8F-53AC-2F30-851D27BCE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70E1-2255-4777-99B1-279CFE1030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6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1A29CE-C6CE-82C2-30CE-78839C5C0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B63FA2A-8900-20D1-4BF7-86003B117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6B36F36-6DA2-6127-5EC4-58D13DAC44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D9A3BE9-95E0-BA74-8DB0-F7360B96F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5AE22-F66A-49D7-AD8C-A22A6C63DAC7}" type="datetimeFigureOut">
              <a:rPr lang="ko-KR" altLang="en-US" smtClean="0"/>
              <a:t>2023-10-16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3B5F770-5450-BE0E-28C8-0A4DBA161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AD241BF-63ED-E061-750A-6026DFE68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70E1-2255-4777-99B1-279CFE1030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691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B76FA5-B673-E149-5BD7-8B684C456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990401B-A2C2-5FFB-0EC6-795528CB57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7FC9062-469A-E21B-6963-8D5B30DA2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529E5A6-FBE0-9215-3B59-467EF16EE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5AE22-F66A-49D7-AD8C-A22A6C63DAC7}" type="datetimeFigureOut">
              <a:rPr lang="ko-KR" altLang="en-US" smtClean="0"/>
              <a:t>2023-10-16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C12B0B6-F2D7-5433-AF7C-9F6725D93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B1EC64A-A165-AFCB-60AA-43F2740EE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70E1-2255-4777-99B1-279CFE1030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0920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7DCE336-EB1B-899E-A450-D6A42A26F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AE19BF8-57C1-B4C1-7CA8-BAEDF8306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81CAC6-95FA-E5EB-B9B3-CBE90727F5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5AE22-F66A-49D7-AD8C-A22A6C63DAC7}" type="datetimeFigureOut">
              <a:rPr lang="ko-KR" altLang="en-US" smtClean="0"/>
              <a:t>2023-10-16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20B672A-F5ED-826B-94B4-2BA2759DC2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2FB60FD-3926-4E5D-77D6-0459FFD2C5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670E1-2255-4777-99B1-279CFE1030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119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ost.naver.com/viewer/postView.nhn?volumeNo=29753466&amp;memberNo=38952356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E8E035-015B-93B0-1DE6-0BD4011FC596}"/>
              </a:ext>
            </a:extLst>
          </p:cNvPr>
          <p:cNvSpPr txBox="1"/>
          <p:nvPr/>
        </p:nvSpPr>
        <p:spPr>
          <a:xfrm>
            <a:off x="1195526" y="3105834"/>
            <a:ext cx="9800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/>
              <a:t>스토리 쇼핑 주문</a:t>
            </a:r>
            <a:r>
              <a:rPr lang="en-US" altLang="ko-KR" sz="3600" b="1"/>
              <a:t>/</a:t>
            </a:r>
            <a:r>
              <a:rPr lang="ko-KR" altLang="en-US" sz="3600" b="1"/>
              <a:t>배송 관리</a:t>
            </a:r>
          </a:p>
        </p:txBody>
      </p:sp>
    </p:spTree>
    <p:extLst>
      <p:ext uri="{BB962C8B-B14F-4D97-AF65-F5344CB8AC3E}">
        <p14:creationId xmlns:p14="http://schemas.microsoft.com/office/powerpoint/2010/main" val="152871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FC9C9DB-F13C-26C5-57EB-981B2D36C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3" y="692319"/>
            <a:ext cx="11349960" cy="547336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0" name="직사각형 29">
            <a:extLst>
              <a:ext uri="{FF2B5EF4-FFF2-40B4-BE49-F238E27FC236}">
                <a16:creationId xmlns:a16="http://schemas.microsoft.com/office/drawing/2014/main" id="{D3E280BC-D9D7-5D10-5ECD-26C8F0D7444C}"/>
              </a:ext>
            </a:extLst>
          </p:cNvPr>
          <p:cNvSpPr/>
          <p:nvPr/>
        </p:nvSpPr>
        <p:spPr>
          <a:xfrm>
            <a:off x="1997381" y="1500060"/>
            <a:ext cx="2607008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0B8C3B-5879-5816-4D88-C0B8EFEE1CAC}"/>
              </a:ext>
            </a:extLst>
          </p:cNvPr>
          <p:cNvSpPr txBox="1"/>
          <p:nvPr/>
        </p:nvSpPr>
        <p:spPr>
          <a:xfrm>
            <a:off x="2076121" y="1610318"/>
            <a:ext cx="226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b="1"/>
              <a:t>상품 주문 </a:t>
            </a:r>
            <a:r>
              <a:rPr lang="en-US" altLang="ko-KR" sz="1050" b="1"/>
              <a:t>TOP 10</a:t>
            </a:r>
            <a:endParaRPr lang="ko-KR" altLang="en-US" sz="1050" b="1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E67512-7917-8C1D-FCEF-ED8CCACD2CA6}"/>
              </a:ext>
            </a:extLst>
          </p:cNvPr>
          <p:cNvSpPr txBox="1"/>
          <p:nvPr/>
        </p:nvSpPr>
        <p:spPr>
          <a:xfrm>
            <a:off x="2076121" y="1868845"/>
            <a:ext cx="381000" cy="991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800" b="1"/>
              <a:t>1</a:t>
            </a:r>
            <a:r>
              <a:rPr lang="ko-KR" altLang="en-US" sz="800" b="1"/>
              <a:t>위</a:t>
            </a:r>
            <a:endParaRPr lang="en-US" altLang="ko-KR" sz="800" b="1"/>
          </a:p>
          <a:p>
            <a:pPr>
              <a:lnSpc>
                <a:spcPct val="150000"/>
              </a:lnSpc>
            </a:pPr>
            <a:r>
              <a:rPr lang="en-US" altLang="ko-KR" sz="800" b="1"/>
              <a:t>2</a:t>
            </a:r>
            <a:r>
              <a:rPr lang="ko-KR" altLang="en-US" sz="800" b="1"/>
              <a:t>위</a:t>
            </a:r>
            <a:endParaRPr lang="en-US" altLang="ko-KR" sz="800" b="1"/>
          </a:p>
          <a:p>
            <a:pPr>
              <a:lnSpc>
                <a:spcPct val="150000"/>
              </a:lnSpc>
            </a:pPr>
            <a:r>
              <a:rPr lang="en-US" altLang="ko-KR" sz="800" b="1"/>
              <a:t>3</a:t>
            </a:r>
            <a:r>
              <a:rPr lang="ko-KR" altLang="en-US" sz="800" b="1"/>
              <a:t>위</a:t>
            </a:r>
            <a:endParaRPr lang="en-US" altLang="ko-KR" sz="800" b="1"/>
          </a:p>
          <a:p>
            <a:pPr>
              <a:lnSpc>
                <a:spcPct val="150000"/>
              </a:lnSpc>
            </a:pPr>
            <a:r>
              <a:rPr lang="en-US" altLang="ko-KR" sz="800" b="1"/>
              <a:t>4</a:t>
            </a:r>
            <a:r>
              <a:rPr lang="ko-KR" altLang="en-US" sz="800" b="1"/>
              <a:t>위</a:t>
            </a:r>
            <a:endParaRPr lang="en-US" altLang="ko-KR" sz="800" b="1"/>
          </a:p>
          <a:p>
            <a:pPr>
              <a:lnSpc>
                <a:spcPct val="150000"/>
              </a:lnSpc>
            </a:pPr>
            <a:r>
              <a:rPr lang="en-US" altLang="ko-KR" sz="800" b="1"/>
              <a:t>5</a:t>
            </a:r>
            <a:r>
              <a:rPr lang="ko-KR" altLang="en-US" sz="800" b="1"/>
              <a:t>위</a:t>
            </a:r>
            <a:endParaRPr lang="en-US" altLang="ko-KR" sz="800" b="1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012F2F6-0518-FE18-6DE0-6963306A16AB}"/>
              </a:ext>
            </a:extLst>
          </p:cNvPr>
          <p:cNvSpPr txBox="1"/>
          <p:nvPr/>
        </p:nvSpPr>
        <p:spPr>
          <a:xfrm>
            <a:off x="2304721" y="1868845"/>
            <a:ext cx="2299668" cy="1274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/>
              <a:t>상품명 </a:t>
            </a:r>
            <a:r>
              <a:rPr lang="en-US" altLang="ko-KR" sz="800"/>
              <a:t>(</a:t>
            </a:r>
            <a:r>
              <a:rPr lang="ko-KR" altLang="en-US" sz="800"/>
              <a:t>주문 수</a:t>
            </a:r>
            <a:r>
              <a:rPr lang="en-US" altLang="ko-KR" sz="800"/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800"/>
              <a:t>상품명 </a:t>
            </a:r>
            <a:r>
              <a:rPr lang="en-US" altLang="ko-KR" sz="800"/>
              <a:t>(</a:t>
            </a:r>
            <a:r>
              <a:rPr lang="ko-KR" altLang="en-US" sz="800"/>
              <a:t>주문 수</a:t>
            </a:r>
            <a:r>
              <a:rPr lang="en-US" altLang="ko-KR" sz="800"/>
              <a:t>)</a:t>
            </a:r>
            <a:endParaRPr lang="en-US" altLang="ko-KR" sz="600"/>
          </a:p>
          <a:p>
            <a:pPr>
              <a:lnSpc>
                <a:spcPct val="150000"/>
              </a:lnSpc>
            </a:pPr>
            <a:r>
              <a:rPr lang="ko-KR" altLang="en-US" sz="800"/>
              <a:t>상품명 </a:t>
            </a:r>
            <a:r>
              <a:rPr lang="en-US" altLang="ko-KR" sz="800"/>
              <a:t>(</a:t>
            </a:r>
            <a:r>
              <a:rPr lang="ko-KR" altLang="en-US" sz="800"/>
              <a:t>주문 수</a:t>
            </a:r>
            <a:r>
              <a:rPr lang="en-US" altLang="ko-KR" sz="800"/>
              <a:t>)</a:t>
            </a:r>
            <a:endParaRPr lang="en-US" altLang="ko-KR" sz="600"/>
          </a:p>
          <a:p>
            <a:pPr>
              <a:lnSpc>
                <a:spcPct val="150000"/>
              </a:lnSpc>
            </a:pPr>
            <a:r>
              <a:rPr lang="ko-KR" altLang="en-US" sz="800"/>
              <a:t>상품명 </a:t>
            </a:r>
            <a:r>
              <a:rPr lang="en-US" altLang="ko-KR" sz="800"/>
              <a:t>(</a:t>
            </a:r>
            <a:r>
              <a:rPr lang="ko-KR" altLang="en-US" sz="800"/>
              <a:t>주문 수</a:t>
            </a:r>
            <a:r>
              <a:rPr lang="en-US" altLang="ko-KR" sz="800"/>
              <a:t>)</a:t>
            </a:r>
            <a:endParaRPr lang="en-US" altLang="ko-KR" sz="600"/>
          </a:p>
          <a:p>
            <a:pPr>
              <a:lnSpc>
                <a:spcPct val="150000"/>
              </a:lnSpc>
            </a:pPr>
            <a:r>
              <a:rPr lang="ko-KR" altLang="en-US" sz="800"/>
              <a:t>상품명 </a:t>
            </a:r>
            <a:r>
              <a:rPr lang="en-US" altLang="ko-KR" sz="800"/>
              <a:t>(</a:t>
            </a:r>
            <a:r>
              <a:rPr lang="ko-KR" altLang="en-US" sz="800"/>
              <a:t>주문 수</a:t>
            </a:r>
            <a:r>
              <a:rPr lang="en-US" altLang="ko-KR" sz="800"/>
              <a:t>)</a:t>
            </a:r>
            <a:endParaRPr lang="en-US" altLang="ko-KR" sz="600"/>
          </a:p>
          <a:p>
            <a:pPr algn="r">
              <a:lnSpc>
                <a:spcPct val="150000"/>
              </a:lnSpc>
            </a:pPr>
            <a:endParaRPr lang="en-US" altLang="ko-KR" sz="600"/>
          </a:p>
          <a:p>
            <a:pPr algn="r">
              <a:lnSpc>
                <a:spcPct val="150000"/>
              </a:lnSpc>
            </a:pPr>
            <a:r>
              <a:rPr lang="ko-KR" altLang="en-US" sz="600"/>
              <a:t>자세히 보기</a:t>
            </a:r>
            <a:endParaRPr lang="en-US" altLang="ko-KR" sz="600"/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4E4AAB9D-50E2-4E5F-08BD-801B4F663364}"/>
              </a:ext>
            </a:extLst>
          </p:cNvPr>
          <p:cNvSpPr/>
          <p:nvPr/>
        </p:nvSpPr>
        <p:spPr>
          <a:xfrm>
            <a:off x="4328838" y="1552817"/>
            <a:ext cx="228600" cy="20031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/>
              <a:t>연</a:t>
            </a:r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477C7CA6-AC36-EC01-1EC9-ACE4B829CBC8}"/>
              </a:ext>
            </a:extLst>
          </p:cNvPr>
          <p:cNvSpPr/>
          <p:nvPr/>
        </p:nvSpPr>
        <p:spPr>
          <a:xfrm>
            <a:off x="4328838" y="1790278"/>
            <a:ext cx="228600" cy="20031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월</a:t>
            </a:r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CF5DAB7C-B757-8CDA-08B4-146E27C133EA}"/>
              </a:ext>
            </a:extLst>
          </p:cNvPr>
          <p:cNvSpPr/>
          <p:nvPr/>
        </p:nvSpPr>
        <p:spPr>
          <a:xfrm>
            <a:off x="4326139" y="2027739"/>
            <a:ext cx="228600" cy="20031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일</a:t>
            </a:r>
          </a:p>
        </p:txBody>
      </p:sp>
      <p:grpSp>
        <p:nvGrpSpPr>
          <p:cNvPr id="79" name="그룹 78">
            <a:extLst>
              <a:ext uri="{FF2B5EF4-FFF2-40B4-BE49-F238E27FC236}">
                <a16:creationId xmlns:a16="http://schemas.microsoft.com/office/drawing/2014/main" id="{7209B5DD-AEEF-CBC5-BB6D-6A15B9F1421D}"/>
              </a:ext>
            </a:extLst>
          </p:cNvPr>
          <p:cNvGrpSpPr/>
          <p:nvPr/>
        </p:nvGrpSpPr>
        <p:grpSpPr>
          <a:xfrm>
            <a:off x="1794974" y="1923687"/>
            <a:ext cx="273426" cy="200053"/>
            <a:chOff x="889701" y="2161677"/>
            <a:chExt cx="273426" cy="200053"/>
          </a:xfrm>
        </p:grpSpPr>
        <p:sp>
          <p:nvSpPr>
            <p:cNvPr id="80" name="이등변 삼각형 79">
              <a:extLst>
                <a:ext uri="{FF2B5EF4-FFF2-40B4-BE49-F238E27FC236}">
                  <a16:creationId xmlns:a16="http://schemas.microsoft.com/office/drawing/2014/main" id="{C887C17F-5984-1562-08BA-E3C776942040}"/>
                </a:ext>
              </a:extLst>
            </p:cNvPr>
            <p:cNvSpPr/>
            <p:nvPr/>
          </p:nvSpPr>
          <p:spPr>
            <a:xfrm rot="5400000">
              <a:off x="1084967" y="2225519"/>
              <a:ext cx="83950" cy="72370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95363" fontAlgn="t" latinLnBrk="0">
                <a:spcBef>
                  <a:spcPct val="70000"/>
                </a:spcBef>
                <a:spcAft>
                  <a:spcPct val="0"/>
                </a:spcAft>
              </a:pPr>
              <a:endParaRPr kumimoji="1" lang="ko-KR" altLang="en-US" sz="900">
                <a:solidFill>
                  <a:prstClr val="white"/>
                </a:solidFill>
                <a:latin typeface="Pretendard" panose="02000503000000020004" pitchFamily="50" charset="-127"/>
                <a:ea typeface="Pretendard" panose="02000503000000020004" pitchFamily="50" charset="-127"/>
              </a:endParaRPr>
            </a:p>
          </p:txBody>
        </p:sp>
        <p:grpSp>
          <p:nvGrpSpPr>
            <p:cNvPr id="81" name="그룹 80">
              <a:extLst>
                <a:ext uri="{FF2B5EF4-FFF2-40B4-BE49-F238E27FC236}">
                  <a16:creationId xmlns:a16="http://schemas.microsoft.com/office/drawing/2014/main" id="{CECA3075-1323-75D6-7A9D-243F5CC086BB}"/>
                </a:ext>
              </a:extLst>
            </p:cNvPr>
            <p:cNvGrpSpPr/>
            <p:nvPr/>
          </p:nvGrpSpPr>
          <p:grpSpPr>
            <a:xfrm>
              <a:off x="889701" y="2161677"/>
              <a:ext cx="244417" cy="200053"/>
              <a:chOff x="5647053" y="5239718"/>
              <a:chExt cx="244417" cy="200053"/>
            </a:xfrm>
          </p:grpSpPr>
          <p:sp>
            <p:nvSpPr>
              <p:cNvPr id="82" name="Oval 593">
                <a:extLst>
                  <a:ext uri="{FF2B5EF4-FFF2-40B4-BE49-F238E27FC236}">
                    <a16:creationId xmlns:a16="http://schemas.microsoft.com/office/drawing/2014/main" id="{F9625E43-761B-29F6-F240-BE6663126F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5539" y="5253447"/>
                <a:ext cx="172594" cy="172594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lIns="0" tIns="0" rIns="0" bIns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95363" fontAlgn="t" latinLnBrk="0">
                  <a:spcBef>
                    <a:spcPct val="70000"/>
                  </a:spcBef>
                </a:pPr>
                <a:endParaRPr lang="en-US" altLang="ko-KR" sz="800" b="1" dirty="0">
                  <a:solidFill>
                    <a:prstClr val="white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  <p:sp>
            <p:nvSpPr>
              <p:cNvPr id="83" name="TextBox 14">
                <a:extLst>
                  <a:ext uri="{FF2B5EF4-FFF2-40B4-BE49-F238E27FC236}">
                    <a16:creationId xmlns:a16="http://schemas.microsoft.com/office/drawing/2014/main" id="{CD9984A5-23D3-4D40-5B9D-E963990C9CE3}"/>
                  </a:ext>
                </a:extLst>
              </p:cNvPr>
              <p:cNvSpPr txBox="1"/>
              <p:nvPr/>
            </p:nvSpPr>
            <p:spPr>
              <a:xfrm>
                <a:off x="5647053" y="5239718"/>
                <a:ext cx="244417" cy="200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45719" tIns="45719" rIns="45719" bIns="45719" numCol="1" spcCol="38100" rtlCol="0" anchor="t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700" b="1">
                    <a:solidFill>
                      <a:schemeClr val="bg1"/>
                    </a:solidFill>
                    <a:latin typeface="Pretendard" panose="02000503000000020004" pitchFamily="50" charset="-127"/>
                    <a:ea typeface="Pretendard" panose="02000503000000020004" pitchFamily="50" charset="-127"/>
                  </a:rPr>
                  <a:t>2</a:t>
                </a:r>
                <a:endParaRPr lang="ko-KR" altLang="en-US" sz="700" b="1" dirty="0">
                  <a:solidFill>
                    <a:schemeClr val="bg1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</p:grpSp>
      </p:grpSp>
      <p:graphicFrame>
        <p:nvGraphicFramePr>
          <p:cNvPr id="84" name="표 83">
            <a:extLst>
              <a:ext uri="{FF2B5EF4-FFF2-40B4-BE49-F238E27FC236}">
                <a16:creationId xmlns:a16="http://schemas.microsoft.com/office/drawing/2014/main" id="{F8F1334E-2C2A-5CE8-3D9E-C94FA5CF07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785018"/>
              </p:ext>
            </p:extLst>
          </p:nvPr>
        </p:nvGraphicFramePr>
        <p:xfrm>
          <a:off x="7837687" y="1478238"/>
          <a:ext cx="4017818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896">
                  <a:extLst>
                    <a:ext uri="{9D8B030D-6E8A-4147-A177-3AD203B41FA5}">
                      <a16:colId xmlns:a16="http://schemas.microsoft.com/office/drawing/2014/main" val="1076863512"/>
                    </a:ext>
                  </a:extLst>
                </a:gridCol>
                <a:gridCol w="3516922">
                  <a:extLst>
                    <a:ext uri="{9D8B030D-6E8A-4147-A177-3AD203B41FA5}">
                      <a16:colId xmlns:a16="http://schemas.microsoft.com/office/drawing/2014/main" val="1839731202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1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로그인된 관리자의 권한 매장 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+ 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매장 코드 표시</a:t>
                      </a:r>
                      <a:endParaRPr lang="en-US" altLang="ko-KR" sz="800" b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196965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2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권한 매장의 상품 주문 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TOP 5 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표시</a:t>
                      </a:r>
                      <a:endParaRPr lang="en-US" altLang="ko-KR" sz="800" b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989035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3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해당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 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통계 메뉴로 이동</a:t>
                      </a:r>
                      <a:endParaRPr lang="en-US" altLang="ko-KR" sz="800" b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  <a:p>
                      <a:pPr latinLnBrk="1"/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- 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스토리 쇼핑 상품 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: [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포인트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/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구매관리 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&gt; 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상품별 주문 순위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]</a:t>
                      </a:r>
                    </a:p>
                    <a:p>
                      <a:pPr latinLnBrk="1"/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*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현재 권한이 없는 메뉴인데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, 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해당되는 매장에 대한 통계 결과만 조회할 수 있도록 </a:t>
                      </a:r>
                      <a:endParaRPr lang="en-US" altLang="ko-KR" sz="800" b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  <a:p>
                      <a:pPr latinLnBrk="1"/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부탁드립니다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116126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4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스토리 쇼핑 주문 현황 표시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(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주문 상태에 따른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715636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5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스토리 쇼핑 문의 답변 현황 표시</a:t>
                      </a:r>
                      <a:endParaRPr lang="en-US" altLang="ko-KR" sz="800" b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596737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6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스토리 쇼핑 취소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/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교환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/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환불 현황  표시</a:t>
                      </a:r>
                      <a:endParaRPr lang="en-US" altLang="ko-KR" sz="800" b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677095"/>
                  </a:ext>
                </a:extLst>
              </a:tr>
            </a:tbl>
          </a:graphicData>
        </a:graphic>
      </p:graphicFrame>
      <p:sp>
        <p:nvSpPr>
          <p:cNvPr id="85" name="TextBox 84">
            <a:extLst>
              <a:ext uri="{FF2B5EF4-FFF2-40B4-BE49-F238E27FC236}">
                <a16:creationId xmlns:a16="http://schemas.microsoft.com/office/drawing/2014/main" id="{6F4E4215-0FA0-FFB8-5824-4DA763219DA2}"/>
              </a:ext>
            </a:extLst>
          </p:cNvPr>
          <p:cNvSpPr txBox="1"/>
          <p:nvPr/>
        </p:nvSpPr>
        <p:spPr>
          <a:xfrm>
            <a:off x="323445" y="272131"/>
            <a:ext cx="3578469" cy="2462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000" b="1"/>
              <a:t>스토리 쇼핑 관리자일 경우 대시보드</a:t>
            </a:r>
          </a:p>
        </p:txBody>
      </p:sp>
      <p:grpSp>
        <p:nvGrpSpPr>
          <p:cNvPr id="91" name="그룹 90">
            <a:extLst>
              <a:ext uri="{FF2B5EF4-FFF2-40B4-BE49-F238E27FC236}">
                <a16:creationId xmlns:a16="http://schemas.microsoft.com/office/drawing/2014/main" id="{D81DE517-41B2-23A2-FBB6-AD212FEB11C2}"/>
              </a:ext>
            </a:extLst>
          </p:cNvPr>
          <p:cNvGrpSpPr/>
          <p:nvPr/>
        </p:nvGrpSpPr>
        <p:grpSpPr>
          <a:xfrm>
            <a:off x="3788368" y="2948256"/>
            <a:ext cx="273426" cy="200053"/>
            <a:chOff x="889701" y="2161677"/>
            <a:chExt cx="273426" cy="200053"/>
          </a:xfrm>
        </p:grpSpPr>
        <p:sp>
          <p:nvSpPr>
            <p:cNvPr id="92" name="이등변 삼각형 91">
              <a:extLst>
                <a:ext uri="{FF2B5EF4-FFF2-40B4-BE49-F238E27FC236}">
                  <a16:creationId xmlns:a16="http://schemas.microsoft.com/office/drawing/2014/main" id="{2634A925-5387-B51C-5CEA-EA8F47DF214D}"/>
                </a:ext>
              </a:extLst>
            </p:cNvPr>
            <p:cNvSpPr/>
            <p:nvPr/>
          </p:nvSpPr>
          <p:spPr>
            <a:xfrm rot="5400000">
              <a:off x="1084967" y="2225519"/>
              <a:ext cx="83950" cy="72370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95363" fontAlgn="t" latinLnBrk="0">
                <a:spcBef>
                  <a:spcPct val="70000"/>
                </a:spcBef>
                <a:spcAft>
                  <a:spcPct val="0"/>
                </a:spcAft>
              </a:pPr>
              <a:endParaRPr kumimoji="1" lang="ko-KR" altLang="en-US" sz="900">
                <a:solidFill>
                  <a:prstClr val="white"/>
                </a:solidFill>
                <a:latin typeface="Pretendard" panose="02000503000000020004" pitchFamily="50" charset="-127"/>
                <a:ea typeface="Pretendard" panose="02000503000000020004" pitchFamily="50" charset="-127"/>
              </a:endParaRPr>
            </a:p>
          </p:txBody>
        </p:sp>
        <p:grpSp>
          <p:nvGrpSpPr>
            <p:cNvPr id="93" name="그룹 92">
              <a:extLst>
                <a:ext uri="{FF2B5EF4-FFF2-40B4-BE49-F238E27FC236}">
                  <a16:creationId xmlns:a16="http://schemas.microsoft.com/office/drawing/2014/main" id="{36F3B329-A7E0-CEF9-A1CC-F1B07EA5728E}"/>
                </a:ext>
              </a:extLst>
            </p:cNvPr>
            <p:cNvGrpSpPr/>
            <p:nvPr/>
          </p:nvGrpSpPr>
          <p:grpSpPr>
            <a:xfrm>
              <a:off x="889701" y="2161677"/>
              <a:ext cx="244417" cy="200053"/>
              <a:chOff x="5647053" y="5239718"/>
              <a:chExt cx="244417" cy="200053"/>
            </a:xfrm>
          </p:grpSpPr>
          <p:sp>
            <p:nvSpPr>
              <p:cNvPr id="94" name="Oval 593">
                <a:extLst>
                  <a:ext uri="{FF2B5EF4-FFF2-40B4-BE49-F238E27FC236}">
                    <a16:creationId xmlns:a16="http://schemas.microsoft.com/office/drawing/2014/main" id="{E99E70E6-7E32-CB7E-4C92-79190C990D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5539" y="5253447"/>
                <a:ext cx="172594" cy="172594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lIns="0" tIns="0" rIns="0" bIns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95363" fontAlgn="t" latinLnBrk="0">
                  <a:spcBef>
                    <a:spcPct val="70000"/>
                  </a:spcBef>
                </a:pPr>
                <a:endParaRPr lang="en-US" altLang="ko-KR" sz="800" b="1" dirty="0">
                  <a:solidFill>
                    <a:prstClr val="white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  <p:sp>
            <p:nvSpPr>
              <p:cNvPr id="95" name="TextBox 14">
                <a:extLst>
                  <a:ext uri="{FF2B5EF4-FFF2-40B4-BE49-F238E27FC236}">
                    <a16:creationId xmlns:a16="http://schemas.microsoft.com/office/drawing/2014/main" id="{942FAD72-3FB4-5DE5-36FE-2CC37ACCBAD9}"/>
                  </a:ext>
                </a:extLst>
              </p:cNvPr>
              <p:cNvSpPr txBox="1"/>
              <p:nvPr/>
            </p:nvSpPr>
            <p:spPr>
              <a:xfrm>
                <a:off x="5647053" y="5239718"/>
                <a:ext cx="244417" cy="200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45719" tIns="45719" rIns="45719" bIns="45719" numCol="1" spcCol="38100" rtlCol="0" anchor="t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700" b="1">
                    <a:solidFill>
                      <a:schemeClr val="bg1"/>
                    </a:solidFill>
                    <a:latin typeface="Pretendard" panose="02000503000000020004" pitchFamily="50" charset="-127"/>
                    <a:ea typeface="Pretendard" panose="02000503000000020004" pitchFamily="50" charset="-127"/>
                  </a:rPr>
                  <a:t>3</a:t>
                </a:r>
                <a:endParaRPr lang="ko-KR" altLang="en-US" sz="700" b="1" dirty="0">
                  <a:solidFill>
                    <a:schemeClr val="bg1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65392FA-CBD0-21FC-9964-4DBFA1551377}"/>
              </a:ext>
            </a:extLst>
          </p:cNvPr>
          <p:cNvSpPr txBox="1"/>
          <p:nvPr/>
        </p:nvSpPr>
        <p:spPr>
          <a:xfrm>
            <a:off x="1988142" y="3338722"/>
            <a:ext cx="18002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b="1"/>
              <a:t>스토리 쇼핑 주문 현황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77A110D5-6607-B5D4-5A01-106838CD3842}"/>
              </a:ext>
            </a:extLst>
          </p:cNvPr>
          <p:cNvSpPr/>
          <p:nvPr/>
        </p:nvSpPr>
        <p:spPr>
          <a:xfrm>
            <a:off x="1988142" y="3653012"/>
            <a:ext cx="1199019" cy="575139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800" b="1">
                <a:solidFill>
                  <a:schemeClr val="tx1"/>
                </a:solidFill>
              </a:rPr>
              <a:t>결제 대기 중</a:t>
            </a:r>
            <a:endParaRPr lang="en-US" altLang="ko-KR" sz="800" b="1">
              <a:solidFill>
                <a:schemeClr val="tx1"/>
              </a:solidFill>
            </a:endParaRPr>
          </a:p>
          <a:p>
            <a:pPr algn="ctr"/>
            <a:endParaRPr lang="en-US" altLang="ko-KR" sz="800">
              <a:solidFill>
                <a:schemeClr val="tx1"/>
              </a:solidFill>
            </a:endParaRPr>
          </a:p>
          <a:p>
            <a:pPr algn="ctr"/>
            <a:r>
              <a:rPr lang="en-US" altLang="ko-KR" sz="80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EAB61626-359B-1DF7-B1AA-E5023453258A}"/>
              </a:ext>
            </a:extLst>
          </p:cNvPr>
          <p:cNvSpPr/>
          <p:nvPr/>
        </p:nvSpPr>
        <p:spPr>
          <a:xfrm>
            <a:off x="3236633" y="3653012"/>
            <a:ext cx="1199019" cy="575139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800" b="1">
                <a:solidFill>
                  <a:schemeClr val="tx1"/>
                </a:solidFill>
              </a:rPr>
              <a:t>상품 준비 중</a:t>
            </a:r>
            <a:endParaRPr lang="en-US" altLang="ko-KR" sz="800" b="1">
              <a:solidFill>
                <a:schemeClr val="tx1"/>
              </a:solidFill>
            </a:endParaRPr>
          </a:p>
          <a:p>
            <a:pPr algn="ctr"/>
            <a:endParaRPr lang="en-US" altLang="ko-KR" sz="800">
              <a:solidFill>
                <a:schemeClr val="tx1"/>
              </a:solidFill>
            </a:endParaRPr>
          </a:p>
          <a:p>
            <a:pPr algn="ctr"/>
            <a:r>
              <a:rPr lang="en-US" altLang="ko-KR" sz="800">
                <a:solidFill>
                  <a:schemeClr val="tx1"/>
                </a:solidFill>
              </a:rPr>
              <a:t>17</a:t>
            </a:r>
            <a:endParaRPr lang="ko-KR" altLang="en-US" sz="800">
              <a:solidFill>
                <a:schemeClr val="tx1"/>
              </a:solidFill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2A24D8BD-7022-6D72-2A80-D70F65E70621}"/>
              </a:ext>
            </a:extLst>
          </p:cNvPr>
          <p:cNvSpPr/>
          <p:nvPr/>
        </p:nvSpPr>
        <p:spPr>
          <a:xfrm>
            <a:off x="4485124" y="3653012"/>
            <a:ext cx="1199019" cy="575139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800" b="1">
                <a:solidFill>
                  <a:schemeClr val="tx1"/>
                </a:solidFill>
              </a:rPr>
              <a:t>배송 중</a:t>
            </a:r>
            <a:endParaRPr lang="en-US" altLang="ko-KR" sz="800" b="1">
              <a:solidFill>
                <a:schemeClr val="tx1"/>
              </a:solidFill>
            </a:endParaRPr>
          </a:p>
          <a:p>
            <a:pPr algn="ctr"/>
            <a:endParaRPr lang="en-US" altLang="ko-KR" sz="800">
              <a:solidFill>
                <a:schemeClr val="tx1"/>
              </a:solidFill>
            </a:endParaRPr>
          </a:p>
          <a:p>
            <a:pPr algn="ctr"/>
            <a:r>
              <a:rPr lang="en-US" altLang="ko-KR" sz="800">
                <a:solidFill>
                  <a:schemeClr val="tx1"/>
                </a:solidFill>
              </a:rPr>
              <a:t>13</a:t>
            </a:r>
            <a:endParaRPr lang="ko-KR" altLang="en-US" sz="800">
              <a:solidFill>
                <a:schemeClr val="tx1"/>
              </a:solidFill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2704B2AE-7FA3-7C29-C60F-24261CD29A4B}"/>
              </a:ext>
            </a:extLst>
          </p:cNvPr>
          <p:cNvSpPr/>
          <p:nvPr/>
        </p:nvSpPr>
        <p:spPr>
          <a:xfrm>
            <a:off x="5733616" y="3653012"/>
            <a:ext cx="1199019" cy="575139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800" b="1">
                <a:solidFill>
                  <a:schemeClr val="tx1"/>
                </a:solidFill>
              </a:rPr>
              <a:t>배송 완료</a:t>
            </a:r>
            <a:endParaRPr lang="en-US" altLang="ko-KR" sz="800" b="1">
              <a:solidFill>
                <a:schemeClr val="tx1"/>
              </a:solidFill>
            </a:endParaRPr>
          </a:p>
          <a:p>
            <a:pPr algn="ctr"/>
            <a:endParaRPr lang="en-US" altLang="ko-KR" sz="800">
              <a:solidFill>
                <a:schemeClr val="tx1"/>
              </a:solidFill>
            </a:endParaRPr>
          </a:p>
          <a:p>
            <a:pPr algn="ctr"/>
            <a:r>
              <a:rPr lang="en-US" altLang="ko-KR" sz="800">
                <a:solidFill>
                  <a:schemeClr val="tx1"/>
                </a:solidFill>
              </a:rPr>
              <a:t>45</a:t>
            </a:r>
            <a:endParaRPr lang="ko-KR" altLang="en-US" sz="800">
              <a:solidFill>
                <a:schemeClr val="tx1"/>
              </a:solidFill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B8DD95EC-D5F1-2784-431A-F3E85CEC4A33}"/>
              </a:ext>
            </a:extLst>
          </p:cNvPr>
          <p:cNvCxnSpPr>
            <a:cxnSpLocks/>
          </p:cNvCxnSpPr>
          <p:nvPr/>
        </p:nvCxnSpPr>
        <p:spPr>
          <a:xfrm>
            <a:off x="1988142" y="3903640"/>
            <a:ext cx="119901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55639EFF-6C67-6322-AD77-646C88FE0DEF}"/>
              </a:ext>
            </a:extLst>
          </p:cNvPr>
          <p:cNvCxnSpPr/>
          <p:nvPr/>
        </p:nvCxnSpPr>
        <p:spPr>
          <a:xfrm>
            <a:off x="3236633" y="3903640"/>
            <a:ext cx="119901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528AADEE-A806-FAEB-7270-5BDBEE0E691D}"/>
              </a:ext>
            </a:extLst>
          </p:cNvPr>
          <p:cNvCxnSpPr/>
          <p:nvPr/>
        </p:nvCxnSpPr>
        <p:spPr>
          <a:xfrm>
            <a:off x="4485124" y="3905917"/>
            <a:ext cx="119901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90E0F24D-2779-6D61-14A1-1AF4A94B2C97}"/>
              </a:ext>
            </a:extLst>
          </p:cNvPr>
          <p:cNvCxnSpPr/>
          <p:nvPr/>
        </p:nvCxnSpPr>
        <p:spPr>
          <a:xfrm>
            <a:off x="5733615" y="3905917"/>
            <a:ext cx="119901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FCB6AD0E-0F13-54FF-5311-D900EFB859E3}"/>
              </a:ext>
            </a:extLst>
          </p:cNvPr>
          <p:cNvSpPr/>
          <p:nvPr/>
        </p:nvSpPr>
        <p:spPr>
          <a:xfrm>
            <a:off x="1996030" y="1145030"/>
            <a:ext cx="3874189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3261A46B-3D91-45F8-4354-1E866DDE8607}"/>
              </a:ext>
            </a:extLst>
          </p:cNvPr>
          <p:cNvSpPr/>
          <p:nvPr/>
        </p:nvSpPr>
        <p:spPr>
          <a:xfrm>
            <a:off x="1996030" y="1145211"/>
            <a:ext cx="1036730" cy="2616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05B7E8B-66A3-4224-B7BB-1174F6AFAF0E}"/>
              </a:ext>
            </a:extLst>
          </p:cNvPr>
          <p:cNvSpPr txBox="1"/>
          <p:nvPr/>
        </p:nvSpPr>
        <p:spPr>
          <a:xfrm>
            <a:off x="2009355" y="1161607"/>
            <a:ext cx="10234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b="1"/>
              <a:t>권한 매장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136C183-48F0-7D12-2940-564ADA3356C2}"/>
              </a:ext>
            </a:extLst>
          </p:cNvPr>
          <p:cNvSpPr txBox="1"/>
          <p:nvPr/>
        </p:nvSpPr>
        <p:spPr>
          <a:xfrm>
            <a:off x="3040304" y="1162706"/>
            <a:ext cx="36712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/>
              <a:t>매장명 </a:t>
            </a:r>
            <a:r>
              <a:rPr lang="en-US" altLang="ko-KR" sz="900"/>
              <a:t>(</a:t>
            </a:r>
            <a:r>
              <a:rPr lang="ko-KR" altLang="en-US" sz="900"/>
              <a:t>매장 코드 </a:t>
            </a:r>
            <a:r>
              <a:rPr lang="en-US" altLang="ko-KR" sz="900"/>
              <a:t>: 111111)</a:t>
            </a:r>
            <a:endParaRPr lang="ko-KR" altLang="en-US" sz="900"/>
          </a:p>
        </p:txBody>
      </p: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5B1C3A1C-E93D-1C8B-1E8F-9D16ABD448F3}"/>
              </a:ext>
            </a:extLst>
          </p:cNvPr>
          <p:cNvGrpSpPr/>
          <p:nvPr/>
        </p:nvGrpSpPr>
        <p:grpSpPr>
          <a:xfrm>
            <a:off x="1771233" y="1170595"/>
            <a:ext cx="273426" cy="200053"/>
            <a:chOff x="889701" y="2161677"/>
            <a:chExt cx="273426" cy="200053"/>
          </a:xfrm>
        </p:grpSpPr>
        <p:sp>
          <p:nvSpPr>
            <p:cNvPr id="57" name="이등변 삼각형 56">
              <a:extLst>
                <a:ext uri="{FF2B5EF4-FFF2-40B4-BE49-F238E27FC236}">
                  <a16:creationId xmlns:a16="http://schemas.microsoft.com/office/drawing/2014/main" id="{3CC01990-B373-9D61-1225-96AD0DAFE91E}"/>
                </a:ext>
              </a:extLst>
            </p:cNvPr>
            <p:cNvSpPr/>
            <p:nvPr/>
          </p:nvSpPr>
          <p:spPr>
            <a:xfrm rot="5400000">
              <a:off x="1084967" y="2225519"/>
              <a:ext cx="83950" cy="72370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95363" fontAlgn="t" latinLnBrk="0">
                <a:spcBef>
                  <a:spcPct val="70000"/>
                </a:spcBef>
                <a:spcAft>
                  <a:spcPct val="0"/>
                </a:spcAft>
              </a:pPr>
              <a:endParaRPr kumimoji="1" lang="ko-KR" altLang="en-US" sz="900">
                <a:solidFill>
                  <a:prstClr val="white"/>
                </a:solidFill>
                <a:latin typeface="Pretendard" panose="02000503000000020004" pitchFamily="50" charset="-127"/>
                <a:ea typeface="Pretendard" panose="02000503000000020004" pitchFamily="50" charset="-127"/>
              </a:endParaRPr>
            </a:p>
          </p:txBody>
        </p:sp>
        <p:grpSp>
          <p:nvGrpSpPr>
            <p:cNvPr id="58" name="그룹 57">
              <a:extLst>
                <a:ext uri="{FF2B5EF4-FFF2-40B4-BE49-F238E27FC236}">
                  <a16:creationId xmlns:a16="http://schemas.microsoft.com/office/drawing/2014/main" id="{9F6D3B6A-A166-0918-5726-B5B824E35FC8}"/>
                </a:ext>
              </a:extLst>
            </p:cNvPr>
            <p:cNvGrpSpPr/>
            <p:nvPr/>
          </p:nvGrpSpPr>
          <p:grpSpPr>
            <a:xfrm>
              <a:off x="889701" y="2161677"/>
              <a:ext cx="244417" cy="200053"/>
              <a:chOff x="5647053" y="5239718"/>
              <a:chExt cx="244417" cy="200053"/>
            </a:xfrm>
          </p:grpSpPr>
          <p:sp>
            <p:nvSpPr>
              <p:cNvPr id="59" name="Oval 593">
                <a:extLst>
                  <a:ext uri="{FF2B5EF4-FFF2-40B4-BE49-F238E27FC236}">
                    <a16:creationId xmlns:a16="http://schemas.microsoft.com/office/drawing/2014/main" id="{CC9DDD41-BD75-3FDF-FFDF-3482504B89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5539" y="5253447"/>
                <a:ext cx="172594" cy="172594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lIns="0" tIns="0" rIns="0" bIns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95363" fontAlgn="t" latinLnBrk="0">
                  <a:spcBef>
                    <a:spcPct val="70000"/>
                  </a:spcBef>
                </a:pPr>
                <a:endParaRPr lang="en-US" altLang="ko-KR" sz="800" b="1" dirty="0">
                  <a:solidFill>
                    <a:prstClr val="white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  <p:sp>
            <p:nvSpPr>
              <p:cNvPr id="60" name="TextBox 14">
                <a:extLst>
                  <a:ext uri="{FF2B5EF4-FFF2-40B4-BE49-F238E27FC236}">
                    <a16:creationId xmlns:a16="http://schemas.microsoft.com/office/drawing/2014/main" id="{265F84B8-11AD-8424-5DA1-959BDB5BD72C}"/>
                  </a:ext>
                </a:extLst>
              </p:cNvPr>
              <p:cNvSpPr txBox="1"/>
              <p:nvPr/>
            </p:nvSpPr>
            <p:spPr>
              <a:xfrm>
                <a:off x="5647053" y="5239718"/>
                <a:ext cx="244417" cy="200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45719" tIns="45719" rIns="45719" bIns="45719" numCol="1" spcCol="38100" rtlCol="0" anchor="t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700" b="1">
                    <a:solidFill>
                      <a:schemeClr val="bg1"/>
                    </a:solidFill>
                    <a:latin typeface="Pretendard" panose="02000503000000020004" pitchFamily="50" charset="-127"/>
                    <a:ea typeface="Pretendard" panose="02000503000000020004" pitchFamily="50" charset="-127"/>
                  </a:rPr>
                  <a:t>1</a:t>
                </a:r>
                <a:endParaRPr lang="ko-KR" altLang="en-US" sz="700" b="1" dirty="0">
                  <a:solidFill>
                    <a:schemeClr val="bg1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</p:grp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4A01D92C-99FC-58E6-38A8-558A6BFAD78D}"/>
              </a:ext>
            </a:extLst>
          </p:cNvPr>
          <p:cNvGrpSpPr/>
          <p:nvPr/>
        </p:nvGrpSpPr>
        <p:grpSpPr>
          <a:xfrm>
            <a:off x="1750312" y="3343786"/>
            <a:ext cx="273426" cy="200053"/>
            <a:chOff x="889701" y="2161677"/>
            <a:chExt cx="273426" cy="200053"/>
          </a:xfrm>
        </p:grpSpPr>
        <p:sp>
          <p:nvSpPr>
            <p:cNvPr id="62" name="이등변 삼각형 61">
              <a:extLst>
                <a:ext uri="{FF2B5EF4-FFF2-40B4-BE49-F238E27FC236}">
                  <a16:creationId xmlns:a16="http://schemas.microsoft.com/office/drawing/2014/main" id="{B46A8BF9-28E0-D5DE-25A6-DA8847DF69F5}"/>
                </a:ext>
              </a:extLst>
            </p:cNvPr>
            <p:cNvSpPr/>
            <p:nvPr/>
          </p:nvSpPr>
          <p:spPr>
            <a:xfrm rot="5400000">
              <a:off x="1084967" y="2225519"/>
              <a:ext cx="83950" cy="72370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95363" fontAlgn="t" latinLnBrk="0">
                <a:spcBef>
                  <a:spcPct val="70000"/>
                </a:spcBef>
                <a:spcAft>
                  <a:spcPct val="0"/>
                </a:spcAft>
              </a:pPr>
              <a:endParaRPr kumimoji="1" lang="ko-KR" altLang="en-US" sz="900">
                <a:solidFill>
                  <a:prstClr val="white"/>
                </a:solidFill>
                <a:latin typeface="Pretendard" panose="02000503000000020004" pitchFamily="50" charset="-127"/>
                <a:ea typeface="Pretendard" panose="02000503000000020004" pitchFamily="50" charset="-127"/>
              </a:endParaRPr>
            </a:p>
          </p:txBody>
        </p:sp>
        <p:grpSp>
          <p:nvGrpSpPr>
            <p:cNvPr id="96" name="그룹 95">
              <a:extLst>
                <a:ext uri="{FF2B5EF4-FFF2-40B4-BE49-F238E27FC236}">
                  <a16:creationId xmlns:a16="http://schemas.microsoft.com/office/drawing/2014/main" id="{2F0415CF-15E2-9CF9-0ECF-52B3F2BD4622}"/>
                </a:ext>
              </a:extLst>
            </p:cNvPr>
            <p:cNvGrpSpPr/>
            <p:nvPr/>
          </p:nvGrpSpPr>
          <p:grpSpPr>
            <a:xfrm>
              <a:off x="889701" y="2161677"/>
              <a:ext cx="244417" cy="200053"/>
              <a:chOff x="5647053" y="5239718"/>
              <a:chExt cx="244417" cy="200053"/>
            </a:xfrm>
          </p:grpSpPr>
          <p:sp>
            <p:nvSpPr>
              <p:cNvPr id="97" name="Oval 593">
                <a:extLst>
                  <a:ext uri="{FF2B5EF4-FFF2-40B4-BE49-F238E27FC236}">
                    <a16:creationId xmlns:a16="http://schemas.microsoft.com/office/drawing/2014/main" id="{604BC351-6AA3-786D-098B-0B6FA34405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5539" y="5253447"/>
                <a:ext cx="172594" cy="172594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lIns="0" tIns="0" rIns="0" bIns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95363" fontAlgn="t" latinLnBrk="0">
                  <a:spcBef>
                    <a:spcPct val="70000"/>
                  </a:spcBef>
                </a:pPr>
                <a:endParaRPr lang="en-US" altLang="ko-KR" sz="800" b="1" dirty="0">
                  <a:solidFill>
                    <a:prstClr val="white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  <p:sp>
            <p:nvSpPr>
              <p:cNvPr id="98" name="TextBox 14">
                <a:extLst>
                  <a:ext uri="{FF2B5EF4-FFF2-40B4-BE49-F238E27FC236}">
                    <a16:creationId xmlns:a16="http://schemas.microsoft.com/office/drawing/2014/main" id="{6B0AAE8A-0E7D-100A-1337-1449FF1EE9DC}"/>
                  </a:ext>
                </a:extLst>
              </p:cNvPr>
              <p:cNvSpPr txBox="1"/>
              <p:nvPr/>
            </p:nvSpPr>
            <p:spPr>
              <a:xfrm>
                <a:off x="5647053" y="5239718"/>
                <a:ext cx="244417" cy="200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45719" tIns="45719" rIns="45719" bIns="45719" numCol="1" spcCol="38100" rtlCol="0" anchor="t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700" b="1">
                    <a:solidFill>
                      <a:schemeClr val="bg1"/>
                    </a:solidFill>
                    <a:latin typeface="Pretendard" panose="02000503000000020004" pitchFamily="50" charset="-127"/>
                    <a:ea typeface="Pretendard" panose="02000503000000020004" pitchFamily="50" charset="-127"/>
                  </a:rPr>
                  <a:t>4</a:t>
                </a:r>
                <a:endParaRPr lang="ko-KR" altLang="en-US" sz="700" b="1" dirty="0">
                  <a:solidFill>
                    <a:schemeClr val="bg1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C38FF19-E9B0-5AF7-D5BD-8CC76299EBD8}"/>
              </a:ext>
            </a:extLst>
          </p:cNvPr>
          <p:cNvSpPr txBox="1"/>
          <p:nvPr/>
        </p:nvSpPr>
        <p:spPr>
          <a:xfrm>
            <a:off x="1988142" y="4563516"/>
            <a:ext cx="21179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b="1"/>
              <a:t>스토리 쇼핑</a:t>
            </a:r>
            <a:r>
              <a:rPr lang="en-US" altLang="ko-KR" sz="1050" b="1"/>
              <a:t> </a:t>
            </a:r>
            <a:r>
              <a:rPr lang="ko-KR" altLang="en-US" sz="1050" b="1"/>
              <a:t>문의 답변 현황</a:t>
            </a: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15F48FC7-3B04-CA8E-70F7-8F31BA95434F}"/>
              </a:ext>
            </a:extLst>
          </p:cNvPr>
          <p:cNvSpPr/>
          <p:nvPr/>
        </p:nvSpPr>
        <p:spPr>
          <a:xfrm>
            <a:off x="1988142" y="4877806"/>
            <a:ext cx="1199019" cy="575139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800" b="1">
                <a:solidFill>
                  <a:schemeClr val="tx1"/>
                </a:solidFill>
              </a:rPr>
              <a:t>미답변</a:t>
            </a:r>
            <a:endParaRPr lang="en-US" altLang="ko-KR" sz="800" b="1">
              <a:solidFill>
                <a:schemeClr val="tx1"/>
              </a:solidFill>
            </a:endParaRPr>
          </a:p>
          <a:p>
            <a:pPr algn="ctr"/>
            <a:endParaRPr lang="en-US" altLang="ko-KR" sz="800">
              <a:solidFill>
                <a:schemeClr val="tx1"/>
              </a:solidFill>
            </a:endParaRPr>
          </a:p>
          <a:p>
            <a:pPr algn="ctr"/>
            <a:r>
              <a:rPr lang="en-US" altLang="ko-KR" sz="80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6393C128-6EBC-A5A9-4842-78D40ED9BDC4}"/>
              </a:ext>
            </a:extLst>
          </p:cNvPr>
          <p:cNvSpPr/>
          <p:nvPr/>
        </p:nvSpPr>
        <p:spPr>
          <a:xfrm>
            <a:off x="3236633" y="4877806"/>
            <a:ext cx="1199019" cy="575139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800" b="1">
                <a:solidFill>
                  <a:schemeClr val="tx1"/>
                </a:solidFill>
              </a:rPr>
              <a:t>답변</a:t>
            </a:r>
            <a:endParaRPr lang="en-US" altLang="ko-KR" sz="800" b="1">
              <a:solidFill>
                <a:schemeClr val="tx1"/>
              </a:solidFill>
            </a:endParaRPr>
          </a:p>
          <a:p>
            <a:pPr algn="ctr"/>
            <a:endParaRPr lang="en-US" altLang="ko-KR" sz="800">
              <a:solidFill>
                <a:schemeClr val="tx1"/>
              </a:solidFill>
            </a:endParaRPr>
          </a:p>
          <a:p>
            <a:pPr algn="ctr"/>
            <a:r>
              <a:rPr lang="en-US" altLang="ko-KR" sz="800">
                <a:solidFill>
                  <a:schemeClr val="tx1"/>
                </a:solidFill>
              </a:rPr>
              <a:t>45</a:t>
            </a:r>
            <a:endParaRPr lang="ko-KR" altLang="en-US" sz="800">
              <a:solidFill>
                <a:schemeClr val="tx1"/>
              </a:solidFill>
            </a:endParaRP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03CB9EEF-2C89-F0F8-5B9F-E699A6755F65}"/>
              </a:ext>
            </a:extLst>
          </p:cNvPr>
          <p:cNvCxnSpPr>
            <a:cxnSpLocks/>
          </p:cNvCxnSpPr>
          <p:nvPr/>
        </p:nvCxnSpPr>
        <p:spPr>
          <a:xfrm>
            <a:off x="1988142" y="5128434"/>
            <a:ext cx="119901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7C660870-3B00-EDC6-EB1E-37375CF9ED42}"/>
              </a:ext>
            </a:extLst>
          </p:cNvPr>
          <p:cNvCxnSpPr/>
          <p:nvPr/>
        </p:nvCxnSpPr>
        <p:spPr>
          <a:xfrm>
            <a:off x="3236633" y="5128434"/>
            <a:ext cx="119901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5E5212FE-C518-80F1-BB37-6C1E74E4BAF7}"/>
              </a:ext>
            </a:extLst>
          </p:cNvPr>
          <p:cNvGrpSpPr/>
          <p:nvPr/>
        </p:nvGrpSpPr>
        <p:grpSpPr>
          <a:xfrm>
            <a:off x="1750312" y="4593747"/>
            <a:ext cx="273426" cy="200053"/>
            <a:chOff x="889701" y="2161677"/>
            <a:chExt cx="273426" cy="200053"/>
          </a:xfrm>
        </p:grpSpPr>
        <p:sp>
          <p:nvSpPr>
            <p:cNvPr id="26" name="이등변 삼각형 25">
              <a:extLst>
                <a:ext uri="{FF2B5EF4-FFF2-40B4-BE49-F238E27FC236}">
                  <a16:creationId xmlns:a16="http://schemas.microsoft.com/office/drawing/2014/main" id="{7ED6100A-19A6-EFE2-AAE3-76D0E956FF2F}"/>
                </a:ext>
              </a:extLst>
            </p:cNvPr>
            <p:cNvSpPr/>
            <p:nvPr/>
          </p:nvSpPr>
          <p:spPr>
            <a:xfrm rot="5400000">
              <a:off x="1084967" y="2225519"/>
              <a:ext cx="83950" cy="72370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95363" fontAlgn="t" latinLnBrk="0">
                <a:spcBef>
                  <a:spcPct val="70000"/>
                </a:spcBef>
                <a:spcAft>
                  <a:spcPct val="0"/>
                </a:spcAft>
              </a:pPr>
              <a:endParaRPr kumimoji="1" lang="ko-KR" altLang="en-US" sz="900">
                <a:solidFill>
                  <a:prstClr val="white"/>
                </a:solidFill>
                <a:latin typeface="Pretendard" panose="02000503000000020004" pitchFamily="50" charset="-127"/>
                <a:ea typeface="Pretendard" panose="02000503000000020004" pitchFamily="50" charset="-127"/>
              </a:endParaRP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13C759A-0193-785F-BF5D-F13661CCDDA1}"/>
                </a:ext>
              </a:extLst>
            </p:cNvPr>
            <p:cNvGrpSpPr/>
            <p:nvPr/>
          </p:nvGrpSpPr>
          <p:grpSpPr>
            <a:xfrm>
              <a:off x="889701" y="2161677"/>
              <a:ext cx="244417" cy="200053"/>
              <a:chOff x="5647053" y="5239718"/>
              <a:chExt cx="244417" cy="200053"/>
            </a:xfrm>
          </p:grpSpPr>
          <p:sp>
            <p:nvSpPr>
              <p:cNvPr id="37" name="Oval 593">
                <a:extLst>
                  <a:ext uri="{FF2B5EF4-FFF2-40B4-BE49-F238E27FC236}">
                    <a16:creationId xmlns:a16="http://schemas.microsoft.com/office/drawing/2014/main" id="{395777A8-1BF8-DF4A-AADF-1F351A8700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5539" y="5253447"/>
                <a:ext cx="172594" cy="172594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lIns="0" tIns="0" rIns="0" bIns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95363" fontAlgn="t" latinLnBrk="0">
                  <a:spcBef>
                    <a:spcPct val="70000"/>
                  </a:spcBef>
                </a:pPr>
                <a:endParaRPr lang="en-US" altLang="ko-KR" sz="800" b="1" dirty="0">
                  <a:solidFill>
                    <a:prstClr val="white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  <p:sp>
            <p:nvSpPr>
              <p:cNvPr id="38" name="TextBox 14">
                <a:extLst>
                  <a:ext uri="{FF2B5EF4-FFF2-40B4-BE49-F238E27FC236}">
                    <a16:creationId xmlns:a16="http://schemas.microsoft.com/office/drawing/2014/main" id="{912C07C4-CF65-CA5D-3425-971EFF431112}"/>
                  </a:ext>
                </a:extLst>
              </p:cNvPr>
              <p:cNvSpPr txBox="1"/>
              <p:nvPr/>
            </p:nvSpPr>
            <p:spPr>
              <a:xfrm>
                <a:off x="5647053" y="5239718"/>
                <a:ext cx="244417" cy="200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45719" tIns="45719" rIns="45719" bIns="45719" numCol="1" spcCol="38100" rtlCol="0" anchor="t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700" b="1">
                    <a:solidFill>
                      <a:schemeClr val="bg1"/>
                    </a:solidFill>
                    <a:latin typeface="Pretendard" panose="02000503000000020004" pitchFamily="50" charset="-127"/>
                    <a:ea typeface="Pretendard" panose="02000503000000020004" pitchFamily="50" charset="-127"/>
                  </a:rPr>
                  <a:t>5</a:t>
                </a:r>
                <a:endParaRPr lang="ko-KR" altLang="en-US" sz="700" b="1" dirty="0">
                  <a:solidFill>
                    <a:schemeClr val="bg1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</p:grpSp>
      </p:grpSp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EA3BFE8A-F488-4311-71F7-AC22C7AE005D}"/>
              </a:ext>
            </a:extLst>
          </p:cNvPr>
          <p:cNvSpPr/>
          <p:nvPr/>
        </p:nvSpPr>
        <p:spPr>
          <a:xfrm>
            <a:off x="6973718" y="3651597"/>
            <a:ext cx="1199019" cy="575139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800" b="1">
                <a:solidFill>
                  <a:schemeClr val="tx1"/>
                </a:solidFill>
              </a:rPr>
              <a:t>구매 확정</a:t>
            </a:r>
            <a:endParaRPr lang="en-US" altLang="ko-KR" sz="800" b="1">
              <a:solidFill>
                <a:schemeClr val="tx1"/>
              </a:solidFill>
            </a:endParaRPr>
          </a:p>
          <a:p>
            <a:pPr algn="ctr"/>
            <a:endParaRPr lang="en-US" altLang="ko-KR" sz="800">
              <a:solidFill>
                <a:schemeClr val="tx1"/>
              </a:solidFill>
            </a:endParaRPr>
          </a:p>
          <a:p>
            <a:pPr algn="ctr"/>
            <a:r>
              <a:rPr lang="en-US" altLang="ko-KR" sz="800">
                <a:solidFill>
                  <a:schemeClr val="tx1"/>
                </a:solidFill>
              </a:rPr>
              <a:t>179</a:t>
            </a:r>
            <a:endParaRPr lang="ko-KR" altLang="en-US" sz="800">
              <a:solidFill>
                <a:schemeClr val="tx1"/>
              </a:solidFill>
            </a:endParaRPr>
          </a:p>
        </p:txBody>
      </p: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94DF20C1-6CB4-DFF6-D9BF-98DB46885131}"/>
              </a:ext>
            </a:extLst>
          </p:cNvPr>
          <p:cNvCxnSpPr/>
          <p:nvPr/>
        </p:nvCxnSpPr>
        <p:spPr>
          <a:xfrm>
            <a:off x="6973717" y="3904502"/>
            <a:ext cx="119901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3465A3F-FEA3-A7C8-91C1-977436317905}"/>
              </a:ext>
            </a:extLst>
          </p:cNvPr>
          <p:cNvSpPr txBox="1"/>
          <p:nvPr/>
        </p:nvSpPr>
        <p:spPr>
          <a:xfrm>
            <a:off x="5027419" y="4554202"/>
            <a:ext cx="21179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b="1"/>
              <a:t>취소</a:t>
            </a:r>
            <a:r>
              <a:rPr lang="en-US" altLang="ko-KR" sz="1050" b="1"/>
              <a:t>/</a:t>
            </a:r>
            <a:r>
              <a:rPr lang="ko-KR" altLang="en-US" sz="1050" b="1"/>
              <a:t>교환</a:t>
            </a:r>
            <a:r>
              <a:rPr lang="en-US" altLang="ko-KR" sz="1050" b="1"/>
              <a:t>/</a:t>
            </a:r>
            <a:r>
              <a:rPr lang="ko-KR" altLang="en-US" sz="1050" b="1"/>
              <a:t>환불 요청 현황</a:t>
            </a:r>
          </a:p>
        </p:txBody>
      </p:sp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299FFDD7-6D90-9402-3F29-5731C004B114}"/>
              </a:ext>
            </a:extLst>
          </p:cNvPr>
          <p:cNvSpPr/>
          <p:nvPr/>
        </p:nvSpPr>
        <p:spPr>
          <a:xfrm>
            <a:off x="5027419" y="4868492"/>
            <a:ext cx="1199019" cy="575139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800" b="1">
                <a:solidFill>
                  <a:schemeClr val="tx1"/>
                </a:solidFill>
              </a:rPr>
              <a:t>취소 요청</a:t>
            </a:r>
            <a:endParaRPr lang="en-US" altLang="ko-KR" sz="800" b="1">
              <a:solidFill>
                <a:schemeClr val="tx1"/>
              </a:solidFill>
            </a:endParaRPr>
          </a:p>
          <a:p>
            <a:pPr algn="ctr"/>
            <a:endParaRPr lang="en-US" altLang="ko-KR" sz="800">
              <a:solidFill>
                <a:schemeClr val="tx1"/>
              </a:solidFill>
            </a:endParaRPr>
          </a:p>
          <a:p>
            <a:pPr algn="ctr"/>
            <a:r>
              <a:rPr lang="en-US" altLang="ko-KR" sz="80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45" name="사각형: 둥근 모서리 44">
            <a:extLst>
              <a:ext uri="{FF2B5EF4-FFF2-40B4-BE49-F238E27FC236}">
                <a16:creationId xmlns:a16="http://schemas.microsoft.com/office/drawing/2014/main" id="{5E5495EE-5889-527C-895D-64054B803324}"/>
              </a:ext>
            </a:extLst>
          </p:cNvPr>
          <p:cNvSpPr/>
          <p:nvPr/>
        </p:nvSpPr>
        <p:spPr>
          <a:xfrm>
            <a:off x="6275910" y="4868492"/>
            <a:ext cx="1199019" cy="575139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800" b="1">
                <a:solidFill>
                  <a:schemeClr val="tx1"/>
                </a:solidFill>
              </a:rPr>
              <a:t>교환 요청</a:t>
            </a:r>
            <a:endParaRPr lang="en-US" altLang="ko-KR" sz="800" b="1">
              <a:solidFill>
                <a:schemeClr val="tx1"/>
              </a:solidFill>
            </a:endParaRPr>
          </a:p>
          <a:p>
            <a:pPr algn="ctr"/>
            <a:endParaRPr lang="en-US" altLang="ko-KR" sz="800">
              <a:solidFill>
                <a:schemeClr val="tx1"/>
              </a:solidFill>
            </a:endParaRPr>
          </a:p>
          <a:p>
            <a:pPr algn="ctr"/>
            <a:r>
              <a:rPr lang="en-US" altLang="ko-KR" sz="800">
                <a:solidFill>
                  <a:schemeClr val="tx1"/>
                </a:solidFill>
              </a:rPr>
              <a:t>45</a:t>
            </a:r>
            <a:endParaRPr lang="ko-KR" altLang="en-US" sz="800">
              <a:solidFill>
                <a:schemeClr val="tx1"/>
              </a:solidFill>
            </a:endParaRPr>
          </a:p>
        </p:txBody>
      </p:sp>
      <p:cxnSp>
        <p:nvCxnSpPr>
          <p:cNvPr id="46" name="직선 연결선 45">
            <a:extLst>
              <a:ext uri="{FF2B5EF4-FFF2-40B4-BE49-F238E27FC236}">
                <a16:creationId xmlns:a16="http://schemas.microsoft.com/office/drawing/2014/main" id="{64E8CA45-6DD5-A186-7834-A4709A81D7C4}"/>
              </a:ext>
            </a:extLst>
          </p:cNvPr>
          <p:cNvCxnSpPr>
            <a:cxnSpLocks/>
          </p:cNvCxnSpPr>
          <p:nvPr/>
        </p:nvCxnSpPr>
        <p:spPr>
          <a:xfrm>
            <a:off x="5027419" y="5119120"/>
            <a:ext cx="119901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7410A140-7A94-FE87-3AAE-D7EA95A2D33A}"/>
              </a:ext>
            </a:extLst>
          </p:cNvPr>
          <p:cNvCxnSpPr/>
          <p:nvPr/>
        </p:nvCxnSpPr>
        <p:spPr>
          <a:xfrm>
            <a:off x="6275910" y="5119120"/>
            <a:ext cx="119901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571483C7-6FEA-7115-CC90-DA8D2D194E34}"/>
              </a:ext>
            </a:extLst>
          </p:cNvPr>
          <p:cNvGrpSpPr/>
          <p:nvPr/>
        </p:nvGrpSpPr>
        <p:grpSpPr>
          <a:xfrm>
            <a:off x="4789589" y="4584433"/>
            <a:ext cx="273426" cy="200053"/>
            <a:chOff x="889701" y="2161677"/>
            <a:chExt cx="273426" cy="200053"/>
          </a:xfrm>
        </p:grpSpPr>
        <p:sp>
          <p:nvSpPr>
            <p:cNvPr id="49" name="이등변 삼각형 48">
              <a:extLst>
                <a:ext uri="{FF2B5EF4-FFF2-40B4-BE49-F238E27FC236}">
                  <a16:creationId xmlns:a16="http://schemas.microsoft.com/office/drawing/2014/main" id="{B868C8C0-0605-B545-1340-FB96A30EF836}"/>
                </a:ext>
              </a:extLst>
            </p:cNvPr>
            <p:cNvSpPr/>
            <p:nvPr/>
          </p:nvSpPr>
          <p:spPr>
            <a:xfrm rot="5400000">
              <a:off x="1084967" y="2225519"/>
              <a:ext cx="83950" cy="72370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95363" fontAlgn="t" latinLnBrk="0">
                <a:spcBef>
                  <a:spcPct val="70000"/>
                </a:spcBef>
                <a:spcAft>
                  <a:spcPct val="0"/>
                </a:spcAft>
              </a:pPr>
              <a:endParaRPr kumimoji="1" lang="ko-KR" altLang="en-US" sz="900">
                <a:solidFill>
                  <a:prstClr val="white"/>
                </a:solidFill>
                <a:latin typeface="Pretendard" panose="02000503000000020004" pitchFamily="50" charset="-127"/>
                <a:ea typeface="Pretendard" panose="02000503000000020004" pitchFamily="50" charset="-127"/>
              </a:endParaRPr>
            </a:p>
          </p:txBody>
        </p:sp>
        <p:grpSp>
          <p:nvGrpSpPr>
            <p:cNvPr id="51" name="그룹 50">
              <a:extLst>
                <a:ext uri="{FF2B5EF4-FFF2-40B4-BE49-F238E27FC236}">
                  <a16:creationId xmlns:a16="http://schemas.microsoft.com/office/drawing/2014/main" id="{797F812D-61DE-6179-960B-36BED1D43CA9}"/>
                </a:ext>
              </a:extLst>
            </p:cNvPr>
            <p:cNvGrpSpPr/>
            <p:nvPr/>
          </p:nvGrpSpPr>
          <p:grpSpPr>
            <a:xfrm>
              <a:off x="889701" y="2161677"/>
              <a:ext cx="244417" cy="200053"/>
              <a:chOff x="5647053" y="5239718"/>
              <a:chExt cx="244417" cy="200053"/>
            </a:xfrm>
          </p:grpSpPr>
          <p:sp>
            <p:nvSpPr>
              <p:cNvPr id="52" name="Oval 593">
                <a:extLst>
                  <a:ext uri="{FF2B5EF4-FFF2-40B4-BE49-F238E27FC236}">
                    <a16:creationId xmlns:a16="http://schemas.microsoft.com/office/drawing/2014/main" id="{7C62EB88-3178-912F-DFB6-CBA7FBD892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5539" y="5253447"/>
                <a:ext cx="172594" cy="172594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lIns="0" tIns="0" rIns="0" bIns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95363" fontAlgn="t" latinLnBrk="0">
                  <a:spcBef>
                    <a:spcPct val="70000"/>
                  </a:spcBef>
                </a:pPr>
                <a:endParaRPr lang="en-US" altLang="ko-KR" sz="800" b="1" dirty="0">
                  <a:solidFill>
                    <a:prstClr val="white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  <p:sp>
            <p:nvSpPr>
              <p:cNvPr id="53" name="TextBox 14">
                <a:extLst>
                  <a:ext uri="{FF2B5EF4-FFF2-40B4-BE49-F238E27FC236}">
                    <a16:creationId xmlns:a16="http://schemas.microsoft.com/office/drawing/2014/main" id="{C5838E04-2EED-5F1A-CF38-32E5F4C8B821}"/>
                  </a:ext>
                </a:extLst>
              </p:cNvPr>
              <p:cNvSpPr txBox="1"/>
              <p:nvPr/>
            </p:nvSpPr>
            <p:spPr>
              <a:xfrm>
                <a:off x="5647053" y="5239718"/>
                <a:ext cx="244417" cy="200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45719" tIns="45719" rIns="45719" bIns="45719" numCol="1" spcCol="38100" rtlCol="0" anchor="t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700" b="1">
                    <a:solidFill>
                      <a:schemeClr val="bg1"/>
                    </a:solidFill>
                    <a:latin typeface="Pretendard" panose="02000503000000020004" pitchFamily="50" charset="-127"/>
                    <a:ea typeface="Pretendard" panose="02000503000000020004" pitchFamily="50" charset="-127"/>
                  </a:rPr>
                  <a:t>6</a:t>
                </a:r>
                <a:endParaRPr lang="ko-KR" altLang="en-US" sz="700" b="1" dirty="0">
                  <a:solidFill>
                    <a:schemeClr val="bg1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</p:grpSp>
      </p:grpSp>
      <p:sp>
        <p:nvSpPr>
          <p:cNvPr id="54" name="사각형: 둥근 모서리 53">
            <a:extLst>
              <a:ext uri="{FF2B5EF4-FFF2-40B4-BE49-F238E27FC236}">
                <a16:creationId xmlns:a16="http://schemas.microsoft.com/office/drawing/2014/main" id="{11EB2B02-5CCA-C0A7-32AE-E3D9F283ED80}"/>
              </a:ext>
            </a:extLst>
          </p:cNvPr>
          <p:cNvSpPr/>
          <p:nvPr/>
        </p:nvSpPr>
        <p:spPr>
          <a:xfrm>
            <a:off x="7526189" y="4868492"/>
            <a:ext cx="1199019" cy="575139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800" b="1">
                <a:solidFill>
                  <a:schemeClr val="tx1"/>
                </a:solidFill>
              </a:rPr>
              <a:t>환불 요청</a:t>
            </a:r>
            <a:endParaRPr lang="en-US" altLang="ko-KR" sz="800" b="1">
              <a:solidFill>
                <a:schemeClr val="tx1"/>
              </a:solidFill>
            </a:endParaRPr>
          </a:p>
          <a:p>
            <a:pPr algn="ctr"/>
            <a:endParaRPr lang="en-US" altLang="ko-KR" sz="800">
              <a:solidFill>
                <a:schemeClr val="tx1"/>
              </a:solidFill>
            </a:endParaRPr>
          </a:p>
          <a:p>
            <a:pPr algn="ctr"/>
            <a:r>
              <a:rPr lang="en-US" altLang="ko-KR" sz="800">
                <a:solidFill>
                  <a:schemeClr val="tx1"/>
                </a:solidFill>
              </a:rPr>
              <a:t>45</a:t>
            </a:r>
            <a:endParaRPr lang="ko-KR" altLang="en-US" sz="800">
              <a:solidFill>
                <a:schemeClr val="tx1"/>
              </a:solidFill>
            </a:endParaRPr>
          </a:p>
        </p:txBody>
      </p:sp>
      <p:cxnSp>
        <p:nvCxnSpPr>
          <p:cNvPr id="55" name="직선 연결선 54">
            <a:extLst>
              <a:ext uri="{FF2B5EF4-FFF2-40B4-BE49-F238E27FC236}">
                <a16:creationId xmlns:a16="http://schemas.microsoft.com/office/drawing/2014/main" id="{4501D37F-506D-74CC-25A9-8AF3F88F986D}"/>
              </a:ext>
            </a:extLst>
          </p:cNvPr>
          <p:cNvCxnSpPr/>
          <p:nvPr/>
        </p:nvCxnSpPr>
        <p:spPr>
          <a:xfrm>
            <a:off x="7526189" y="5119120"/>
            <a:ext cx="119901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85E2A879-716C-44EF-9105-ACA07A67A50C}"/>
              </a:ext>
            </a:extLst>
          </p:cNvPr>
          <p:cNvSpPr/>
          <p:nvPr/>
        </p:nvSpPr>
        <p:spPr>
          <a:xfrm>
            <a:off x="4711698" y="1503421"/>
            <a:ext cx="2607008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EE0CE97-3032-AD80-E8F1-1835445C310F}"/>
              </a:ext>
            </a:extLst>
          </p:cNvPr>
          <p:cNvSpPr txBox="1"/>
          <p:nvPr/>
        </p:nvSpPr>
        <p:spPr>
          <a:xfrm>
            <a:off x="4790438" y="1613679"/>
            <a:ext cx="226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b="1"/>
              <a:t>매출액 현황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6B39BD4-06E9-2D6D-0870-A00CDEBBBE6C}"/>
              </a:ext>
            </a:extLst>
          </p:cNvPr>
          <p:cNvSpPr txBox="1"/>
          <p:nvPr/>
        </p:nvSpPr>
        <p:spPr>
          <a:xfrm>
            <a:off x="4790438" y="1871396"/>
            <a:ext cx="916177" cy="688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b="1"/>
              <a:t>연 매출액 </a:t>
            </a:r>
            <a:endParaRPr lang="en-US" altLang="ko-KR" sz="900" b="1"/>
          </a:p>
          <a:p>
            <a:pPr>
              <a:lnSpc>
                <a:spcPct val="150000"/>
              </a:lnSpc>
            </a:pPr>
            <a:r>
              <a:rPr lang="ko-KR" altLang="en-US" sz="900" b="1"/>
              <a:t>월 매출액</a:t>
            </a:r>
            <a:endParaRPr lang="en-US" altLang="ko-KR" sz="900" b="1"/>
          </a:p>
          <a:p>
            <a:pPr>
              <a:lnSpc>
                <a:spcPct val="150000"/>
              </a:lnSpc>
            </a:pPr>
            <a:r>
              <a:rPr lang="ko-KR" altLang="en-US" sz="900" b="1"/>
              <a:t>일 매출액</a:t>
            </a:r>
            <a:endParaRPr lang="en-US" altLang="ko-KR" sz="900" b="1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6D21CD1-D613-9384-A3EB-0ED3991BFBCC}"/>
              </a:ext>
            </a:extLst>
          </p:cNvPr>
          <p:cNvSpPr txBox="1"/>
          <p:nvPr/>
        </p:nvSpPr>
        <p:spPr>
          <a:xfrm>
            <a:off x="5455604" y="1871441"/>
            <a:ext cx="1870823" cy="1321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00"/>
              <a:t>1,000,000</a:t>
            </a:r>
            <a:r>
              <a:rPr lang="ko-KR" altLang="en-US" sz="900"/>
              <a:t>원</a:t>
            </a:r>
            <a:endParaRPr lang="en-US" altLang="ko-KR" sz="900"/>
          </a:p>
          <a:p>
            <a:pPr>
              <a:lnSpc>
                <a:spcPct val="150000"/>
              </a:lnSpc>
            </a:pPr>
            <a:r>
              <a:rPr lang="en-US" altLang="ko-KR" sz="900"/>
              <a:t>1,000,000</a:t>
            </a:r>
            <a:r>
              <a:rPr lang="ko-KR" altLang="en-US" sz="900"/>
              <a:t>원</a:t>
            </a:r>
            <a:endParaRPr lang="en-US" altLang="ko-KR" sz="900"/>
          </a:p>
          <a:p>
            <a:pPr>
              <a:lnSpc>
                <a:spcPct val="150000"/>
              </a:lnSpc>
            </a:pPr>
            <a:r>
              <a:rPr lang="en-US" altLang="ko-KR" sz="900"/>
              <a:t>1,000,000</a:t>
            </a:r>
            <a:r>
              <a:rPr lang="ko-KR" altLang="en-US" sz="900"/>
              <a:t>원</a:t>
            </a:r>
            <a:endParaRPr lang="en-US" altLang="ko-KR" sz="700"/>
          </a:p>
          <a:p>
            <a:pPr algn="r">
              <a:lnSpc>
                <a:spcPct val="150000"/>
              </a:lnSpc>
            </a:pPr>
            <a:endParaRPr lang="en-US" altLang="ko-KR" sz="600"/>
          </a:p>
          <a:p>
            <a:pPr algn="r">
              <a:lnSpc>
                <a:spcPct val="150000"/>
              </a:lnSpc>
            </a:pPr>
            <a:endParaRPr lang="en-US" altLang="ko-KR" sz="600"/>
          </a:p>
          <a:p>
            <a:pPr algn="r">
              <a:lnSpc>
                <a:spcPct val="150000"/>
              </a:lnSpc>
            </a:pPr>
            <a:endParaRPr lang="en-US" altLang="ko-KR" sz="600"/>
          </a:p>
          <a:p>
            <a:pPr algn="r">
              <a:lnSpc>
                <a:spcPct val="150000"/>
              </a:lnSpc>
            </a:pPr>
            <a:r>
              <a:rPr lang="en-US" altLang="ko-KR" sz="200"/>
              <a:t> </a:t>
            </a:r>
          </a:p>
          <a:p>
            <a:pPr algn="r">
              <a:lnSpc>
                <a:spcPct val="150000"/>
              </a:lnSpc>
            </a:pPr>
            <a:r>
              <a:rPr lang="ko-KR" altLang="en-US" sz="600"/>
              <a:t>자세히 보기</a:t>
            </a:r>
            <a:endParaRPr lang="en-US" altLang="ko-KR" sz="600"/>
          </a:p>
        </p:txBody>
      </p:sp>
      <p:sp>
        <p:nvSpPr>
          <p:cNvPr id="73" name="TextBox 72"/>
          <p:cNvSpPr txBox="1"/>
          <p:nvPr/>
        </p:nvSpPr>
        <p:spPr>
          <a:xfrm>
            <a:off x="8434962" y="3485788"/>
            <a:ext cx="4070984" cy="6463308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dirty="0" smtClean="0"/>
              <a:t>1.Menu navigation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</a:t>
            </a:r>
            <a:r>
              <a:rPr lang="ko-KR" altLang="en-US" sz="900" dirty="0" smtClean="0"/>
              <a:t>대시보드 </a:t>
            </a:r>
            <a:r>
              <a:rPr lang="en-US" altLang="ko-KR" sz="900" b="1" dirty="0" smtClean="0"/>
              <a:t>(/main)</a:t>
            </a:r>
            <a:br>
              <a:rPr lang="en-US" altLang="ko-KR" sz="900" b="1" dirty="0" smtClean="0"/>
            </a:br>
            <a:r>
              <a:rPr lang="en-US" altLang="ko-KR" sz="900" b="1" dirty="0" smtClean="0"/>
              <a:t>  - if login admin </a:t>
            </a:r>
            <a:r>
              <a:rPr lang="en-US" altLang="ko-KR" sz="900" b="1" dirty="0" err="1" smtClean="0"/>
              <a:t>auth</a:t>
            </a:r>
            <a:r>
              <a:rPr lang="en-US" altLang="ko-KR" sz="900" b="1" dirty="0"/>
              <a:t> = ‘</a:t>
            </a:r>
            <a:r>
              <a:rPr lang="en-US" altLang="ko-KR" sz="900" b="1" dirty="0" smtClean="0"/>
              <a:t>AU10’ (</a:t>
            </a:r>
            <a:r>
              <a:rPr lang="ko-KR" altLang="en-US" sz="900" b="1" dirty="0" smtClean="0"/>
              <a:t>스토리쇼핑 </a:t>
            </a:r>
            <a:r>
              <a:rPr lang="ko-KR" altLang="en-US" sz="900" b="1" dirty="0"/>
              <a:t>관리자</a:t>
            </a:r>
            <a:r>
              <a:rPr lang="en-US" altLang="ko-KR" sz="900" b="1" dirty="0" smtClean="0"/>
              <a:t>)</a:t>
            </a:r>
            <a:endParaRPr lang="en-US" altLang="ko-KR" sz="900" dirty="0" smtClean="0"/>
          </a:p>
          <a:p>
            <a:endParaRPr lang="en-US" altLang="ko-KR" sz="900" b="1" dirty="0"/>
          </a:p>
          <a:p>
            <a:r>
              <a:rPr lang="en-US" altLang="ko-KR" sz="900" dirty="0"/>
              <a:t>2.</a:t>
            </a:r>
            <a:r>
              <a:rPr lang="ko-KR" altLang="en-US" sz="900" dirty="0"/>
              <a:t>권한 매장</a:t>
            </a:r>
            <a:r>
              <a:rPr lang="en-US" altLang="ko-KR" sz="900" dirty="0"/>
              <a:t/>
            </a:r>
            <a:br>
              <a:rPr lang="en-US" altLang="ko-KR" sz="900" dirty="0"/>
            </a:br>
            <a:r>
              <a:rPr lang="en-US" altLang="ko-KR" sz="900" dirty="0"/>
              <a:t>  - show “{</a:t>
            </a:r>
            <a:r>
              <a:rPr lang="en-US" altLang="ko-KR" sz="900" dirty="0" err="1"/>
              <a:t>mall_name</a:t>
            </a:r>
            <a:r>
              <a:rPr lang="en-US" altLang="ko-KR" sz="900" dirty="0"/>
              <a:t>} (</a:t>
            </a:r>
            <a:r>
              <a:rPr lang="ko-KR" altLang="en-US" sz="900" dirty="0"/>
              <a:t>매장 코드 </a:t>
            </a:r>
            <a:r>
              <a:rPr lang="en-US" altLang="ko-KR" sz="900" dirty="0"/>
              <a:t>: {</a:t>
            </a:r>
            <a:r>
              <a:rPr lang="en-US" altLang="ko-KR" sz="900" dirty="0" err="1"/>
              <a:t>mall_code</a:t>
            </a:r>
            <a:r>
              <a:rPr lang="en-US" altLang="ko-KR" sz="900" dirty="0"/>
              <a:t>})” with </a:t>
            </a:r>
            <a:r>
              <a:rPr lang="en-US" altLang="ko-KR" sz="900" dirty="0" err="1"/>
              <a:t>st_user.mall_code</a:t>
            </a:r>
            <a:endParaRPr lang="en-US" altLang="ko-KR" sz="900" dirty="0">
              <a:latin typeface="+mn-ea"/>
            </a:endParaRPr>
          </a:p>
          <a:p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3.</a:t>
            </a:r>
            <a:r>
              <a:rPr lang="ko-KR" altLang="en-US" sz="900" dirty="0">
                <a:latin typeface="+mn-ea"/>
              </a:rPr>
              <a:t>상품 주문 </a:t>
            </a:r>
            <a:r>
              <a:rPr lang="en-US" altLang="ko-KR" sz="900" dirty="0">
                <a:latin typeface="+mn-ea"/>
              </a:rPr>
              <a:t>TOP 10</a:t>
            </a:r>
          </a:p>
          <a:p>
            <a:r>
              <a:rPr lang="en-US" altLang="ko-KR" sz="900" dirty="0">
                <a:latin typeface="+mn-ea"/>
              </a:rPr>
              <a:t>  1) </a:t>
            </a:r>
            <a:r>
              <a:rPr lang="ko-KR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자세히 보기 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(link) – move to </a:t>
            </a:r>
            <a:r>
              <a:rPr lang="ko-KR" altLang="en-US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포인트</a:t>
            </a:r>
            <a:r>
              <a:rPr lang="en-US" altLang="ko-KR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/</a:t>
            </a:r>
            <a:r>
              <a:rPr lang="ko-KR" altLang="en-US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구매관리 </a:t>
            </a:r>
            <a:r>
              <a:rPr lang="en-US" altLang="ko-KR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&gt; </a:t>
            </a:r>
            <a:r>
              <a:rPr lang="ko-KR" altLang="en-US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상품별 주문 순위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(/ </a:t>
            </a:r>
            <a:r>
              <a:rPr lang="en-US" altLang="ko-KR" sz="900" dirty="0" err="1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productOrderRanking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)</a:t>
            </a:r>
          </a:p>
          <a:p>
            <a:r>
              <a:rPr lang="en-US" altLang="ko-KR" sz="900" b="1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a</a:t>
            </a:r>
            <a:r>
              <a:rPr lang="en-US" altLang="ko-KR" sz="900" b="1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) when move to link page</a:t>
            </a:r>
            <a:br>
              <a:rPr lang="en-US" altLang="ko-KR" sz="900" b="1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</a:br>
            <a:r>
              <a:rPr lang="en-US" altLang="ko-KR" sz="900" b="1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   - search option: </a:t>
            </a:r>
            <a:br>
              <a:rPr lang="en-US" altLang="ko-KR" sz="900" b="1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</a:br>
            <a:r>
              <a:rPr lang="en-US" altLang="ko-KR" sz="900" b="1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     + </a:t>
            </a:r>
            <a:r>
              <a:rPr lang="ko-KR" altLang="en-US" sz="900" b="1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매장 분류 </a:t>
            </a:r>
            <a:r>
              <a:rPr lang="en-US" altLang="ko-KR" sz="900" b="1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&gt; </a:t>
            </a:r>
            <a:r>
              <a:rPr lang="ko-KR" altLang="en-US" sz="900" b="1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매장유형</a:t>
            </a:r>
            <a:r>
              <a:rPr lang="en-US" altLang="ko-KR" sz="900" b="1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(mall type) </a:t>
            </a:r>
            <a:r>
              <a:rPr lang="en-US" altLang="ko-KR" sz="900" b="1" dirty="0" err="1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selectbox</a:t>
            </a:r>
            <a:r>
              <a:rPr lang="en-US" altLang="ko-KR" sz="900" b="1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: fix with </a:t>
            </a:r>
            <a:r>
              <a:rPr lang="ko-KR" altLang="en-US" sz="900" b="1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스토리쇼핑</a:t>
            </a:r>
            <a:r>
              <a:rPr lang="en-US" altLang="ko-KR" sz="900" b="1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(online)</a:t>
            </a:r>
          </a:p>
          <a:p>
            <a:r>
              <a:rPr lang="en-US" altLang="ko-KR" sz="900" b="1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     + </a:t>
            </a:r>
            <a:r>
              <a:rPr lang="ko-KR" altLang="en-US" sz="900" b="1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매장 분류 </a:t>
            </a:r>
            <a:r>
              <a:rPr lang="en-US" altLang="ko-KR" sz="900" b="1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&gt; </a:t>
            </a:r>
            <a:r>
              <a:rPr lang="en-US" altLang="ko-KR" sz="900" b="1" dirty="0" err="1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inputbox</a:t>
            </a:r>
            <a:r>
              <a:rPr lang="en-US" altLang="ko-KR" sz="900" b="1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: fix with mall name of </a:t>
            </a:r>
            <a:r>
              <a:rPr lang="en-US" altLang="ko-KR" sz="900" b="1" dirty="0" err="1"/>
              <a:t>st_user.mall_code</a:t>
            </a:r>
            <a:endParaRPr lang="en-US" altLang="ko-KR" sz="900" b="1" dirty="0">
              <a:latin typeface="Arial" panose="020B0604020202020204" pitchFamily="34" charset="0"/>
              <a:ea typeface="Pretendard" panose="02000503000000020004" pitchFamily="50" charset="-127"/>
              <a:cs typeface="Arial" panose="020B0604020202020204" pitchFamily="34" charset="0"/>
            </a:endParaRPr>
          </a:p>
          <a:p>
            <a:r>
              <a:rPr lang="en-US" altLang="ko-KR" sz="900" b="1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2)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list</a:t>
            </a: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a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) logic :</a:t>
            </a: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  a-1) same with the link page with </a:t>
            </a:r>
            <a:r>
              <a:rPr lang="en-US" altLang="ko-KR" sz="900" b="1" dirty="0" err="1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mall_code</a:t>
            </a:r>
            <a:r>
              <a:rPr lang="en-US" altLang="ko-KR" sz="900" b="1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={</a:t>
            </a:r>
            <a:r>
              <a:rPr lang="en-US" altLang="ko-KR" sz="900" b="1" dirty="0" err="1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st_user.mall_code</a:t>
            </a:r>
            <a:r>
              <a:rPr lang="en-US" altLang="ko-KR" sz="900" b="1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} 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condition</a:t>
            </a: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  a-2) period type : 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연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/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월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/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일 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(year/month/day) – default: 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연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(year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)</a:t>
            </a:r>
            <a:endParaRPr lang="en-US" altLang="ko-KR" sz="900" dirty="0">
              <a:latin typeface="Arial" panose="020B0604020202020204" pitchFamily="34" charset="0"/>
              <a:ea typeface="Pretendard" panose="02000503000000020004" pitchFamily="50" charset="-127"/>
              <a:cs typeface="Arial" panose="020B0604020202020204" pitchFamily="34" charset="0"/>
            </a:endParaRP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b) format</a:t>
            </a:r>
            <a:b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</a:b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  - “{rank}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위 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{product name} ({order count})”</a:t>
            </a: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  - {product name} : link page &gt; grid &gt; 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상품명 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column</a:t>
            </a: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  - {order count} : link page &gt; grid &gt; 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주문 수 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column (with thousand separator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(,))</a:t>
            </a:r>
          </a:p>
          <a:p>
            <a:endParaRPr lang="en-US" altLang="ko-KR" sz="900" dirty="0">
              <a:latin typeface="Arial" panose="020B0604020202020204" pitchFamily="34" charset="0"/>
              <a:ea typeface="Pretendard" panose="02000503000000020004" pitchFamily="50" charset="-127"/>
              <a:cs typeface="Arial" panose="020B0604020202020204" pitchFamily="34" charset="0"/>
            </a:endParaRPr>
          </a:p>
          <a:p>
            <a:r>
              <a:rPr lang="en-US" altLang="ko-KR" sz="900" dirty="0">
                <a:latin typeface="+mn-ea"/>
              </a:rPr>
              <a:t>4.</a:t>
            </a:r>
            <a:r>
              <a:rPr lang="ko-KR" altLang="en-US" sz="900" dirty="0">
                <a:latin typeface="+mn-ea"/>
              </a:rPr>
              <a:t>매출액 현황 </a:t>
            </a:r>
            <a:r>
              <a:rPr lang="en-US" altLang="ko-KR" sz="900" dirty="0">
                <a:latin typeface="+mn-ea"/>
              </a:rPr>
              <a:t>(sales amount status)</a:t>
            </a:r>
          </a:p>
          <a:p>
            <a:r>
              <a:rPr lang="en-US" altLang="ko-KR" sz="900" dirty="0" smtClean="0">
                <a:latin typeface="+mn-ea"/>
              </a:rPr>
              <a:t>  1</a:t>
            </a:r>
            <a:r>
              <a:rPr lang="en-US" altLang="ko-KR" sz="900" dirty="0">
                <a:latin typeface="+mn-ea"/>
              </a:rPr>
              <a:t>) logic</a:t>
            </a:r>
          </a:p>
          <a:p>
            <a:r>
              <a:rPr lang="en-US" altLang="ko-KR" sz="900" dirty="0">
                <a:latin typeface="+mn-ea"/>
              </a:rPr>
              <a:t>    a-1) same with 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포인트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/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구매관리 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&gt; 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매출액 순위 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(/</a:t>
            </a:r>
            <a:r>
              <a:rPr lang="en-US" altLang="ko-KR" sz="900" dirty="0" err="1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salesRanking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) with </a:t>
            </a:r>
            <a:r>
              <a:rPr lang="en-US" altLang="ko-KR" sz="900" b="1" dirty="0" err="1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mall_code</a:t>
            </a:r>
            <a:r>
              <a:rPr lang="en-US" altLang="ko-KR" sz="900" b="1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={</a:t>
            </a:r>
            <a:r>
              <a:rPr lang="en-US" altLang="ko-KR" sz="900" b="1" dirty="0" err="1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st_user.mall_code</a:t>
            </a:r>
            <a:r>
              <a:rPr lang="en-US" altLang="ko-KR" sz="900" b="1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} 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condition</a:t>
            </a:r>
            <a:b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</a:b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 a-2) period type : 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연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/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월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/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일 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(year/month/day) – default: 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연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(year)</a:t>
            </a:r>
            <a:endParaRPr lang="en-US" altLang="ko-KR" sz="900" dirty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 2) fields</a:t>
            </a:r>
          </a:p>
          <a:p>
            <a:r>
              <a:rPr lang="en-US" altLang="ko-KR" sz="900" dirty="0">
                <a:latin typeface="+mn-ea"/>
              </a:rPr>
              <a:t>    a) </a:t>
            </a:r>
            <a:r>
              <a:rPr lang="ko-KR" altLang="en-US" sz="900" dirty="0">
                <a:latin typeface="+mn-ea"/>
              </a:rPr>
              <a:t>연 매출액 </a:t>
            </a:r>
            <a:r>
              <a:rPr lang="en-US" altLang="ko-KR" sz="900" dirty="0">
                <a:latin typeface="+mn-ea"/>
              </a:rPr>
              <a:t>: {this year sales amount}</a:t>
            </a:r>
            <a:r>
              <a:rPr lang="ko-KR" altLang="en-US" sz="900" dirty="0">
                <a:latin typeface="+mn-ea"/>
              </a:rPr>
              <a:t>원</a:t>
            </a:r>
            <a:endParaRPr lang="en-US" altLang="ko-KR" sz="900" dirty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   b) </a:t>
            </a:r>
            <a:r>
              <a:rPr lang="ko-KR" altLang="en-US" sz="900" dirty="0">
                <a:latin typeface="+mn-ea"/>
              </a:rPr>
              <a:t>월 매출액 </a:t>
            </a:r>
            <a:r>
              <a:rPr lang="en-US" altLang="ko-KR" sz="900" dirty="0">
                <a:latin typeface="+mn-ea"/>
              </a:rPr>
              <a:t>: {this month sales amount}</a:t>
            </a:r>
            <a:r>
              <a:rPr lang="ko-KR" altLang="en-US" sz="900" dirty="0">
                <a:latin typeface="+mn-ea"/>
              </a:rPr>
              <a:t>원</a:t>
            </a:r>
            <a:endParaRPr lang="en-US" altLang="ko-KR" sz="900" dirty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   c) </a:t>
            </a:r>
            <a:r>
              <a:rPr lang="ko-KR" altLang="en-US" sz="900" dirty="0">
                <a:latin typeface="+mn-ea"/>
              </a:rPr>
              <a:t>일 매출액 </a:t>
            </a:r>
            <a:r>
              <a:rPr lang="en-US" altLang="ko-KR" sz="900" dirty="0">
                <a:latin typeface="+mn-ea"/>
              </a:rPr>
              <a:t>: {today sales amount}</a:t>
            </a:r>
            <a:r>
              <a:rPr lang="ko-KR" altLang="en-US" sz="900" dirty="0">
                <a:latin typeface="+mn-ea"/>
              </a:rPr>
              <a:t>원</a:t>
            </a:r>
            <a:endParaRPr lang="en-US" altLang="ko-KR" sz="900" dirty="0">
              <a:latin typeface="+mn-ea"/>
            </a:endParaRPr>
          </a:p>
          <a:p>
            <a:endParaRPr lang="en-US" altLang="ko-KR" sz="900" dirty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5.</a:t>
            </a:r>
            <a:r>
              <a:rPr lang="ko-KR" altLang="en-US" sz="900" dirty="0">
                <a:latin typeface="+mn-ea"/>
              </a:rPr>
              <a:t>스토리 </a:t>
            </a:r>
            <a:r>
              <a:rPr lang="ko-KR" altLang="en-US" sz="900" dirty="0" smtClean="0">
                <a:latin typeface="+mn-ea"/>
              </a:rPr>
              <a:t>쇼핑 </a:t>
            </a:r>
            <a:r>
              <a:rPr lang="ko-KR" altLang="en-US" sz="900" dirty="0">
                <a:latin typeface="+mn-ea"/>
              </a:rPr>
              <a:t>주문 현황 </a:t>
            </a:r>
            <a:r>
              <a:rPr lang="en-US" altLang="ko-KR" sz="900" dirty="0" smtClean="0">
                <a:latin typeface="+mn-ea"/>
              </a:rPr>
              <a:t>(online mall </a:t>
            </a:r>
            <a:r>
              <a:rPr lang="en-US" altLang="ko-KR" sz="900" dirty="0">
                <a:latin typeface="+mn-ea"/>
              </a:rPr>
              <a:t>order status</a:t>
            </a:r>
            <a:r>
              <a:rPr lang="en-US" altLang="ko-KR" sz="900" dirty="0" smtClean="0">
                <a:latin typeface="+mn-ea"/>
              </a:rPr>
              <a:t>)</a:t>
            </a:r>
          </a:p>
          <a:p>
            <a:r>
              <a:rPr lang="en-US" altLang="ko-KR" sz="900" dirty="0" smtClean="0">
                <a:latin typeface="+mn-ea"/>
              </a:rPr>
              <a:t>  1</a:t>
            </a:r>
            <a:r>
              <a:rPr lang="en-US" altLang="ko-KR" sz="900" dirty="0">
                <a:latin typeface="+mn-ea"/>
              </a:rPr>
              <a:t>) logic</a:t>
            </a:r>
            <a:br>
              <a:rPr lang="en-US" altLang="ko-KR" sz="900" dirty="0">
                <a:latin typeface="+mn-ea"/>
              </a:rPr>
            </a:br>
            <a:r>
              <a:rPr lang="en-US" altLang="ko-KR" sz="900" dirty="0">
                <a:latin typeface="+mn-ea"/>
              </a:rPr>
              <a:t>     DB: </a:t>
            </a:r>
            <a:r>
              <a:rPr lang="en-US" altLang="ko-KR" sz="900" dirty="0" err="1">
                <a:latin typeface="+mn-ea"/>
              </a:rPr>
              <a:t>st_order</a:t>
            </a:r>
            <a:r>
              <a:rPr lang="en-US" altLang="ko-KR" sz="900" dirty="0">
                <a:latin typeface="+mn-ea"/>
              </a:rPr>
              <a:t/>
            </a:r>
            <a:br>
              <a:rPr lang="en-US" altLang="ko-KR" sz="900" dirty="0">
                <a:latin typeface="+mn-ea"/>
              </a:rPr>
            </a:br>
            <a:r>
              <a:rPr lang="en-US" altLang="ko-KR" sz="900" dirty="0">
                <a:latin typeface="+mn-ea"/>
              </a:rPr>
              <a:t>     select: count</a:t>
            </a:r>
            <a:br>
              <a:rPr lang="en-US" altLang="ko-KR" sz="900" dirty="0">
                <a:latin typeface="+mn-ea"/>
              </a:rPr>
            </a:br>
            <a:r>
              <a:rPr lang="en-US" altLang="ko-KR" sz="900" dirty="0">
                <a:latin typeface="+mn-ea"/>
              </a:rPr>
              <a:t>     condition: </a:t>
            </a:r>
            <a:r>
              <a:rPr lang="en-US" altLang="ko-KR" sz="900" b="1" dirty="0" err="1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mall_code</a:t>
            </a:r>
            <a:r>
              <a:rPr lang="en-US" altLang="ko-KR" sz="900" b="1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={</a:t>
            </a:r>
            <a:r>
              <a:rPr lang="en-US" altLang="ko-KR" sz="900" b="1" dirty="0" err="1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st_user.mall_code</a:t>
            </a:r>
            <a:r>
              <a:rPr lang="en-US" altLang="ko-KR" sz="900" b="1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} </a:t>
            </a:r>
            <a:endParaRPr lang="en-US" altLang="ko-KR" sz="900" dirty="0">
              <a:latin typeface="Arial" panose="020B0604020202020204" pitchFamily="34" charset="0"/>
              <a:ea typeface="Pretendard" panose="02000503000000020004" pitchFamily="50" charset="-127"/>
              <a:cs typeface="Arial" panose="020B0604020202020204" pitchFamily="34" charset="0"/>
            </a:endParaRP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  group by: </a:t>
            </a:r>
            <a:r>
              <a:rPr lang="en-US" altLang="ko-KR" sz="900" dirty="0" err="1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order_status</a:t>
            </a:r>
            <a:endParaRPr lang="en-US" altLang="ko-KR" sz="900" dirty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 2) fields (per </a:t>
            </a:r>
            <a:r>
              <a:rPr lang="en-US" altLang="ko-KR" sz="900" dirty="0" err="1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order_status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)</a:t>
            </a:r>
            <a:endParaRPr lang="en-US" altLang="ko-KR" sz="900" dirty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   - </a:t>
            </a:r>
            <a:r>
              <a:rPr lang="en-US" altLang="ko-KR" sz="900" dirty="0" err="1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order_status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(code name)</a:t>
            </a:r>
            <a:b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</a:b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 -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count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240418" y="5513319"/>
            <a:ext cx="4070984" cy="300082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latin typeface="+mn-ea"/>
              </a:rPr>
              <a:t>6.</a:t>
            </a:r>
            <a:r>
              <a:rPr lang="ko-KR" altLang="en-US" sz="900" dirty="0" smtClean="0">
                <a:latin typeface="+mn-ea"/>
              </a:rPr>
              <a:t>스토리 쇼핑 문의 답변 현황 </a:t>
            </a:r>
            <a:r>
              <a:rPr lang="en-US" altLang="ko-KR" sz="900" dirty="0" smtClean="0">
                <a:latin typeface="+mn-ea"/>
              </a:rPr>
              <a:t>(online mall </a:t>
            </a:r>
            <a:r>
              <a:rPr lang="en-US" altLang="ko-KR" sz="900" dirty="0" err="1" smtClean="0">
                <a:latin typeface="+mn-ea"/>
              </a:rPr>
              <a:t>QnA</a:t>
            </a:r>
            <a:r>
              <a:rPr lang="en-US" altLang="ko-KR" sz="900" dirty="0" smtClean="0">
                <a:latin typeface="+mn-ea"/>
              </a:rPr>
              <a:t> reply status)</a:t>
            </a:r>
          </a:p>
          <a:p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) logic</a:t>
            </a:r>
            <a:b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    DB: </a:t>
            </a:r>
            <a:r>
              <a:rPr lang="en-US" altLang="ko-KR" sz="900" dirty="0" err="1">
                <a:latin typeface="Arial" panose="020B0604020202020204" pitchFamily="34" charset="0"/>
                <a:cs typeface="Arial" panose="020B0604020202020204" pitchFamily="34" charset="0"/>
              </a:rPr>
              <a:t>st_qna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    select: count</a:t>
            </a:r>
            <a:b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    conditions: </a:t>
            </a:r>
            <a:r>
              <a:rPr lang="en-US" altLang="ko-KR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qna_type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='QA05’ AND </a:t>
            </a:r>
            <a:r>
              <a:rPr lang="en-US" altLang="ko-KR" sz="900" b="1" dirty="0" err="1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mall_code</a:t>
            </a:r>
            <a:r>
              <a:rPr lang="en-US" altLang="ko-KR" sz="900" b="1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={</a:t>
            </a:r>
            <a:r>
              <a:rPr lang="en-US" altLang="ko-KR" sz="900" b="1" dirty="0" err="1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st_user.mall_code</a:t>
            </a:r>
            <a:r>
              <a:rPr lang="en-US" altLang="ko-KR" sz="900" b="1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}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    group by </a:t>
            </a:r>
            <a:r>
              <a:rPr lang="en-US" altLang="ko-KR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reply_yn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 2) fields</a:t>
            </a: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   - </a:t>
            </a:r>
            <a:r>
              <a:rPr lang="ko-KR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미답변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ko-KR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reply_yn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=‘N’ 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count (if NULL, show 0)</a:t>
            </a:r>
            <a:b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   - </a:t>
            </a:r>
            <a:r>
              <a:rPr lang="ko-KR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답변 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ko-KR" sz="900" dirty="0" err="1">
                <a:latin typeface="Arial" panose="020B0604020202020204" pitchFamily="34" charset="0"/>
                <a:cs typeface="Arial" panose="020B0604020202020204" pitchFamily="34" charset="0"/>
              </a:rPr>
              <a:t>reply_yn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=‘Y’ count 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(if NULL, show 0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ko-KR" sz="900" dirty="0" smtClean="0">
              <a:latin typeface="+mn-ea"/>
            </a:endParaRPr>
          </a:p>
          <a:p>
            <a:endParaRPr lang="en-US" altLang="ko-KR" sz="900" dirty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7.</a:t>
            </a:r>
            <a:r>
              <a:rPr lang="ko-KR" altLang="en-US" sz="900" dirty="0" smtClean="0">
                <a:latin typeface="+mn-ea"/>
              </a:rPr>
              <a:t>취소</a:t>
            </a:r>
            <a:r>
              <a:rPr lang="en-US" altLang="ko-KR" sz="900" dirty="0" smtClean="0">
                <a:latin typeface="+mn-ea"/>
              </a:rPr>
              <a:t>/</a:t>
            </a:r>
            <a:r>
              <a:rPr lang="ko-KR" altLang="en-US" sz="900" dirty="0" smtClean="0">
                <a:latin typeface="+mn-ea"/>
              </a:rPr>
              <a:t>교환</a:t>
            </a:r>
            <a:r>
              <a:rPr lang="en-US" altLang="ko-KR" sz="900" dirty="0" smtClean="0">
                <a:latin typeface="+mn-ea"/>
              </a:rPr>
              <a:t>/</a:t>
            </a:r>
            <a:r>
              <a:rPr lang="ko-KR" altLang="en-US" sz="900" dirty="0" smtClean="0">
                <a:latin typeface="+mn-ea"/>
              </a:rPr>
              <a:t>환불 요청 현황 </a:t>
            </a:r>
            <a:r>
              <a:rPr lang="en-US" altLang="ko-KR" sz="900" dirty="0" smtClean="0">
                <a:latin typeface="+mn-ea"/>
              </a:rPr>
              <a:t>(cancel/exchange/refund status)</a:t>
            </a:r>
          </a:p>
          <a:p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) logic</a:t>
            </a:r>
            <a:b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    DB: </a:t>
            </a:r>
            <a:r>
              <a:rPr lang="en-US" altLang="ko-KR" sz="900" dirty="0" err="1">
                <a:latin typeface="+mn-ea"/>
              </a:rPr>
              <a:t>st_order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    select: count</a:t>
            </a:r>
            <a:b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    conditions: </a:t>
            </a:r>
            <a:r>
              <a:rPr lang="en-US" altLang="ko-KR" sz="900" dirty="0" err="1">
                <a:latin typeface="Arial" panose="020B0604020202020204" pitchFamily="34" charset="0"/>
                <a:cs typeface="Arial" panose="020B0604020202020204" pitchFamily="34" charset="0"/>
              </a:rPr>
              <a:t>claim_status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IN ('CS10','CS30','CS20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') 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ko-KR" sz="900" b="1" dirty="0" err="1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mall_code</a:t>
            </a:r>
            <a:r>
              <a:rPr lang="en-US" altLang="ko-KR" sz="900" b="1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={</a:t>
            </a:r>
            <a:r>
              <a:rPr lang="en-US" altLang="ko-KR" sz="900" b="1" dirty="0" err="1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st_user.mall_code</a:t>
            </a:r>
            <a:r>
              <a:rPr lang="en-US" altLang="ko-KR" sz="900" b="1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}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    group by </a:t>
            </a:r>
            <a:r>
              <a:rPr lang="en-US" altLang="ko-KR" sz="900" dirty="0" err="1">
                <a:latin typeface="Arial" panose="020B0604020202020204" pitchFamily="34" charset="0"/>
                <a:cs typeface="Arial" panose="020B0604020202020204" pitchFamily="34" charset="0"/>
              </a:rPr>
              <a:t>claim_status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 2) fields</a:t>
            </a: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   - </a:t>
            </a:r>
            <a:r>
              <a:rPr lang="ko-KR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취소 요청 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: 'CS10'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count (if NULL, show 0)</a:t>
            </a:r>
            <a:b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ko-KR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교환 요청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'CS30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' count (if NULL, show 0)</a:t>
            </a: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   - </a:t>
            </a:r>
            <a:r>
              <a:rPr lang="ko-KR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환불 </a:t>
            </a:r>
            <a:r>
              <a:rPr lang="ko-KR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요청 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: 'CS20'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count (if NULL, show 0)</a:t>
            </a:r>
            <a:endParaRPr lang="en-US" altLang="ko-KR" sz="9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41675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E8E035-015B-93B0-1DE6-0BD4011FC596}"/>
              </a:ext>
            </a:extLst>
          </p:cNvPr>
          <p:cNvSpPr txBox="1"/>
          <p:nvPr/>
        </p:nvSpPr>
        <p:spPr>
          <a:xfrm>
            <a:off x="1195526" y="3105834"/>
            <a:ext cx="9800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/>
              <a:t>메인페이지 상품 순서 지정</a:t>
            </a:r>
          </a:p>
        </p:txBody>
      </p:sp>
    </p:spTree>
    <p:extLst>
      <p:ext uri="{BB962C8B-B14F-4D97-AF65-F5344CB8AC3E}">
        <p14:creationId xmlns:p14="http://schemas.microsoft.com/office/powerpoint/2010/main" val="4262431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24E874E-5904-F3AB-67E8-3B3A9D8E5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345" y="671625"/>
            <a:ext cx="3082745" cy="551474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B734B2-C321-3732-33F7-7F04A69E9E07}"/>
              </a:ext>
            </a:extLst>
          </p:cNvPr>
          <p:cNvSpPr txBox="1"/>
          <p:nvPr/>
        </p:nvSpPr>
        <p:spPr>
          <a:xfrm>
            <a:off x="3815205" y="671625"/>
            <a:ext cx="3578469" cy="400110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1000"/>
              <a:t>현재 메인 화면에서 표시되는 상품 </a:t>
            </a:r>
            <a:r>
              <a:rPr lang="en-US" altLang="ko-KR" sz="1000"/>
              <a:t>: </a:t>
            </a:r>
            <a:r>
              <a:rPr lang="ko-KR" altLang="en-US" sz="1000"/>
              <a:t>신상품순</a:t>
            </a:r>
            <a:endParaRPr lang="en-US" altLang="ko-KR" sz="1000"/>
          </a:p>
          <a:p>
            <a:r>
              <a:rPr lang="en-US" altLang="ko-KR" sz="1000"/>
              <a:t>(</a:t>
            </a:r>
            <a:r>
              <a:rPr lang="ko-KR" altLang="en-US" sz="1000"/>
              <a:t>관리자가 직접 순서 선택 불가</a:t>
            </a:r>
            <a:r>
              <a:rPr lang="en-US" altLang="ko-KR" sz="1000"/>
              <a:t>)</a:t>
            </a:r>
            <a:endParaRPr lang="ko-KR" altLang="en-US" sz="1000"/>
          </a:p>
        </p:txBody>
      </p:sp>
      <p:sp>
        <p:nvSpPr>
          <p:cNvPr id="6" name="TextBox 5"/>
          <p:cNvSpPr txBox="1"/>
          <p:nvPr/>
        </p:nvSpPr>
        <p:spPr>
          <a:xfrm>
            <a:off x="4793239" y="1603369"/>
            <a:ext cx="4070984" cy="189282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b="1" dirty="0"/>
              <a:t>[API] </a:t>
            </a:r>
            <a:r>
              <a:rPr lang="en-US" altLang="ko-KR" sz="900" b="1" dirty="0" smtClean="0"/>
              <a:t>GET /</a:t>
            </a:r>
            <a:r>
              <a:rPr lang="en-US" altLang="ko-KR" sz="900" b="1" dirty="0" err="1" smtClean="0"/>
              <a:t>api</a:t>
            </a:r>
            <a:r>
              <a:rPr lang="en-US" altLang="ko-KR" sz="900" b="1" dirty="0" smtClean="0"/>
              <a:t>/main/</a:t>
            </a:r>
            <a:r>
              <a:rPr lang="en-US" altLang="ko-KR" sz="900" b="1" dirty="0" err="1" smtClean="0"/>
              <a:t>product_list</a:t>
            </a:r>
            <a:endParaRPr lang="en-US" altLang="ko-KR" sz="900" b="1" dirty="0" smtClean="0"/>
          </a:p>
          <a:p>
            <a:endParaRPr lang="en-US" altLang="ko-KR" sz="900" b="1" dirty="0">
              <a:latin typeface="+mn-ea"/>
            </a:endParaRPr>
          </a:p>
          <a:p>
            <a:r>
              <a:rPr lang="en-US" altLang="ko-KR" sz="900" b="1" dirty="0" smtClean="0">
                <a:latin typeface="+mn-ea"/>
              </a:rPr>
              <a:t>1.Logic (change)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1</a:t>
            </a:r>
            <a:r>
              <a:rPr lang="en-US" altLang="ko-KR" sz="900" dirty="0">
                <a:latin typeface="+mn-ea"/>
              </a:rPr>
              <a:t>) get </a:t>
            </a:r>
            <a:r>
              <a:rPr lang="en-US" altLang="ko-KR" sz="900" dirty="0" err="1" smtClean="0">
                <a:latin typeface="+mn-ea"/>
              </a:rPr>
              <a:t>st_setting_product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</a:t>
            </a:r>
            <a:r>
              <a:rPr lang="en-US" altLang="ko-KR" sz="900" dirty="0">
                <a:latin typeface="+mn-ea"/>
              </a:rPr>
              <a:t>- conditions: </a:t>
            </a:r>
            <a:r>
              <a:rPr lang="en-US" altLang="ko-KR" sz="900" dirty="0" err="1" smtClean="0">
                <a:latin typeface="+mn-ea"/>
              </a:rPr>
              <a:t>mall_type</a:t>
            </a:r>
            <a:r>
              <a:rPr lang="en-US" altLang="ko-KR" sz="900" dirty="0">
                <a:latin typeface="+mn-ea"/>
              </a:rPr>
              <a:t>={</a:t>
            </a:r>
            <a:r>
              <a:rPr lang="en-US" altLang="ko-KR" sz="900" dirty="0" err="1" smtClean="0">
                <a:latin typeface="+mn-ea"/>
              </a:rPr>
              <a:t>mall_type</a:t>
            </a:r>
            <a:r>
              <a:rPr lang="en-US" altLang="ko-KR" sz="900" dirty="0" smtClean="0">
                <a:latin typeface="+mn-ea"/>
              </a:rPr>
              <a:t> </a:t>
            </a:r>
            <a:r>
              <a:rPr lang="en-US" altLang="ko-KR" sz="900" dirty="0" err="1" smtClean="0">
                <a:latin typeface="+mn-ea"/>
              </a:rPr>
              <a:t>param</a:t>
            </a:r>
            <a:r>
              <a:rPr lang="en-US" altLang="ko-KR" sz="900" dirty="0">
                <a:latin typeface="+mn-ea"/>
              </a:rPr>
              <a:t>} AND </a:t>
            </a:r>
            <a:r>
              <a:rPr lang="en-US" altLang="ko-KR" sz="900" dirty="0" err="1" smtClean="0">
                <a:latin typeface="+mn-ea"/>
              </a:rPr>
              <a:t>mall_code</a:t>
            </a:r>
            <a:r>
              <a:rPr lang="en-US" altLang="ko-KR" sz="900" dirty="0" smtClean="0">
                <a:latin typeface="+mn-ea"/>
              </a:rPr>
              <a:t> IS NULL</a:t>
            </a:r>
          </a:p>
          <a:p>
            <a:r>
              <a:rPr lang="en-US" altLang="ko-KR" sz="900" dirty="0">
                <a:latin typeface="+mn-ea"/>
              </a:rPr>
              <a:t>  2) if no data or </a:t>
            </a:r>
            <a:r>
              <a:rPr lang="en-US" altLang="ko-KR" sz="900" dirty="0" err="1" smtClean="0">
                <a:latin typeface="+mn-ea"/>
              </a:rPr>
              <a:t>product_show_type</a:t>
            </a:r>
            <a:r>
              <a:rPr lang="en-US" altLang="ko-KR" sz="900" dirty="0" smtClean="0">
                <a:latin typeface="+mn-ea"/>
              </a:rPr>
              <a:t>=</a:t>
            </a:r>
            <a:r>
              <a:rPr lang="en-US" altLang="ko-KR" sz="900" b="1" dirty="0" smtClean="0">
                <a:latin typeface="+mn-ea"/>
              </a:rPr>
              <a:t>‘new’</a:t>
            </a:r>
            <a:r>
              <a:rPr lang="en-US" altLang="ko-KR" sz="900" dirty="0" smtClean="0">
                <a:latin typeface="+mn-ea"/>
              </a:rPr>
              <a:t/>
            </a:r>
            <a:br>
              <a:rPr lang="en-US" altLang="ko-KR" sz="900" dirty="0" smtClean="0">
                <a:latin typeface="+mn-ea"/>
              </a:rPr>
            </a:br>
            <a:r>
              <a:rPr lang="en-US" altLang="ko-KR" sz="900" dirty="0" smtClean="0">
                <a:latin typeface="+mn-ea"/>
              </a:rPr>
              <a:t>    - display latest product list as current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3) </a:t>
            </a:r>
            <a:r>
              <a:rPr lang="en-US" altLang="ko-KR" sz="900" dirty="0">
                <a:latin typeface="+mn-ea"/>
              </a:rPr>
              <a:t>if </a:t>
            </a:r>
            <a:r>
              <a:rPr lang="en-US" altLang="ko-KR" sz="900" dirty="0" err="1">
                <a:latin typeface="+mn-ea"/>
              </a:rPr>
              <a:t>product_show_type</a:t>
            </a:r>
            <a:r>
              <a:rPr lang="en-US" altLang="ko-KR" sz="900" dirty="0" smtClean="0">
                <a:latin typeface="+mn-ea"/>
              </a:rPr>
              <a:t>=</a:t>
            </a:r>
            <a:r>
              <a:rPr lang="en-US" altLang="ko-KR" sz="900" b="1" dirty="0" smtClean="0">
                <a:latin typeface="+mn-ea"/>
              </a:rPr>
              <a:t>‘select’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</a:t>
            </a:r>
            <a:r>
              <a:rPr lang="en-US" altLang="ko-KR" sz="900" dirty="0">
                <a:latin typeface="+mn-ea"/>
              </a:rPr>
              <a:t>- display </a:t>
            </a:r>
            <a:r>
              <a:rPr lang="en-US" altLang="ko-KR" sz="900" dirty="0" err="1" smtClean="0">
                <a:latin typeface="+mn-ea"/>
              </a:rPr>
              <a:t>st_setting_product_main</a:t>
            </a:r>
            <a:r>
              <a:rPr lang="en-US" altLang="ko-KR" sz="900" dirty="0" smtClean="0">
                <a:latin typeface="+mn-ea"/>
              </a:rPr>
              <a:t> data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[Logic]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DB: </a:t>
            </a:r>
            <a:r>
              <a:rPr lang="en-US" altLang="ko-KR" sz="900" dirty="0" err="1" smtClean="0">
                <a:latin typeface="+mn-ea"/>
              </a:rPr>
              <a:t>st_setting_product_main</a:t>
            </a:r>
            <a:r>
              <a:rPr lang="en-US" altLang="ko-KR" sz="900" dirty="0" smtClean="0">
                <a:latin typeface="+mn-ea"/>
              </a:rPr>
              <a:t/>
            </a:r>
            <a:br>
              <a:rPr lang="en-US" altLang="ko-KR" sz="900" dirty="0" smtClean="0">
                <a:latin typeface="+mn-ea"/>
              </a:rPr>
            </a:br>
            <a:r>
              <a:rPr lang="en-US" altLang="ko-KR" sz="900" dirty="0" smtClean="0">
                <a:latin typeface="+mn-ea"/>
              </a:rPr>
              <a:t>    select: API response </a:t>
            </a:r>
            <a:r>
              <a:rPr lang="en-US" altLang="ko-KR" sz="900" dirty="0">
                <a:latin typeface="+mn-ea"/>
              </a:rPr>
              <a:t>fields with </a:t>
            </a:r>
            <a:r>
              <a:rPr lang="en-US" altLang="ko-KR" sz="900" dirty="0" err="1" smtClean="0">
                <a:latin typeface="+mn-ea"/>
              </a:rPr>
              <a:t>st_setting_product_main.product_code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   sort: </a:t>
            </a:r>
            <a:r>
              <a:rPr lang="en-US" altLang="ko-KR" sz="900" dirty="0" err="1" smtClean="0">
                <a:latin typeface="+mn-ea"/>
              </a:rPr>
              <a:t>sort_no</a:t>
            </a:r>
            <a:r>
              <a:rPr lang="en-US" altLang="ko-KR" sz="900" dirty="0" smtClean="0">
                <a:latin typeface="+mn-ea"/>
              </a:rPr>
              <a:t> ASC</a:t>
            </a:r>
          </a:p>
        </p:txBody>
      </p:sp>
    </p:spTree>
    <p:extLst>
      <p:ext uri="{BB962C8B-B14F-4D97-AF65-F5344CB8AC3E}">
        <p14:creationId xmlns:p14="http://schemas.microsoft.com/office/powerpoint/2010/main" val="2256245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B71BEE2-AD5A-CEDF-F84F-7E2217479DDA}"/>
              </a:ext>
            </a:extLst>
          </p:cNvPr>
          <p:cNvSpPr txBox="1"/>
          <p:nvPr/>
        </p:nvSpPr>
        <p:spPr>
          <a:xfrm>
            <a:off x="539345" y="272131"/>
            <a:ext cx="3578469" cy="2462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000" b="1"/>
              <a:t>(</a:t>
            </a:r>
            <a:r>
              <a:rPr lang="ko-KR" altLang="en-US" sz="1000" b="1"/>
              <a:t>신규</a:t>
            </a:r>
            <a:r>
              <a:rPr lang="en-US" altLang="ko-KR" sz="1000" b="1"/>
              <a:t>) </a:t>
            </a:r>
            <a:r>
              <a:rPr lang="ko-KR" altLang="en-US" sz="1000" b="1"/>
              <a:t>스토리 쇼핑 관리 </a:t>
            </a:r>
            <a:r>
              <a:rPr lang="en-US" altLang="ko-KR" sz="1000" b="1"/>
              <a:t>&gt; </a:t>
            </a:r>
            <a:r>
              <a:rPr lang="ko-KR" altLang="en-US" sz="1000" b="1"/>
              <a:t>메인 노출 상품 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84E44B-0A2B-05E6-064B-200CD111A2BF}"/>
              </a:ext>
            </a:extLst>
          </p:cNvPr>
          <p:cNvSpPr txBox="1"/>
          <p:nvPr/>
        </p:nvSpPr>
        <p:spPr>
          <a:xfrm>
            <a:off x="562734" y="4881856"/>
            <a:ext cx="6871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ko-KR" altLang="en-US" sz="700">
                <a:solidFill>
                  <a:schemeClr val="bg1">
                    <a:lumMod val="50000"/>
                  </a:schemeClr>
                </a:solidFill>
              </a:rPr>
              <a:t>메인 페이지에 노출되는 상품은 최대 </a:t>
            </a:r>
            <a:r>
              <a:rPr lang="en-US" altLang="ko-KR" sz="700">
                <a:solidFill>
                  <a:schemeClr val="bg1">
                    <a:lumMod val="50000"/>
                  </a:schemeClr>
                </a:solidFill>
              </a:rPr>
              <a:t>10</a:t>
            </a:r>
            <a:r>
              <a:rPr lang="ko-KR" altLang="en-US" sz="700">
                <a:solidFill>
                  <a:schemeClr val="bg1">
                    <a:lumMod val="50000"/>
                  </a:schemeClr>
                </a:solidFill>
              </a:rPr>
              <a:t>개이며</a:t>
            </a:r>
            <a:r>
              <a:rPr lang="en-US" altLang="ko-KR" sz="70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ko-KR" altLang="en-US" sz="700">
                <a:solidFill>
                  <a:schemeClr val="bg1">
                    <a:lumMod val="50000"/>
                  </a:schemeClr>
                </a:solidFill>
              </a:rPr>
              <a:t>선택된 상품이 없거나 상품 데이터가 삭제되는 경우 </a:t>
            </a:r>
            <a:r>
              <a:rPr lang="en-US" altLang="ko-KR" sz="700">
                <a:solidFill>
                  <a:schemeClr val="bg1">
                    <a:lumMod val="50000"/>
                  </a:schemeClr>
                </a:solidFill>
              </a:rPr>
              <a:t>0-9</a:t>
            </a:r>
            <a:r>
              <a:rPr lang="ko-KR" altLang="en-US" sz="700">
                <a:solidFill>
                  <a:schemeClr val="bg1">
                    <a:lumMod val="50000"/>
                  </a:schemeClr>
                </a:solidFill>
              </a:rPr>
              <a:t>개로 표시될 수 있습니다</a:t>
            </a:r>
            <a:r>
              <a:rPr lang="en-US" altLang="ko-KR" sz="70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r>
              <a:rPr lang="en-US" altLang="ko-KR" sz="700">
                <a:solidFill>
                  <a:schemeClr val="bg1">
                    <a:lumMod val="50000"/>
                  </a:schemeClr>
                </a:solidFill>
              </a:rPr>
              <a:t>**</a:t>
            </a:r>
            <a:r>
              <a:rPr lang="ko-KR" altLang="en-US" sz="700">
                <a:solidFill>
                  <a:schemeClr val="bg1">
                    <a:lumMod val="50000"/>
                  </a:schemeClr>
                </a:solidFill>
              </a:rPr>
              <a:t>상품 노출 여부</a:t>
            </a:r>
            <a:r>
              <a:rPr lang="en-US" altLang="ko-KR" sz="70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ko-KR" altLang="en-US" sz="700">
                <a:solidFill>
                  <a:schemeClr val="bg1">
                    <a:lumMod val="50000"/>
                  </a:schemeClr>
                </a:solidFill>
              </a:rPr>
              <a:t> 품절 표시 여부는 </a:t>
            </a:r>
            <a:r>
              <a:rPr lang="en-US" altLang="ko-KR" sz="70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ko-KR" altLang="en-US" sz="700">
                <a:solidFill>
                  <a:schemeClr val="bg1">
                    <a:lumMod val="50000"/>
                  </a:schemeClr>
                </a:solidFill>
              </a:rPr>
              <a:t>상품 관리</a:t>
            </a:r>
            <a:r>
              <a:rPr lang="en-US" altLang="ko-KR" sz="700">
                <a:solidFill>
                  <a:schemeClr val="bg1">
                    <a:lumMod val="50000"/>
                  </a:schemeClr>
                </a:solidFill>
              </a:rPr>
              <a:t>] </a:t>
            </a:r>
            <a:r>
              <a:rPr lang="ko-KR" altLang="en-US" sz="700">
                <a:solidFill>
                  <a:schemeClr val="bg1">
                    <a:lumMod val="50000"/>
                  </a:schemeClr>
                </a:solidFill>
              </a:rPr>
              <a:t>메뉴에서 수정 가능합니다</a:t>
            </a:r>
            <a:r>
              <a:rPr lang="en-US" altLang="ko-KR" sz="70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altLang="ko-KR" sz="700"/>
          </a:p>
        </p:txBody>
      </p:sp>
      <p:graphicFrame>
        <p:nvGraphicFramePr>
          <p:cNvPr id="9" name="표 2">
            <a:extLst>
              <a:ext uri="{FF2B5EF4-FFF2-40B4-BE49-F238E27FC236}">
                <a16:creationId xmlns:a16="http://schemas.microsoft.com/office/drawing/2014/main" id="{F447DD28-D833-4441-C134-3E555D9FB6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421290"/>
              </p:ext>
            </p:extLst>
          </p:nvPr>
        </p:nvGraphicFramePr>
        <p:xfrm>
          <a:off x="600834" y="2014461"/>
          <a:ext cx="6857018" cy="2797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144">
                  <a:extLst>
                    <a:ext uri="{9D8B030D-6E8A-4147-A177-3AD203B41FA5}">
                      <a16:colId xmlns:a16="http://schemas.microsoft.com/office/drawing/2014/main" val="2038617268"/>
                    </a:ext>
                  </a:extLst>
                </a:gridCol>
                <a:gridCol w="1204546">
                  <a:extLst>
                    <a:ext uri="{9D8B030D-6E8A-4147-A177-3AD203B41FA5}">
                      <a16:colId xmlns:a16="http://schemas.microsoft.com/office/drawing/2014/main" val="3610076051"/>
                    </a:ext>
                  </a:extLst>
                </a:gridCol>
                <a:gridCol w="1190032">
                  <a:extLst>
                    <a:ext uri="{9D8B030D-6E8A-4147-A177-3AD203B41FA5}">
                      <a16:colId xmlns:a16="http://schemas.microsoft.com/office/drawing/2014/main" val="3549063442"/>
                    </a:ext>
                  </a:extLst>
                </a:gridCol>
                <a:gridCol w="979574">
                  <a:extLst>
                    <a:ext uri="{9D8B030D-6E8A-4147-A177-3AD203B41FA5}">
                      <a16:colId xmlns:a16="http://schemas.microsoft.com/office/drawing/2014/main" val="689145258"/>
                    </a:ext>
                  </a:extLst>
                </a:gridCol>
                <a:gridCol w="979574">
                  <a:extLst>
                    <a:ext uri="{9D8B030D-6E8A-4147-A177-3AD203B41FA5}">
                      <a16:colId xmlns:a16="http://schemas.microsoft.com/office/drawing/2014/main" val="2300822635"/>
                    </a:ext>
                  </a:extLst>
                </a:gridCol>
                <a:gridCol w="979574">
                  <a:extLst>
                    <a:ext uri="{9D8B030D-6E8A-4147-A177-3AD203B41FA5}">
                      <a16:colId xmlns:a16="http://schemas.microsoft.com/office/drawing/2014/main" val="3396996019"/>
                    </a:ext>
                  </a:extLst>
                </a:gridCol>
                <a:gridCol w="979574">
                  <a:extLst>
                    <a:ext uri="{9D8B030D-6E8A-4147-A177-3AD203B41FA5}">
                      <a16:colId xmlns:a16="http://schemas.microsoft.com/office/drawing/2014/main" val="3115809455"/>
                    </a:ext>
                  </a:extLst>
                </a:gridCol>
              </a:tblGrid>
              <a:tr h="29487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/>
                        <a:t>순서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/>
                        <a:t>상품명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/>
                        <a:t>매장명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/>
                        <a:t>상품 노출 여부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/>
                        <a:t>품절 표시 여부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/>
                        <a:t>상품 추가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/>
                        <a:t>삭제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547814"/>
                  </a:ext>
                </a:extLst>
              </a:tr>
              <a:tr h="2502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/>
                        <a:t>1</a:t>
                      </a:r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800"/>
                        <a:t>통영 꿀빵</a:t>
                      </a:r>
                      <a:r>
                        <a:rPr lang="en-US" altLang="ko-KR" sz="800"/>
                        <a:t>_</a:t>
                      </a:r>
                      <a:r>
                        <a:rPr lang="ko-KR" altLang="en-US" sz="800"/>
                        <a:t>테스트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800"/>
                        <a:t>고향뜨락</a:t>
                      </a:r>
                      <a:r>
                        <a:rPr lang="en-US" altLang="ko-KR" sz="800"/>
                        <a:t>_</a:t>
                      </a:r>
                      <a:r>
                        <a:rPr lang="ko-KR" altLang="en-US" sz="800"/>
                        <a:t>테스트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800"/>
                        <a:t>여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800"/>
                        <a:t>미표시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228166"/>
                  </a:ext>
                </a:extLst>
              </a:tr>
              <a:tr h="2502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/>
                        <a:t>2</a:t>
                      </a:r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623380"/>
                  </a:ext>
                </a:extLst>
              </a:tr>
              <a:tr h="2502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/>
                        <a:t>3</a:t>
                      </a:r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398402"/>
                  </a:ext>
                </a:extLst>
              </a:tr>
              <a:tr h="2502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/>
                        <a:t>4</a:t>
                      </a:r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381346"/>
                  </a:ext>
                </a:extLst>
              </a:tr>
              <a:tr h="2502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/>
                        <a:t>5</a:t>
                      </a:r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772124"/>
                  </a:ext>
                </a:extLst>
              </a:tr>
              <a:tr h="2502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/>
                        <a:t>6</a:t>
                      </a:r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524479"/>
                  </a:ext>
                </a:extLst>
              </a:tr>
              <a:tr h="2502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/>
                        <a:t>7</a:t>
                      </a:r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005831"/>
                  </a:ext>
                </a:extLst>
              </a:tr>
              <a:tr h="2502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/>
                        <a:t>8</a:t>
                      </a:r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104126"/>
                  </a:ext>
                </a:extLst>
              </a:tr>
              <a:tr h="2502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/>
                        <a:t>9</a:t>
                      </a:r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531992"/>
                  </a:ext>
                </a:extLst>
              </a:tr>
              <a:tr h="2502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/>
                        <a:t>10</a:t>
                      </a:r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689541"/>
                  </a:ext>
                </a:extLst>
              </a:tr>
            </a:tbl>
          </a:graphicData>
        </a:graphic>
      </p:graphicFrame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CCFE1AC1-F0B0-D89A-E067-7C1C16EBB228}"/>
              </a:ext>
            </a:extLst>
          </p:cNvPr>
          <p:cNvSpPr/>
          <p:nvPr/>
        </p:nvSpPr>
        <p:spPr>
          <a:xfrm>
            <a:off x="5638349" y="2338750"/>
            <a:ext cx="707647" cy="18430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상품 추가</a:t>
            </a: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8D5DBF51-60D1-7AE5-AE21-79844D67F020}"/>
              </a:ext>
            </a:extLst>
          </p:cNvPr>
          <p:cNvSpPr/>
          <p:nvPr/>
        </p:nvSpPr>
        <p:spPr>
          <a:xfrm>
            <a:off x="6720403" y="2338750"/>
            <a:ext cx="485775" cy="18430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삭제</a:t>
            </a: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5779736B-572A-ABA9-B5F2-FEBB59BF356A}"/>
              </a:ext>
            </a:extLst>
          </p:cNvPr>
          <p:cNvSpPr/>
          <p:nvPr/>
        </p:nvSpPr>
        <p:spPr>
          <a:xfrm>
            <a:off x="5638349" y="2592750"/>
            <a:ext cx="707647" cy="18430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상품 추가</a:t>
            </a: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8AF71B08-3C6D-07C0-E12C-E10E34456DDA}"/>
              </a:ext>
            </a:extLst>
          </p:cNvPr>
          <p:cNvSpPr/>
          <p:nvPr/>
        </p:nvSpPr>
        <p:spPr>
          <a:xfrm>
            <a:off x="6720403" y="2592750"/>
            <a:ext cx="485775" cy="18430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삭제</a:t>
            </a: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F361DDBA-5CAA-1F83-C62F-4FC8CBD6B0D9}"/>
              </a:ext>
            </a:extLst>
          </p:cNvPr>
          <p:cNvSpPr/>
          <p:nvPr/>
        </p:nvSpPr>
        <p:spPr>
          <a:xfrm>
            <a:off x="5638349" y="2840400"/>
            <a:ext cx="707647" cy="18430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상품 추가</a:t>
            </a: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DC239BF0-1FF0-32BF-7AF7-6984F2D247F0}"/>
              </a:ext>
            </a:extLst>
          </p:cNvPr>
          <p:cNvSpPr/>
          <p:nvPr/>
        </p:nvSpPr>
        <p:spPr>
          <a:xfrm>
            <a:off x="6720403" y="2840400"/>
            <a:ext cx="485775" cy="18430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삭제</a:t>
            </a: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04CD43BC-145C-CAA5-3630-A498F9740889}"/>
              </a:ext>
            </a:extLst>
          </p:cNvPr>
          <p:cNvSpPr/>
          <p:nvPr/>
        </p:nvSpPr>
        <p:spPr>
          <a:xfrm>
            <a:off x="5638349" y="3094400"/>
            <a:ext cx="707647" cy="18430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상품 추가</a:t>
            </a: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57878F53-DB4A-508D-54BB-6F502FDA99B4}"/>
              </a:ext>
            </a:extLst>
          </p:cNvPr>
          <p:cNvSpPr/>
          <p:nvPr/>
        </p:nvSpPr>
        <p:spPr>
          <a:xfrm>
            <a:off x="6720403" y="3094400"/>
            <a:ext cx="485775" cy="18430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삭제</a:t>
            </a: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997B6D99-DA0E-792F-F26F-E48AFFB17E3D}"/>
              </a:ext>
            </a:extLst>
          </p:cNvPr>
          <p:cNvSpPr/>
          <p:nvPr/>
        </p:nvSpPr>
        <p:spPr>
          <a:xfrm>
            <a:off x="5638349" y="3342050"/>
            <a:ext cx="707647" cy="18430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상품 추가</a:t>
            </a: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4EB11EE3-F40F-BCDA-0EF1-86B6D65AEDCB}"/>
              </a:ext>
            </a:extLst>
          </p:cNvPr>
          <p:cNvSpPr/>
          <p:nvPr/>
        </p:nvSpPr>
        <p:spPr>
          <a:xfrm>
            <a:off x="6720403" y="3342050"/>
            <a:ext cx="485775" cy="18430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삭제</a:t>
            </a: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D1B92B83-DBC6-2BB5-FCA0-20FCFBD2540B}"/>
              </a:ext>
            </a:extLst>
          </p:cNvPr>
          <p:cNvSpPr/>
          <p:nvPr/>
        </p:nvSpPr>
        <p:spPr>
          <a:xfrm>
            <a:off x="5638349" y="3596050"/>
            <a:ext cx="707647" cy="18430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상품 추가</a:t>
            </a: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C73AF036-2A2A-8931-8B82-05826F083075}"/>
              </a:ext>
            </a:extLst>
          </p:cNvPr>
          <p:cNvSpPr/>
          <p:nvPr/>
        </p:nvSpPr>
        <p:spPr>
          <a:xfrm>
            <a:off x="6720403" y="3596050"/>
            <a:ext cx="485775" cy="18430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삭제</a:t>
            </a: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02F57770-B6F1-BF48-A37B-C3027FA6D635}"/>
              </a:ext>
            </a:extLst>
          </p:cNvPr>
          <p:cNvSpPr/>
          <p:nvPr/>
        </p:nvSpPr>
        <p:spPr>
          <a:xfrm>
            <a:off x="5638349" y="3843700"/>
            <a:ext cx="707647" cy="18430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상품 추가</a:t>
            </a: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204A645D-6E25-9151-D50C-38AB0961988A}"/>
              </a:ext>
            </a:extLst>
          </p:cNvPr>
          <p:cNvSpPr/>
          <p:nvPr/>
        </p:nvSpPr>
        <p:spPr>
          <a:xfrm>
            <a:off x="6720403" y="3843700"/>
            <a:ext cx="485775" cy="18430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삭제</a:t>
            </a:r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10B42688-33C2-FD5D-BC6C-97A6EB6207B0}"/>
              </a:ext>
            </a:extLst>
          </p:cNvPr>
          <p:cNvSpPr/>
          <p:nvPr/>
        </p:nvSpPr>
        <p:spPr>
          <a:xfrm>
            <a:off x="5638349" y="4097700"/>
            <a:ext cx="707647" cy="18430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상품 추가</a:t>
            </a: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6F18F164-CB28-8873-0437-D885ABFEB75D}"/>
              </a:ext>
            </a:extLst>
          </p:cNvPr>
          <p:cNvSpPr/>
          <p:nvPr/>
        </p:nvSpPr>
        <p:spPr>
          <a:xfrm>
            <a:off x="6720403" y="4097700"/>
            <a:ext cx="485775" cy="18430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삭제</a:t>
            </a:r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36A44B1B-F7D1-BCC2-111D-8CB6A601F5E6}"/>
              </a:ext>
            </a:extLst>
          </p:cNvPr>
          <p:cNvSpPr/>
          <p:nvPr/>
        </p:nvSpPr>
        <p:spPr>
          <a:xfrm>
            <a:off x="5638349" y="4342175"/>
            <a:ext cx="707647" cy="18430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상품 추가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C5A9DA3C-A23A-7F7D-86C5-66515452EB3E}"/>
              </a:ext>
            </a:extLst>
          </p:cNvPr>
          <p:cNvSpPr/>
          <p:nvPr/>
        </p:nvSpPr>
        <p:spPr>
          <a:xfrm>
            <a:off x="6720403" y="4342175"/>
            <a:ext cx="485775" cy="18430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삭제</a:t>
            </a:r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AABA41F4-7397-0D9E-4186-FB8609DC15A9}"/>
              </a:ext>
            </a:extLst>
          </p:cNvPr>
          <p:cNvSpPr/>
          <p:nvPr/>
        </p:nvSpPr>
        <p:spPr>
          <a:xfrm>
            <a:off x="5638349" y="4597885"/>
            <a:ext cx="707647" cy="18430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상품 추가</a:t>
            </a:r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57D08EF2-73AB-FCB1-905F-655667C1D51F}"/>
              </a:ext>
            </a:extLst>
          </p:cNvPr>
          <p:cNvSpPr/>
          <p:nvPr/>
        </p:nvSpPr>
        <p:spPr>
          <a:xfrm>
            <a:off x="6720403" y="4597885"/>
            <a:ext cx="485775" cy="18430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삭제</a:t>
            </a:r>
          </a:p>
        </p:txBody>
      </p: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1BA88081-BDDB-6911-3766-2A6DA25FEE8B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6345996" y="2430905"/>
            <a:ext cx="1848093" cy="329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C355BD1-BFE4-3CAF-7F97-88DA86441A76}"/>
              </a:ext>
            </a:extLst>
          </p:cNvPr>
          <p:cNvSpPr txBox="1"/>
          <p:nvPr/>
        </p:nvSpPr>
        <p:spPr>
          <a:xfrm>
            <a:off x="547494" y="982417"/>
            <a:ext cx="68711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b="1"/>
              <a:t>상품 노출 옵션</a:t>
            </a:r>
            <a:endParaRPr lang="en-US" altLang="ko-KR" sz="900" b="1"/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B9C35D70-01DF-E4D3-34D6-DFC9A0645E62}"/>
              </a:ext>
            </a:extLst>
          </p:cNvPr>
          <p:cNvGrpSpPr/>
          <p:nvPr/>
        </p:nvGrpSpPr>
        <p:grpSpPr>
          <a:xfrm>
            <a:off x="1235256" y="1306665"/>
            <a:ext cx="756424" cy="168949"/>
            <a:chOff x="2307439" y="1506734"/>
            <a:chExt cx="756424" cy="168949"/>
          </a:xfrm>
        </p:grpSpPr>
        <p:sp>
          <p:nvSpPr>
            <p:cNvPr id="33" name="Circle" descr="&lt;Tags&gt;&lt;SMARTRESIZEANCHORS&gt;None,None,Absolute,None&lt;/SMARTRESIZEANCHORS&gt;&lt;/Tags&gt;">
              <a:extLst>
                <a:ext uri="{FF2B5EF4-FFF2-40B4-BE49-F238E27FC236}">
                  <a16:creationId xmlns:a16="http://schemas.microsoft.com/office/drawing/2014/main" id="{D8A266F8-6BA0-05DF-9621-9D84F52DB96E}"/>
                </a:ext>
              </a:extLst>
            </p:cNvPr>
            <p:cNvSpPr/>
            <p:nvPr/>
          </p:nvSpPr>
          <p:spPr>
            <a:xfrm>
              <a:off x="2307439" y="1538165"/>
              <a:ext cx="106087" cy="106087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746" tIns="36373" rIns="72746" bIns="3637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16" dirty="0">
                <a:solidFill>
                  <a:srgbClr val="5F5F5F"/>
                </a:solidFill>
                <a:latin typeface="Pretendard" panose="02000503000000020004" pitchFamily="50" charset="-127"/>
                <a:cs typeface="Segoe UI" panose="020B0502040204020203" pitchFamily="34" charset="0"/>
              </a:endParaRPr>
            </a:p>
          </p:txBody>
        </p:sp>
        <p:sp>
          <p:nvSpPr>
            <p:cNvPr id="34" name="Label" descr="&lt;SmartSettings&gt;&lt;SmartResize anchorLeft=&quot;Absolute&quot; anchorTop=&quot;Absolute&quot; anchorRight=&quot;Absolute&quot; anchorBottom=&quot;Absolute&quot; /&gt;&lt;/SmartSettings&gt;">
              <a:extLst>
                <a:ext uri="{FF2B5EF4-FFF2-40B4-BE49-F238E27FC236}">
                  <a16:creationId xmlns:a16="http://schemas.microsoft.com/office/drawing/2014/main" id="{151C4DB6-2450-C578-7208-279DD9604243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399237" y="1506734"/>
              <a:ext cx="664626" cy="168949"/>
            </a:xfrm>
            <a:prstGeom prst="rect">
              <a:avLst/>
            </a:prstGeom>
            <a:noFill/>
          </p:spPr>
          <p:txBody>
            <a:bodyPr wrap="none" lIns="58197" tIns="29098" rIns="58197" bIns="29098" rtlCol="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800">
                  <a:solidFill>
                    <a:srgbClr val="5F5F5F"/>
                  </a:solidFill>
                  <a:latin typeface="Pretendard" panose="02000503000000020004" pitchFamily="50" charset="-127"/>
                  <a:ea typeface="Pretendard" panose="02000503000000020004" pitchFamily="50" charset="-127"/>
                  <a:cs typeface="Segoe UI" panose="020B0502040204020203" pitchFamily="34" charset="0"/>
                </a:rPr>
                <a:t>직접 선택</a:t>
              </a:r>
              <a:endParaRPr lang="en-US" sz="800" dirty="0">
                <a:solidFill>
                  <a:srgbClr val="5F5F5F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Segoe UI" panose="020B0502040204020203" pitchFamily="34" charset="0"/>
              </a:endParaRP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E44D6DC4-858D-82AE-44E5-BAD38F5919FD}"/>
              </a:ext>
            </a:extLst>
          </p:cNvPr>
          <p:cNvGrpSpPr/>
          <p:nvPr/>
        </p:nvGrpSpPr>
        <p:grpSpPr>
          <a:xfrm>
            <a:off x="619050" y="1311426"/>
            <a:ext cx="507591" cy="168949"/>
            <a:chOff x="2307439" y="1506734"/>
            <a:chExt cx="507591" cy="168949"/>
          </a:xfrm>
        </p:grpSpPr>
        <p:sp>
          <p:nvSpPr>
            <p:cNvPr id="39" name="Circle" descr="&lt;Tags&gt;&lt;SMARTRESIZEANCHORS&gt;None,None,Absolute,None&lt;/SMARTRESIZEANCHORS&gt;&lt;/Tags&gt;">
              <a:extLst>
                <a:ext uri="{FF2B5EF4-FFF2-40B4-BE49-F238E27FC236}">
                  <a16:creationId xmlns:a16="http://schemas.microsoft.com/office/drawing/2014/main" id="{CE2E909F-9352-051E-F6BE-3D48BEAACCD8}"/>
                </a:ext>
              </a:extLst>
            </p:cNvPr>
            <p:cNvSpPr/>
            <p:nvPr/>
          </p:nvSpPr>
          <p:spPr>
            <a:xfrm>
              <a:off x="2307439" y="1538165"/>
              <a:ext cx="106087" cy="106087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746" tIns="36373" rIns="72746" bIns="3637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16" dirty="0">
                <a:solidFill>
                  <a:srgbClr val="5F5F5F"/>
                </a:solidFill>
                <a:latin typeface="Pretendard" panose="02000503000000020004" pitchFamily="50" charset="-127"/>
                <a:cs typeface="Segoe UI" panose="020B0502040204020203" pitchFamily="34" charset="0"/>
              </a:endParaRPr>
            </a:p>
          </p:txBody>
        </p:sp>
        <p:sp>
          <p:nvSpPr>
            <p:cNvPr id="40" name="Check" descr="&lt;Tags&gt;&lt;SMARTRESIZEANCHORS&gt;None,None,Absolute,None&lt;/SMARTRESIZEANCHORS&gt;&lt;/Tags&gt;">
              <a:extLst>
                <a:ext uri="{FF2B5EF4-FFF2-40B4-BE49-F238E27FC236}">
                  <a16:creationId xmlns:a16="http://schemas.microsoft.com/office/drawing/2014/main" id="{9D050D4F-EA7D-7487-8CE5-978CA30376C8}"/>
                </a:ext>
              </a:extLst>
            </p:cNvPr>
            <p:cNvSpPr/>
            <p:nvPr/>
          </p:nvSpPr>
          <p:spPr>
            <a:xfrm>
              <a:off x="2337118" y="1567844"/>
              <a:ext cx="46729" cy="46729"/>
            </a:xfrm>
            <a:prstGeom prst="ellipse">
              <a:avLst/>
            </a:prstGeom>
            <a:solidFill>
              <a:srgbClr val="808080"/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746" tIns="36373" rIns="72746" bIns="3637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16" dirty="0">
                <a:solidFill>
                  <a:srgbClr val="5F5F5F"/>
                </a:solidFill>
                <a:latin typeface="Pretendard" panose="02000503000000020004" pitchFamily="50" charset="-127"/>
                <a:cs typeface="Segoe UI" panose="020B0502040204020203" pitchFamily="34" charset="0"/>
              </a:endParaRPr>
            </a:p>
          </p:txBody>
        </p:sp>
        <p:sp>
          <p:nvSpPr>
            <p:cNvPr id="41" name="Label" descr="&lt;SmartSettings&gt;&lt;SmartResize anchorLeft=&quot;Absolute&quot; anchorTop=&quot;Absolute&quot; anchorRight=&quot;Absolute&quot; anchorBottom=&quot;Absolute&quot; /&gt;&lt;/SmartSettings&gt;">
              <a:extLst>
                <a:ext uri="{FF2B5EF4-FFF2-40B4-BE49-F238E27FC236}">
                  <a16:creationId xmlns:a16="http://schemas.microsoft.com/office/drawing/2014/main" id="{CC526902-57CD-1D05-50D1-D213B9BEBE60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99237" y="1506734"/>
              <a:ext cx="415793" cy="168949"/>
            </a:xfrm>
            <a:prstGeom prst="rect">
              <a:avLst/>
            </a:prstGeom>
            <a:noFill/>
          </p:spPr>
          <p:txBody>
            <a:bodyPr wrap="none" lIns="58197" tIns="29098" rIns="58197" bIns="29098" rtlCol="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800">
                  <a:solidFill>
                    <a:srgbClr val="5F5F5F"/>
                  </a:solidFill>
                  <a:latin typeface="Pretendard" panose="02000503000000020004" pitchFamily="50" charset="-127"/>
                  <a:ea typeface="Pretendard" panose="02000503000000020004" pitchFamily="50" charset="-127"/>
                  <a:cs typeface="Segoe UI" panose="020B0502040204020203" pitchFamily="34" charset="0"/>
                </a:rPr>
                <a:t>신상품순</a:t>
              </a:r>
              <a:endParaRPr lang="en-US" sz="800" dirty="0">
                <a:solidFill>
                  <a:srgbClr val="5F5F5F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Segoe UI" panose="020B0502040204020203" pitchFamily="34" charset="0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34A33353-EA2F-F059-4F50-E42EE545A625}"/>
              </a:ext>
            </a:extLst>
          </p:cNvPr>
          <p:cNvSpPr txBox="1"/>
          <p:nvPr/>
        </p:nvSpPr>
        <p:spPr>
          <a:xfrm>
            <a:off x="562734" y="1746315"/>
            <a:ext cx="68711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b="1"/>
              <a:t>노출 상품 선택</a:t>
            </a:r>
            <a:endParaRPr lang="en-US" altLang="ko-KR" sz="900" b="1"/>
          </a:p>
        </p:txBody>
      </p:sp>
      <p:graphicFrame>
        <p:nvGraphicFramePr>
          <p:cNvPr id="54" name="표 53">
            <a:extLst>
              <a:ext uri="{FF2B5EF4-FFF2-40B4-BE49-F238E27FC236}">
                <a16:creationId xmlns:a16="http://schemas.microsoft.com/office/drawing/2014/main" id="{9C19A7F0-B38B-2911-5EFD-FD44BE23F2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49469"/>
              </p:ext>
            </p:extLst>
          </p:nvPr>
        </p:nvGraphicFramePr>
        <p:xfrm>
          <a:off x="8097106" y="701173"/>
          <a:ext cx="354740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250">
                  <a:extLst>
                    <a:ext uri="{9D8B030D-6E8A-4147-A177-3AD203B41FA5}">
                      <a16:colId xmlns:a16="http://schemas.microsoft.com/office/drawing/2014/main" val="1076863512"/>
                    </a:ext>
                  </a:extLst>
                </a:gridCol>
                <a:gridCol w="3105150">
                  <a:extLst>
                    <a:ext uri="{9D8B030D-6E8A-4147-A177-3AD203B41FA5}">
                      <a16:colId xmlns:a16="http://schemas.microsoft.com/office/drawing/2014/main" val="1839731202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1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- 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신상품순 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: 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현재와 동일</a:t>
                      </a:r>
                      <a:endParaRPr lang="en-US" altLang="ko-KR" sz="800" b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  <a:p>
                      <a:pPr latinLnBrk="1"/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- 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직접 선택 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: 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선택 시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, 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아래에서 선택된 노출 상품 선택 표시</a:t>
                      </a:r>
                      <a:endParaRPr lang="en-US" altLang="ko-KR" sz="800" b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  <a:p>
                      <a:pPr latinLnBrk="1"/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*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노출 상품 선택은 라디오 버튼과 상관없이 표시</a:t>
                      </a:r>
                      <a:endParaRPr lang="en-US" altLang="ko-KR" sz="800" b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989035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2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상품 추가 버튼을 통해 선택된 상품 정보 표시</a:t>
                      </a:r>
                      <a:endParaRPr lang="en-US" altLang="ko-KR" sz="800" b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116126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3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현재 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[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스토리 오더 관리 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&gt; 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메뉴 관리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]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에서 사용되는 것과 같은 검색창</a:t>
                      </a:r>
                      <a:endParaRPr lang="en-US" altLang="ko-KR" sz="800" b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*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대상은 스토리 쇼핑 데이터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146148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4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삭제 시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,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 행은 삭제되지 않고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(10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개 유지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) 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표시된 내용만 삭제됨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424938"/>
                  </a:ext>
                </a:extLst>
              </a:tr>
            </a:tbl>
          </a:graphicData>
        </a:graphic>
      </p:graphicFrame>
      <p:grpSp>
        <p:nvGrpSpPr>
          <p:cNvPr id="55" name="그룹 54">
            <a:extLst>
              <a:ext uri="{FF2B5EF4-FFF2-40B4-BE49-F238E27FC236}">
                <a16:creationId xmlns:a16="http://schemas.microsoft.com/office/drawing/2014/main" id="{5DCFF17D-7FF7-4497-41EC-06F1715C3E70}"/>
              </a:ext>
            </a:extLst>
          </p:cNvPr>
          <p:cNvGrpSpPr/>
          <p:nvPr/>
        </p:nvGrpSpPr>
        <p:grpSpPr>
          <a:xfrm>
            <a:off x="327408" y="1301689"/>
            <a:ext cx="273426" cy="200053"/>
            <a:chOff x="889701" y="2161677"/>
            <a:chExt cx="273426" cy="200053"/>
          </a:xfrm>
        </p:grpSpPr>
        <p:sp>
          <p:nvSpPr>
            <p:cNvPr id="56" name="이등변 삼각형 55">
              <a:extLst>
                <a:ext uri="{FF2B5EF4-FFF2-40B4-BE49-F238E27FC236}">
                  <a16:creationId xmlns:a16="http://schemas.microsoft.com/office/drawing/2014/main" id="{69C5246D-69E3-854B-C13E-44353BD5ED9C}"/>
                </a:ext>
              </a:extLst>
            </p:cNvPr>
            <p:cNvSpPr/>
            <p:nvPr/>
          </p:nvSpPr>
          <p:spPr>
            <a:xfrm rot="5400000">
              <a:off x="1084967" y="2225519"/>
              <a:ext cx="83950" cy="72370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95363" fontAlgn="t" latinLnBrk="0">
                <a:spcBef>
                  <a:spcPct val="70000"/>
                </a:spcBef>
                <a:spcAft>
                  <a:spcPct val="0"/>
                </a:spcAft>
              </a:pPr>
              <a:endParaRPr kumimoji="1" lang="ko-KR" altLang="en-US" sz="900">
                <a:solidFill>
                  <a:prstClr val="white"/>
                </a:solidFill>
                <a:latin typeface="Pretendard" panose="02000503000000020004" pitchFamily="50" charset="-127"/>
                <a:ea typeface="Pretendard" panose="02000503000000020004" pitchFamily="50" charset="-127"/>
              </a:endParaRPr>
            </a:p>
          </p:txBody>
        </p:sp>
        <p:grpSp>
          <p:nvGrpSpPr>
            <p:cNvPr id="57" name="그룹 56">
              <a:extLst>
                <a:ext uri="{FF2B5EF4-FFF2-40B4-BE49-F238E27FC236}">
                  <a16:creationId xmlns:a16="http://schemas.microsoft.com/office/drawing/2014/main" id="{54974A35-6A9E-0716-5A1E-0D8B22F5EE4B}"/>
                </a:ext>
              </a:extLst>
            </p:cNvPr>
            <p:cNvGrpSpPr/>
            <p:nvPr/>
          </p:nvGrpSpPr>
          <p:grpSpPr>
            <a:xfrm>
              <a:off x="889701" y="2161677"/>
              <a:ext cx="244417" cy="200053"/>
              <a:chOff x="5647053" y="5239718"/>
              <a:chExt cx="244417" cy="200053"/>
            </a:xfrm>
          </p:grpSpPr>
          <p:sp>
            <p:nvSpPr>
              <p:cNvPr id="58" name="Oval 593">
                <a:extLst>
                  <a:ext uri="{FF2B5EF4-FFF2-40B4-BE49-F238E27FC236}">
                    <a16:creationId xmlns:a16="http://schemas.microsoft.com/office/drawing/2014/main" id="{75FDB399-6769-ACF9-496D-AD9DA1A0C8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5539" y="5253447"/>
                <a:ext cx="172594" cy="172594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lIns="0" tIns="0" rIns="0" bIns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95363" fontAlgn="t" latinLnBrk="0">
                  <a:spcBef>
                    <a:spcPct val="70000"/>
                  </a:spcBef>
                </a:pPr>
                <a:endParaRPr lang="en-US" altLang="ko-KR" sz="800" b="1" dirty="0">
                  <a:solidFill>
                    <a:prstClr val="white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  <p:sp>
            <p:nvSpPr>
              <p:cNvPr id="59" name="TextBox 14">
                <a:extLst>
                  <a:ext uri="{FF2B5EF4-FFF2-40B4-BE49-F238E27FC236}">
                    <a16:creationId xmlns:a16="http://schemas.microsoft.com/office/drawing/2014/main" id="{A9050165-8676-9697-9816-D145CAD9815A}"/>
                  </a:ext>
                </a:extLst>
              </p:cNvPr>
              <p:cNvSpPr txBox="1"/>
              <p:nvPr/>
            </p:nvSpPr>
            <p:spPr>
              <a:xfrm>
                <a:off x="5647053" y="5239718"/>
                <a:ext cx="244417" cy="200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45719" tIns="45719" rIns="45719" bIns="45719" numCol="1" spcCol="38100" rtlCol="0" anchor="t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700" b="1">
                    <a:solidFill>
                      <a:schemeClr val="bg1"/>
                    </a:solidFill>
                    <a:latin typeface="Pretendard" panose="02000503000000020004" pitchFamily="50" charset="-127"/>
                    <a:ea typeface="Pretendard" panose="02000503000000020004" pitchFamily="50" charset="-127"/>
                  </a:rPr>
                  <a:t>1</a:t>
                </a:r>
                <a:endParaRPr lang="ko-KR" altLang="en-US" sz="700" b="1" dirty="0">
                  <a:solidFill>
                    <a:schemeClr val="bg1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</p:grpSp>
      </p:grp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8D20907E-7BA6-1E58-D1A0-AE1853AAFB19}"/>
              </a:ext>
            </a:extLst>
          </p:cNvPr>
          <p:cNvGrpSpPr/>
          <p:nvPr/>
        </p:nvGrpSpPr>
        <p:grpSpPr>
          <a:xfrm>
            <a:off x="354277" y="2334220"/>
            <a:ext cx="273426" cy="200053"/>
            <a:chOff x="889701" y="2161677"/>
            <a:chExt cx="273426" cy="200053"/>
          </a:xfrm>
        </p:grpSpPr>
        <p:sp>
          <p:nvSpPr>
            <p:cNvPr id="61" name="이등변 삼각형 60">
              <a:extLst>
                <a:ext uri="{FF2B5EF4-FFF2-40B4-BE49-F238E27FC236}">
                  <a16:creationId xmlns:a16="http://schemas.microsoft.com/office/drawing/2014/main" id="{DD346372-A62D-5D5B-8EF1-8533C4160725}"/>
                </a:ext>
              </a:extLst>
            </p:cNvPr>
            <p:cNvSpPr/>
            <p:nvPr/>
          </p:nvSpPr>
          <p:spPr>
            <a:xfrm rot="5400000">
              <a:off x="1084967" y="2225519"/>
              <a:ext cx="83950" cy="72370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95363" fontAlgn="t" latinLnBrk="0">
                <a:spcBef>
                  <a:spcPct val="70000"/>
                </a:spcBef>
                <a:spcAft>
                  <a:spcPct val="0"/>
                </a:spcAft>
              </a:pPr>
              <a:endParaRPr kumimoji="1" lang="ko-KR" altLang="en-US" sz="900">
                <a:solidFill>
                  <a:prstClr val="white"/>
                </a:solidFill>
                <a:latin typeface="Pretendard" panose="02000503000000020004" pitchFamily="50" charset="-127"/>
                <a:ea typeface="Pretendard" panose="02000503000000020004" pitchFamily="50" charset="-127"/>
              </a:endParaRPr>
            </a:p>
          </p:txBody>
        </p:sp>
        <p:grpSp>
          <p:nvGrpSpPr>
            <p:cNvPr id="62" name="그룹 61">
              <a:extLst>
                <a:ext uri="{FF2B5EF4-FFF2-40B4-BE49-F238E27FC236}">
                  <a16:creationId xmlns:a16="http://schemas.microsoft.com/office/drawing/2014/main" id="{84A60669-9026-D7E5-33A9-2C3DBC723DBC}"/>
                </a:ext>
              </a:extLst>
            </p:cNvPr>
            <p:cNvGrpSpPr/>
            <p:nvPr/>
          </p:nvGrpSpPr>
          <p:grpSpPr>
            <a:xfrm>
              <a:off x="889701" y="2161677"/>
              <a:ext cx="244417" cy="200053"/>
              <a:chOff x="5647053" y="5239718"/>
              <a:chExt cx="244417" cy="200053"/>
            </a:xfrm>
          </p:grpSpPr>
          <p:sp>
            <p:nvSpPr>
              <p:cNvPr id="63" name="Oval 593">
                <a:extLst>
                  <a:ext uri="{FF2B5EF4-FFF2-40B4-BE49-F238E27FC236}">
                    <a16:creationId xmlns:a16="http://schemas.microsoft.com/office/drawing/2014/main" id="{4B648F90-57B1-D7E1-B9A2-2BAF14C835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5539" y="5253447"/>
                <a:ext cx="172594" cy="172594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lIns="0" tIns="0" rIns="0" bIns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95363" fontAlgn="t" latinLnBrk="0">
                  <a:spcBef>
                    <a:spcPct val="70000"/>
                  </a:spcBef>
                </a:pPr>
                <a:endParaRPr lang="en-US" altLang="ko-KR" sz="800" b="1" dirty="0">
                  <a:solidFill>
                    <a:prstClr val="white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  <p:sp>
            <p:nvSpPr>
              <p:cNvPr id="64" name="TextBox 14">
                <a:extLst>
                  <a:ext uri="{FF2B5EF4-FFF2-40B4-BE49-F238E27FC236}">
                    <a16:creationId xmlns:a16="http://schemas.microsoft.com/office/drawing/2014/main" id="{BE9DE71C-65EB-F027-6D1E-6BAAB87A1A20}"/>
                  </a:ext>
                </a:extLst>
              </p:cNvPr>
              <p:cNvSpPr txBox="1"/>
              <p:nvPr/>
            </p:nvSpPr>
            <p:spPr>
              <a:xfrm>
                <a:off x="5647053" y="5239718"/>
                <a:ext cx="244417" cy="200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45719" tIns="45719" rIns="45719" bIns="45719" numCol="1" spcCol="38100" rtlCol="0" anchor="t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700" b="1">
                    <a:solidFill>
                      <a:schemeClr val="bg1"/>
                    </a:solidFill>
                    <a:latin typeface="Pretendard" panose="02000503000000020004" pitchFamily="50" charset="-127"/>
                    <a:ea typeface="Pretendard" panose="02000503000000020004" pitchFamily="50" charset="-127"/>
                  </a:rPr>
                  <a:t>2</a:t>
                </a:r>
                <a:endParaRPr lang="ko-KR" altLang="en-US" sz="700" b="1" dirty="0">
                  <a:solidFill>
                    <a:schemeClr val="bg1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</p:grpSp>
      </p:grpSp>
      <p:pic>
        <p:nvPicPr>
          <p:cNvPr id="65" name="그림 64">
            <a:extLst>
              <a:ext uri="{FF2B5EF4-FFF2-40B4-BE49-F238E27FC236}">
                <a16:creationId xmlns:a16="http://schemas.microsoft.com/office/drawing/2014/main" id="{E28E8AA9-820D-E45E-71D3-8135B6DCC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007" y="2513657"/>
            <a:ext cx="3727716" cy="4001588"/>
          </a:xfrm>
          <a:prstGeom prst="rect">
            <a:avLst/>
          </a:prstGeom>
        </p:spPr>
      </p:pic>
      <p:grpSp>
        <p:nvGrpSpPr>
          <p:cNvPr id="67" name="그룹 66">
            <a:extLst>
              <a:ext uri="{FF2B5EF4-FFF2-40B4-BE49-F238E27FC236}">
                <a16:creationId xmlns:a16="http://schemas.microsoft.com/office/drawing/2014/main" id="{93A42969-0083-CE87-E6C0-BE6B5782810D}"/>
              </a:ext>
            </a:extLst>
          </p:cNvPr>
          <p:cNvGrpSpPr/>
          <p:nvPr/>
        </p:nvGrpSpPr>
        <p:grpSpPr>
          <a:xfrm>
            <a:off x="5380539" y="2321315"/>
            <a:ext cx="273426" cy="200053"/>
            <a:chOff x="889701" y="2161677"/>
            <a:chExt cx="273426" cy="200053"/>
          </a:xfrm>
        </p:grpSpPr>
        <p:sp>
          <p:nvSpPr>
            <p:cNvPr id="68" name="이등변 삼각형 67">
              <a:extLst>
                <a:ext uri="{FF2B5EF4-FFF2-40B4-BE49-F238E27FC236}">
                  <a16:creationId xmlns:a16="http://schemas.microsoft.com/office/drawing/2014/main" id="{BE721CFD-9023-6530-B7E9-204FFDD49D9D}"/>
                </a:ext>
              </a:extLst>
            </p:cNvPr>
            <p:cNvSpPr/>
            <p:nvPr/>
          </p:nvSpPr>
          <p:spPr>
            <a:xfrm rot="5400000">
              <a:off x="1084967" y="2225519"/>
              <a:ext cx="83950" cy="72370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95363" fontAlgn="t" latinLnBrk="0">
                <a:spcBef>
                  <a:spcPct val="70000"/>
                </a:spcBef>
                <a:spcAft>
                  <a:spcPct val="0"/>
                </a:spcAft>
              </a:pPr>
              <a:endParaRPr kumimoji="1" lang="ko-KR" altLang="en-US" sz="900">
                <a:solidFill>
                  <a:prstClr val="white"/>
                </a:solidFill>
                <a:latin typeface="Pretendard" panose="02000503000000020004" pitchFamily="50" charset="-127"/>
                <a:ea typeface="Pretendard" panose="02000503000000020004" pitchFamily="50" charset="-127"/>
              </a:endParaRPr>
            </a:p>
          </p:txBody>
        </p:sp>
        <p:grpSp>
          <p:nvGrpSpPr>
            <p:cNvPr id="69" name="그룹 68">
              <a:extLst>
                <a:ext uri="{FF2B5EF4-FFF2-40B4-BE49-F238E27FC236}">
                  <a16:creationId xmlns:a16="http://schemas.microsoft.com/office/drawing/2014/main" id="{71C9D8C4-3C0F-5688-0B88-0B9E8ECD485B}"/>
                </a:ext>
              </a:extLst>
            </p:cNvPr>
            <p:cNvGrpSpPr/>
            <p:nvPr/>
          </p:nvGrpSpPr>
          <p:grpSpPr>
            <a:xfrm>
              <a:off x="889701" y="2161677"/>
              <a:ext cx="244417" cy="200053"/>
              <a:chOff x="5647053" y="5239718"/>
              <a:chExt cx="244417" cy="200053"/>
            </a:xfrm>
          </p:grpSpPr>
          <p:sp>
            <p:nvSpPr>
              <p:cNvPr id="70" name="Oval 593">
                <a:extLst>
                  <a:ext uri="{FF2B5EF4-FFF2-40B4-BE49-F238E27FC236}">
                    <a16:creationId xmlns:a16="http://schemas.microsoft.com/office/drawing/2014/main" id="{2C1D6BD8-9BDC-97B5-5FC7-EF1941A1D2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5539" y="5253447"/>
                <a:ext cx="172594" cy="172594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lIns="0" tIns="0" rIns="0" bIns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95363" fontAlgn="t" latinLnBrk="0">
                  <a:spcBef>
                    <a:spcPct val="70000"/>
                  </a:spcBef>
                </a:pPr>
                <a:endParaRPr lang="en-US" altLang="ko-KR" sz="800" b="1" dirty="0">
                  <a:solidFill>
                    <a:prstClr val="white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  <p:sp>
            <p:nvSpPr>
              <p:cNvPr id="71" name="TextBox 14">
                <a:extLst>
                  <a:ext uri="{FF2B5EF4-FFF2-40B4-BE49-F238E27FC236}">
                    <a16:creationId xmlns:a16="http://schemas.microsoft.com/office/drawing/2014/main" id="{938304C8-7D20-0418-1CAD-C0266FB15305}"/>
                  </a:ext>
                </a:extLst>
              </p:cNvPr>
              <p:cNvSpPr txBox="1"/>
              <p:nvPr/>
            </p:nvSpPr>
            <p:spPr>
              <a:xfrm>
                <a:off x="5647053" y="5239718"/>
                <a:ext cx="244417" cy="200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45719" tIns="45719" rIns="45719" bIns="45719" numCol="1" spcCol="38100" rtlCol="0" anchor="t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700" b="1">
                    <a:solidFill>
                      <a:schemeClr val="bg1"/>
                    </a:solidFill>
                    <a:latin typeface="Pretendard" panose="02000503000000020004" pitchFamily="50" charset="-127"/>
                    <a:ea typeface="Pretendard" panose="02000503000000020004" pitchFamily="50" charset="-127"/>
                  </a:rPr>
                  <a:t>3</a:t>
                </a:r>
                <a:endParaRPr lang="ko-KR" altLang="en-US" sz="700" b="1" dirty="0">
                  <a:solidFill>
                    <a:schemeClr val="bg1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</p:grpSp>
      </p:grp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24EA6FCC-4358-DDD1-E98F-5856D1FF5F85}"/>
              </a:ext>
            </a:extLst>
          </p:cNvPr>
          <p:cNvGrpSpPr/>
          <p:nvPr/>
        </p:nvGrpSpPr>
        <p:grpSpPr>
          <a:xfrm>
            <a:off x="6465392" y="2584415"/>
            <a:ext cx="273426" cy="200053"/>
            <a:chOff x="889701" y="2161677"/>
            <a:chExt cx="273426" cy="200053"/>
          </a:xfrm>
        </p:grpSpPr>
        <p:sp>
          <p:nvSpPr>
            <p:cNvPr id="73" name="이등변 삼각형 72">
              <a:extLst>
                <a:ext uri="{FF2B5EF4-FFF2-40B4-BE49-F238E27FC236}">
                  <a16:creationId xmlns:a16="http://schemas.microsoft.com/office/drawing/2014/main" id="{DF5569E8-DF34-512B-81D8-34B1C5DDD16B}"/>
                </a:ext>
              </a:extLst>
            </p:cNvPr>
            <p:cNvSpPr/>
            <p:nvPr/>
          </p:nvSpPr>
          <p:spPr>
            <a:xfrm rot="5400000">
              <a:off x="1084967" y="2225519"/>
              <a:ext cx="83950" cy="72370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95363" fontAlgn="t" latinLnBrk="0">
                <a:spcBef>
                  <a:spcPct val="70000"/>
                </a:spcBef>
                <a:spcAft>
                  <a:spcPct val="0"/>
                </a:spcAft>
              </a:pPr>
              <a:endParaRPr kumimoji="1" lang="ko-KR" altLang="en-US" sz="900">
                <a:solidFill>
                  <a:prstClr val="white"/>
                </a:solidFill>
                <a:latin typeface="Pretendard" panose="02000503000000020004" pitchFamily="50" charset="-127"/>
                <a:ea typeface="Pretendard" panose="02000503000000020004" pitchFamily="50" charset="-127"/>
              </a:endParaRPr>
            </a:p>
          </p:txBody>
        </p:sp>
        <p:grpSp>
          <p:nvGrpSpPr>
            <p:cNvPr id="74" name="그룹 73">
              <a:extLst>
                <a:ext uri="{FF2B5EF4-FFF2-40B4-BE49-F238E27FC236}">
                  <a16:creationId xmlns:a16="http://schemas.microsoft.com/office/drawing/2014/main" id="{42B13091-B8F2-AB96-5909-E194EDB6F9D7}"/>
                </a:ext>
              </a:extLst>
            </p:cNvPr>
            <p:cNvGrpSpPr/>
            <p:nvPr/>
          </p:nvGrpSpPr>
          <p:grpSpPr>
            <a:xfrm>
              <a:off x="889701" y="2161677"/>
              <a:ext cx="244417" cy="200053"/>
              <a:chOff x="5647053" y="5239718"/>
              <a:chExt cx="244417" cy="200053"/>
            </a:xfrm>
          </p:grpSpPr>
          <p:sp>
            <p:nvSpPr>
              <p:cNvPr id="75" name="Oval 593">
                <a:extLst>
                  <a:ext uri="{FF2B5EF4-FFF2-40B4-BE49-F238E27FC236}">
                    <a16:creationId xmlns:a16="http://schemas.microsoft.com/office/drawing/2014/main" id="{46667EE2-6024-943B-6963-BC802BF9D1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5539" y="5253447"/>
                <a:ext cx="172594" cy="172594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lIns="0" tIns="0" rIns="0" bIns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95363" fontAlgn="t" latinLnBrk="0">
                  <a:spcBef>
                    <a:spcPct val="70000"/>
                  </a:spcBef>
                </a:pPr>
                <a:endParaRPr lang="en-US" altLang="ko-KR" sz="800" b="1" dirty="0">
                  <a:solidFill>
                    <a:prstClr val="white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  <p:sp>
            <p:nvSpPr>
              <p:cNvPr id="76" name="TextBox 14">
                <a:extLst>
                  <a:ext uri="{FF2B5EF4-FFF2-40B4-BE49-F238E27FC236}">
                    <a16:creationId xmlns:a16="http://schemas.microsoft.com/office/drawing/2014/main" id="{7B3D5D57-1352-6E16-6C7A-A724F6284C01}"/>
                  </a:ext>
                </a:extLst>
              </p:cNvPr>
              <p:cNvSpPr txBox="1"/>
              <p:nvPr/>
            </p:nvSpPr>
            <p:spPr>
              <a:xfrm>
                <a:off x="5647053" y="5239718"/>
                <a:ext cx="244417" cy="200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45719" tIns="45719" rIns="45719" bIns="45719" numCol="1" spcCol="38100" rtlCol="0" anchor="t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700" b="1">
                    <a:solidFill>
                      <a:schemeClr val="bg1"/>
                    </a:solidFill>
                    <a:latin typeface="Pretendard" panose="02000503000000020004" pitchFamily="50" charset="-127"/>
                    <a:ea typeface="Pretendard" panose="02000503000000020004" pitchFamily="50" charset="-127"/>
                  </a:rPr>
                  <a:t>4</a:t>
                </a:r>
                <a:endParaRPr lang="ko-KR" altLang="en-US" sz="700" b="1" dirty="0">
                  <a:solidFill>
                    <a:schemeClr val="bg1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</p:grpSp>
      </p:grpSp>
      <p:sp>
        <p:nvSpPr>
          <p:cNvPr id="66" name="TextBox 65"/>
          <p:cNvSpPr txBox="1"/>
          <p:nvPr/>
        </p:nvSpPr>
        <p:spPr>
          <a:xfrm>
            <a:off x="2406720" y="5189633"/>
            <a:ext cx="4070984" cy="59093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dirty="0" smtClean="0"/>
              <a:t>1.Menu navigation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</a:t>
            </a:r>
            <a:r>
              <a:rPr lang="ko-KR" altLang="en-US" sz="900" dirty="0"/>
              <a:t>스토리 쇼핑 관리 </a:t>
            </a:r>
            <a:r>
              <a:rPr lang="en-US" altLang="ko-KR" sz="900" dirty="0"/>
              <a:t>&gt; </a:t>
            </a:r>
            <a:r>
              <a:rPr lang="ko-KR" altLang="en-US" sz="900" dirty="0" smtClean="0"/>
              <a:t>메인 노출 상품 관리 </a:t>
            </a:r>
            <a:r>
              <a:rPr lang="en-US" altLang="ko-KR" sz="900" b="1" dirty="0" smtClean="0"/>
              <a:t>(/</a:t>
            </a:r>
            <a:r>
              <a:rPr lang="en-US" altLang="ko-KR" sz="900" b="1" dirty="0" err="1" smtClean="0"/>
              <a:t>onlineMainProduct</a:t>
            </a:r>
            <a:r>
              <a:rPr lang="en-US" altLang="ko-KR" sz="900" b="1" dirty="0" smtClean="0"/>
              <a:t>) (NEW)</a:t>
            </a:r>
            <a:endParaRPr lang="en-US" altLang="ko-KR" sz="900" dirty="0" smtClean="0"/>
          </a:p>
          <a:p>
            <a:endParaRPr lang="en-US" altLang="ko-KR" sz="900" dirty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2.Field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1) </a:t>
            </a:r>
            <a:r>
              <a:rPr lang="ko-KR" altLang="en-US" sz="900" dirty="0" smtClean="0">
                <a:latin typeface="+mn-ea"/>
              </a:rPr>
              <a:t>상품 노출 옵션 </a:t>
            </a:r>
            <a:r>
              <a:rPr lang="en-US" altLang="ko-KR" sz="900" dirty="0">
                <a:latin typeface="+mn-ea"/>
              </a:rPr>
              <a:t>: {</a:t>
            </a:r>
            <a:r>
              <a:rPr lang="en-US" altLang="ko-KR" sz="900" dirty="0" err="1" smtClean="0">
                <a:latin typeface="+mn-ea"/>
              </a:rPr>
              <a:t>product_show_type</a:t>
            </a:r>
            <a:r>
              <a:rPr lang="en-US" altLang="ko-KR" sz="900" dirty="0" smtClean="0">
                <a:latin typeface="+mn-ea"/>
              </a:rPr>
              <a:t>}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- options: “</a:t>
            </a:r>
            <a:r>
              <a:rPr lang="ko-KR" altLang="en-US" sz="900" dirty="0" smtClean="0">
                <a:latin typeface="+mn-ea"/>
              </a:rPr>
              <a:t>신상품순</a:t>
            </a:r>
            <a:r>
              <a:rPr lang="en-US" altLang="ko-KR" sz="900" dirty="0" smtClean="0">
                <a:latin typeface="+mn-ea"/>
              </a:rPr>
              <a:t>”</a:t>
            </a:r>
            <a:r>
              <a:rPr lang="ko-KR" altLang="en-US" sz="900" dirty="0" smtClean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/ “</a:t>
            </a:r>
            <a:r>
              <a:rPr lang="ko-KR" altLang="en-US" sz="900" dirty="0" smtClean="0">
                <a:latin typeface="+mn-ea"/>
              </a:rPr>
              <a:t>직접 선택</a:t>
            </a:r>
            <a:r>
              <a:rPr lang="en-US" altLang="ko-KR" sz="900" dirty="0" smtClean="0">
                <a:latin typeface="+mn-ea"/>
              </a:rPr>
              <a:t>”</a:t>
            </a:r>
            <a:r>
              <a:rPr lang="ko-KR" altLang="en-US" sz="900" dirty="0" smtClean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(new/select)</a:t>
            </a:r>
          </a:p>
          <a:p>
            <a:r>
              <a:rPr lang="en-US" altLang="ko-KR" sz="900" dirty="0" smtClean="0">
                <a:latin typeface="+mn-ea"/>
              </a:rPr>
              <a:t>  2) </a:t>
            </a:r>
            <a:r>
              <a:rPr lang="ko-KR" altLang="en-US" sz="900" dirty="0" smtClean="0">
                <a:latin typeface="+mn-ea"/>
              </a:rPr>
              <a:t>노출 상품 선택 </a:t>
            </a:r>
            <a:r>
              <a:rPr lang="en-US" altLang="ko-KR" sz="900" dirty="0" smtClean="0">
                <a:latin typeface="+mn-ea"/>
              </a:rPr>
              <a:t>(main product list)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a) row count: </a:t>
            </a:r>
            <a:r>
              <a:rPr lang="en-US" altLang="ko-KR" sz="900" b="1" dirty="0" smtClean="0">
                <a:latin typeface="+mn-ea"/>
              </a:rPr>
              <a:t>fixed with 10 rows</a:t>
            </a:r>
          </a:p>
          <a:p>
            <a:r>
              <a:rPr lang="en-US" altLang="ko-KR" sz="900" b="1" dirty="0">
                <a:latin typeface="+mn-ea"/>
              </a:rPr>
              <a:t> </a:t>
            </a:r>
            <a:r>
              <a:rPr lang="en-US" altLang="ko-KR" sz="900" b="1" dirty="0" smtClean="0">
                <a:latin typeface="+mn-ea"/>
              </a:rPr>
              <a:t>   </a:t>
            </a:r>
            <a:r>
              <a:rPr lang="en-US" altLang="ko-KR" sz="900" dirty="0" smtClean="0">
                <a:latin typeface="+mn-ea"/>
              </a:rPr>
              <a:t>b) logic</a:t>
            </a:r>
            <a:br>
              <a:rPr lang="en-US" altLang="ko-KR" sz="900" dirty="0" smtClean="0">
                <a:latin typeface="+mn-ea"/>
              </a:rPr>
            </a:br>
            <a:r>
              <a:rPr lang="en-US" altLang="ko-KR" sz="900" dirty="0" smtClean="0">
                <a:latin typeface="+mn-ea"/>
              </a:rPr>
              <a:t>       DB</a:t>
            </a:r>
            <a:r>
              <a:rPr lang="en-US" altLang="ko-KR" sz="900" dirty="0">
                <a:latin typeface="+mn-ea"/>
              </a:rPr>
              <a:t>: </a:t>
            </a:r>
            <a:r>
              <a:rPr lang="en-US" altLang="ko-KR" sz="900" dirty="0" err="1" smtClean="0">
                <a:latin typeface="+mn-ea"/>
              </a:rPr>
              <a:t>st_setting_product_main</a:t>
            </a:r>
            <a:r>
              <a:rPr lang="en-US" altLang="ko-KR" sz="900" dirty="0" smtClean="0">
                <a:latin typeface="+mn-ea"/>
              </a:rPr>
              <a:t/>
            </a:r>
            <a:br>
              <a:rPr lang="en-US" altLang="ko-KR" sz="900" dirty="0" smtClean="0">
                <a:latin typeface="+mn-ea"/>
              </a:rPr>
            </a:br>
            <a:r>
              <a:rPr lang="en-US" altLang="ko-KR" sz="900" dirty="0" smtClean="0">
                <a:latin typeface="+mn-ea"/>
              </a:rPr>
              <a:t>       conditions: </a:t>
            </a:r>
            <a:r>
              <a:rPr lang="en-US" altLang="ko-KR" sz="900" dirty="0" err="1" smtClean="0">
                <a:latin typeface="+mn-ea"/>
              </a:rPr>
              <a:t>setting_code</a:t>
            </a:r>
            <a:r>
              <a:rPr lang="en-US" altLang="ko-KR" sz="900" dirty="0">
                <a:latin typeface="+mn-ea"/>
              </a:rPr>
              <a:t> = </a:t>
            </a:r>
            <a:r>
              <a:rPr lang="en-US" altLang="ko-KR" sz="900" dirty="0" smtClean="0">
                <a:latin typeface="+mn-ea"/>
              </a:rPr>
              <a:t>(</a:t>
            </a:r>
            <a:r>
              <a:rPr lang="en-US" altLang="ko-KR" sz="900" dirty="0" err="1" smtClean="0">
                <a:latin typeface="+mn-ea"/>
              </a:rPr>
              <a:t>setting_code</a:t>
            </a:r>
            <a:r>
              <a:rPr lang="en-US" altLang="ko-KR" sz="900" dirty="0">
                <a:latin typeface="+mn-ea"/>
              </a:rPr>
              <a:t> from </a:t>
            </a:r>
            <a:r>
              <a:rPr lang="en-US" altLang="ko-KR" sz="900" dirty="0" smtClean="0">
                <a:latin typeface="+mn-ea"/>
              </a:rPr>
              <a:t>DB(</a:t>
            </a:r>
            <a:r>
              <a:rPr lang="en-US" altLang="ko-KR" sz="900" dirty="0" err="1" smtClean="0">
                <a:latin typeface="+mn-ea"/>
              </a:rPr>
              <a:t>st_setting_product</a:t>
            </a:r>
            <a:r>
              <a:rPr lang="en-US" altLang="ko-KR" sz="900" dirty="0">
                <a:latin typeface="+mn-ea"/>
              </a:rPr>
              <a:t>) </a:t>
            </a:r>
            <a:r>
              <a:rPr lang="en-US" altLang="ko-KR" sz="900" dirty="0" smtClean="0">
                <a:latin typeface="+mn-ea"/>
              </a:rPr>
              <a:t>WHERE </a:t>
            </a:r>
            <a:r>
              <a:rPr lang="en-US" altLang="ko-KR" sz="900" dirty="0" err="1" smtClean="0">
                <a:latin typeface="+mn-ea"/>
              </a:rPr>
              <a:t>mall_type</a:t>
            </a:r>
            <a:r>
              <a:rPr lang="en-US" altLang="ko-KR" sz="900" dirty="0" smtClean="0">
                <a:latin typeface="+mn-ea"/>
              </a:rPr>
              <a:t>=‘online’ </a:t>
            </a:r>
            <a:r>
              <a:rPr lang="en-US" altLang="ko-KR" sz="900" dirty="0">
                <a:latin typeface="+mn-ea"/>
              </a:rPr>
              <a:t>AND </a:t>
            </a:r>
            <a:r>
              <a:rPr lang="en-US" altLang="ko-KR" sz="900" dirty="0" err="1" smtClean="0">
                <a:latin typeface="+mn-ea"/>
              </a:rPr>
              <a:t>mall_code</a:t>
            </a:r>
            <a:r>
              <a:rPr lang="en-US" altLang="ko-KR" sz="900" dirty="0">
                <a:latin typeface="+mn-ea"/>
              </a:rPr>
              <a:t> = NULL)</a:t>
            </a:r>
            <a:br>
              <a:rPr lang="en-US" altLang="ko-KR" sz="900" dirty="0">
                <a:latin typeface="+mn-ea"/>
              </a:rPr>
            </a:br>
            <a:r>
              <a:rPr lang="en-US" altLang="ko-KR" sz="900" dirty="0">
                <a:latin typeface="+mn-ea"/>
              </a:rPr>
              <a:t>       sort: </a:t>
            </a:r>
            <a:r>
              <a:rPr lang="en-US" altLang="ko-KR" sz="900" dirty="0" err="1" smtClean="0">
                <a:latin typeface="+mn-ea"/>
              </a:rPr>
              <a:t>sort_no</a:t>
            </a:r>
            <a:r>
              <a:rPr lang="en-US" altLang="ko-KR" sz="900" dirty="0" smtClean="0">
                <a:latin typeface="+mn-ea"/>
              </a:rPr>
              <a:t> ASC</a:t>
            </a:r>
          </a:p>
          <a:p>
            <a:r>
              <a:rPr lang="en-US" altLang="ko-KR" sz="900" dirty="0" smtClean="0">
                <a:latin typeface="+mn-ea"/>
              </a:rPr>
              <a:t>    c) columns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b-1) </a:t>
            </a:r>
            <a:r>
              <a:rPr lang="ko-KR" altLang="en-US" sz="900" dirty="0" smtClean="0">
                <a:latin typeface="+mn-ea"/>
              </a:rPr>
              <a:t>순서 </a:t>
            </a:r>
            <a:r>
              <a:rPr lang="en-US" altLang="ko-KR" sz="900" dirty="0">
                <a:latin typeface="+mn-ea"/>
              </a:rPr>
              <a:t>: </a:t>
            </a:r>
            <a:r>
              <a:rPr lang="en-US" altLang="ko-KR" sz="900" dirty="0" smtClean="0">
                <a:latin typeface="+mn-ea"/>
              </a:rPr>
              <a:t>logical </a:t>
            </a:r>
            <a:r>
              <a:rPr lang="en-US" altLang="ko-KR" sz="900" dirty="0" err="1" smtClean="0">
                <a:latin typeface="+mn-ea"/>
              </a:rPr>
              <a:t>seq</a:t>
            </a:r>
            <a:r>
              <a:rPr lang="en-US" altLang="ko-KR" sz="900" dirty="0" smtClean="0">
                <a:latin typeface="+mn-ea"/>
              </a:rPr>
              <a:t> no (1 ~ 10)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b-2) </a:t>
            </a:r>
            <a:r>
              <a:rPr lang="ko-KR" altLang="en-US" sz="900" dirty="0" smtClean="0">
                <a:latin typeface="+mn-ea"/>
              </a:rPr>
              <a:t>상품명 </a:t>
            </a:r>
            <a:r>
              <a:rPr lang="en-US" altLang="ko-KR" sz="900" dirty="0" smtClean="0">
                <a:latin typeface="+mn-ea"/>
              </a:rPr>
              <a:t>: </a:t>
            </a:r>
            <a:r>
              <a:rPr lang="en-US" altLang="ko-KR" sz="900" dirty="0">
                <a:latin typeface="+mn-ea"/>
              </a:rPr>
              <a:t>product name of {</a:t>
            </a:r>
            <a:r>
              <a:rPr lang="en-US" altLang="ko-KR" sz="900" dirty="0" err="1" smtClean="0">
                <a:latin typeface="+mn-ea"/>
              </a:rPr>
              <a:t>product_code</a:t>
            </a:r>
            <a:r>
              <a:rPr lang="en-US" altLang="ko-KR" sz="900" dirty="0" smtClean="0">
                <a:latin typeface="+mn-ea"/>
              </a:rPr>
              <a:t>}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b-3) </a:t>
            </a:r>
            <a:r>
              <a:rPr lang="ko-KR" altLang="en-US" sz="900" dirty="0" smtClean="0">
                <a:latin typeface="+mn-ea"/>
              </a:rPr>
              <a:t>매장명 </a:t>
            </a:r>
            <a:r>
              <a:rPr lang="en-US" altLang="ko-KR" sz="900" dirty="0" smtClean="0">
                <a:latin typeface="+mn-ea"/>
              </a:rPr>
              <a:t>: mall name of {</a:t>
            </a:r>
            <a:r>
              <a:rPr lang="en-US" altLang="ko-KR" sz="900" dirty="0" err="1">
                <a:latin typeface="+mn-ea"/>
              </a:rPr>
              <a:t>product_code</a:t>
            </a:r>
            <a:r>
              <a:rPr lang="en-US" altLang="ko-KR" sz="900" dirty="0">
                <a:latin typeface="+mn-ea"/>
              </a:rPr>
              <a:t>}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b-4) </a:t>
            </a:r>
            <a:r>
              <a:rPr lang="ko-KR" altLang="en-US" sz="900" dirty="0" smtClean="0">
                <a:latin typeface="+mn-ea"/>
              </a:rPr>
              <a:t>상품 노출 여부</a:t>
            </a:r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: {</a:t>
            </a:r>
            <a:r>
              <a:rPr lang="en-US" altLang="ko-KR" sz="900" dirty="0" err="1" smtClean="0">
                <a:latin typeface="+mn-ea"/>
              </a:rPr>
              <a:t>st_product.show_yn</a:t>
            </a:r>
            <a:r>
              <a:rPr lang="en-US" altLang="ko-KR" sz="900" dirty="0" smtClean="0">
                <a:latin typeface="+mn-ea"/>
              </a:rPr>
              <a:t>} (show </a:t>
            </a:r>
            <a:r>
              <a:rPr lang="en-US" altLang="ko-KR" sz="900" dirty="0">
                <a:latin typeface="+mn-ea"/>
              </a:rPr>
              <a:t>text</a:t>
            </a:r>
            <a:r>
              <a:rPr lang="en-US" altLang="ko-KR" sz="900" dirty="0" smtClean="0">
                <a:latin typeface="+mn-ea"/>
              </a:rPr>
              <a:t>)</a:t>
            </a:r>
          </a:p>
          <a:p>
            <a:r>
              <a:rPr lang="en-US" altLang="ko-KR" sz="900" dirty="0" smtClean="0">
                <a:latin typeface="+mn-ea"/>
              </a:rPr>
              <a:t>      b-5) </a:t>
            </a:r>
            <a:r>
              <a:rPr lang="ko-KR" altLang="en-US" sz="900" dirty="0" smtClean="0">
                <a:latin typeface="+mn-ea"/>
              </a:rPr>
              <a:t>품절 표시 여부 </a:t>
            </a:r>
            <a:r>
              <a:rPr lang="en-US" altLang="ko-KR" sz="900" dirty="0">
                <a:latin typeface="+mn-ea"/>
              </a:rPr>
              <a:t>: </a:t>
            </a:r>
            <a:r>
              <a:rPr lang="en-US" altLang="ko-KR" sz="900" dirty="0" smtClean="0">
                <a:latin typeface="+mn-ea"/>
              </a:rPr>
              <a:t>{</a:t>
            </a:r>
            <a:r>
              <a:rPr lang="en-US" altLang="ko-KR" sz="900" dirty="0" err="1" smtClean="0">
                <a:latin typeface="+mn-ea"/>
              </a:rPr>
              <a:t>st_product.sold_out_yn</a:t>
            </a:r>
            <a:r>
              <a:rPr lang="en-US" altLang="ko-KR" sz="900" dirty="0" smtClean="0">
                <a:latin typeface="+mn-ea"/>
              </a:rPr>
              <a:t>” (show text)</a:t>
            </a:r>
          </a:p>
          <a:p>
            <a:r>
              <a:rPr lang="en-US" altLang="ko-KR" sz="900" dirty="0" smtClean="0">
                <a:latin typeface="+mn-ea"/>
              </a:rPr>
              <a:t>      b-6) </a:t>
            </a:r>
            <a:r>
              <a:rPr lang="ko-KR" altLang="en-US" sz="900" dirty="0" smtClean="0">
                <a:latin typeface="+mn-ea"/>
              </a:rPr>
              <a:t>상품 추가 </a:t>
            </a:r>
            <a:r>
              <a:rPr lang="en-US" altLang="ko-KR" sz="900" dirty="0" smtClean="0">
                <a:latin typeface="+mn-ea"/>
              </a:rPr>
              <a:t>:</a:t>
            </a:r>
            <a:br>
              <a:rPr lang="en-US" altLang="ko-KR" sz="900" dirty="0" smtClean="0">
                <a:latin typeface="+mn-ea"/>
              </a:rPr>
            </a:br>
            <a:r>
              <a:rPr lang="en-US" altLang="ko-KR" sz="900" dirty="0" smtClean="0">
                <a:latin typeface="+mn-ea"/>
              </a:rPr>
              <a:t>        b-6-1) </a:t>
            </a:r>
            <a:r>
              <a:rPr lang="ko-KR" altLang="en-US" sz="900" dirty="0" smtClean="0">
                <a:latin typeface="+mn-ea"/>
              </a:rPr>
              <a:t>상품 추가 </a:t>
            </a:r>
            <a:r>
              <a:rPr lang="en-US" altLang="ko-KR" sz="900" dirty="0" smtClean="0">
                <a:latin typeface="+mn-ea"/>
              </a:rPr>
              <a:t>button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    - if clicks, open </a:t>
            </a:r>
            <a:r>
              <a:rPr lang="en-US" altLang="ko-KR" sz="900" b="1" dirty="0" smtClean="0">
                <a:latin typeface="+mn-ea"/>
              </a:rPr>
              <a:t>common online product search </a:t>
            </a:r>
            <a:r>
              <a:rPr lang="en-US" altLang="ko-KR" sz="900" dirty="0" smtClean="0">
                <a:latin typeface="+mn-ea"/>
              </a:rPr>
              <a:t>modal</a:t>
            </a:r>
            <a:br>
              <a:rPr lang="en-US" altLang="ko-KR" sz="900" dirty="0" smtClean="0">
                <a:latin typeface="+mn-ea"/>
              </a:rPr>
            </a:br>
            <a:r>
              <a:rPr lang="en-US" altLang="ko-KR" sz="900" dirty="0" smtClean="0">
                <a:latin typeface="+mn-ea"/>
              </a:rPr>
              <a:t>          - if products are selected, add rows with selected products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b-7) </a:t>
            </a:r>
            <a:r>
              <a:rPr lang="ko-KR" altLang="en-US" sz="900" dirty="0" smtClean="0">
                <a:latin typeface="+mn-ea"/>
              </a:rPr>
              <a:t>삭제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  b-7-1) </a:t>
            </a:r>
            <a:r>
              <a:rPr lang="ko-KR" altLang="en-US" sz="900" dirty="0" smtClean="0">
                <a:latin typeface="+mn-ea"/>
              </a:rPr>
              <a:t>삭제 </a:t>
            </a:r>
            <a:r>
              <a:rPr lang="en-US" altLang="ko-KR" sz="900" dirty="0" smtClean="0">
                <a:latin typeface="+mn-ea"/>
              </a:rPr>
              <a:t>(Delete) button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    - if clicks, clear product of the row (not table row deletion)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d) guide text</a:t>
            </a:r>
            <a:br>
              <a:rPr lang="en-US" altLang="ko-KR" sz="900" dirty="0" smtClean="0">
                <a:latin typeface="+mn-ea"/>
              </a:rPr>
            </a:br>
            <a:r>
              <a:rPr lang="en-US" altLang="ko-KR" sz="900" dirty="0" smtClean="0">
                <a:latin typeface="+mn-ea"/>
              </a:rPr>
              <a:t>      - refer to </a:t>
            </a:r>
            <a:r>
              <a:rPr lang="en-US" altLang="ko-KR" sz="900" dirty="0" err="1" smtClean="0">
                <a:latin typeface="+mn-ea"/>
              </a:rPr>
              <a:t>ppt</a:t>
            </a:r>
            <a:endParaRPr lang="en-US" altLang="ko-KR" sz="900" dirty="0" smtClean="0">
              <a:latin typeface="+mn-ea"/>
            </a:endParaRPr>
          </a:p>
          <a:p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3.</a:t>
            </a:r>
            <a:r>
              <a:rPr lang="ko-KR" altLang="en-US" sz="900" dirty="0" smtClean="0">
                <a:latin typeface="+mn-ea"/>
              </a:rPr>
              <a:t>저장 </a:t>
            </a:r>
            <a:r>
              <a:rPr lang="en-US" altLang="ko-KR" sz="900" dirty="0" smtClean="0">
                <a:latin typeface="+mn-ea"/>
              </a:rPr>
              <a:t>(save) button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- if clicks, show common save confirm </a:t>
            </a:r>
            <a:r>
              <a:rPr lang="en-US" altLang="ko-KR" sz="900" dirty="0" err="1" smtClean="0">
                <a:latin typeface="+mn-ea"/>
              </a:rPr>
              <a:t>msg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- if YES, do the process and alert common save complete </a:t>
            </a:r>
            <a:r>
              <a:rPr lang="en-US" altLang="ko-KR" sz="900" dirty="0" err="1" smtClean="0">
                <a:latin typeface="+mn-ea"/>
              </a:rPr>
              <a:t>msg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1</a:t>
            </a:r>
            <a:r>
              <a:rPr lang="en-US" altLang="ko-KR" sz="900" dirty="0">
                <a:latin typeface="+mn-ea"/>
              </a:rPr>
              <a:t>) process</a:t>
            </a:r>
            <a:br>
              <a:rPr lang="en-US" altLang="ko-KR" sz="900" dirty="0">
                <a:latin typeface="+mn-ea"/>
              </a:rPr>
            </a:br>
            <a:r>
              <a:rPr lang="en-US" altLang="ko-KR" sz="900" dirty="0">
                <a:latin typeface="+mn-ea"/>
              </a:rPr>
              <a:t>      a) INSERT/UPDATE </a:t>
            </a:r>
            <a:r>
              <a:rPr lang="en-US" altLang="ko-KR" sz="900" dirty="0" err="1" smtClean="0">
                <a:latin typeface="+mn-ea"/>
              </a:rPr>
              <a:t>st_setting_product</a:t>
            </a:r>
            <a:r>
              <a:rPr lang="en-US" altLang="ko-KR" sz="900" dirty="0">
                <a:latin typeface="+mn-ea"/>
              </a:rPr>
              <a:t/>
            </a:r>
            <a:br>
              <a:rPr lang="en-US" altLang="ko-KR" sz="900" dirty="0">
                <a:latin typeface="+mn-ea"/>
              </a:rPr>
            </a:br>
            <a:r>
              <a:rPr lang="en-US" altLang="ko-KR" sz="900" dirty="0" smtClean="0">
                <a:latin typeface="+mn-ea"/>
              </a:rPr>
              <a:t>        - </a:t>
            </a:r>
            <a:r>
              <a:rPr lang="en-US" altLang="ko-KR" sz="900" dirty="0" err="1" smtClean="0">
                <a:latin typeface="+mn-ea"/>
              </a:rPr>
              <a:t>setting_code</a:t>
            </a:r>
            <a:r>
              <a:rPr lang="en-US" altLang="ko-KR" sz="900" dirty="0" smtClean="0">
                <a:latin typeface="+mn-ea"/>
              </a:rPr>
              <a:t> : UUID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  </a:t>
            </a:r>
            <a:r>
              <a:rPr lang="en-US" altLang="ko-KR" sz="900" dirty="0">
                <a:latin typeface="+mn-ea"/>
              </a:rPr>
              <a:t>- </a:t>
            </a:r>
            <a:r>
              <a:rPr lang="en-US" altLang="ko-KR" sz="900" b="1" dirty="0" err="1" smtClean="0">
                <a:latin typeface="+mn-ea"/>
              </a:rPr>
              <a:t>mall_type</a:t>
            </a:r>
            <a:r>
              <a:rPr lang="en-US" altLang="ko-KR" sz="900" b="1" dirty="0" smtClean="0">
                <a:latin typeface="+mn-ea"/>
              </a:rPr>
              <a:t> : </a:t>
            </a:r>
            <a:r>
              <a:rPr lang="en-US" altLang="ko-KR" sz="900" b="1" dirty="0">
                <a:latin typeface="+mn-ea"/>
              </a:rPr>
              <a:t>‘online’</a:t>
            </a:r>
            <a:r>
              <a:rPr lang="en-US" altLang="ko-KR" sz="900" dirty="0">
                <a:latin typeface="+mn-ea"/>
              </a:rPr>
              <a:t/>
            </a:r>
            <a:br>
              <a:rPr lang="en-US" altLang="ko-KR" sz="900" dirty="0">
                <a:latin typeface="+mn-ea"/>
              </a:rPr>
            </a:br>
            <a:r>
              <a:rPr lang="en-US" altLang="ko-KR" sz="900" dirty="0">
                <a:latin typeface="+mn-ea"/>
              </a:rPr>
              <a:t>        - </a:t>
            </a:r>
            <a:r>
              <a:rPr lang="en-US" altLang="ko-KR" sz="900" dirty="0" err="1" smtClean="0">
                <a:latin typeface="+mn-ea"/>
              </a:rPr>
              <a:t>product_show_type</a:t>
            </a:r>
            <a:r>
              <a:rPr lang="en-US" altLang="ko-KR" sz="900" dirty="0" smtClean="0">
                <a:latin typeface="+mn-ea"/>
              </a:rPr>
              <a:t> : </a:t>
            </a:r>
            <a:r>
              <a:rPr lang="ko-KR" altLang="en-US" sz="900" dirty="0">
                <a:latin typeface="+mn-ea"/>
              </a:rPr>
              <a:t>상품 노출 </a:t>
            </a:r>
            <a:r>
              <a:rPr lang="ko-KR" altLang="en-US" sz="900" dirty="0" smtClean="0">
                <a:latin typeface="+mn-ea"/>
              </a:rPr>
              <a:t>옵션 </a:t>
            </a:r>
            <a:r>
              <a:rPr lang="en-US" altLang="ko-KR" sz="900" dirty="0">
                <a:latin typeface="+mn-ea"/>
              </a:rPr>
              <a:t>field value</a:t>
            </a:r>
            <a:br>
              <a:rPr lang="en-US" altLang="ko-KR" sz="900" dirty="0">
                <a:latin typeface="+mn-ea"/>
              </a:rPr>
            </a:br>
            <a:r>
              <a:rPr lang="en-US" altLang="ko-KR" sz="900" dirty="0">
                <a:latin typeface="+mn-ea"/>
              </a:rPr>
              <a:t>        - </a:t>
            </a:r>
            <a:r>
              <a:rPr lang="en-US" altLang="ko-KR" sz="900" dirty="0" smtClean="0">
                <a:latin typeface="+mn-ea"/>
              </a:rPr>
              <a:t>if INSERT, </a:t>
            </a:r>
            <a:r>
              <a:rPr lang="en-US" altLang="ko-KR" sz="900" dirty="0" err="1" smtClean="0">
                <a:latin typeface="+mn-ea"/>
              </a:rPr>
              <a:t>reg_date</a:t>
            </a:r>
            <a:r>
              <a:rPr lang="en-US" altLang="ko-KR" sz="900" dirty="0" smtClean="0">
                <a:latin typeface="+mn-ea"/>
              </a:rPr>
              <a:t>/</a:t>
            </a:r>
            <a:r>
              <a:rPr lang="en-US" altLang="ko-KR" sz="900" dirty="0" err="1" smtClean="0">
                <a:latin typeface="+mn-ea"/>
              </a:rPr>
              <a:t>reg_user_seq</a:t>
            </a:r>
            <a:r>
              <a:rPr lang="en-US" altLang="ko-KR" sz="900" dirty="0" smtClean="0">
                <a:latin typeface="+mn-ea"/>
              </a:rPr>
              <a:t/>
            </a:r>
            <a:br>
              <a:rPr lang="en-US" altLang="ko-KR" sz="900" dirty="0" smtClean="0">
                <a:latin typeface="+mn-ea"/>
              </a:rPr>
            </a:br>
            <a:r>
              <a:rPr lang="en-US" altLang="ko-KR" sz="900" dirty="0" smtClean="0">
                <a:latin typeface="+mn-ea"/>
              </a:rPr>
              <a:t>        - if UPDATE, </a:t>
            </a:r>
            <a:r>
              <a:rPr lang="en-US" altLang="ko-KR" sz="900" dirty="0" err="1" smtClean="0">
                <a:latin typeface="+mn-ea"/>
              </a:rPr>
              <a:t>mod_date</a:t>
            </a:r>
            <a:r>
              <a:rPr lang="en-US" altLang="ko-KR" sz="900" dirty="0" smtClean="0">
                <a:latin typeface="+mn-ea"/>
              </a:rPr>
              <a:t>/</a:t>
            </a:r>
            <a:r>
              <a:rPr lang="en-US" altLang="ko-KR" sz="900" dirty="0" err="1" smtClean="0">
                <a:latin typeface="+mn-ea"/>
              </a:rPr>
              <a:t>mod_user_seq</a:t>
            </a:r>
            <a:r>
              <a:rPr lang="en-US" altLang="ko-KR" sz="900" dirty="0">
                <a:latin typeface="+mn-ea"/>
              </a:rPr>
              <a:t/>
            </a:r>
            <a:br>
              <a:rPr lang="en-US" altLang="ko-KR" sz="900" dirty="0">
                <a:latin typeface="+mn-ea"/>
              </a:rPr>
            </a:br>
            <a:r>
              <a:rPr lang="en-US" altLang="ko-KR" sz="900" dirty="0">
                <a:latin typeface="+mn-ea"/>
              </a:rPr>
              <a:t>      b) INSERT/UPDATE </a:t>
            </a:r>
            <a:r>
              <a:rPr lang="en-US" altLang="ko-KR" sz="900" dirty="0" err="1" smtClean="0">
                <a:latin typeface="+mn-ea"/>
              </a:rPr>
              <a:t>st_setting_product_main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  - </a:t>
            </a:r>
            <a:r>
              <a:rPr lang="en-US" altLang="ko-KR" sz="900" dirty="0" err="1" smtClean="0">
                <a:latin typeface="+mn-ea"/>
              </a:rPr>
              <a:t>sort_no</a:t>
            </a:r>
            <a:r>
              <a:rPr lang="en-US" altLang="ko-KR" sz="900" dirty="0" smtClean="0">
                <a:latin typeface="+mn-ea"/>
              </a:rPr>
              <a:t>: logical no (1~ 10)</a:t>
            </a:r>
            <a:br>
              <a:rPr lang="en-US" altLang="ko-KR" sz="900" dirty="0" smtClean="0">
                <a:latin typeface="+mn-ea"/>
              </a:rPr>
            </a:br>
            <a:r>
              <a:rPr lang="en-US" altLang="ko-KR" sz="900" dirty="0" smtClean="0">
                <a:latin typeface="+mn-ea"/>
              </a:rPr>
              <a:t>        - </a:t>
            </a:r>
            <a:r>
              <a:rPr lang="en-US" altLang="ko-KR" sz="900" dirty="0" err="1" smtClean="0">
                <a:latin typeface="+mn-ea"/>
              </a:rPr>
              <a:t>product_code</a:t>
            </a:r>
            <a:r>
              <a:rPr lang="en-US" altLang="ko-KR" sz="900" dirty="0">
                <a:latin typeface="+mn-ea"/>
              </a:rPr>
              <a:t>: selected </a:t>
            </a:r>
            <a:r>
              <a:rPr lang="en-US" altLang="ko-KR" sz="900" dirty="0" err="1">
                <a:latin typeface="+mn-ea"/>
              </a:rPr>
              <a:t>product_code</a:t>
            </a:r>
            <a:endParaRPr lang="en-US" altLang="ko-KR" sz="900" dirty="0" smtClean="0">
              <a:latin typeface="+mn-ea"/>
            </a:endParaRPr>
          </a:p>
        </p:txBody>
      </p:sp>
      <p:sp>
        <p:nvSpPr>
          <p:cNvPr id="77" name="사각형: 둥근 모서리 62">
            <a:extLst>
              <a:ext uri="{FF2B5EF4-FFF2-40B4-BE49-F238E27FC236}">
                <a16:creationId xmlns:a16="http://schemas.microsoft.com/office/drawing/2014/main" id="{632A0629-6295-ED0B-5BBB-1ACD8643EF15}"/>
              </a:ext>
            </a:extLst>
          </p:cNvPr>
          <p:cNvSpPr/>
          <p:nvPr/>
        </p:nvSpPr>
        <p:spPr>
          <a:xfrm>
            <a:off x="6805804" y="5165934"/>
            <a:ext cx="612800" cy="26440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저장</a:t>
            </a:r>
          </a:p>
        </p:txBody>
      </p:sp>
    </p:spTree>
    <p:extLst>
      <p:ext uri="{BB962C8B-B14F-4D97-AF65-F5344CB8AC3E}">
        <p14:creationId xmlns:p14="http://schemas.microsoft.com/office/powerpoint/2010/main" val="1861407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B71BEE2-AD5A-CEDF-F84F-7E2217479DDA}"/>
              </a:ext>
            </a:extLst>
          </p:cNvPr>
          <p:cNvSpPr txBox="1"/>
          <p:nvPr/>
        </p:nvSpPr>
        <p:spPr>
          <a:xfrm>
            <a:off x="539345" y="272131"/>
            <a:ext cx="3578469" cy="2462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000"/>
              <a:t>(</a:t>
            </a:r>
            <a:r>
              <a:rPr lang="ko-KR" altLang="en-US" sz="1000"/>
              <a:t>신규</a:t>
            </a:r>
            <a:r>
              <a:rPr lang="en-US" altLang="ko-KR" sz="1000"/>
              <a:t>) </a:t>
            </a:r>
            <a:r>
              <a:rPr lang="ko-KR" altLang="en-US" sz="1000"/>
              <a:t>스토리 오더 관리 </a:t>
            </a:r>
            <a:r>
              <a:rPr lang="en-US" altLang="ko-KR" sz="1000"/>
              <a:t>&gt; </a:t>
            </a:r>
            <a:r>
              <a:rPr lang="ko-KR" altLang="en-US" sz="1000"/>
              <a:t>메인 노출 상품 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84E44B-0A2B-05E6-064B-200CD111A2BF}"/>
              </a:ext>
            </a:extLst>
          </p:cNvPr>
          <p:cNvSpPr txBox="1"/>
          <p:nvPr/>
        </p:nvSpPr>
        <p:spPr>
          <a:xfrm>
            <a:off x="562734" y="4881856"/>
            <a:ext cx="6871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ko-KR" altLang="en-US" sz="700">
                <a:solidFill>
                  <a:schemeClr val="bg1">
                    <a:lumMod val="50000"/>
                  </a:schemeClr>
                </a:solidFill>
              </a:rPr>
              <a:t>메인 페이지에 노출되는 상품은 최대 </a:t>
            </a:r>
            <a:r>
              <a:rPr lang="en-US" altLang="ko-KR" sz="700">
                <a:solidFill>
                  <a:schemeClr val="bg1">
                    <a:lumMod val="50000"/>
                  </a:schemeClr>
                </a:solidFill>
              </a:rPr>
              <a:t>10</a:t>
            </a:r>
            <a:r>
              <a:rPr lang="ko-KR" altLang="en-US" sz="700">
                <a:solidFill>
                  <a:schemeClr val="bg1">
                    <a:lumMod val="50000"/>
                  </a:schemeClr>
                </a:solidFill>
              </a:rPr>
              <a:t>개이며</a:t>
            </a:r>
            <a:r>
              <a:rPr lang="en-US" altLang="ko-KR" sz="70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ko-KR" altLang="en-US" sz="700">
                <a:solidFill>
                  <a:schemeClr val="bg1">
                    <a:lumMod val="50000"/>
                  </a:schemeClr>
                </a:solidFill>
              </a:rPr>
              <a:t>선택된 상품이 없거나 상품 데이터가 삭제되는 경우 </a:t>
            </a:r>
            <a:r>
              <a:rPr lang="en-US" altLang="ko-KR" sz="700">
                <a:solidFill>
                  <a:schemeClr val="bg1">
                    <a:lumMod val="50000"/>
                  </a:schemeClr>
                </a:solidFill>
              </a:rPr>
              <a:t>0-9</a:t>
            </a:r>
            <a:r>
              <a:rPr lang="ko-KR" altLang="en-US" sz="700">
                <a:solidFill>
                  <a:schemeClr val="bg1">
                    <a:lumMod val="50000"/>
                  </a:schemeClr>
                </a:solidFill>
              </a:rPr>
              <a:t>개로 표시될 수 있습니다</a:t>
            </a:r>
            <a:r>
              <a:rPr lang="en-US" altLang="ko-KR" sz="70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r>
              <a:rPr lang="en-US" altLang="ko-KR" sz="700">
                <a:solidFill>
                  <a:schemeClr val="bg1">
                    <a:lumMod val="50000"/>
                  </a:schemeClr>
                </a:solidFill>
              </a:rPr>
              <a:t>**</a:t>
            </a:r>
            <a:r>
              <a:rPr lang="ko-KR" altLang="en-US" sz="700">
                <a:solidFill>
                  <a:schemeClr val="bg1">
                    <a:lumMod val="50000"/>
                  </a:schemeClr>
                </a:solidFill>
              </a:rPr>
              <a:t>상품 노출 여부</a:t>
            </a:r>
            <a:r>
              <a:rPr lang="en-US" altLang="ko-KR" sz="70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ko-KR" altLang="en-US" sz="700">
                <a:solidFill>
                  <a:schemeClr val="bg1">
                    <a:lumMod val="50000"/>
                  </a:schemeClr>
                </a:solidFill>
              </a:rPr>
              <a:t> 품절 표시 여부는 </a:t>
            </a:r>
            <a:r>
              <a:rPr lang="en-US" altLang="ko-KR" sz="70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ko-KR" altLang="en-US" sz="700">
                <a:solidFill>
                  <a:schemeClr val="bg1">
                    <a:lumMod val="50000"/>
                  </a:schemeClr>
                </a:solidFill>
              </a:rPr>
              <a:t>상품 관리</a:t>
            </a:r>
            <a:r>
              <a:rPr lang="en-US" altLang="ko-KR" sz="700">
                <a:solidFill>
                  <a:schemeClr val="bg1">
                    <a:lumMod val="50000"/>
                  </a:schemeClr>
                </a:solidFill>
              </a:rPr>
              <a:t>] </a:t>
            </a:r>
            <a:r>
              <a:rPr lang="ko-KR" altLang="en-US" sz="700">
                <a:solidFill>
                  <a:schemeClr val="bg1">
                    <a:lumMod val="50000"/>
                  </a:schemeClr>
                </a:solidFill>
              </a:rPr>
              <a:t>메뉴에서 수정 가능합니다</a:t>
            </a:r>
            <a:r>
              <a:rPr lang="en-US" altLang="ko-KR" sz="70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altLang="ko-KR" sz="700"/>
          </a:p>
        </p:txBody>
      </p:sp>
      <p:graphicFrame>
        <p:nvGraphicFramePr>
          <p:cNvPr id="9" name="표 2">
            <a:extLst>
              <a:ext uri="{FF2B5EF4-FFF2-40B4-BE49-F238E27FC236}">
                <a16:creationId xmlns:a16="http://schemas.microsoft.com/office/drawing/2014/main" id="{F447DD28-D833-4441-C134-3E555D9FB6A4}"/>
              </a:ext>
            </a:extLst>
          </p:cNvPr>
          <p:cNvGraphicFramePr>
            <a:graphicFrameLocks noGrp="1"/>
          </p:cNvGraphicFramePr>
          <p:nvPr/>
        </p:nvGraphicFramePr>
        <p:xfrm>
          <a:off x="600834" y="2014461"/>
          <a:ext cx="6857018" cy="2797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144">
                  <a:extLst>
                    <a:ext uri="{9D8B030D-6E8A-4147-A177-3AD203B41FA5}">
                      <a16:colId xmlns:a16="http://schemas.microsoft.com/office/drawing/2014/main" val="2038617268"/>
                    </a:ext>
                  </a:extLst>
                </a:gridCol>
                <a:gridCol w="1204546">
                  <a:extLst>
                    <a:ext uri="{9D8B030D-6E8A-4147-A177-3AD203B41FA5}">
                      <a16:colId xmlns:a16="http://schemas.microsoft.com/office/drawing/2014/main" val="3610076051"/>
                    </a:ext>
                  </a:extLst>
                </a:gridCol>
                <a:gridCol w="1190032">
                  <a:extLst>
                    <a:ext uri="{9D8B030D-6E8A-4147-A177-3AD203B41FA5}">
                      <a16:colId xmlns:a16="http://schemas.microsoft.com/office/drawing/2014/main" val="3549063442"/>
                    </a:ext>
                  </a:extLst>
                </a:gridCol>
                <a:gridCol w="979574">
                  <a:extLst>
                    <a:ext uri="{9D8B030D-6E8A-4147-A177-3AD203B41FA5}">
                      <a16:colId xmlns:a16="http://schemas.microsoft.com/office/drawing/2014/main" val="689145258"/>
                    </a:ext>
                  </a:extLst>
                </a:gridCol>
                <a:gridCol w="979574">
                  <a:extLst>
                    <a:ext uri="{9D8B030D-6E8A-4147-A177-3AD203B41FA5}">
                      <a16:colId xmlns:a16="http://schemas.microsoft.com/office/drawing/2014/main" val="2300822635"/>
                    </a:ext>
                  </a:extLst>
                </a:gridCol>
                <a:gridCol w="979574">
                  <a:extLst>
                    <a:ext uri="{9D8B030D-6E8A-4147-A177-3AD203B41FA5}">
                      <a16:colId xmlns:a16="http://schemas.microsoft.com/office/drawing/2014/main" val="3396996019"/>
                    </a:ext>
                  </a:extLst>
                </a:gridCol>
                <a:gridCol w="979574">
                  <a:extLst>
                    <a:ext uri="{9D8B030D-6E8A-4147-A177-3AD203B41FA5}">
                      <a16:colId xmlns:a16="http://schemas.microsoft.com/office/drawing/2014/main" val="3115809455"/>
                    </a:ext>
                  </a:extLst>
                </a:gridCol>
              </a:tblGrid>
              <a:tr h="29487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/>
                        <a:t>순서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/>
                        <a:t>상품명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/>
                        <a:t>매장명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/>
                        <a:t>상품 노출 여부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/>
                        <a:t>품절 표시 여부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/>
                        <a:t>상품 추가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/>
                        <a:t>삭제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547814"/>
                  </a:ext>
                </a:extLst>
              </a:tr>
              <a:tr h="2502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/>
                        <a:t>1</a:t>
                      </a:r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800"/>
                        <a:t>통영 꿀빵</a:t>
                      </a:r>
                      <a:r>
                        <a:rPr lang="en-US" altLang="ko-KR" sz="800"/>
                        <a:t>_</a:t>
                      </a:r>
                      <a:r>
                        <a:rPr lang="ko-KR" altLang="en-US" sz="800"/>
                        <a:t>테스트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800"/>
                        <a:t>고향뜨락</a:t>
                      </a:r>
                      <a:r>
                        <a:rPr lang="en-US" altLang="ko-KR" sz="800"/>
                        <a:t>_</a:t>
                      </a:r>
                      <a:r>
                        <a:rPr lang="ko-KR" altLang="en-US" sz="800"/>
                        <a:t>테스트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800"/>
                        <a:t>여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800"/>
                        <a:t>미표시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228166"/>
                  </a:ext>
                </a:extLst>
              </a:tr>
              <a:tr h="2502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/>
                        <a:t>2</a:t>
                      </a:r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623380"/>
                  </a:ext>
                </a:extLst>
              </a:tr>
              <a:tr h="2502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/>
                        <a:t>3</a:t>
                      </a:r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398402"/>
                  </a:ext>
                </a:extLst>
              </a:tr>
              <a:tr h="2502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/>
                        <a:t>4</a:t>
                      </a:r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381346"/>
                  </a:ext>
                </a:extLst>
              </a:tr>
              <a:tr h="2502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/>
                        <a:t>5</a:t>
                      </a:r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772124"/>
                  </a:ext>
                </a:extLst>
              </a:tr>
              <a:tr h="2502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/>
                        <a:t>6</a:t>
                      </a:r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524479"/>
                  </a:ext>
                </a:extLst>
              </a:tr>
              <a:tr h="2502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/>
                        <a:t>7</a:t>
                      </a:r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005831"/>
                  </a:ext>
                </a:extLst>
              </a:tr>
              <a:tr h="2502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/>
                        <a:t>8</a:t>
                      </a:r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104126"/>
                  </a:ext>
                </a:extLst>
              </a:tr>
              <a:tr h="2502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/>
                        <a:t>9</a:t>
                      </a:r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531992"/>
                  </a:ext>
                </a:extLst>
              </a:tr>
              <a:tr h="2502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/>
                        <a:t>10</a:t>
                      </a:r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689541"/>
                  </a:ext>
                </a:extLst>
              </a:tr>
            </a:tbl>
          </a:graphicData>
        </a:graphic>
      </p:graphicFrame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CCFE1AC1-F0B0-D89A-E067-7C1C16EBB228}"/>
              </a:ext>
            </a:extLst>
          </p:cNvPr>
          <p:cNvSpPr/>
          <p:nvPr/>
        </p:nvSpPr>
        <p:spPr>
          <a:xfrm>
            <a:off x="5638349" y="2338750"/>
            <a:ext cx="707647" cy="18430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상품 추가</a:t>
            </a: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8D5DBF51-60D1-7AE5-AE21-79844D67F020}"/>
              </a:ext>
            </a:extLst>
          </p:cNvPr>
          <p:cNvSpPr/>
          <p:nvPr/>
        </p:nvSpPr>
        <p:spPr>
          <a:xfrm>
            <a:off x="6720403" y="2338750"/>
            <a:ext cx="485775" cy="18430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삭제</a:t>
            </a: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5779736B-572A-ABA9-B5F2-FEBB59BF356A}"/>
              </a:ext>
            </a:extLst>
          </p:cNvPr>
          <p:cNvSpPr/>
          <p:nvPr/>
        </p:nvSpPr>
        <p:spPr>
          <a:xfrm>
            <a:off x="5638349" y="2592750"/>
            <a:ext cx="707647" cy="18430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상품 추가</a:t>
            </a: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8AF71B08-3C6D-07C0-E12C-E10E34456DDA}"/>
              </a:ext>
            </a:extLst>
          </p:cNvPr>
          <p:cNvSpPr/>
          <p:nvPr/>
        </p:nvSpPr>
        <p:spPr>
          <a:xfrm>
            <a:off x="6720403" y="2592750"/>
            <a:ext cx="485775" cy="18430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삭제</a:t>
            </a: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F361DDBA-5CAA-1F83-C62F-4FC8CBD6B0D9}"/>
              </a:ext>
            </a:extLst>
          </p:cNvPr>
          <p:cNvSpPr/>
          <p:nvPr/>
        </p:nvSpPr>
        <p:spPr>
          <a:xfrm>
            <a:off x="5638349" y="2840400"/>
            <a:ext cx="707647" cy="18430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상품 추가</a:t>
            </a: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DC239BF0-1FF0-32BF-7AF7-6984F2D247F0}"/>
              </a:ext>
            </a:extLst>
          </p:cNvPr>
          <p:cNvSpPr/>
          <p:nvPr/>
        </p:nvSpPr>
        <p:spPr>
          <a:xfrm>
            <a:off x="6720403" y="2840400"/>
            <a:ext cx="485775" cy="18430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삭제</a:t>
            </a: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04CD43BC-145C-CAA5-3630-A498F9740889}"/>
              </a:ext>
            </a:extLst>
          </p:cNvPr>
          <p:cNvSpPr/>
          <p:nvPr/>
        </p:nvSpPr>
        <p:spPr>
          <a:xfrm>
            <a:off x="5638349" y="3094400"/>
            <a:ext cx="707647" cy="18430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상품 추가</a:t>
            </a: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57878F53-DB4A-508D-54BB-6F502FDA99B4}"/>
              </a:ext>
            </a:extLst>
          </p:cNvPr>
          <p:cNvSpPr/>
          <p:nvPr/>
        </p:nvSpPr>
        <p:spPr>
          <a:xfrm>
            <a:off x="6720403" y="3094400"/>
            <a:ext cx="485775" cy="18430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삭제</a:t>
            </a: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997B6D99-DA0E-792F-F26F-E48AFFB17E3D}"/>
              </a:ext>
            </a:extLst>
          </p:cNvPr>
          <p:cNvSpPr/>
          <p:nvPr/>
        </p:nvSpPr>
        <p:spPr>
          <a:xfrm>
            <a:off x="5638349" y="3342050"/>
            <a:ext cx="707647" cy="18430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상품 추가</a:t>
            </a: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4EB11EE3-F40F-BCDA-0EF1-86B6D65AEDCB}"/>
              </a:ext>
            </a:extLst>
          </p:cNvPr>
          <p:cNvSpPr/>
          <p:nvPr/>
        </p:nvSpPr>
        <p:spPr>
          <a:xfrm>
            <a:off x="6720403" y="3342050"/>
            <a:ext cx="485775" cy="18430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삭제</a:t>
            </a: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D1B92B83-DBC6-2BB5-FCA0-20FCFBD2540B}"/>
              </a:ext>
            </a:extLst>
          </p:cNvPr>
          <p:cNvSpPr/>
          <p:nvPr/>
        </p:nvSpPr>
        <p:spPr>
          <a:xfrm>
            <a:off x="5638349" y="3596050"/>
            <a:ext cx="707647" cy="18430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상품 추가</a:t>
            </a: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C73AF036-2A2A-8931-8B82-05826F083075}"/>
              </a:ext>
            </a:extLst>
          </p:cNvPr>
          <p:cNvSpPr/>
          <p:nvPr/>
        </p:nvSpPr>
        <p:spPr>
          <a:xfrm>
            <a:off x="6720403" y="3596050"/>
            <a:ext cx="485775" cy="18430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삭제</a:t>
            </a: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02F57770-B6F1-BF48-A37B-C3027FA6D635}"/>
              </a:ext>
            </a:extLst>
          </p:cNvPr>
          <p:cNvSpPr/>
          <p:nvPr/>
        </p:nvSpPr>
        <p:spPr>
          <a:xfrm>
            <a:off x="5638349" y="3843700"/>
            <a:ext cx="707647" cy="18430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상품 추가</a:t>
            </a: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204A645D-6E25-9151-D50C-38AB0961988A}"/>
              </a:ext>
            </a:extLst>
          </p:cNvPr>
          <p:cNvSpPr/>
          <p:nvPr/>
        </p:nvSpPr>
        <p:spPr>
          <a:xfrm>
            <a:off x="6720403" y="3843700"/>
            <a:ext cx="485775" cy="18430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삭제</a:t>
            </a:r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10B42688-33C2-FD5D-BC6C-97A6EB6207B0}"/>
              </a:ext>
            </a:extLst>
          </p:cNvPr>
          <p:cNvSpPr/>
          <p:nvPr/>
        </p:nvSpPr>
        <p:spPr>
          <a:xfrm>
            <a:off x="5638349" y="4097700"/>
            <a:ext cx="707647" cy="18430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상품 추가</a:t>
            </a: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6F18F164-CB28-8873-0437-D885ABFEB75D}"/>
              </a:ext>
            </a:extLst>
          </p:cNvPr>
          <p:cNvSpPr/>
          <p:nvPr/>
        </p:nvSpPr>
        <p:spPr>
          <a:xfrm>
            <a:off x="6720403" y="4097700"/>
            <a:ext cx="485775" cy="18430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삭제</a:t>
            </a:r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36A44B1B-F7D1-BCC2-111D-8CB6A601F5E6}"/>
              </a:ext>
            </a:extLst>
          </p:cNvPr>
          <p:cNvSpPr/>
          <p:nvPr/>
        </p:nvSpPr>
        <p:spPr>
          <a:xfrm>
            <a:off x="5638349" y="4342175"/>
            <a:ext cx="707647" cy="18430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상품 추가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C5A9DA3C-A23A-7F7D-86C5-66515452EB3E}"/>
              </a:ext>
            </a:extLst>
          </p:cNvPr>
          <p:cNvSpPr/>
          <p:nvPr/>
        </p:nvSpPr>
        <p:spPr>
          <a:xfrm>
            <a:off x="6720403" y="4342175"/>
            <a:ext cx="485775" cy="18430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삭제</a:t>
            </a:r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AABA41F4-7397-0D9E-4186-FB8609DC15A9}"/>
              </a:ext>
            </a:extLst>
          </p:cNvPr>
          <p:cNvSpPr/>
          <p:nvPr/>
        </p:nvSpPr>
        <p:spPr>
          <a:xfrm>
            <a:off x="5638349" y="4597885"/>
            <a:ext cx="707647" cy="18430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상품 추가</a:t>
            </a:r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57D08EF2-73AB-FCB1-905F-655667C1D51F}"/>
              </a:ext>
            </a:extLst>
          </p:cNvPr>
          <p:cNvSpPr/>
          <p:nvPr/>
        </p:nvSpPr>
        <p:spPr>
          <a:xfrm>
            <a:off x="6720403" y="4597885"/>
            <a:ext cx="485775" cy="18430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삭제</a:t>
            </a:r>
          </a:p>
        </p:txBody>
      </p: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1BA88081-BDDB-6911-3766-2A6DA25FEE8B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6345996" y="2430905"/>
            <a:ext cx="1751110" cy="295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C355BD1-BFE4-3CAF-7F97-88DA86441A76}"/>
              </a:ext>
            </a:extLst>
          </p:cNvPr>
          <p:cNvSpPr txBox="1"/>
          <p:nvPr/>
        </p:nvSpPr>
        <p:spPr>
          <a:xfrm>
            <a:off x="547494" y="982417"/>
            <a:ext cx="68711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b="1"/>
              <a:t>상품 노출 옵션</a:t>
            </a:r>
            <a:endParaRPr lang="en-US" altLang="ko-KR" sz="900" b="1"/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B9C35D70-01DF-E4D3-34D6-DFC9A0645E62}"/>
              </a:ext>
            </a:extLst>
          </p:cNvPr>
          <p:cNvGrpSpPr/>
          <p:nvPr/>
        </p:nvGrpSpPr>
        <p:grpSpPr>
          <a:xfrm>
            <a:off x="1235256" y="1306665"/>
            <a:ext cx="756424" cy="168949"/>
            <a:chOff x="2307439" y="1506734"/>
            <a:chExt cx="756424" cy="168949"/>
          </a:xfrm>
        </p:grpSpPr>
        <p:sp>
          <p:nvSpPr>
            <p:cNvPr id="33" name="Circle" descr="&lt;Tags&gt;&lt;SMARTRESIZEANCHORS&gt;None,None,Absolute,None&lt;/SMARTRESIZEANCHORS&gt;&lt;/Tags&gt;">
              <a:extLst>
                <a:ext uri="{FF2B5EF4-FFF2-40B4-BE49-F238E27FC236}">
                  <a16:creationId xmlns:a16="http://schemas.microsoft.com/office/drawing/2014/main" id="{D8A266F8-6BA0-05DF-9621-9D84F52DB96E}"/>
                </a:ext>
              </a:extLst>
            </p:cNvPr>
            <p:cNvSpPr/>
            <p:nvPr/>
          </p:nvSpPr>
          <p:spPr>
            <a:xfrm>
              <a:off x="2307439" y="1538165"/>
              <a:ext cx="106087" cy="106087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746" tIns="36373" rIns="72746" bIns="3637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16" dirty="0">
                <a:solidFill>
                  <a:srgbClr val="5F5F5F"/>
                </a:solidFill>
                <a:latin typeface="Pretendard" panose="02000503000000020004" pitchFamily="50" charset="-127"/>
                <a:cs typeface="Segoe UI" panose="020B0502040204020203" pitchFamily="34" charset="0"/>
              </a:endParaRPr>
            </a:p>
          </p:txBody>
        </p:sp>
        <p:sp>
          <p:nvSpPr>
            <p:cNvPr id="34" name="Label" descr="&lt;SmartSettings&gt;&lt;SmartResize anchorLeft=&quot;Absolute&quot; anchorTop=&quot;Absolute&quot; anchorRight=&quot;Absolute&quot; anchorBottom=&quot;Absolute&quot; /&gt;&lt;/SmartSettings&gt;">
              <a:extLst>
                <a:ext uri="{FF2B5EF4-FFF2-40B4-BE49-F238E27FC236}">
                  <a16:creationId xmlns:a16="http://schemas.microsoft.com/office/drawing/2014/main" id="{151C4DB6-2450-C578-7208-279DD9604243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399237" y="1506734"/>
              <a:ext cx="664626" cy="168949"/>
            </a:xfrm>
            <a:prstGeom prst="rect">
              <a:avLst/>
            </a:prstGeom>
            <a:noFill/>
          </p:spPr>
          <p:txBody>
            <a:bodyPr wrap="none" lIns="58197" tIns="29098" rIns="58197" bIns="29098" rtlCol="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800">
                  <a:solidFill>
                    <a:srgbClr val="5F5F5F"/>
                  </a:solidFill>
                  <a:latin typeface="Pretendard" panose="02000503000000020004" pitchFamily="50" charset="-127"/>
                  <a:ea typeface="Pretendard" panose="02000503000000020004" pitchFamily="50" charset="-127"/>
                  <a:cs typeface="Segoe UI" panose="020B0502040204020203" pitchFamily="34" charset="0"/>
                </a:rPr>
                <a:t>직접 선택</a:t>
              </a:r>
              <a:endParaRPr lang="en-US" sz="800" dirty="0">
                <a:solidFill>
                  <a:srgbClr val="5F5F5F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Segoe UI" panose="020B0502040204020203" pitchFamily="34" charset="0"/>
              </a:endParaRP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E44D6DC4-858D-82AE-44E5-BAD38F5919FD}"/>
              </a:ext>
            </a:extLst>
          </p:cNvPr>
          <p:cNvGrpSpPr/>
          <p:nvPr/>
        </p:nvGrpSpPr>
        <p:grpSpPr>
          <a:xfrm>
            <a:off x="619050" y="1311426"/>
            <a:ext cx="507591" cy="168949"/>
            <a:chOff x="2307439" y="1506734"/>
            <a:chExt cx="507591" cy="168949"/>
          </a:xfrm>
        </p:grpSpPr>
        <p:sp>
          <p:nvSpPr>
            <p:cNvPr id="39" name="Circle" descr="&lt;Tags&gt;&lt;SMARTRESIZEANCHORS&gt;None,None,Absolute,None&lt;/SMARTRESIZEANCHORS&gt;&lt;/Tags&gt;">
              <a:extLst>
                <a:ext uri="{FF2B5EF4-FFF2-40B4-BE49-F238E27FC236}">
                  <a16:creationId xmlns:a16="http://schemas.microsoft.com/office/drawing/2014/main" id="{CE2E909F-9352-051E-F6BE-3D48BEAACCD8}"/>
                </a:ext>
              </a:extLst>
            </p:cNvPr>
            <p:cNvSpPr/>
            <p:nvPr/>
          </p:nvSpPr>
          <p:spPr>
            <a:xfrm>
              <a:off x="2307439" y="1538165"/>
              <a:ext cx="106087" cy="106087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746" tIns="36373" rIns="72746" bIns="3637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16" dirty="0">
                <a:solidFill>
                  <a:srgbClr val="5F5F5F"/>
                </a:solidFill>
                <a:latin typeface="Pretendard" panose="02000503000000020004" pitchFamily="50" charset="-127"/>
                <a:cs typeface="Segoe UI" panose="020B0502040204020203" pitchFamily="34" charset="0"/>
              </a:endParaRPr>
            </a:p>
          </p:txBody>
        </p:sp>
        <p:sp>
          <p:nvSpPr>
            <p:cNvPr id="40" name="Check" descr="&lt;Tags&gt;&lt;SMARTRESIZEANCHORS&gt;None,None,Absolute,None&lt;/SMARTRESIZEANCHORS&gt;&lt;/Tags&gt;">
              <a:extLst>
                <a:ext uri="{FF2B5EF4-FFF2-40B4-BE49-F238E27FC236}">
                  <a16:creationId xmlns:a16="http://schemas.microsoft.com/office/drawing/2014/main" id="{9D050D4F-EA7D-7487-8CE5-978CA30376C8}"/>
                </a:ext>
              </a:extLst>
            </p:cNvPr>
            <p:cNvSpPr/>
            <p:nvPr/>
          </p:nvSpPr>
          <p:spPr>
            <a:xfrm>
              <a:off x="2337118" y="1567844"/>
              <a:ext cx="46729" cy="46729"/>
            </a:xfrm>
            <a:prstGeom prst="ellipse">
              <a:avLst/>
            </a:prstGeom>
            <a:solidFill>
              <a:srgbClr val="808080"/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746" tIns="36373" rIns="72746" bIns="3637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16" dirty="0">
                <a:solidFill>
                  <a:srgbClr val="5F5F5F"/>
                </a:solidFill>
                <a:latin typeface="Pretendard" panose="02000503000000020004" pitchFamily="50" charset="-127"/>
                <a:cs typeface="Segoe UI" panose="020B0502040204020203" pitchFamily="34" charset="0"/>
              </a:endParaRPr>
            </a:p>
          </p:txBody>
        </p:sp>
        <p:sp>
          <p:nvSpPr>
            <p:cNvPr id="41" name="Label" descr="&lt;SmartSettings&gt;&lt;SmartResize anchorLeft=&quot;Absolute&quot; anchorTop=&quot;Absolute&quot; anchorRight=&quot;Absolute&quot; anchorBottom=&quot;Absolute&quot; /&gt;&lt;/SmartSettings&gt;">
              <a:extLst>
                <a:ext uri="{FF2B5EF4-FFF2-40B4-BE49-F238E27FC236}">
                  <a16:creationId xmlns:a16="http://schemas.microsoft.com/office/drawing/2014/main" id="{CC526902-57CD-1D05-50D1-D213B9BEBE60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99237" y="1506734"/>
              <a:ext cx="415793" cy="168949"/>
            </a:xfrm>
            <a:prstGeom prst="rect">
              <a:avLst/>
            </a:prstGeom>
            <a:noFill/>
          </p:spPr>
          <p:txBody>
            <a:bodyPr wrap="none" lIns="58197" tIns="29098" rIns="58197" bIns="29098" rtlCol="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800">
                  <a:solidFill>
                    <a:srgbClr val="5F5F5F"/>
                  </a:solidFill>
                  <a:latin typeface="Pretendard" panose="02000503000000020004" pitchFamily="50" charset="-127"/>
                  <a:ea typeface="Pretendard" panose="02000503000000020004" pitchFamily="50" charset="-127"/>
                  <a:cs typeface="Segoe UI" panose="020B0502040204020203" pitchFamily="34" charset="0"/>
                </a:rPr>
                <a:t>신상품순</a:t>
              </a:r>
              <a:endParaRPr lang="en-US" sz="800" dirty="0">
                <a:solidFill>
                  <a:srgbClr val="5F5F5F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Segoe UI" panose="020B0502040204020203" pitchFamily="34" charset="0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34A33353-EA2F-F059-4F50-E42EE545A625}"/>
              </a:ext>
            </a:extLst>
          </p:cNvPr>
          <p:cNvSpPr txBox="1"/>
          <p:nvPr/>
        </p:nvSpPr>
        <p:spPr>
          <a:xfrm>
            <a:off x="562734" y="1746315"/>
            <a:ext cx="68711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b="1"/>
              <a:t>노출 상품 선택</a:t>
            </a:r>
            <a:endParaRPr lang="en-US" altLang="ko-KR" sz="900" b="1"/>
          </a:p>
        </p:txBody>
      </p: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5DCFF17D-7FF7-4497-41EC-06F1715C3E70}"/>
              </a:ext>
            </a:extLst>
          </p:cNvPr>
          <p:cNvGrpSpPr/>
          <p:nvPr/>
        </p:nvGrpSpPr>
        <p:grpSpPr>
          <a:xfrm>
            <a:off x="327408" y="1301689"/>
            <a:ext cx="273426" cy="200053"/>
            <a:chOff x="889701" y="2161677"/>
            <a:chExt cx="273426" cy="200053"/>
          </a:xfrm>
        </p:grpSpPr>
        <p:sp>
          <p:nvSpPr>
            <p:cNvPr id="56" name="이등변 삼각형 55">
              <a:extLst>
                <a:ext uri="{FF2B5EF4-FFF2-40B4-BE49-F238E27FC236}">
                  <a16:creationId xmlns:a16="http://schemas.microsoft.com/office/drawing/2014/main" id="{69C5246D-69E3-854B-C13E-44353BD5ED9C}"/>
                </a:ext>
              </a:extLst>
            </p:cNvPr>
            <p:cNvSpPr/>
            <p:nvPr/>
          </p:nvSpPr>
          <p:spPr>
            <a:xfrm rot="5400000">
              <a:off x="1084967" y="2225519"/>
              <a:ext cx="83950" cy="72370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95363" fontAlgn="t" latinLnBrk="0">
                <a:spcBef>
                  <a:spcPct val="70000"/>
                </a:spcBef>
                <a:spcAft>
                  <a:spcPct val="0"/>
                </a:spcAft>
              </a:pPr>
              <a:endParaRPr kumimoji="1" lang="ko-KR" altLang="en-US" sz="900">
                <a:solidFill>
                  <a:prstClr val="white"/>
                </a:solidFill>
                <a:latin typeface="Pretendard" panose="02000503000000020004" pitchFamily="50" charset="-127"/>
                <a:ea typeface="Pretendard" panose="02000503000000020004" pitchFamily="50" charset="-127"/>
              </a:endParaRPr>
            </a:p>
          </p:txBody>
        </p:sp>
        <p:grpSp>
          <p:nvGrpSpPr>
            <p:cNvPr id="57" name="그룹 56">
              <a:extLst>
                <a:ext uri="{FF2B5EF4-FFF2-40B4-BE49-F238E27FC236}">
                  <a16:creationId xmlns:a16="http://schemas.microsoft.com/office/drawing/2014/main" id="{54974A35-6A9E-0716-5A1E-0D8B22F5EE4B}"/>
                </a:ext>
              </a:extLst>
            </p:cNvPr>
            <p:cNvGrpSpPr/>
            <p:nvPr/>
          </p:nvGrpSpPr>
          <p:grpSpPr>
            <a:xfrm>
              <a:off x="889701" y="2161677"/>
              <a:ext cx="244417" cy="200053"/>
              <a:chOff x="5647053" y="5239718"/>
              <a:chExt cx="244417" cy="200053"/>
            </a:xfrm>
          </p:grpSpPr>
          <p:sp>
            <p:nvSpPr>
              <p:cNvPr id="58" name="Oval 593">
                <a:extLst>
                  <a:ext uri="{FF2B5EF4-FFF2-40B4-BE49-F238E27FC236}">
                    <a16:creationId xmlns:a16="http://schemas.microsoft.com/office/drawing/2014/main" id="{75FDB399-6769-ACF9-496D-AD9DA1A0C8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5539" y="5253447"/>
                <a:ext cx="172594" cy="172594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lIns="0" tIns="0" rIns="0" bIns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95363" fontAlgn="t" latinLnBrk="0">
                  <a:spcBef>
                    <a:spcPct val="70000"/>
                  </a:spcBef>
                </a:pPr>
                <a:endParaRPr lang="en-US" altLang="ko-KR" sz="800" b="1" dirty="0">
                  <a:solidFill>
                    <a:prstClr val="white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  <p:sp>
            <p:nvSpPr>
              <p:cNvPr id="59" name="TextBox 14">
                <a:extLst>
                  <a:ext uri="{FF2B5EF4-FFF2-40B4-BE49-F238E27FC236}">
                    <a16:creationId xmlns:a16="http://schemas.microsoft.com/office/drawing/2014/main" id="{A9050165-8676-9697-9816-D145CAD9815A}"/>
                  </a:ext>
                </a:extLst>
              </p:cNvPr>
              <p:cNvSpPr txBox="1"/>
              <p:nvPr/>
            </p:nvSpPr>
            <p:spPr>
              <a:xfrm>
                <a:off x="5647053" y="5239718"/>
                <a:ext cx="244417" cy="200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45719" tIns="45719" rIns="45719" bIns="45719" numCol="1" spcCol="38100" rtlCol="0" anchor="t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700" b="1">
                    <a:solidFill>
                      <a:schemeClr val="bg1"/>
                    </a:solidFill>
                    <a:latin typeface="Pretendard" panose="02000503000000020004" pitchFamily="50" charset="-127"/>
                    <a:ea typeface="Pretendard" panose="02000503000000020004" pitchFamily="50" charset="-127"/>
                  </a:rPr>
                  <a:t>1</a:t>
                </a:r>
                <a:endParaRPr lang="ko-KR" altLang="en-US" sz="700" b="1" dirty="0">
                  <a:solidFill>
                    <a:schemeClr val="bg1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</p:grpSp>
      </p:grp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8D20907E-7BA6-1E58-D1A0-AE1853AAFB19}"/>
              </a:ext>
            </a:extLst>
          </p:cNvPr>
          <p:cNvGrpSpPr/>
          <p:nvPr/>
        </p:nvGrpSpPr>
        <p:grpSpPr>
          <a:xfrm>
            <a:off x="354277" y="2334220"/>
            <a:ext cx="273426" cy="200053"/>
            <a:chOff x="889701" y="2161677"/>
            <a:chExt cx="273426" cy="200053"/>
          </a:xfrm>
        </p:grpSpPr>
        <p:sp>
          <p:nvSpPr>
            <p:cNvPr id="61" name="이등변 삼각형 60">
              <a:extLst>
                <a:ext uri="{FF2B5EF4-FFF2-40B4-BE49-F238E27FC236}">
                  <a16:creationId xmlns:a16="http://schemas.microsoft.com/office/drawing/2014/main" id="{DD346372-A62D-5D5B-8EF1-8533C4160725}"/>
                </a:ext>
              </a:extLst>
            </p:cNvPr>
            <p:cNvSpPr/>
            <p:nvPr/>
          </p:nvSpPr>
          <p:spPr>
            <a:xfrm rot="5400000">
              <a:off x="1084967" y="2225519"/>
              <a:ext cx="83950" cy="72370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95363" fontAlgn="t" latinLnBrk="0">
                <a:spcBef>
                  <a:spcPct val="70000"/>
                </a:spcBef>
                <a:spcAft>
                  <a:spcPct val="0"/>
                </a:spcAft>
              </a:pPr>
              <a:endParaRPr kumimoji="1" lang="ko-KR" altLang="en-US" sz="900">
                <a:solidFill>
                  <a:prstClr val="white"/>
                </a:solidFill>
                <a:latin typeface="Pretendard" panose="02000503000000020004" pitchFamily="50" charset="-127"/>
                <a:ea typeface="Pretendard" panose="02000503000000020004" pitchFamily="50" charset="-127"/>
              </a:endParaRPr>
            </a:p>
          </p:txBody>
        </p:sp>
        <p:grpSp>
          <p:nvGrpSpPr>
            <p:cNvPr id="62" name="그룹 61">
              <a:extLst>
                <a:ext uri="{FF2B5EF4-FFF2-40B4-BE49-F238E27FC236}">
                  <a16:creationId xmlns:a16="http://schemas.microsoft.com/office/drawing/2014/main" id="{84A60669-9026-D7E5-33A9-2C3DBC723DBC}"/>
                </a:ext>
              </a:extLst>
            </p:cNvPr>
            <p:cNvGrpSpPr/>
            <p:nvPr/>
          </p:nvGrpSpPr>
          <p:grpSpPr>
            <a:xfrm>
              <a:off x="889701" y="2161677"/>
              <a:ext cx="244417" cy="200053"/>
              <a:chOff x="5647053" y="5239718"/>
              <a:chExt cx="244417" cy="200053"/>
            </a:xfrm>
          </p:grpSpPr>
          <p:sp>
            <p:nvSpPr>
              <p:cNvPr id="63" name="Oval 593">
                <a:extLst>
                  <a:ext uri="{FF2B5EF4-FFF2-40B4-BE49-F238E27FC236}">
                    <a16:creationId xmlns:a16="http://schemas.microsoft.com/office/drawing/2014/main" id="{4B648F90-57B1-D7E1-B9A2-2BAF14C835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5539" y="5253447"/>
                <a:ext cx="172594" cy="172594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lIns="0" tIns="0" rIns="0" bIns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95363" fontAlgn="t" latinLnBrk="0">
                  <a:spcBef>
                    <a:spcPct val="70000"/>
                  </a:spcBef>
                </a:pPr>
                <a:endParaRPr lang="en-US" altLang="ko-KR" sz="800" b="1" dirty="0">
                  <a:solidFill>
                    <a:prstClr val="white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  <p:sp>
            <p:nvSpPr>
              <p:cNvPr id="64" name="TextBox 14">
                <a:extLst>
                  <a:ext uri="{FF2B5EF4-FFF2-40B4-BE49-F238E27FC236}">
                    <a16:creationId xmlns:a16="http://schemas.microsoft.com/office/drawing/2014/main" id="{BE9DE71C-65EB-F027-6D1E-6BAAB87A1A20}"/>
                  </a:ext>
                </a:extLst>
              </p:cNvPr>
              <p:cNvSpPr txBox="1"/>
              <p:nvPr/>
            </p:nvSpPr>
            <p:spPr>
              <a:xfrm>
                <a:off x="5647053" y="5239718"/>
                <a:ext cx="244417" cy="200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45719" tIns="45719" rIns="45719" bIns="45719" numCol="1" spcCol="38100" rtlCol="0" anchor="t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700" b="1">
                    <a:solidFill>
                      <a:schemeClr val="bg1"/>
                    </a:solidFill>
                    <a:latin typeface="Pretendard" panose="02000503000000020004" pitchFamily="50" charset="-127"/>
                    <a:ea typeface="Pretendard" panose="02000503000000020004" pitchFamily="50" charset="-127"/>
                  </a:rPr>
                  <a:t>2</a:t>
                </a:r>
                <a:endParaRPr lang="ko-KR" altLang="en-US" sz="700" b="1" dirty="0">
                  <a:solidFill>
                    <a:schemeClr val="bg1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</p:grpSp>
      </p:grpSp>
      <p:pic>
        <p:nvPicPr>
          <p:cNvPr id="65" name="그림 64">
            <a:extLst>
              <a:ext uri="{FF2B5EF4-FFF2-40B4-BE49-F238E27FC236}">
                <a16:creationId xmlns:a16="http://schemas.microsoft.com/office/drawing/2014/main" id="{E28E8AA9-820D-E45E-71D3-8135B6DCC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007" y="2513657"/>
            <a:ext cx="3727716" cy="4001588"/>
          </a:xfrm>
          <a:prstGeom prst="rect">
            <a:avLst/>
          </a:prstGeom>
        </p:spPr>
      </p:pic>
      <p:grpSp>
        <p:nvGrpSpPr>
          <p:cNvPr id="67" name="그룹 66">
            <a:extLst>
              <a:ext uri="{FF2B5EF4-FFF2-40B4-BE49-F238E27FC236}">
                <a16:creationId xmlns:a16="http://schemas.microsoft.com/office/drawing/2014/main" id="{93A42969-0083-CE87-E6C0-BE6B5782810D}"/>
              </a:ext>
            </a:extLst>
          </p:cNvPr>
          <p:cNvGrpSpPr/>
          <p:nvPr/>
        </p:nvGrpSpPr>
        <p:grpSpPr>
          <a:xfrm>
            <a:off x="5380539" y="2321315"/>
            <a:ext cx="273426" cy="200053"/>
            <a:chOff x="889701" y="2161677"/>
            <a:chExt cx="273426" cy="200053"/>
          </a:xfrm>
        </p:grpSpPr>
        <p:sp>
          <p:nvSpPr>
            <p:cNvPr id="68" name="이등변 삼각형 67">
              <a:extLst>
                <a:ext uri="{FF2B5EF4-FFF2-40B4-BE49-F238E27FC236}">
                  <a16:creationId xmlns:a16="http://schemas.microsoft.com/office/drawing/2014/main" id="{BE721CFD-9023-6530-B7E9-204FFDD49D9D}"/>
                </a:ext>
              </a:extLst>
            </p:cNvPr>
            <p:cNvSpPr/>
            <p:nvPr/>
          </p:nvSpPr>
          <p:spPr>
            <a:xfrm rot="5400000">
              <a:off x="1084967" y="2225519"/>
              <a:ext cx="83950" cy="72370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95363" fontAlgn="t" latinLnBrk="0">
                <a:spcBef>
                  <a:spcPct val="70000"/>
                </a:spcBef>
                <a:spcAft>
                  <a:spcPct val="0"/>
                </a:spcAft>
              </a:pPr>
              <a:endParaRPr kumimoji="1" lang="ko-KR" altLang="en-US" sz="900">
                <a:solidFill>
                  <a:prstClr val="white"/>
                </a:solidFill>
                <a:latin typeface="Pretendard" panose="02000503000000020004" pitchFamily="50" charset="-127"/>
                <a:ea typeface="Pretendard" panose="02000503000000020004" pitchFamily="50" charset="-127"/>
              </a:endParaRPr>
            </a:p>
          </p:txBody>
        </p:sp>
        <p:grpSp>
          <p:nvGrpSpPr>
            <p:cNvPr id="69" name="그룹 68">
              <a:extLst>
                <a:ext uri="{FF2B5EF4-FFF2-40B4-BE49-F238E27FC236}">
                  <a16:creationId xmlns:a16="http://schemas.microsoft.com/office/drawing/2014/main" id="{71C9D8C4-3C0F-5688-0B88-0B9E8ECD485B}"/>
                </a:ext>
              </a:extLst>
            </p:cNvPr>
            <p:cNvGrpSpPr/>
            <p:nvPr/>
          </p:nvGrpSpPr>
          <p:grpSpPr>
            <a:xfrm>
              <a:off x="889701" y="2161677"/>
              <a:ext cx="244417" cy="200053"/>
              <a:chOff x="5647053" y="5239718"/>
              <a:chExt cx="244417" cy="200053"/>
            </a:xfrm>
          </p:grpSpPr>
          <p:sp>
            <p:nvSpPr>
              <p:cNvPr id="70" name="Oval 593">
                <a:extLst>
                  <a:ext uri="{FF2B5EF4-FFF2-40B4-BE49-F238E27FC236}">
                    <a16:creationId xmlns:a16="http://schemas.microsoft.com/office/drawing/2014/main" id="{2C1D6BD8-9BDC-97B5-5FC7-EF1941A1D2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5539" y="5253447"/>
                <a:ext cx="172594" cy="172594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lIns="0" tIns="0" rIns="0" bIns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95363" fontAlgn="t" latinLnBrk="0">
                  <a:spcBef>
                    <a:spcPct val="70000"/>
                  </a:spcBef>
                </a:pPr>
                <a:endParaRPr lang="en-US" altLang="ko-KR" sz="800" b="1" dirty="0">
                  <a:solidFill>
                    <a:prstClr val="white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  <p:sp>
            <p:nvSpPr>
              <p:cNvPr id="71" name="TextBox 14">
                <a:extLst>
                  <a:ext uri="{FF2B5EF4-FFF2-40B4-BE49-F238E27FC236}">
                    <a16:creationId xmlns:a16="http://schemas.microsoft.com/office/drawing/2014/main" id="{938304C8-7D20-0418-1CAD-C0266FB15305}"/>
                  </a:ext>
                </a:extLst>
              </p:cNvPr>
              <p:cNvSpPr txBox="1"/>
              <p:nvPr/>
            </p:nvSpPr>
            <p:spPr>
              <a:xfrm>
                <a:off x="5647053" y="5239718"/>
                <a:ext cx="244417" cy="200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45719" tIns="45719" rIns="45719" bIns="45719" numCol="1" spcCol="38100" rtlCol="0" anchor="t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700" b="1">
                    <a:solidFill>
                      <a:schemeClr val="bg1"/>
                    </a:solidFill>
                    <a:latin typeface="Pretendard" panose="02000503000000020004" pitchFamily="50" charset="-127"/>
                    <a:ea typeface="Pretendard" panose="02000503000000020004" pitchFamily="50" charset="-127"/>
                  </a:rPr>
                  <a:t>3</a:t>
                </a:r>
                <a:endParaRPr lang="ko-KR" altLang="en-US" sz="700" b="1" dirty="0">
                  <a:solidFill>
                    <a:schemeClr val="bg1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</p:grpSp>
      </p:grp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24EA6FCC-4358-DDD1-E98F-5856D1FF5F85}"/>
              </a:ext>
            </a:extLst>
          </p:cNvPr>
          <p:cNvGrpSpPr/>
          <p:nvPr/>
        </p:nvGrpSpPr>
        <p:grpSpPr>
          <a:xfrm>
            <a:off x="6465392" y="2584415"/>
            <a:ext cx="273426" cy="200053"/>
            <a:chOff x="889701" y="2161677"/>
            <a:chExt cx="273426" cy="200053"/>
          </a:xfrm>
        </p:grpSpPr>
        <p:sp>
          <p:nvSpPr>
            <p:cNvPr id="73" name="이등변 삼각형 72">
              <a:extLst>
                <a:ext uri="{FF2B5EF4-FFF2-40B4-BE49-F238E27FC236}">
                  <a16:creationId xmlns:a16="http://schemas.microsoft.com/office/drawing/2014/main" id="{DF5569E8-DF34-512B-81D8-34B1C5DDD16B}"/>
                </a:ext>
              </a:extLst>
            </p:cNvPr>
            <p:cNvSpPr/>
            <p:nvPr/>
          </p:nvSpPr>
          <p:spPr>
            <a:xfrm rot="5400000">
              <a:off x="1084967" y="2225519"/>
              <a:ext cx="83950" cy="72370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95363" fontAlgn="t" latinLnBrk="0">
                <a:spcBef>
                  <a:spcPct val="70000"/>
                </a:spcBef>
                <a:spcAft>
                  <a:spcPct val="0"/>
                </a:spcAft>
              </a:pPr>
              <a:endParaRPr kumimoji="1" lang="ko-KR" altLang="en-US" sz="900">
                <a:solidFill>
                  <a:prstClr val="white"/>
                </a:solidFill>
                <a:latin typeface="Pretendard" panose="02000503000000020004" pitchFamily="50" charset="-127"/>
                <a:ea typeface="Pretendard" panose="02000503000000020004" pitchFamily="50" charset="-127"/>
              </a:endParaRPr>
            </a:p>
          </p:txBody>
        </p:sp>
        <p:grpSp>
          <p:nvGrpSpPr>
            <p:cNvPr id="74" name="그룹 73">
              <a:extLst>
                <a:ext uri="{FF2B5EF4-FFF2-40B4-BE49-F238E27FC236}">
                  <a16:creationId xmlns:a16="http://schemas.microsoft.com/office/drawing/2014/main" id="{42B13091-B8F2-AB96-5909-E194EDB6F9D7}"/>
                </a:ext>
              </a:extLst>
            </p:cNvPr>
            <p:cNvGrpSpPr/>
            <p:nvPr/>
          </p:nvGrpSpPr>
          <p:grpSpPr>
            <a:xfrm>
              <a:off x="889701" y="2161677"/>
              <a:ext cx="244417" cy="200053"/>
              <a:chOff x="5647053" y="5239718"/>
              <a:chExt cx="244417" cy="200053"/>
            </a:xfrm>
          </p:grpSpPr>
          <p:sp>
            <p:nvSpPr>
              <p:cNvPr id="75" name="Oval 593">
                <a:extLst>
                  <a:ext uri="{FF2B5EF4-FFF2-40B4-BE49-F238E27FC236}">
                    <a16:creationId xmlns:a16="http://schemas.microsoft.com/office/drawing/2014/main" id="{46667EE2-6024-943B-6963-BC802BF9D1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5539" y="5253447"/>
                <a:ext cx="172594" cy="172594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lIns="0" tIns="0" rIns="0" bIns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95363" fontAlgn="t" latinLnBrk="0">
                  <a:spcBef>
                    <a:spcPct val="70000"/>
                  </a:spcBef>
                </a:pPr>
                <a:endParaRPr lang="en-US" altLang="ko-KR" sz="800" b="1" dirty="0">
                  <a:solidFill>
                    <a:prstClr val="white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  <p:sp>
            <p:nvSpPr>
              <p:cNvPr id="76" name="TextBox 14">
                <a:extLst>
                  <a:ext uri="{FF2B5EF4-FFF2-40B4-BE49-F238E27FC236}">
                    <a16:creationId xmlns:a16="http://schemas.microsoft.com/office/drawing/2014/main" id="{7B3D5D57-1352-6E16-6C7A-A724F6284C01}"/>
                  </a:ext>
                </a:extLst>
              </p:cNvPr>
              <p:cNvSpPr txBox="1"/>
              <p:nvPr/>
            </p:nvSpPr>
            <p:spPr>
              <a:xfrm>
                <a:off x="5647053" y="5239718"/>
                <a:ext cx="244417" cy="200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45719" tIns="45719" rIns="45719" bIns="45719" numCol="1" spcCol="38100" rtlCol="0" anchor="t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700" b="1">
                    <a:solidFill>
                      <a:schemeClr val="bg1"/>
                    </a:solidFill>
                    <a:latin typeface="Pretendard" panose="02000503000000020004" pitchFamily="50" charset="-127"/>
                    <a:ea typeface="Pretendard" panose="02000503000000020004" pitchFamily="50" charset="-127"/>
                  </a:rPr>
                  <a:t>4</a:t>
                </a:r>
                <a:endParaRPr lang="ko-KR" altLang="en-US" sz="700" b="1" dirty="0">
                  <a:solidFill>
                    <a:schemeClr val="bg1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</p:grpSp>
      </p:grp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88BF04E5-6363-569B-7F9D-963B25D4B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987709"/>
              </p:ext>
            </p:extLst>
          </p:nvPr>
        </p:nvGraphicFramePr>
        <p:xfrm>
          <a:off x="8097106" y="701173"/>
          <a:ext cx="35474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250">
                  <a:extLst>
                    <a:ext uri="{9D8B030D-6E8A-4147-A177-3AD203B41FA5}">
                      <a16:colId xmlns:a16="http://schemas.microsoft.com/office/drawing/2014/main" val="1076863512"/>
                    </a:ext>
                  </a:extLst>
                </a:gridCol>
                <a:gridCol w="3105150">
                  <a:extLst>
                    <a:ext uri="{9D8B030D-6E8A-4147-A177-3AD203B41FA5}">
                      <a16:colId xmlns:a16="http://schemas.microsoft.com/office/drawing/2014/main" val="1839731202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1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- 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신상품순 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: 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현재와 동일</a:t>
                      </a:r>
                      <a:endParaRPr lang="en-US" altLang="ko-KR" sz="800" b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  <a:p>
                      <a:pPr latinLnBrk="1"/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- 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직접 선택 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: 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선택 시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, 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아래에서 선택된 노출 상품 선택 표시</a:t>
                      </a:r>
                      <a:endParaRPr lang="en-US" altLang="ko-KR" sz="800" b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  <a:p>
                      <a:pPr latinLnBrk="1"/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*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노출 상품 선택은 라디오 버튼과 상관없이 표시</a:t>
                      </a:r>
                      <a:endParaRPr lang="en-US" altLang="ko-KR" sz="800" b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989035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2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상품 추가 버튼을 통해 선택된 상품 정보 표시</a:t>
                      </a:r>
                      <a:endParaRPr lang="en-US" altLang="ko-KR" sz="800" b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116126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3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현재 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[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스토리 오더 관리 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&gt; 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메뉴 관리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]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에서 사용되는 것과 같은 검색창</a:t>
                      </a:r>
                      <a:endParaRPr lang="en-US" altLang="ko-KR" sz="800" b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*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대상은 스토리 오더 데이터</a:t>
                      </a:r>
                      <a:endParaRPr lang="en-US" altLang="ko-KR" sz="800" b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**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상품 중복 등록 불가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146148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4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삭제 시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,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 행은 삭제되지 않고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(10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개 유지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) 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표시된 내용만 삭제됨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424938"/>
                  </a:ext>
                </a:extLst>
              </a:tr>
            </a:tbl>
          </a:graphicData>
        </a:graphic>
      </p:graphicFrame>
      <p:sp>
        <p:nvSpPr>
          <p:cNvPr id="66" name="사각형: 둥근 모서리 62">
            <a:extLst>
              <a:ext uri="{FF2B5EF4-FFF2-40B4-BE49-F238E27FC236}">
                <a16:creationId xmlns:a16="http://schemas.microsoft.com/office/drawing/2014/main" id="{632A0629-6295-ED0B-5BBB-1ACD8643EF15}"/>
              </a:ext>
            </a:extLst>
          </p:cNvPr>
          <p:cNvSpPr/>
          <p:nvPr/>
        </p:nvSpPr>
        <p:spPr>
          <a:xfrm>
            <a:off x="6805804" y="5165934"/>
            <a:ext cx="612800" cy="26440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저장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406720" y="5189633"/>
            <a:ext cx="4070984" cy="3970318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dirty="0" smtClean="0"/>
              <a:t>1.Menu navigation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</a:t>
            </a:r>
            <a:r>
              <a:rPr lang="ko-KR" altLang="en-US" sz="900" dirty="0"/>
              <a:t>스토리 </a:t>
            </a:r>
            <a:r>
              <a:rPr lang="ko-KR" altLang="en-US" sz="900" dirty="0" smtClean="0"/>
              <a:t>오더 </a:t>
            </a:r>
            <a:r>
              <a:rPr lang="ko-KR" altLang="en-US" sz="900" dirty="0"/>
              <a:t>관리 </a:t>
            </a:r>
            <a:r>
              <a:rPr lang="en-US" altLang="ko-KR" sz="900" dirty="0"/>
              <a:t>&gt; </a:t>
            </a:r>
            <a:r>
              <a:rPr lang="ko-KR" altLang="en-US" sz="900" dirty="0" smtClean="0"/>
              <a:t>메인 노출 상품 관리 </a:t>
            </a:r>
            <a:r>
              <a:rPr lang="en-US" altLang="ko-KR" sz="900" b="1" dirty="0" smtClean="0"/>
              <a:t>(/</a:t>
            </a:r>
            <a:r>
              <a:rPr lang="en-US" altLang="ko-KR" sz="900" b="1" dirty="0" err="1" smtClean="0"/>
              <a:t>storeMainProduct</a:t>
            </a:r>
            <a:r>
              <a:rPr lang="en-US" altLang="ko-KR" sz="900" b="1" dirty="0" smtClean="0"/>
              <a:t>) (NEW)</a:t>
            </a:r>
            <a:endParaRPr lang="en-US" altLang="ko-KR" sz="900" dirty="0" smtClean="0"/>
          </a:p>
          <a:p>
            <a:endParaRPr lang="en-US" altLang="ko-KR" sz="900" dirty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2.Field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1) </a:t>
            </a:r>
            <a:r>
              <a:rPr lang="ko-KR" altLang="en-US" sz="900" dirty="0" smtClean="0">
                <a:latin typeface="+mn-ea"/>
              </a:rPr>
              <a:t>상품 노출 옵션 </a:t>
            </a:r>
            <a:r>
              <a:rPr lang="en-US" altLang="ko-KR" sz="900" dirty="0">
                <a:latin typeface="+mn-ea"/>
              </a:rPr>
              <a:t>: {</a:t>
            </a:r>
            <a:r>
              <a:rPr lang="en-US" altLang="ko-KR" sz="900" dirty="0" err="1" smtClean="0">
                <a:latin typeface="+mn-ea"/>
              </a:rPr>
              <a:t>product_show_type</a:t>
            </a:r>
            <a:r>
              <a:rPr lang="en-US" altLang="ko-KR" sz="900" dirty="0" smtClean="0">
                <a:latin typeface="+mn-ea"/>
              </a:rPr>
              <a:t>}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- options: “</a:t>
            </a:r>
            <a:r>
              <a:rPr lang="ko-KR" altLang="en-US" sz="900" dirty="0" smtClean="0">
                <a:latin typeface="+mn-ea"/>
              </a:rPr>
              <a:t>신상품순</a:t>
            </a:r>
            <a:r>
              <a:rPr lang="en-US" altLang="ko-KR" sz="900" dirty="0" smtClean="0">
                <a:latin typeface="+mn-ea"/>
              </a:rPr>
              <a:t>”</a:t>
            </a:r>
            <a:r>
              <a:rPr lang="ko-KR" altLang="en-US" sz="900" dirty="0" smtClean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/ “</a:t>
            </a:r>
            <a:r>
              <a:rPr lang="ko-KR" altLang="en-US" sz="900" dirty="0" smtClean="0">
                <a:latin typeface="+mn-ea"/>
              </a:rPr>
              <a:t>직접 선택</a:t>
            </a:r>
            <a:r>
              <a:rPr lang="en-US" altLang="ko-KR" sz="900" dirty="0" smtClean="0">
                <a:latin typeface="+mn-ea"/>
              </a:rPr>
              <a:t>”</a:t>
            </a:r>
            <a:r>
              <a:rPr lang="ko-KR" altLang="en-US" sz="900" dirty="0" smtClean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(new/select)</a:t>
            </a:r>
          </a:p>
          <a:p>
            <a:r>
              <a:rPr lang="en-US" altLang="ko-KR" sz="900" dirty="0" smtClean="0">
                <a:latin typeface="+mn-ea"/>
              </a:rPr>
              <a:t>  2) </a:t>
            </a:r>
            <a:r>
              <a:rPr lang="ko-KR" altLang="en-US" sz="900" dirty="0" smtClean="0">
                <a:latin typeface="+mn-ea"/>
              </a:rPr>
              <a:t>노출 상품 선택 </a:t>
            </a:r>
            <a:r>
              <a:rPr lang="en-US" altLang="ko-KR" sz="900" dirty="0" smtClean="0">
                <a:latin typeface="+mn-ea"/>
              </a:rPr>
              <a:t>(main product list)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a) row count: </a:t>
            </a:r>
            <a:r>
              <a:rPr lang="en-US" altLang="ko-KR" sz="900" b="1" dirty="0" smtClean="0">
                <a:latin typeface="+mn-ea"/>
              </a:rPr>
              <a:t>fixed with 10 rows</a:t>
            </a:r>
          </a:p>
          <a:p>
            <a:r>
              <a:rPr lang="en-US" altLang="ko-KR" sz="900" b="1" dirty="0">
                <a:latin typeface="+mn-ea"/>
              </a:rPr>
              <a:t> </a:t>
            </a:r>
            <a:r>
              <a:rPr lang="en-US" altLang="ko-KR" sz="900" b="1" dirty="0" smtClean="0">
                <a:latin typeface="+mn-ea"/>
              </a:rPr>
              <a:t>   </a:t>
            </a:r>
            <a:r>
              <a:rPr lang="en-US" altLang="ko-KR" sz="900" dirty="0" smtClean="0">
                <a:latin typeface="+mn-ea"/>
              </a:rPr>
              <a:t>b) logic</a:t>
            </a:r>
            <a:br>
              <a:rPr lang="en-US" altLang="ko-KR" sz="900" dirty="0" smtClean="0">
                <a:latin typeface="+mn-ea"/>
              </a:rPr>
            </a:br>
            <a:r>
              <a:rPr lang="en-US" altLang="ko-KR" sz="900" dirty="0" smtClean="0">
                <a:latin typeface="+mn-ea"/>
              </a:rPr>
              <a:t>       - same </a:t>
            </a:r>
            <a:r>
              <a:rPr lang="en-US" altLang="ko-KR" sz="900" dirty="0">
                <a:latin typeface="+mn-ea"/>
              </a:rPr>
              <a:t>with</a:t>
            </a:r>
            <a:r>
              <a:rPr lang="en-US" altLang="ko-KR" sz="900" dirty="0" smtClean="0">
                <a:latin typeface="+mn-ea"/>
              </a:rPr>
              <a:t> p13</a:t>
            </a:r>
          </a:p>
          <a:p>
            <a:r>
              <a:rPr lang="en-US" altLang="ko-KR" sz="900" dirty="0" smtClean="0">
                <a:latin typeface="+mn-ea"/>
              </a:rPr>
              <a:t>    c) columns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- same with p13 </a:t>
            </a:r>
            <a:r>
              <a:rPr lang="en-US" altLang="ko-KR" sz="900" dirty="0">
                <a:latin typeface="+mn-ea"/>
              </a:rPr>
              <a:t>except 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      b-6) </a:t>
            </a:r>
            <a:r>
              <a:rPr lang="ko-KR" altLang="en-US" sz="900" dirty="0" smtClean="0">
                <a:latin typeface="+mn-ea"/>
              </a:rPr>
              <a:t>상품 추가 </a:t>
            </a:r>
            <a:r>
              <a:rPr lang="en-US" altLang="ko-KR" sz="900" dirty="0" smtClean="0">
                <a:latin typeface="+mn-ea"/>
              </a:rPr>
              <a:t>:</a:t>
            </a:r>
            <a:br>
              <a:rPr lang="en-US" altLang="ko-KR" sz="900" dirty="0" smtClean="0">
                <a:latin typeface="+mn-ea"/>
              </a:rPr>
            </a:br>
            <a:r>
              <a:rPr lang="en-US" altLang="ko-KR" sz="900" dirty="0" smtClean="0">
                <a:latin typeface="+mn-ea"/>
              </a:rPr>
              <a:t>        b-6-1) </a:t>
            </a:r>
            <a:r>
              <a:rPr lang="ko-KR" altLang="en-US" sz="900" dirty="0" smtClean="0">
                <a:latin typeface="+mn-ea"/>
              </a:rPr>
              <a:t>상품 추가 </a:t>
            </a:r>
            <a:r>
              <a:rPr lang="en-US" altLang="ko-KR" sz="900" dirty="0" smtClean="0">
                <a:latin typeface="+mn-ea"/>
              </a:rPr>
              <a:t>button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    - if clicks, open </a:t>
            </a:r>
            <a:r>
              <a:rPr lang="en-US" altLang="ko-KR" sz="900" b="1" dirty="0" smtClean="0">
                <a:latin typeface="+mn-ea"/>
              </a:rPr>
              <a:t>common store product search</a:t>
            </a:r>
            <a:r>
              <a:rPr lang="en-US" altLang="ko-KR" sz="900" dirty="0" smtClean="0">
                <a:latin typeface="+mn-ea"/>
              </a:rPr>
              <a:t> modal</a:t>
            </a:r>
            <a:br>
              <a:rPr lang="en-US" altLang="ko-KR" sz="900" dirty="0" smtClean="0">
                <a:latin typeface="+mn-ea"/>
              </a:rPr>
            </a:br>
            <a:r>
              <a:rPr lang="en-US" altLang="ko-KR" sz="900" dirty="0" smtClean="0">
                <a:latin typeface="+mn-ea"/>
              </a:rPr>
              <a:t>          - if products are selected, add rows with selected products</a:t>
            </a:r>
          </a:p>
          <a:p>
            <a:r>
              <a:rPr lang="en-US" altLang="ko-KR" sz="900" dirty="0" smtClean="0">
                <a:latin typeface="+mn-ea"/>
              </a:rPr>
              <a:t>   d) guide text</a:t>
            </a:r>
            <a:br>
              <a:rPr lang="en-US" altLang="ko-KR" sz="900" dirty="0" smtClean="0">
                <a:latin typeface="+mn-ea"/>
              </a:rPr>
            </a:br>
            <a:r>
              <a:rPr lang="en-US" altLang="ko-KR" sz="900" dirty="0" smtClean="0">
                <a:latin typeface="+mn-ea"/>
              </a:rPr>
              <a:t>      </a:t>
            </a:r>
            <a:r>
              <a:rPr lang="en-US" altLang="ko-KR" sz="900" dirty="0">
                <a:latin typeface="+mn-ea"/>
              </a:rPr>
              <a:t>- same with p13</a:t>
            </a:r>
            <a:endParaRPr lang="en-US" altLang="ko-KR" sz="900" dirty="0" smtClean="0">
              <a:latin typeface="+mn-ea"/>
            </a:endParaRPr>
          </a:p>
          <a:p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3.</a:t>
            </a:r>
            <a:r>
              <a:rPr lang="ko-KR" altLang="en-US" sz="900" dirty="0" smtClean="0">
                <a:latin typeface="+mn-ea"/>
              </a:rPr>
              <a:t>저장 </a:t>
            </a:r>
            <a:r>
              <a:rPr lang="en-US" altLang="ko-KR" sz="900" dirty="0" smtClean="0">
                <a:latin typeface="+mn-ea"/>
              </a:rPr>
              <a:t>(save) button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- if clicks, show common save confirm </a:t>
            </a:r>
            <a:r>
              <a:rPr lang="en-US" altLang="ko-KR" sz="900" dirty="0" err="1" smtClean="0">
                <a:latin typeface="+mn-ea"/>
              </a:rPr>
              <a:t>msg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- if YES, do the process and alert common save complete </a:t>
            </a:r>
            <a:r>
              <a:rPr lang="en-US" altLang="ko-KR" sz="900" dirty="0" err="1" smtClean="0">
                <a:latin typeface="+mn-ea"/>
              </a:rPr>
              <a:t>msg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1</a:t>
            </a:r>
            <a:r>
              <a:rPr lang="en-US" altLang="ko-KR" sz="900" dirty="0">
                <a:latin typeface="+mn-ea"/>
              </a:rPr>
              <a:t>) process</a:t>
            </a:r>
            <a:br>
              <a:rPr lang="en-US" altLang="ko-KR" sz="900" dirty="0">
                <a:latin typeface="+mn-ea"/>
              </a:rPr>
            </a:br>
            <a:r>
              <a:rPr lang="en-US" altLang="ko-KR" sz="900" dirty="0">
                <a:latin typeface="+mn-ea"/>
              </a:rPr>
              <a:t>      a) INSERT/UPDATE </a:t>
            </a:r>
            <a:r>
              <a:rPr lang="en-US" altLang="ko-KR" sz="900" dirty="0" err="1" smtClean="0">
                <a:latin typeface="+mn-ea"/>
              </a:rPr>
              <a:t>st_setting_product</a:t>
            </a:r>
            <a:r>
              <a:rPr lang="en-US" altLang="ko-KR" sz="900" dirty="0">
                <a:latin typeface="+mn-ea"/>
              </a:rPr>
              <a:t/>
            </a:r>
            <a:br>
              <a:rPr lang="en-US" altLang="ko-KR" sz="900" dirty="0">
                <a:latin typeface="+mn-ea"/>
              </a:rPr>
            </a:br>
            <a:r>
              <a:rPr lang="en-US" altLang="ko-KR" sz="900" dirty="0" smtClean="0">
                <a:latin typeface="+mn-ea"/>
              </a:rPr>
              <a:t>        - same with p13 except </a:t>
            </a:r>
            <a:endParaRPr lang="en-US" altLang="ko-KR" sz="900" b="1" dirty="0" smtClean="0">
              <a:latin typeface="+mn-ea"/>
            </a:endParaRPr>
          </a:p>
          <a:p>
            <a:r>
              <a:rPr lang="en-US" altLang="ko-KR" sz="900" b="1" dirty="0" smtClean="0">
                <a:latin typeface="+mn-ea"/>
              </a:rPr>
              <a:t>          </a:t>
            </a:r>
            <a:r>
              <a:rPr lang="en-US" altLang="ko-KR" sz="900" b="1" dirty="0" err="1" smtClean="0">
                <a:latin typeface="+mn-ea"/>
              </a:rPr>
              <a:t>mall_type</a:t>
            </a:r>
            <a:r>
              <a:rPr lang="en-US" altLang="ko-KR" sz="900" b="1" dirty="0" smtClean="0">
                <a:latin typeface="+mn-ea"/>
              </a:rPr>
              <a:t> : ‘store’</a:t>
            </a:r>
            <a:r>
              <a:rPr lang="en-US" altLang="ko-KR" sz="900" dirty="0">
                <a:latin typeface="+mn-ea"/>
              </a:rPr>
              <a:t/>
            </a:r>
            <a:br>
              <a:rPr lang="en-US" altLang="ko-KR" sz="900" dirty="0">
                <a:latin typeface="+mn-ea"/>
              </a:rPr>
            </a:br>
            <a:r>
              <a:rPr lang="en-US" altLang="ko-KR" sz="900" dirty="0">
                <a:latin typeface="+mn-ea"/>
              </a:rPr>
              <a:t>      b) INSERT/UPDATE </a:t>
            </a:r>
            <a:r>
              <a:rPr lang="en-US" altLang="ko-KR" sz="900" dirty="0" err="1" smtClean="0">
                <a:latin typeface="+mn-ea"/>
              </a:rPr>
              <a:t>st_setting_product_main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  </a:t>
            </a:r>
            <a:r>
              <a:rPr lang="en-US" altLang="ko-KR" sz="900" dirty="0">
                <a:latin typeface="+mn-ea"/>
              </a:rPr>
              <a:t>- </a:t>
            </a:r>
            <a:r>
              <a:rPr lang="en-US" altLang="ko-KR" sz="900" dirty="0" smtClean="0">
                <a:latin typeface="+mn-ea"/>
              </a:rPr>
              <a:t>same </a:t>
            </a:r>
            <a:r>
              <a:rPr lang="en-US" altLang="ko-KR" sz="900" dirty="0">
                <a:latin typeface="+mn-ea"/>
              </a:rPr>
              <a:t>with p13 </a:t>
            </a:r>
            <a:endParaRPr lang="en-US" altLang="ko-KR" sz="9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51726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E8E035-015B-93B0-1DE6-0BD4011FC596}"/>
              </a:ext>
            </a:extLst>
          </p:cNvPr>
          <p:cNvSpPr txBox="1"/>
          <p:nvPr/>
        </p:nvSpPr>
        <p:spPr>
          <a:xfrm>
            <a:off x="1195526" y="3105834"/>
            <a:ext cx="9800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/>
              <a:t>(</a:t>
            </a:r>
            <a:r>
              <a:rPr lang="ko-KR" altLang="en-US" sz="3600" b="1"/>
              <a:t>앱</a:t>
            </a:r>
            <a:r>
              <a:rPr lang="en-US" altLang="ko-KR" sz="3600" b="1"/>
              <a:t>)</a:t>
            </a:r>
            <a:r>
              <a:rPr lang="ko-KR" altLang="en-US" sz="3600" b="1"/>
              <a:t>매장 내 상품 순서</a:t>
            </a:r>
            <a:r>
              <a:rPr lang="en-US" altLang="ko-KR" sz="3600" b="1"/>
              <a:t>/</a:t>
            </a:r>
            <a:r>
              <a:rPr lang="ko-KR" altLang="en-US" sz="3600" b="1"/>
              <a:t>노출 여부 지정</a:t>
            </a:r>
          </a:p>
        </p:txBody>
      </p:sp>
    </p:spTree>
    <p:extLst>
      <p:ext uri="{BB962C8B-B14F-4D97-AF65-F5344CB8AC3E}">
        <p14:creationId xmlns:p14="http://schemas.microsoft.com/office/powerpoint/2010/main" val="2433705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7A35FDC2-410E-FCEE-7E75-894FCB615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345" y="671625"/>
            <a:ext cx="3082745" cy="551591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3FB45F-8B0E-9436-40EF-94318D014E94}"/>
              </a:ext>
            </a:extLst>
          </p:cNvPr>
          <p:cNvSpPr txBox="1"/>
          <p:nvPr/>
        </p:nvSpPr>
        <p:spPr>
          <a:xfrm>
            <a:off x="3815205" y="671625"/>
            <a:ext cx="3578469" cy="400110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1000"/>
              <a:t>현재 메인 화면에서 표시되는 상품 </a:t>
            </a:r>
            <a:r>
              <a:rPr lang="en-US" altLang="ko-KR" sz="1000"/>
              <a:t>: </a:t>
            </a:r>
            <a:r>
              <a:rPr lang="ko-KR" altLang="en-US" sz="1000"/>
              <a:t>신상품순</a:t>
            </a:r>
            <a:endParaRPr lang="en-US" altLang="ko-KR" sz="1000"/>
          </a:p>
          <a:p>
            <a:r>
              <a:rPr lang="en-US" altLang="ko-KR" sz="1000"/>
              <a:t>(</a:t>
            </a:r>
            <a:r>
              <a:rPr lang="ko-KR" altLang="en-US" sz="1000"/>
              <a:t>직접 선택 불가</a:t>
            </a:r>
            <a:r>
              <a:rPr lang="en-US" altLang="ko-KR" sz="1000"/>
              <a:t>)</a:t>
            </a:r>
            <a:endParaRPr lang="ko-KR" altLang="en-US" sz="1000"/>
          </a:p>
        </p:txBody>
      </p:sp>
      <p:sp>
        <p:nvSpPr>
          <p:cNvPr id="4" name="TextBox 3"/>
          <p:cNvSpPr txBox="1"/>
          <p:nvPr/>
        </p:nvSpPr>
        <p:spPr>
          <a:xfrm>
            <a:off x="4704339" y="1393819"/>
            <a:ext cx="4070984" cy="313932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b="1" dirty="0"/>
              <a:t>[API</a:t>
            </a:r>
            <a:r>
              <a:rPr lang="en-US" altLang="ko-KR" sz="900" b="1" dirty="0" smtClean="0"/>
              <a:t>] </a:t>
            </a:r>
            <a:r>
              <a:rPr lang="en-US" altLang="ko-KR" sz="900" b="1" dirty="0"/>
              <a:t>GET /</a:t>
            </a:r>
            <a:r>
              <a:rPr lang="en-US" altLang="ko-KR" sz="900" b="1" dirty="0" err="1" smtClean="0"/>
              <a:t>api</a:t>
            </a:r>
            <a:r>
              <a:rPr lang="en-US" altLang="ko-KR" sz="900" b="1" dirty="0" smtClean="0"/>
              <a:t>/</a:t>
            </a:r>
            <a:r>
              <a:rPr lang="en-US" altLang="ko-KR" sz="900" b="1" dirty="0" err="1" smtClean="0"/>
              <a:t>store_product_list</a:t>
            </a:r>
            <a:r>
              <a:rPr lang="en-US" altLang="ko-KR" sz="900" b="1" dirty="0" smtClean="0"/>
              <a:t> (NEW)</a:t>
            </a:r>
          </a:p>
          <a:p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0.spec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- Mall sheet of API spec-20231014</a:t>
            </a:r>
            <a:endParaRPr lang="en-US" altLang="ko-KR" sz="900" dirty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1.</a:t>
            </a:r>
            <a:r>
              <a:rPr lang="en-US" altLang="ko-KR" sz="900" b="1" dirty="0" smtClean="0">
                <a:latin typeface="+mn-ea"/>
              </a:rPr>
              <a:t>permit all</a:t>
            </a:r>
          </a:p>
          <a:p>
            <a:r>
              <a:rPr lang="en-US" altLang="ko-KR" sz="900" dirty="0" smtClean="0">
                <a:latin typeface="+mn-ea"/>
              </a:rPr>
              <a:t>2.Process</a:t>
            </a:r>
          </a:p>
          <a:p>
            <a:r>
              <a:rPr lang="en-US" altLang="ko-KR" sz="900" dirty="0">
                <a:latin typeface="+mn-ea"/>
              </a:rPr>
              <a:t>  1) </a:t>
            </a:r>
            <a:r>
              <a:rPr lang="en-US" altLang="ko-KR" sz="900" dirty="0" smtClean="0">
                <a:latin typeface="+mn-ea"/>
              </a:rPr>
              <a:t>get </a:t>
            </a:r>
            <a:r>
              <a:rPr lang="en-US" altLang="ko-KR" sz="900" dirty="0" err="1">
                <a:latin typeface="+mn-ea"/>
              </a:rPr>
              <a:t>product_show_type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a) logic</a:t>
            </a:r>
            <a:br>
              <a:rPr lang="en-US" altLang="ko-KR" sz="900" dirty="0" smtClean="0">
                <a:latin typeface="+mn-ea"/>
              </a:rPr>
            </a:br>
            <a:r>
              <a:rPr lang="en-US" altLang="ko-KR" sz="900" dirty="0" smtClean="0">
                <a:latin typeface="+mn-ea"/>
              </a:rPr>
              <a:t>       DB: </a:t>
            </a:r>
            <a:r>
              <a:rPr lang="en-US" altLang="ko-KR" sz="900" dirty="0" err="1" smtClean="0">
                <a:latin typeface="+mn-ea"/>
              </a:rPr>
              <a:t>st_setting_product</a:t>
            </a:r>
            <a:endParaRPr lang="en-US" altLang="ko-KR" sz="900" dirty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      select: </a:t>
            </a:r>
            <a:r>
              <a:rPr lang="en-US" altLang="ko-KR" sz="900" dirty="0" err="1" smtClean="0">
                <a:latin typeface="+mn-ea"/>
              </a:rPr>
              <a:t>product_show_type</a:t>
            </a:r>
            <a:r>
              <a:rPr lang="en-US" altLang="ko-KR" sz="900" dirty="0" smtClean="0">
                <a:latin typeface="+mn-ea"/>
              </a:rPr>
              <a:t/>
            </a:r>
            <a:br>
              <a:rPr lang="en-US" altLang="ko-KR" sz="900" dirty="0" smtClean="0">
                <a:latin typeface="+mn-ea"/>
              </a:rPr>
            </a:br>
            <a:r>
              <a:rPr lang="en-US" altLang="ko-KR" sz="900" dirty="0">
                <a:latin typeface="+mn-ea"/>
              </a:rPr>
              <a:t>       conditions: </a:t>
            </a:r>
            <a:r>
              <a:rPr lang="en-US" altLang="ko-KR" sz="900" dirty="0" err="1" smtClean="0">
                <a:latin typeface="+mn-ea"/>
              </a:rPr>
              <a:t>mall_code</a:t>
            </a:r>
            <a:r>
              <a:rPr lang="en-US" altLang="ko-KR" sz="900" dirty="0">
                <a:latin typeface="+mn-ea"/>
              </a:rPr>
              <a:t> = {</a:t>
            </a:r>
            <a:r>
              <a:rPr lang="en-US" altLang="ko-KR" sz="900" dirty="0" err="1" smtClean="0">
                <a:latin typeface="+mn-ea"/>
              </a:rPr>
              <a:t>mall_code</a:t>
            </a:r>
            <a:r>
              <a:rPr lang="en-US" altLang="ko-KR" sz="900" dirty="0" smtClean="0">
                <a:latin typeface="+mn-ea"/>
              </a:rPr>
              <a:t> </a:t>
            </a:r>
            <a:r>
              <a:rPr lang="en-US" altLang="ko-KR" sz="900" dirty="0" err="1" smtClean="0">
                <a:latin typeface="+mn-ea"/>
              </a:rPr>
              <a:t>param</a:t>
            </a:r>
            <a:r>
              <a:rPr lang="en-US" altLang="ko-KR" sz="900" dirty="0" smtClean="0">
                <a:latin typeface="+mn-ea"/>
              </a:rPr>
              <a:t>}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2) </a:t>
            </a:r>
            <a:r>
              <a:rPr lang="en-US" altLang="ko-KR" sz="900" dirty="0">
                <a:latin typeface="+mn-ea"/>
              </a:rPr>
              <a:t>if </a:t>
            </a:r>
            <a:r>
              <a:rPr lang="en-US" altLang="ko-KR" sz="900" b="1" dirty="0" err="1" smtClean="0">
                <a:latin typeface="+mn-ea"/>
              </a:rPr>
              <a:t>product_show_type</a:t>
            </a:r>
            <a:r>
              <a:rPr lang="en-US" altLang="ko-KR" sz="900" b="1" dirty="0" smtClean="0">
                <a:latin typeface="+mn-ea"/>
              </a:rPr>
              <a:t> is NULL or </a:t>
            </a:r>
            <a:r>
              <a:rPr lang="en-US" altLang="ko-KR" sz="900" b="1" dirty="0" err="1" smtClean="0">
                <a:latin typeface="+mn-ea"/>
              </a:rPr>
              <a:t>product_show_type</a:t>
            </a:r>
            <a:r>
              <a:rPr lang="en-US" altLang="ko-KR" sz="900" b="1" dirty="0" smtClean="0">
                <a:latin typeface="+mn-ea"/>
              </a:rPr>
              <a:t>=‘new’</a:t>
            </a:r>
            <a:r>
              <a:rPr lang="en-US" altLang="ko-KR" sz="900" dirty="0" smtClean="0">
                <a:latin typeface="+mn-ea"/>
              </a:rPr>
              <a:t/>
            </a:r>
            <a:br>
              <a:rPr lang="en-US" altLang="ko-KR" sz="900" dirty="0" smtClean="0">
                <a:latin typeface="+mn-ea"/>
              </a:rPr>
            </a:br>
            <a:r>
              <a:rPr lang="en-US" altLang="ko-KR" sz="900" dirty="0" smtClean="0">
                <a:latin typeface="+mn-ea"/>
              </a:rPr>
              <a:t>     - get latest product list of {</a:t>
            </a:r>
            <a:r>
              <a:rPr lang="en-US" altLang="ko-KR" sz="900" dirty="0" err="1" smtClean="0">
                <a:latin typeface="+mn-ea"/>
              </a:rPr>
              <a:t>mall_code</a:t>
            </a:r>
            <a:r>
              <a:rPr lang="en-US" altLang="ko-KR" sz="900" dirty="0" smtClean="0">
                <a:latin typeface="+mn-ea"/>
              </a:rPr>
              <a:t> </a:t>
            </a:r>
            <a:r>
              <a:rPr lang="en-US" altLang="ko-KR" sz="900" dirty="0" err="1" smtClean="0">
                <a:latin typeface="+mn-ea"/>
              </a:rPr>
              <a:t>param</a:t>
            </a:r>
            <a:r>
              <a:rPr lang="en-US" altLang="ko-KR" sz="900" dirty="0" smtClean="0">
                <a:latin typeface="+mn-ea"/>
              </a:rPr>
              <a:t>} (refer to [API] GET /</a:t>
            </a:r>
            <a:r>
              <a:rPr lang="en-US" altLang="ko-KR" sz="900" dirty="0" err="1" smtClean="0">
                <a:latin typeface="+mn-ea"/>
              </a:rPr>
              <a:t>ap</a:t>
            </a:r>
            <a:r>
              <a:rPr lang="en-US" altLang="ko-KR" sz="900" dirty="0" smtClean="0">
                <a:latin typeface="+mn-ea"/>
              </a:rPr>
              <a:t>/</a:t>
            </a:r>
            <a:r>
              <a:rPr lang="en-US" altLang="ko-KR" sz="900" dirty="0" err="1" smtClean="0">
                <a:latin typeface="+mn-ea"/>
              </a:rPr>
              <a:t>mall_product_list</a:t>
            </a:r>
            <a:r>
              <a:rPr lang="en-US" altLang="ko-KR" sz="900" dirty="0" smtClean="0">
                <a:latin typeface="+mn-ea"/>
              </a:rPr>
              <a:t>)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3) </a:t>
            </a:r>
            <a:r>
              <a:rPr lang="en-US" altLang="ko-KR" sz="900" dirty="0">
                <a:latin typeface="+mn-ea"/>
              </a:rPr>
              <a:t>if </a:t>
            </a:r>
            <a:r>
              <a:rPr lang="en-US" altLang="ko-KR" sz="900" b="1" dirty="0" err="1">
                <a:latin typeface="+mn-ea"/>
              </a:rPr>
              <a:t>product_show_type</a:t>
            </a:r>
            <a:r>
              <a:rPr lang="en-US" altLang="ko-KR" sz="900" b="1" dirty="0" smtClean="0">
                <a:latin typeface="+mn-ea"/>
              </a:rPr>
              <a:t>= ‘select’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</a:t>
            </a:r>
            <a:r>
              <a:rPr lang="en-US" altLang="ko-KR" sz="900" dirty="0">
                <a:latin typeface="+mn-ea"/>
              </a:rPr>
              <a:t>- </a:t>
            </a:r>
            <a:r>
              <a:rPr lang="en-US" altLang="ko-KR" sz="900" dirty="0" smtClean="0">
                <a:latin typeface="+mn-ea"/>
              </a:rPr>
              <a:t>get product </a:t>
            </a:r>
            <a:r>
              <a:rPr lang="en-US" altLang="ko-KR" sz="900" dirty="0">
                <a:latin typeface="+mn-ea"/>
              </a:rPr>
              <a:t>list </a:t>
            </a:r>
            <a:r>
              <a:rPr lang="en-US" altLang="ko-KR" sz="900" dirty="0" smtClean="0">
                <a:latin typeface="+mn-ea"/>
              </a:rPr>
              <a:t>with </a:t>
            </a:r>
            <a:r>
              <a:rPr lang="en-US" altLang="ko-KR" sz="900" dirty="0" err="1" smtClean="0">
                <a:latin typeface="+mn-ea"/>
              </a:rPr>
              <a:t>show_order</a:t>
            </a:r>
            <a:r>
              <a:rPr lang="en-US" altLang="ko-KR" sz="900" dirty="0" smtClean="0">
                <a:latin typeface="+mn-ea"/>
              </a:rPr>
              <a:t/>
            </a:r>
            <a:br>
              <a:rPr lang="en-US" altLang="ko-KR" sz="900" dirty="0" smtClean="0">
                <a:latin typeface="+mn-ea"/>
              </a:rPr>
            </a:br>
            <a:r>
              <a:rPr lang="en-US" altLang="ko-KR" sz="900" dirty="0" smtClean="0">
                <a:latin typeface="+mn-ea"/>
              </a:rPr>
              <a:t>     a) logic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 DB: </a:t>
            </a:r>
            <a:r>
              <a:rPr lang="en-US" altLang="ko-KR" sz="900" dirty="0" err="1" smtClean="0">
                <a:latin typeface="+mn-ea"/>
              </a:rPr>
              <a:t>st_product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>
                <a:latin typeface="+mn-ea"/>
              </a:rPr>
              <a:t>      condition: </a:t>
            </a:r>
            <a:r>
              <a:rPr lang="en-US" altLang="ko-KR" sz="900" dirty="0" err="1" smtClean="0">
                <a:latin typeface="+mn-ea"/>
              </a:rPr>
              <a:t>mall_code</a:t>
            </a:r>
            <a:r>
              <a:rPr lang="en-US" altLang="ko-KR" sz="900" dirty="0" smtClean="0">
                <a:latin typeface="+mn-ea"/>
              </a:rPr>
              <a:t>={</a:t>
            </a:r>
            <a:r>
              <a:rPr lang="en-US" altLang="ko-KR" sz="900" dirty="0" err="1">
                <a:latin typeface="+mn-ea"/>
              </a:rPr>
              <a:t>mall_code</a:t>
            </a:r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err="1">
                <a:latin typeface="+mn-ea"/>
              </a:rPr>
              <a:t>param</a:t>
            </a:r>
            <a:r>
              <a:rPr lang="en-US" altLang="ko-KR" sz="900" dirty="0" smtClean="0">
                <a:latin typeface="+mn-ea"/>
              </a:rPr>
              <a:t>} and </a:t>
            </a:r>
            <a:r>
              <a:rPr lang="en-US" altLang="ko-KR" sz="900" dirty="0" err="1" smtClean="0">
                <a:latin typeface="+mn-ea"/>
              </a:rPr>
              <a:t>show_yn</a:t>
            </a:r>
            <a:r>
              <a:rPr lang="en-US" altLang="ko-KR" sz="900" dirty="0" smtClean="0">
                <a:latin typeface="+mn-ea"/>
              </a:rPr>
              <a:t>=‘Y’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 sort: </a:t>
            </a:r>
            <a:r>
              <a:rPr lang="en-US" altLang="ko-KR" sz="900" b="1" dirty="0" err="1" smtClean="0">
                <a:latin typeface="+mn-ea"/>
              </a:rPr>
              <a:t>show_order</a:t>
            </a:r>
            <a:r>
              <a:rPr lang="en-US" altLang="ko-KR" sz="900" b="1" dirty="0" smtClean="0">
                <a:latin typeface="+mn-ea"/>
              </a:rPr>
              <a:t> ASC</a:t>
            </a:r>
          </a:p>
          <a:p>
            <a:r>
              <a:rPr lang="en-US" altLang="ko-KR" sz="900" dirty="0" smtClean="0">
                <a:latin typeface="+mn-ea"/>
              </a:rPr>
              <a:t>3.Response</a:t>
            </a:r>
          </a:p>
          <a:p>
            <a:r>
              <a:rPr lang="en-US" altLang="ko-KR" sz="900" b="1" dirty="0">
                <a:latin typeface="+mn-ea"/>
              </a:rPr>
              <a:t> </a:t>
            </a:r>
            <a:r>
              <a:rPr lang="en-US" altLang="ko-KR" sz="900" b="1" dirty="0" smtClean="0">
                <a:latin typeface="+mn-ea"/>
              </a:rPr>
              <a:t> - same with </a:t>
            </a:r>
            <a:r>
              <a:rPr lang="en-US" altLang="ko-KR" sz="900" dirty="0">
                <a:latin typeface="+mn-ea"/>
              </a:rPr>
              <a:t>[API] GET /</a:t>
            </a:r>
            <a:r>
              <a:rPr lang="en-US" altLang="ko-KR" sz="900" dirty="0" err="1" smtClean="0">
                <a:latin typeface="+mn-ea"/>
              </a:rPr>
              <a:t>ap</a:t>
            </a:r>
            <a:r>
              <a:rPr lang="en-US" altLang="ko-KR" sz="900" dirty="0" smtClean="0">
                <a:latin typeface="+mn-ea"/>
              </a:rPr>
              <a:t>/</a:t>
            </a:r>
            <a:r>
              <a:rPr lang="en-US" altLang="ko-KR" sz="900" dirty="0" err="1" smtClean="0">
                <a:latin typeface="+mn-ea"/>
              </a:rPr>
              <a:t>mall_product_list</a:t>
            </a:r>
            <a:endParaRPr lang="en-US" altLang="ko-KR" sz="900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14507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15AE4AE-AAED-2FF2-9D76-FB6E490CB7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76" y="896072"/>
            <a:ext cx="5822394" cy="283772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1609F1EC-5611-9EB6-8886-D0B5F804A75A}"/>
              </a:ext>
            </a:extLst>
          </p:cNvPr>
          <p:cNvSpPr/>
          <p:nvPr/>
        </p:nvSpPr>
        <p:spPr>
          <a:xfrm>
            <a:off x="3065921" y="1991320"/>
            <a:ext cx="835993" cy="1456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상품 순서</a:t>
            </a:r>
            <a:r>
              <a:rPr lang="en-US" altLang="ko-KR" sz="6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/</a:t>
            </a:r>
            <a:r>
              <a:rPr lang="ko-KR" altLang="en-US" sz="6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노출 설정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717844F-6A67-7503-F7A6-87EFFC4B210C}"/>
              </a:ext>
            </a:extLst>
          </p:cNvPr>
          <p:cNvSpPr/>
          <p:nvPr/>
        </p:nvSpPr>
        <p:spPr>
          <a:xfrm>
            <a:off x="6693465" y="100682"/>
            <a:ext cx="5165159" cy="65989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C591819-D921-074F-573A-B83D0B1932A9}"/>
              </a:ext>
            </a:extLst>
          </p:cNvPr>
          <p:cNvSpPr/>
          <p:nvPr/>
        </p:nvSpPr>
        <p:spPr>
          <a:xfrm>
            <a:off x="6693465" y="100682"/>
            <a:ext cx="5165159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C62E1A-9FEB-A6A2-EFB2-DD86DC072F5D}"/>
              </a:ext>
            </a:extLst>
          </p:cNvPr>
          <p:cNvSpPr txBox="1"/>
          <p:nvPr/>
        </p:nvSpPr>
        <p:spPr>
          <a:xfrm>
            <a:off x="6758798" y="170532"/>
            <a:ext cx="50998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>
                <a:solidFill>
                  <a:schemeClr val="bg1"/>
                </a:solidFill>
              </a:rPr>
              <a:t>상품 순서</a:t>
            </a:r>
            <a:r>
              <a:rPr lang="en-US" altLang="ko-KR" sz="1000" b="1">
                <a:solidFill>
                  <a:schemeClr val="bg1"/>
                </a:solidFill>
              </a:rPr>
              <a:t>/</a:t>
            </a:r>
            <a:r>
              <a:rPr lang="ko-KR" altLang="en-US" sz="1000" b="1">
                <a:solidFill>
                  <a:schemeClr val="bg1"/>
                </a:solidFill>
              </a:rPr>
              <a:t>노출 설정                                                                                  </a:t>
            </a:r>
            <a:r>
              <a:rPr lang="en-US" altLang="ko-KR" sz="1000" b="1"/>
              <a:t>x</a:t>
            </a:r>
            <a:endParaRPr lang="ko-KR" altLang="en-US" sz="1000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94F36A-E0A2-6815-2EB8-2581D71743BA}"/>
              </a:ext>
            </a:extLst>
          </p:cNvPr>
          <p:cNvSpPr txBox="1"/>
          <p:nvPr/>
        </p:nvSpPr>
        <p:spPr>
          <a:xfrm>
            <a:off x="6844628" y="612077"/>
            <a:ext cx="47191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b="1" dirty="0"/>
              <a:t>상품 정렬 옵션</a:t>
            </a:r>
            <a:endParaRPr lang="en-US" altLang="ko-KR" sz="900" b="1" dirty="0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A1DCE9F2-61B1-CD9C-EEFD-0928BF0CAA18}"/>
              </a:ext>
            </a:extLst>
          </p:cNvPr>
          <p:cNvGrpSpPr/>
          <p:nvPr/>
        </p:nvGrpSpPr>
        <p:grpSpPr>
          <a:xfrm>
            <a:off x="7532390" y="1037349"/>
            <a:ext cx="756424" cy="168949"/>
            <a:chOff x="2307439" y="1506734"/>
            <a:chExt cx="756424" cy="168949"/>
          </a:xfrm>
        </p:grpSpPr>
        <p:sp>
          <p:nvSpPr>
            <p:cNvPr id="13" name="Circle" descr="&lt;Tags&gt;&lt;SMARTRESIZEANCHORS&gt;None,None,Absolute,None&lt;/SMARTRESIZEANCHORS&gt;&lt;/Tags&gt;">
              <a:extLst>
                <a:ext uri="{FF2B5EF4-FFF2-40B4-BE49-F238E27FC236}">
                  <a16:creationId xmlns:a16="http://schemas.microsoft.com/office/drawing/2014/main" id="{09B7ACF8-4448-BDA3-2B0E-1189C10610A2}"/>
                </a:ext>
              </a:extLst>
            </p:cNvPr>
            <p:cNvSpPr/>
            <p:nvPr/>
          </p:nvSpPr>
          <p:spPr>
            <a:xfrm>
              <a:off x="2307439" y="1538165"/>
              <a:ext cx="106087" cy="106087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746" tIns="36373" rIns="72746" bIns="3637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16" dirty="0">
                <a:solidFill>
                  <a:srgbClr val="5F5F5F"/>
                </a:solidFill>
                <a:latin typeface="Pretendard" panose="02000503000000020004" pitchFamily="50" charset="-127"/>
                <a:cs typeface="Segoe UI" panose="020B0502040204020203" pitchFamily="34" charset="0"/>
              </a:endParaRPr>
            </a:p>
          </p:txBody>
        </p:sp>
        <p:sp>
          <p:nvSpPr>
            <p:cNvPr id="14" name="Label" descr="&lt;SmartSettings&gt;&lt;SmartResize anchorLeft=&quot;Absolute&quot; anchorTop=&quot;Absolute&quot; anchorRight=&quot;Absolute&quot; anchorBottom=&quot;Absolute&quot; /&gt;&lt;/SmartSettings&gt;">
              <a:extLst>
                <a:ext uri="{FF2B5EF4-FFF2-40B4-BE49-F238E27FC236}">
                  <a16:creationId xmlns:a16="http://schemas.microsoft.com/office/drawing/2014/main" id="{841B5FC5-DF62-8E5A-8D2F-0720E6A2BB59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399237" y="1506734"/>
              <a:ext cx="664626" cy="168949"/>
            </a:xfrm>
            <a:prstGeom prst="rect">
              <a:avLst/>
            </a:prstGeom>
            <a:noFill/>
          </p:spPr>
          <p:txBody>
            <a:bodyPr wrap="none" lIns="58197" tIns="29098" rIns="58197" bIns="29098" rtlCol="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800">
                  <a:solidFill>
                    <a:srgbClr val="5F5F5F"/>
                  </a:solidFill>
                  <a:latin typeface="Pretendard" panose="02000503000000020004" pitchFamily="50" charset="-127"/>
                  <a:ea typeface="Pretendard" panose="02000503000000020004" pitchFamily="50" charset="-127"/>
                  <a:cs typeface="Segoe UI" panose="020B0502040204020203" pitchFamily="34" charset="0"/>
                </a:rPr>
                <a:t>직접 순서 입력</a:t>
              </a:r>
              <a:endParaRPr lang="en-US" sz="800" dirty="0">
                <a:solidFill>
                  <a:srgbClr val="5F5F5F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Segoe UI" panose="020B0502040204020203" pitchFamily="34" charset="0"/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A1D82420-5658-4645-182C-69C6953FCD89}"/>
              </a:ext>
            </a:extLst>
          </p:cNvPr>
          <p:cNvGrpSpPr/>
          <p:nvPr/>
        </p:nvGrpSpPr>
        <p:grpSpPr>
          <a:xfrm>
            <a:off x="6916184" y="1042110"/>
            <a:ext cx="507591" cy="168949"/>
            <a:chOff x="2307439" y="1506734"/>
            <a:chExt cx="507591" cy="168949"/>
          </a:xfrm>
        </p:grpSpPr>
        <p:sp>
          <p:nvSpPr>
            <p:cNvPr id="16" name="Circle" descr="&lt;Tags&gt;&lt;SMARTRESIZEANCHORS&gt;None,None,Absolute,None&lt;/SMARTRESIZEANCHORS&gt;&lt;/Tags&gt;">
              <a:extLst>
                <a:ext uri="{FF2B5EF4-FFF2-40B4-BE49-F238E27FC236}">
                  <a16:creationId xmlns:a16="http://schemas.microsoft.com/office/drawing/2014/main" id="{C95A708D-6856-B253-F93E-AB09AABF01A8}"/>
                </a:ext>
              </a:extLst>
            </p:cNvPr>
            <p:cNvSpPr/>
            <p:nvPr/>
          </p:nvSpPr>
          <p:spPr>
            <a:xfrm>
              <a:off x="2307439" y="1538165"/>
              <a:ext cx="106087" cy="106087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746" tIns="36373" rIns="72746" bIns="3637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16" dirty="0">
                <a:solidFill>
                  <a:srgbClr val="5F5F5F"/>
                </a:solidFill>
                <a:latin typeface="Pretendard" panose="02000503000000020004" pitchFamily="50" charset="-127"/>
                <a:cs typeface="Segoe UI" panose="020B0502040204020203" pitchFamily="34" charset="0"/>
              </a:endParaRPr>
            </a:p>
          </p:txBody>
        </p:sp>
        <p:sp>
          <p:nvSpPr>
            <p:cNvPr id="17" name="Check" descr="&lt;Tags&gt;&lt;SMARTRESIZEANCHORS&gt;None,None,Absolute,None&lt;/SMARTRESIZEANCHORS&gt;&lt;/Tags&gt;">
              <a:extLst>
                <a:ext uri="{FF2B5EF4-FFF2-40B4-BE49-F238E27FC236}">
                  <a16:creationId xmlns:a16="http://schemas.microsoft.com/office/drawing/2014/main" id="{117A573A-C017-0922-4248-CB3566FD8E4F}"/>
                </a:ext>
              </a:extLst>
            </p:cNvPr>
            <p:cNvSpPr/>
            <p:nvPr/>
          </p:nvSpPr>
          <p:spPr>
            <a:xfrm>
              <a:off x="2337118" y="1567844"/>
              <a:ext cx="46729" cy="46729"/>
            </a:xfrm>
            <a:prstGeom prst="ellipse">
              <a:avLst/>
            </a:prstGeom>
            <a:solidFill>
              <a:srgbClr val="808080"/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746" tIns="36373" rIns="72746" bIns="3637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716" dirty="0">
                <a:solidFill>
                  <a:srgbClr val="5F5F5F"/>
                </a:solidFill>
                <a:latin typeface="Pretendard" panose="02000503000000020004" pitchFamily="50" charset="-127"/>
                <a:cs typeface="Segoe UI" panose="020B0502040204020203" pitchFamily="34" charset="0"/>
              </a:endParaRPr>
            </a:p>
          </p:txBody>
        </p:sp>
        <p:sp>
          <p:nvSpPr>
            <p:cNvPr id="18" name="Label" descr="&lt;SmartSettings&gt;&lt;SmartResize anchorLeft=&quot;Absolute&quot; anchorTop=&quot;Absolute&quot; anchorRight=&quot;Absolute&quot; anchorBottom=&quot;Absolute&quot; /&gt;&lt;/SmartSettings&gt;">
              <a:extLst>
                <a:ext uri="{FF2B5EF4-FFF2-40B4-BE49-F238E27FC236}">
                  <a16:creationId xmlns:a16="http://schemas.microsoft.com/office/drawing/2014/main" id="{EBA30325-7AC7-463A-B923-7E7882C1B45A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399237" y="1506734"/>
              <a:ext cx="415793" cy="168949"/>
            </a:xfrm>
            <a:prstGeom prst="rect">
              <a:avLst/>
            </a:prstGeom>
            <a:noFill/>
          </p:spPr>
          <p:txBody>
            <a:bodyPr wrap="none" lIns="58197" tIns="29098" rIns="58197" bIns="29098" rtlCol="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800">
                  <a:solidFill>
                    <a:srgbClr val="5F5F5F"/>
                  </a:solidFill>
                  <a:latin typeface="Pretendard" panose="02000503000000020004" pitchFamily="50" charset="-127"/>
                  <a:ea typeface="Pretendard" panose="02000503000000020004" pitchFamily="50" charset="-127"/>
                  <a:cs typeface="Segoe UI" panose="020B0502040204020203" pitchFamily="34" charset="0"/>
                </a:rPr>
                <a:t>신상품순</a:t>
              </a:r>
              <a:endParaRPr lang="en-US" sz="800" dirty="0">
                <a:solidFill>
                  <a:srgbClr val="5F5F5F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Segoe UI" panose="020B0502040204020203" pitchFamily="34" charset="0"/>
              </a:endParaRP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45E1D809-B0C7-A0AE-3A73-CD2B90DF9D35}"/>
              </a:ext>
            </a:extLst>
          </p:cNvPr>
          <p:cNvGrpSpPr/>
          <p:nvPr/>
        </p:nvGrpSpPr>
        <p:grpSpPr>
          <a:xfrm>
            <a:off x="6637242" y="1026023"/>
            <a:ext cx="273426" cy="200053"/>
            <a:chOff x="889701" y="2161677"/>
            <a:chExt cx="273426" cy="200053"/>
          </a:xfrm>
        </p:grpSpPr>
        <p:sp>
          <p:nvSpPr>
            <p:cNvPr id="20" name="이등변 삼각형 19">
              <a:extLst>
                <a:ext uri="{FF2B5EF4-FFF2-40B4-BE49-F238E27FC236}">
                  <a16:creationId xmlns:a16="http://schemas.microsoft.com/office/drawing/2014/main" id="{F5CDF525-989B-33C9-3AF9-5623D5380B35}"/>
                </a:ext>
              </a:extLst>
            </p:cNvPr>
            <p:cNvSpPr/>
            <p:nvPr/>
          </p:nvSpPr>
          <p:spPr>
            <a:xfrm rot="5400000">
              <a:off x="1084967" y="2225519"/>
              <a:ext cx="83950" cy="72370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95363" fontAlgn="t" latinLnBrk="0">
                <a:spcBef>
                  <a:spcPct val="70000"/>
                </a:spcBef>
                <a:spcAft>
                  <a:spcPct val="0"/>
                </a:spcAft>
              </a:pPr>
              <a:endParaRPr kumimoji="1" lang="ko-KR" altLang="en-US" sz="900">
                <a:solidFill>
                  <a:prstClr val="white"/>
                </a:solidFill>
                <a:latin typeface="Pretendard" panose="02000503000000020004" pitchFamily="50" charset="-127"/>
                <a:ea typeface="Pretendard" panose="02000503000000020004" pitchFamily="50" charset="-127"/>
              </a:endParaRPr>
            </a:p>
          </p:txBody>
        </p: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4FD3BD51-8F2F-D183-7E9D-040FD969B422}"/>
                </a:ext>
              </a:extLst>
            </p:cNvPr>
            <p:cNvGrpSpPr/>
            <p:nvPr/>
          </p:nvGrpSpPr>
          <p:grpSpPr>
            <a:xfrm>
              <a:off x="889701" y="2161677"/>
              <a:ext cx="244417" cy="200053"/>
              <a:chOff x="5647053" y="5239718"/>
              <a:chExt cx="244417" cy="200053"/>
            </a:xfrm>
          </p:grpSpPr>
          <p:sp>
            <p:nvSpPr>
              <p:cNvPr id="22" name="Oval 593">
                <a:extLst>
                  <a:ext uri="{FF2B5EF4-FFF2-40B4-BE49-F238E27FC236}">
                    <a16:creationId xmlns:a16="http://schemas.microsoft.com/office/drawing/2014/main" id="{148E1D25-C3AE-64F7-2960-98F84E84E1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5539" y="5253447"/>
                <a:ext cx="172594" cy="172594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lIns="0" tIns="0" rIns="0" bIns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95363" fontAlgn="t" latinLnBrk="0">
                  <a:spcBef>
                    <a:spcPct val="70000"/>
                  </a:spcBef>
                </a:pPr>
                <a:endParaRPr lang="en-US" altLang="ko-KR" sz="800" b="1" dirty="0">
                  <a:solidFill>
                    <a:prstClr val="white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  <p:sp>
            <p:nvSpPr>
              <p:cNvPr id="23" name="TextBox 14">
                <a:extLst>
                  <a:ext uri="{FF2B5EF4-FFF2-40B4-BE49-F238E27FC236}">
                    <a16:creationId xmlns:a16="http://schemas.microsoft.com/office/drawing/2014/main" id="{AD60A955-419E-C85B-1176-DE3231F57E61}"/>
                  </a:ext>
                </a:extLst>
              </p:cNvPr>
              <p:cNvSpPr txBox="1"/>
              <p:nvPr/>
            </p:nvSpPr>
            <p:spPr>
              <a:xfrm>
                <a:off x="5647053" y="5239718"/>
                <a:ext cx="244417" cy="200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45719" tIns="45719" rIns="45719" bIns="45719" numCol="1" spcCol="38100" rtlCol="0" anchor="t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700" b="1">
                    <a:solidFill>
                      <a:schemeClr val="bg1"/>
                    </a:solidFill>
                    <a:latin typeface="Pretendard" panose="02000503000000020004" pitchFamily="50" charset="-127"/>
                    <a:ea typeface="Pretendard" panose="02000503000000020004" pitchFamily="50" charset="-127"/>
                  </a:rPr>
                  <a:t>1</a:t>
                </a:r>
                <a:endParaRPr lang="ko-KR" altLang="en-US" sz="700" b="1" dirty="0">
                  <a:solidFill>
                    <a:schemeClr val="bg1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1719051-354E-1C82-A75C-3370113C9967}"/>
              </a:ext>
            </a:extLst>
          </p:cNvPr>
          <p:cNvSpPr txBox="1"/>
          <p:nvPr/>
        </p:nvSpPr>
        <p:spPr>
          <a:xfrm>
            <a:off x="6820620" y="1677787"/>
            <a:ext cx="4848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ko-KR" altLang="en-US" sz="700">
                <a:solidFill>
                  <a:schemeClr val="bg1">
                    <a:lumMod val="50000"/>
                  </a:schemeClr>
                </a:solidFill>
              </a:rPr>
              <a:t>순서에는 숫자만 입력 가능합니다</a:t>
            </a:r>
            <a:r>
              <a:rPr lang="en-US" altLang="ko-KR" sz="70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r>
              <a:rPr lang="en-US" altLang="ko-KR" sz="700">
                <a:solidFill>
                  <a:schemeClr val="bg1">
                    <a:lumMod val="50000"/>
                  </a:schemeClr>
                </a:solidFill>
              </a:rPr>
              <a:t>**</a:t>
            </a:r>
            <a:r>
              <a:rPr lang="ko-KR" altLang="en-US" sz="700">
                <a:solidFill>
                  <a:schemeClr val="bg1">
                    <a:lumMod val="50000"/>
                  </a:schemeClr>
                </a:solidFill>
              </a:rPr>
              <a:t>순서가 중복 입력되거나 미입력된 경우 신상품순으로 정렬됩니다</a:t>
            </a:r>
            <a:r>
              <a:rPr lang="en-US" altLang="ko-KR" sz="70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altLang="ko-KR" sz="700"/>
          </a:p>
        </p:txBody>
      </p:sp>
      <p:graphicFrame>
        <p:nvGraphicFramePr>
          <p:cNvPr id="25" name="표 2">
            <a:extLst>
              <a:ext uri="{FF2B5EF4-FFF2-40B4-BE49-F238E27FC236}">
                <a16:creationId xmlns:a16="http://schemas.microsoft.com/office/drawing/2014/main" id="{516BAEF4-5063-2CF1-4C18-6D1C8DA7DA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763827"/>
              </p:ext>
            </p:extLst>
          </p:nvPr>
        </p:nvGraphicFramePr>
        <p:xfrm>
          <a:off x="6858719" y="2067307"/>
          <a:ext cx="4633022" cy="4049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421">
                  <a:extLst>
                    <a:ext uri="{9D8B030D-6E8A-4147-A177-3AD203B41FA5}">
                      <a16:colId xmlns:a16="http://schemas.microsoft.com/office/drawing/2014/main" val="2038617268"/>
                    </a:ext>
                  </a:extLst>
                </a:gridCol>
                <a:gridCol w="1876122">
                  <a:extLst>
                    <a:ext uri="{9D8B030D-6E8A-4147-A177-3AD203B41FA5}">
                      <a16:colId xmlns:a16="http://schemas.microsoft.com/office/drawing/2014/main" val="3610076051"/>
                    </a:ext>
                  </a:extLst>
                </a:gridCol>
                <a:gridCol w="766042">
                  <a:extLst>
                    <a:ext uri="{9D8B030D-6E8A-4147-A177-3AD203B41FA5}">
                      <a16:colId xmlns:a16="http://schemas.microsoft.com/office/drawing/2014/main" val="1290826404"/>
                    </a:ext>
                  </a:extLst>
                </a:gridCol>
                <a:gridCol w="536978">
                  <a:extLst>
                    <a:ext uri="{9D8B030D-6E8A-4147-A177-3AD203B41FA5}">
                      <a16:colId xmlns:a16="http://schemas.microsoft.com/office/drawing/2014/main" val="4044167484"/>
                    </a:ext>
                  </a:extLst>
                </a:gridCol>
                <a:gridCol w="1013459">
                  <a:extLst>
                    <a:ext uri="{9D8B030D-6E8A-4147-A177-3AD203B41FA5}">
                      <a16:colId xmlns:a16="http://schemas.microsoft.com/office/drawing/2014/main" val="689145258"/>
                    </a:ext>
                  </a:extLst>
                </a:gridCol>
              </a:tblGrid>
              <a:tr h="29487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/>
                        <a:t>번호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/>
                        <a:t>상품명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/>
                        <a:t>가격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/>
                        <a:t>순서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/>
                        <a:t>상품 노출 여부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547814"/>
                  </a:ext>
                </a:extLst>
              </a:tr>
              <a:tr h="2502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/>
                        <a:t>1</a:t>
                      </a:r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800"/>
                        <a:t>통영 꿀빵</a:t>
                      </a:r>
                      <a:r>
                        <a:rPr lang="en-US" altLang="ko-KR" sz="800"/>
                        <a:t>_</a:t>
                      </a:r>
                      <a:r>
                        <a:rPr lang="ko-KR" altLang="en-US" sz="800"/>
                        <a:t>테스트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800"/>
                        <a:t>10,000</a:t>
                      </a:r>
                      <a:r>
                        <a:rPr lang="ko-KR" altLang="en-US" sz="800"/>
                        <a:t>원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228166"/>
                  </a:ext>
                </a:extLst>
              </a:tr>
              <a:tr h="2502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/>
                        <a:t>2</a:t>
                      </a:r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623380"/>
                  </a:ext>
                </a:extLst>
              </a:tr>
              <a:tr h="2502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/>
                        <a:t>3</a:t>
                      </a:r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398402"/>
                  </a:ext>
                </a:extLst>
              </a:tr>
              <a:tr h="2502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/>
                        <a:t>4</a:t>
                      </a:r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381346"/>
                  </a:ext>
                </a:extLst>
              </a:tr>
              <a:tr h="2502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/>
                        <a:t>5</a:t>
                      </a:r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772124"/>
                  </a:ext>
                </a:extLst>
              </a:tr>
              <a:tr h="2502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/>
                        <a:t>6</a:t>
                      </a:r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524479"/>
                  </a:ext>
                </a:extLst>
              </a:tr>
              <a:tr h="2502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/>
                        <a:t>7</a:t>
                      </a:r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005831"/>
                  </a:ext>
                </a:extLst>
              </a:tr>
              <a:tr h="2502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/>
                        <a:t>8</a:t>
                      </a:r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104126"/>
                  </a:ext>
                </a:extLst>
              </a:tr>
              <a:tr h="2502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/>
                        <a:t>9</a:t>
                      </a:r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531992"/>
                  </a:ext>
                </a:extLst>
              </a:tr>
              <a:tr h="2502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/>
                        <a:t>10</a:t>
                      </a:r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689541"/>
                  </a:ext>
                </a:extLst>
              </a:tr>
              <a:tr h="250283">
                <a:tc>
                  <a:txBody>
                    <a:bodyPr/>
                    <a:lstStyle/>
                    <a:p>
                      <a:pPr algn="ctr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776888"/>
                  </a:ext>
                </a:extLst>
              </a:tr>
              <a:tr h="250283">
                <a:tc>
                  <a:txBody>
                    <a:bodyPr/>
                    <a:lstStyle/>
                    <a:p>
                      <a:pPr algn="ctr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856968"/>
                  </a:ext>
                </a:extLst>
              </a:tr>
              <a:tr h="250283">
                <a:tc>
                  <a:txBody>
                    <a:bodyPr/>
                    <a:lstStyle/>
                    <a:p>
                      <a:pPr algn="ctr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612323"/>
                  </a:ext>
                </a:extLst>
              </a:tr>
              <a:tr h="250283">
                <a:tc>
                  <a:txBody>
                    <a:bodyPr/>
                    <a:lstStyle/>
                    <a:p>
                      <a:pPr algn="ctr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546424"/>
                  </a:ext>
                </a:extLst>
              </a:tr>
              <a:tr h="2502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/>
                        <a:t>…</a:t>
                      </a:r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976805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EBEC0777-C86B-0C4A-F24E-2863A1BC81CD}"/>
              </a:ext>
            </a:extLst>
          </p:cNvPr>
          <p:cNvSpPr txBox="1"/>
          <p:nvPr/>
        </p:nvSpPr>
        <p:spPr>
          <a:xfrm>
            <a:off x="6820620" y="1441021"/>
            <a:ext cx="47191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b="1"/>
              <a:t>상품 정렬 순서</a:t>
            </a:r>
            <a:r>
              <a:rPr lang="en-US" altLang="ko-KR" sz="900" b="1"/>
              <a:t>/</a:t>
            </a:r>
            <a:r>
              <a:rPr lang="ko-KR" altLang="en-US" sz="900" b="1"/>
              <a:t>노출 여부 선택</a:t>
            </a:r>
            <a:endParaRPr lang="en-US" altLang="ko-KR" sz="900" b="1"/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E033830E-35E9-7D6D-3FA8-7A6C3F0F9E84}"/>
              </a:ext>
            </a:extLst>
          </p:cNvPr>
          <p:cNvGrpSpPr/>
          <p:nvPr/>
        </p:nvGrpSpPr>
        <p:grpSpPr>
          <a:xfrm>
            <a:off x="6612163" y="2377541"/>
            <a:ext cx="273426" cy="200053"/>
            <a:chOff x="889701" y="2161677"/>
            <a:chExt cx="273426" cy="200053"/>
          </a:xfrm>
        </p:grpSpPr>
        <p:sp>
          <p:nvSpPr>
            <p:cNvPr id="48" name="이등변 삼각형 47">
              <a:extLst>
                <a:ext uri="{FF2B5EF4-FFF2-40B4-BE49-F238E27FC236}">
                  <a16:creationId xmlns:a16="http://schemas.microsoft.com/office/drawing/2014/main" id="{F6A5BF44-5B46-CA51-2EE9-F21A3784403B}"/>
                </a:ext>
              </a:extLst>
            </p:cNvPr>
            <p:cNvSpPr/>
            <p:nvPr/>
          </p:nvSpPr>
          <p:spPr>
            <a:xfrm rot="5400000">
              <a:off x="1084967" y="2225519"/>
              <a:ext cx="83950" cy="72370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95363" fontAlgn="t" latinLnBrk="0">
                <a:spcBef>
                  <a:spcPct val="70000"/>
                </a:spcBef>
                <a:spcAft>
                  <a:spcPct val="0"/>
                </a:spcAft>
              </a:pPr>
              <a:endParaRPr kumimoji="1" lang="ko-KR" altLang="en-US" sz="900">
                <a:solidFill>
                  <a:prstClr val="white"/>
                </a:solidFill>
                <a:latin typeface="Pretendard" panose="02000503000000020004" pitchFamily="50" charset="-127"/>
                <a:ea typeface="Pretendard" panose="02000503000000020004" pitchFamily="50" charset="-127"/>
              </a:endParaRPr>
            </a:p>
          </p:txBody>
        </p:sp>
        <p:grpSp>
          <p:nvGrpSpPr>
            <p:cNvPr id="49" name="그룹 48">
              <a:extLst>
                <a:ext uri="{FF2B5EF4-FFF2-40B4-BE49-F238E27FC236}">
                  <a16:creationId xmlns:a16="http://schemas.microsoft.com/office/drawing/2014/main" id="{95A2B861-959B-2D58-A963-337553F277C6}"/>
                </a:ext>
              </a:extLst>
            </p:cNvPr>
            <p:cNvGrpSpPr/>
            <p:nvPr/>
          </p:nvGrpSpPr>
          <p:grpSpPr>
            <a:xfrm>
              <a:off x="889701" y="2161677"/>
              <a:ext cx="244417" cy="200053"/>
              <a:chOff x="5647053" y="5239718"/>
              <a:chExt cx="244417" cy="200053"/>
            </a:xfrm>
          </p:grpSpPr>
          <p:sp>
            <p:nvSpPr>
              <p:cNvPr id="50" name="Oval 593">
                <a:extLst>
                  <a:ext uri="{FF2B5EF4-FFF2-40B4-BE49-F238E27FC236}">
                    <a16:creationId xmlns:a16="http://schemas.microsoft.com/office/drawing/2014/main" id="{A3341638-1D45-40F0-E775-4A865D5CE1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5539" y="5253447"/>
                <a:ext cx="172594" cy="172594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lIns="0" tIns="0" rIns="0" bIns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95363" fontAlgn="t" latinLnBrk="0">
                  <a:spcBef>
                    <a:spcPct val="70000"/>
                  </a:spcBef>
                </a:pPr>
                <a:endParaRPr lang="en-US" altLang="ko-KR" sz="800" b="1" dirty="0">
                  <a:solidFill>
                    <a:prstClr val="white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  <p:sp>
            <p:nvSpPr>
              <p:cNvPr id="51" name="TextBox 14">
                <a:extLst>
                  <a:ext uri="{FF2B5EF4-FFF2-40B4-BE49-F238E27FC236}">
                    <a16:creationId xmlns:a16="http://schemas.microsoft.com/office/drawing/2014/main" id="{E90871E1-1C8D-1C03-E275-836D857F501F}"/>
                  </a:ext>
                </a:extLst>
              </p:cNvPr>
              <p:cNvSpPr txBox="1"/>
              <p:nvPr/>
            </p:nvSpPr>
            <p:spPr>
              <a:xfrm>
                <a:off x="5647053" y="5239718"/>
                <a:ext cx="244417" cy="200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45719" tIns="45719" rIns="45719" bIns="45719" numCol="1" spcCol="38100" rtlCol="0" anchor="t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700" b="1">
                    <a:solidFill>
                      <a:schemeClr val="bg1"/>
                    </a:solidFill>
                    <a:latin typeface="Pretendard" panose="02000503000000020004" pitchFamily="50" charset="-127"/>
                    <a:ea typeface="Pretendard" panose="02000503000000020004" pitchFamily="50" charset="-127"/>
                  </a:rPr>
                  <a:t>2</a:t>
                </a:r>
                <a:endParaRPr lang="ko-KR" altLang="en-US" sz="700" b="1" dirty="0">
                  <a:solidFill>
                    <a:schemeClr val="bg1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</p:grpSp>
      </p:grpSp>
      <p:sp>
        <p:nvSpPr>
          <p:cNvPr id="62" name="사각형: 둥근 모서리 61">
            <a:extLst>
              <a:ext uri="{FF2B5EF4-FFF2-40B4-BE49-F238E27FC236}">
                <a16:creationId xmlns:a16="http://schemas.microsoft.com/office/drawing/2014/main" id="{79B88189-D0E6-9F37-EE11-2DBF390FF4CC}"/>
              </a:ext>
            </a:extLst>
          </p:cNvPr>
          <p:cNvSpPr/>
          <p:nvPr/>
        </p:nvSpPr>
        <p:spPr>
          <a:xfrm>
            <a:off x="9978074" y="2414229"/>
            <a:ext cx="447820" cy="145600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600">
              <a:solidFill>
                <a:schemeClr val="tx1"/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63" name="사각형: 둥근 모서리 62">
            <a:extLst>
              <a:ext uri="{FF2B5EF4-FFF2-40B4-BE49-F238E27FC236}">
                <a16:creationId xmlns:a16="http://schemas.microsoft.com/office/drawing/2014/main" id="{632A0629-6295-ED0B-5BBB-1ACD8643EF15}"/>
              </a:ext>
            </a:extLst>
          </p:cNvPr>
          <p:cNvSpPr/>
          <p:nvPr/>
        </p:nvSpPr>
        <p:spPr>
          <a:xfrm>
            <a:off x="11373633" y="6380122"/>
            <a:ext cx="400374" cy="18400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저장</a:t>
            </a:r>
          </a:p>
        </p:txBody>
      </p: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5F3F8FE5-DEF1-4660-2B4F-AE7C4F544552}"/>
              </a:ext>
            </a:extLst>
          </p:cNvPr>
          <p:cNvGrpSpPr/>
          <p:nvPr/>
        </p:nvGrpSpPr>
        <p:grpSpPr>
          <a:xfrm>
            <a:off x="11563807" y="2384620"/>
            <a:ext cx="50594" cy="3708000"/>
            <a:chOff x="4394406" y="1110800"/>
            <a:chExt cx="50594" cy="3790800"/>
          </a:xfrm>
        </p:grpSpPr>
        <p:sp>
          <p:nvSpPr>
            <p:cNvPr id="65" name="Text Box">
              <a:extLst>
                <a:ext uri="{FF2B5EF4-FFF2-40B4-BE49-F238E27FC236}">
                  <a16:creationId xmlns:a16="http://schemas.microsoft.com/office/drawing/2014/main" id="{531EA801-431C-13B4-C2B8-7D0961D5312E}"/>
                </a:ext>
              </a:extLst>
            </p:cNvPr>
            <p:cNvSpPr/>
            <p:nvPr/>
          </p:nvSpPr>
          <p:spPr>
            <a:xfrm>
              <a:off x="4394406" y="1110800"/>
              <a:ext cx="50594" cy="3790800"/>
            </a:xfrm>
            <a:prstGeom prst="rect">
              <a:avLst/>
            </a:prstGeom>
            <a:solidFill>
              <a:srgbClr val="808080"/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746" tIns="40414" rIns="72746" bIns="404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16" dirty="0">
                <a:solidFill>
                  <a:srgbClr val="5F5F5F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cs typeface="Segoe UI" panose="020B0502040204020203" pitchFamily="34" charset="0"/>
              </a:endParaRPr>
            </a:p>
          </p:txBody>
        </p:sp>
        <p:sp>
          <p:nvSpPr>
            <p:cNvPr id="66" name="사각형: 둥근 모서리 65">
              <a:extLst>
                <a:ext uri="{FF2B5EF4-FFF2-40B4-BE49-F238E27FC236}">
                  <a16:creationId xmlns:a16="http://schemas.microsoft.com/office/drawing/2014/main" id="{BF9AABF3-AC38-67AC-F2A2-E388CBDF7A42}"/>
                </a:ext>
              </a:extLst>
            </p:cNvPr>
            <p:cNvSpPr/>
            <p:nvPr/>
          </p:nvSpPr>
          <p:spPr>
            <a:xfrm>
              <a:off x="4403503" y="1133479"/>
              <a:ext cx="32400" cy="162000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"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</p:grpSp>
      <p:graphicFrame>
        <p:nvGraphicFramePr>
          <p:cNvPr id="67" name="표 66">
            <a:extLst>
              <a:ext uri="{FF2B5EF4-FFF2-40B4-BE49-F238E27FC236}">
                <a16:creationId xmlns:a16="http://schemas.microsoft.com/office/drawing/2014/main" id="{B8BE258A-C0C2-F5E4-3B0A-4FF68C4C6B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9880"/>
              </p:ext>
            </p:extLst>
          </p:nvPr>
        </p:nvGraphicFramePr>
        <p:xfrm>
          <a:off x="2608370" y="4014080"/>
          <a:ext cx="35474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250">
                  <a:extLst>
                    <a:ext uri="{9D8B030D-6E8A-4147-A177-3AD203B41FA5}">
                      <a16:colId xmlns:a16="http://schemas.microsoft.com/office/drawing/2014/main" val="1076863512"/>
                    </a:ext>
                  </a:extLst>
                </a:gridCol>
                <a:gridCol w="3105150">
                  <a:extLst>
                    <a:ext uri="{9D8B030D-6E8A-4147-A177-3AD203B41FA5}">
                      <a16:colId xmlns:a16="http://schemas.microsoft.com/office/drawing/2014/main" val="1839731202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1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- 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신상품순 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: 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현재와 동일</a:t>
                      </a:r>
                      <a:endParaRPr lang="en-US" altLang="ko-KR" sz="800" b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  <a:p>
                      <a:pPr latinLnBrk="1"/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- 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직접 순서 입력 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: (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신규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)</a:t>
                      </a:r>
                    </a:p>
                    <a:p>
                      <a:pPr latinLnBrk="1"/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*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상품 순서 입력은 라디오 버튼과 상관 없이 표시</a:t>
                      </a:r>
                      <a:endParaRPr lang="en-US" altLang="ko-KR" sz="800" b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989035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2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전체 상품 정보 표시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(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현재 페이지 번호대로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116126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3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페이징 처리 없이 모든 상품을 아래로 나열</a:t>
                      </a:r>
                      <a:endParaRPr lang="en-US" altLang="ko-KR" sz="800" b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*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리스트 부분만 스크롤 처리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(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팝업 영역 고정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)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146148"/>
                  </a:ext>
                </a:extLst>
              </a:tr>
            </a:tbl>
          </a:graphicData>
        </a:graphic>
      </p:graphicFrame>
      <p:sp>
        <p:nvSpPr>
          <p:cNvPr id="68" name="TextBox 67">
            <a:extLst>
              <a:ext uri="{FF2B5EF4-FFF2-40B4-BE49-F238E27FC236}">
                <a16:creationId xmlns:a16="http://schemas.microsoft.com/office/drawing/2014/main" id="{EE855EC2-24A0-F637-6A1F-63E1369AFEBA}"/>
              </a:ext>
            </a:extLst>
          </p:cNvPr>
          <p:cNvSpPr txBox="1"/>
          <p:nvPr/>
        </p:nvSpPr>
        <p:spPr>
          <a:xfrm>
            <a:off x="6836093" y="833527"/>
            <a:ext cx="48482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ko-KR" altLang="en-US" sz="700">
                <a:solidFill>
                  <a:schemeClr val="bg1">
                    <a:lumMod val="50000"/>
                  </a:schemeClr>
                </a:solidFill>
              </a:rPr>
              <a:t>앱에서의 매장 상품 정렬 옵션입니다</a:t>
            </a:r>
            <a:r>
              <a:rPr lang="en-US" altLang="ko-KR" sz="70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altLang="ko-KR" sz="700"/>
          </a:p>
        </p:txBody>
      </p: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5EC5B6F5-7BB7-CFFF-CCAA-0057B9AC5B4C}"/>
              </a:ext>
            </a:extLst>
          </p:cNvPr>
          <p:cNvGrpSpPr/>
          <p:nvPr/>
        </p:nvGrpSpPr>
        <p:grpSpPr>
          <a:xfrm>
            <a:off x="11277438" y="2721315"/>
            <a:ext cx="273426" cy="200053"/>
            <a:chOff x="889701" y="2161677"/>
            <a:chExt cx="273426" cy="200053"/>
          </a:xfrm>
        </p:grpSpPr>
        <p:sp>
          <p:nvSpPr>
            <p:cNvPr id="70" name="이등변 삼각형 69">
              <a:extLst>
                <a:ext uri="{FF2B5EF4-FFF2-40B4-BE49-F238E27FC236}">
                  <a16:creationId xmlns:a16="http://schemas.microsoft.com/office/drawing/2014/main" id="{D47A707F-0936-7BD8-AF36-D4CB9884F1E2}"/>
                </a:ext>
              </a:extLst>
            </p:cNvPr>
            <p:cNvSpPr/>
            <p:nvPr/>
          </p:nvSpPr>
          <p:spPr>
            <a:xfrm rot="5400000">
              <a:off x="1084967" y="2225519"/>
              <a:ext cx="83950" cy="72370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95363" fontAlgn="t" latinLnBrk="0">
                <a:spcBef>
                  <a:spcPct val="70000"/>
                </a:spcBef>
                <a:spcAft>
                  <a:spcPct val="0"/>
                </a:spcAft>
              </a:pPr>
              <a:endParaRPr kumimoji="1" lang="ko-KR" altLang="en-US" sz="900">
                <a:solidFill>
                  <a:prstClr val="white"/>
                </a:solidFill>
                <a:latin typeface="Pretendard" panose="02000503000000020004" pitchFamily="50" charset="-127"/>
                <a:ea typeface="Pretendard" panose="02000503000000020004" pitchFamily="50" charset="-127"/>
              </a:endParaRPr>
            </a:p>
          </p:txBody>
        </p:sp>
        <p:grpSp>
          <p:nvGrpSpPr>
            <p:cNvPr id="71" name="그룹 70">
              <a:extLst>
                <a:ext uri="{FF2B5EF4-FFF2-40B4-BE49-F238E27FC236}">
                  <a16:creationId xmlns:a16="http://schemas.microsoft.com/office/drawing/2014/main" id="{EDD1F060-559C-FD70-4D4C-D43767943C21}"/>
                </a:ext>
              </a:extLst>
            </p:cNvPr>
            <p:cNvGrpSpPr/>
            <p:nvPr/>
          </p:nvGrpSpPr>
          <p:grpSpPr>
            <a:xfrm>
              <a:off x="889701" y="2161677"/>
              <a:ext cx="244417" cy="200053"/>
              <a:chOff x="5647053" y="5239718"/>
              <a:chExt cx="244417" cy="200053"/>
            </a:xfrm>
          </p:grpSpPr>
          <p:sp>
            <p:nvSpPr>
              <p:cNvPr id="72" name="Oval 593">
                <a:extLst>
                  <a:ext uri="{FF2B5EF4-FFF2-40B4-BE49-F238E27FC236}">
                    <a16:creationId xmlns:a16="http://schemas.microsoft.com/office/drawing/2014/main" id="{EBF39A68-8B2D-F034-184C-0D341ECD59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5539" y="5253447"/>
                <a:ext cx="172594" cy="172594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lIns="0" tIns="0" rIns="0" bIns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95363" fontAlgn="t" latinLnBrk="0">
                  <a:spcBef>
                    <a:spcPct val="70000"/>
                  </a:spcBef>
                </a:pPr>
                <a:endParaRPr lang="en-US" altLang="ko-KR" sz="800" b="1" dirty="0">
                  <a:solidFill>
                    <a:prstClr val="white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  <p:sp>
            <p:nvSpPr>
              <p:cNvPr id="73" name="TextBox 14">
                <a:extLst>
                  <a:ext uri="{FF2B5EF4-FFF2-40B4-BE49-F238E27FC236}">
                    <a16:creationId xmlns:a16="http://schemas.microsoft.com/office/drawing/2014/main" id="{B2E064C5-BD26-EFC9-AF74-5EBFBF96B3DB}"/>
                  </a:ext>
                </a:extLst>
              </p:cNvPr>
              <p:cNvSpPr txBox="1"/>
              <p:nvPr/>
            </p:nvSpPr>
            <p:spPr>
              <a:xfrm>
                <a:off x="5647053" y="5239718"/>
                <a:ext cx="244417" cy="200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45719" tIns="45719" rIns="45719" bIns="45719" numCol="1" spcCol="38100" rtlCol="0" anchor="t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700" b="1">
                    <a:solidFill>
                      <a:schemeClr val="bg1"/>
                    </a:solidFill>
                    <a:latin typeface="Pretendard" panose="02000503000000020004" pitchFamily="50" charset="-127"/>
                    <a:ea typeface="Pretendard" panose="02000503000000020004" pitchFamily="50" charset="-127"/>
                  </a:rPr>
                  <a:t>3</a:t>
                </a:r>
                <a:endParaRPr lang="ko-KR" altLang="en-US" sz="700" b="1" dirty="0">
                  <a:solidFill>
                    <a:schemeClr val="bg1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</p:grpSp>
      </p:grpSp>
      <p:sp>
        <p:nvSpPr>
          <p:cNvPr id="74" name="사각형: 둥근 모서리 73">
            <a:extLst>
              <a:ext uri="{FF2B5EF4-FFF2-40B4-BE49-F238E27FC236}">
                <a16:creationId xmlns:a16="http://schemas.microsoft.com/office/drawing/2014/main" id="{0395B4A4-2A9D-7E90-9995-C04E58E5811A}"/>
              </a:ext>
            </a:extLst>
          </p:cNvPr>
          <p:cNvSpPr/>
          <p:nvPr/>
        </p:nvSpPr>
        <p:spPr>
          <a:xfrm>
            <a:off x="10670717" y="2414229"/>
            <a:ext cx="555278" cy="145600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00">
                <a:solidFill>
                  <a:schemeClr val="tx1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여        </a:t>
            </a:r>
            <a:r>
              <a:rPr lang="ko-KR" altLang="en-US" sz="500">
                <a:solidFill>
                  <a:schemeClr val="bg1">
                    <a:lumMod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▼</a:t>
            </a:r>
          </a:p>
        </p:txBody>
      </p:sp>
      <p:cxnSp>
        <p:nvCxnSpPr>
          <p:cNvPr id="75" name="직선 화살표 연결선 74">
            <a:extLst>
              <a:ext uri="{FF2B5EF4-FFF2-40B4-BE49-F238E27FC236}">
                <a16:creationId xmlns:a16="http://schemas.microsoft.com/office/drawing/2014/main" id="{026674BC-F1E7-EEAC-1CED-DF20C9C5799F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 flipV="1">
            <a:off x="3901914" y="291182"/>
            <a:ext cx="2791551" cy="1772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3FF92FDB-7D69-6D63-226B-285C76D30047}"/>
              </a:ext>
            </a:extLst>
          </p:cNvPr>
          <p:cNvSpPr txBox="1"/>
          <p:nvPr/>
        </p:nvSpPr>
        <p:spPr>
          <a:xfrm>
            <a:off x="323445" y="272131"/>
            <a:ext cx="3578469" cy="2462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000" b="1"/>
              <a:t>스토리 오더 관리 </a:t>
            </a:r>
            <a:r>
              <a:rPr lang="en-US" altLang="ko-KR" sz="1000" b="1"/>
              <a:t>&gt; </a:t>
            </a:r>
            <a:r>
              <a:rPr lang="ko-KR" altLang="en-US" sz="1000" b="1"/>
              <a:t>상품 관리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112679" y="5145684"/>
            <a:ext cx="4070984" cy="5078313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dirty="0" smtClean="0"/>
              <a:t>1.Menu navigation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</a:t>
            </a:r>
            <a:r>
              <a:rPr lang="ko-KR" altLang="en-US" sz="900" dirty="0"/>
              <a:t>스토리 </a:t>
            </a:r>
            <a:r>
              <a:rPr lang="ko-KR" altLang="en-US" sz="900" dirty="0" smtClean="0"/>
              <a:t>오더 </a:t>
            </a:r>
            <a:r>
              <a:rPr lang="ko-KR" altLang="en-US" sz="900" dirty="0"/>
              <a:t>관리 </a:t>
            </a:r>
            <a:r>
              <a:rPr lang="en-US" altLang="ko-KR" sz="900" dirty="0"/>
              <a:t>&gt; </a:t>
            </a:r>
            <a:r>
              <a:rPr lang="ko-KR" altLang="en-US" sz="900" dirty="0" smtClean="0"/>
              <a:t>상품 관리 </a:t>
            </a:r>
            <a:r>
              <a:rPr lang="en-US" altLang="ko-KR" sz="900" b="1" dirty="0"/>
              <a:t>(/</a:t>
            </a:r>
            <a:r>
              <a:rPr lang="en-US" altLang="ko-KR" sz="900" b="1" dirty="0" err="1"/>
              <a:t>storeProduct</a:t>
            </a:r>
            <a:r>
              <a:rPr lang="en-US" altLang="ko-KR" sz="900" b="1" dirty="0" smtClean="0"/>
              <a:t>)</a:t>
            </a:r>
            <a:br>
              <a:rPr lang="en-US" altLang="ko-KR" sz="900" b="1" dirty="0" smtClean="0"/>
            </a:br>
            <a:r>
              <a:rPr lang="en-US" altLang="ko-KR" sz="900" b="1" dirty="0" smtClean="0"/>
              <a:t>  - if login admin user’s </a:t>
            </a:r>
            <a:r>
              <a:rPr lang="en-US" altLang="ko-KR" sz="900" b="1" dirty="0" err="1" smtClean="0">
                <a:solidFill>
                  <a:srgbClr val="FF0000"/>
                </a:solidFill>
              </a:rPr>
              <a:t>auth</a:t>
            </a:r>
            <a:r>
              <a:rPr lang="en-US" altLang="ko-KR" sz="900" b="1" dirty="0">
                <a:solidFill>
                  <a:srgbClr val="FF0000"/>
                </a:solidFill>
              </a:rPr>
              <a:t> =</a:t>
            </a:r>
            <a:r>
              <a:rPr lang="en-US" altLang="ko-KR" sz="900" b="1" dirty="0"/>
              <a:t> </a:t>
            </a:r>
            <a:r>
              <a:rPr lang="en-US" altLang="ko-KR" sz="900" b="1" dirty="0" smtClean="0">
                <a:solidFill>
                  <a:srgbClr val="FF0000"/>
                </a:solidFill>
              </a:rPr>
              <a:t>‘AU11’ </a:t>
            </a:r>
            <a:r>
              <a:rPr lang="en-US" altLang="ko-KR" sz="900" b="1" dirty="0">
                <a:solidFill>
                  <a:srgbClr val="FF0000"/>
                </a:solidFill>
              </a:rPr>
              <a:t>(</a:t>
            </a:r>
            <a:r>
              <a:rPr lang="ko-KR" altLang="en-US" sz="900" b="1" dirty="0">
                <a:solidFill>
                  <a:srgbClr val="FF0000"/>
                </a:solidFill>
              </a:rPr>
              <a:t>스토리오더 관리자</a:t>
            </a:r>
            <a:r>
              <a:rPr lang="en-US" altLang="ko-KR" sz="900" b="1" dirty="0" smtClean="0">
                <a:solidFill>
                  <a:srgbClr val="FF0000"/>
                </a:solidFill>
              </a:rPr>
              <a:t>) or ‘AU00’ or ‘AU01’,</a:t>
            </a:r>
            <a:r>
              <a:rPr lang="en-US" altLang="ko-KR" sz="900" b="1" dirty="0" smtClean="0"/>
              <a:t> </a:t>
            </a:r>
            <a:r>
              <a:rPr lang="en-US" altLang="ko-KR" sz="900" b="1" dirty="0" smtClean="0"/>
              <a:t>add </a:t>
            </a:r>
            <a:r>
              <a:rPr lang="ko-KR" altLang="en-US" sz="900" b="1" dirty="0" smtClean="0"/>
              <a:t>상품 순서</a:t>
            </a:r>
            <a:r>
              <a:rPr lang="en-US" altLang="ko-KR" sz="900" b="1" dirty="0" smtClean="0"/>
              <a:t>/</a:t>
            </a:r>
            <a:r>
              <a:rPr lang="ko-KR" altLang="en-US" sz="900" b="1" dirty="0" smtClean="0"/>
              <a:t>노출 설정 </a:t>
            </a:r>
            <a:r>
              <a:rPr lang="en-US" altLang="ko-KR" sz="900" b="1" dirty="0" smtClean="0"/>
              <a:t>(product order/show setting) button next to Grid &gt; Results</a:t>
            </a:r>
            <a:endParaRPr lang="en-US" altLang="ko-KR" sz="900" dirty="0" smtClean="0"/>
          </a:p>
          <a:p>
            <a:endParaRPr lang="en-US" altLang="ko-KR" sz="900" dirty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2.</a:t>
            </a:r>
            <a:r>
              <a:rPr lang="ko-KR" altLang="en-US" sz="900" b="1" dirty="0" smtClean="0"/>
              <a:t>상품 </a:t>
            </a:r>
            <a:r>
              <a:rPr lang="ko-KR" altLang="en-US" sz="900" b="1" dirty="0"/>
              <a:t>순서</a:t>
            </a:r>
            <a:r>
              <a:rPr lang="en-US" altLang="ko-KR" sz="900" b="1" dirty="0"/>
              <a:t>/</a:t>
            </a:r>
            <a:r>
              <a:rPr lang="ko-KR" altLang="en-US" sz="900" b="1" dirty="0"/>
              <a:t>노출 설정 </a:t>
            </a:r>
            <a:r>
              <a:rPr lang="en-US" altLang="ko-KR" sz="900" b="1" dirty="0"/>
              <a:t>(product order/show setting</a:t>
            </a:r>
            <a:r>
              <a:rPr lang="en-US" altLang="ko-KR" sz="900" b="1" dirty="0" smtClean="0"/>
              <a:t>) modal</a:t>
            </a:r>
            <a:br>
              <a:rPr lang="en-US" altLang="ko-KR" sz="900" b="1" dirty="0" smtClean="0"/>
            </a:br>
            <a:r>
              <a:rPr lang="en-US" altLang="ko-KR" sz="900" b="1" dirty="0" smtClean="0"/>
              <a:t>  </a:t>
            </a:r>
            <a:r>
              <a:rPr lang="en-US" altLang="ko-KR" sz="900" dirty="0" smtClean="0">
                <a:latin typeface="+mn-ea"/>
              </a:rPr>
              <a:t>1</a:t>
            </a:r>
            <a:r>
              <a:rPr lang="en-US" altLang="ko-KR" sz="900" dirty="0">
                <a:latin typeface="+mn-ea"/>
              </a:rPr>
              <a:t>) </a:t>
            </a:r>
            <a:r>
              <a:rPr lang="ko-KR" altLang="en-US" sz="900" dirty="0">
                <a:latin typeface="+mn-ea"/>
              </a:rPr>
              <a:t>상품 노출 옵션 </a:t>
            </a:r>
            <a:r>
              <a:rPr lang="en-US" altLang="ko-KR" sz="900" dirty="0">
                <a:latin typeface="+mn-ea"/>
              </a:rPr>
              <a:t>: {</a:t>
            </a:r>
            <a:r>
              <a:rPr lang="en-US" altLang="ko-KR" sz="900" dirty="0" err="1">
                <a:latin typeface="+mn-ea"/>
              </a:rPr>
              <a:t>product_show_type</a:t>
            </a:r>
            <a:r>
              <a:rPr lang="en-US" altLang="ko-KR" sz="900" dirty="0">
                <a:latin typeface="+mn-ea"/>
              </a:rPr>
              <a:t>}</a:t>
            </a:r>
          </a:p>
          <a:p>
            <a:r>
              <a:rPr lang="en-US" altLang="ko-KR" sz="900" dirty="0">
                <a:latin typeface="+mn-ea"/>
              </a:rPr>
              <a:t>    - options: “</a:t>
            </a:r>
            <a:r>
              <a:rPr lang="ko-KR" altLang="en-US" sz="900" dirty="0">
                <a:latin typeface="+mn-ea"/>
              </a:rPr>
              <a:t>신상품순</a:t>
            </a:r>
            <a:r>
              <a:rPr lang="en-US" altLang="ko-KR" sz="900" dirty="0">
                <a:latin typeface="+mn-ea"/>
              </a:rPr>
              <a:t>”</a:t>
            </a:r>
            <a:r>
              <a:rPr lang="ko-KR" altLang="en-US" sz="900" dirty="0">
                <a:latin typeface="+mn-ea"/>
              </a:rPr>
              <a:t> </a:t>
            </a:r>
            <a:r>
              <a:rPr lang="en-US" altLang="ko-KR" sz="900" dirty="0">
                <a:latin typeface="+mn-ea"/>
              </a:rPr>
              <a:t>/ “</a:t>
            </a:r>
            <a:r>
              <a:rPr lang="ko-KR" altLang="en-US" sz="900" dirty="0">
                <a:latin typeface="+mn-ea"/>
              </a:rPr>
              <a:t>직접 </a:t>
            </a:r>
            <a:r>
              <a:rPr lang="ko-KR" altLang="en-US" sz="900" dirty="0" smtClean="0">
                <a:latin typeface="+mn-ea"/>
              </a:rPr>
              <a:t>순서 입력</a:t>
            </a:r>
            <a:r>
              <a:rPr lang="en-US" altLang="ko-KR" sz="900" dirty="0" smtClean="0">
                <a:latin typeface="+mn-ea"/>
              </a:rPr>
              <a:t>”</a:t>
            </a:r>
            <a:r>
              <a:rPr lang="ko-KR" altLang="en-US" sz="900" dirty="0" smtClean="0">
                <a:latin typeface="+mn-ea"/>
              </a:rPr>
              <a:t> </a:t>
            </a:r>
            <a:r>
              <a:rPr lang="en-US" altLang="ko-KR" sz="900" dirty="0">
                <a:latin typeface="+mn-ea"/>
              </a:rPr>
              <a:t>(new/select)</a:t>
            </a:r>
          </a:p>
          <a:p>
            <a:r>
              <a:rPr lang="en-US" altLang="ko-KR" sz="900" dirty="0">
                <a:latin typeface="+mn-ea"/>
              </a:rPr>
              <a:t>  2) </a:t>
            </a:r>
            <a:r>
              <a:rPr lang="ko-KR" altLang="en-US" sz="900" dirty="0" smtClean="0">
                <a:latin typeface="+mn-ea"/>
              </a:rPr>
              <a:t>상품 정렬 순서</a:t>
            </a:r>
            <a:r>
              <a:rPr lang="en-US" altLang="ko-KR" sz="900" dirty="0" smtClean="0">
                <a:latin typeface="+mn-ea"/>
              </a:rPr>
              <a:t>/</a:t>
            </a:r>
            <a:r>
              <a:rPr lang="ko-KR" altLang="en-US" sz="900" dirty="0" smtClean="0">
                <a:latin typeface="+mn-ea"/>
              </a:rPr>
              <a:t>노출 여부 선택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- </a:t>
            </a:r>
            <a:r>
              <a:rPr lang="en-US" altLang="ko-KR" sz="900" b="1" dirty="0" smtClean="0">
                <a:latin typeface="+mn-ea"/>
              </a:rPr>
              <a:t>display all product of current </a:t>
            </a:r>
            <a:r>
              <a:rPr lang="en-US" altLang="ko-KR" sz="900" b="1" dirty="0" err="1" smtClean="0">
                <a:latin typeface="+mn-ea"/>
              </a:rPr>
              <a:t>mall_code</a:t>
            </a:r>
            <a:r>
              <a:rPr lang="en-US" altLang="ko-KR" sz="900" b="1" dirty="0" smtClean="0">
                <a:latin typeface="+mn-ea"/>
              </a:rPr>
              <a:t> without pagination (with scroll)</a:t>
            </a:r>
            <a:br>
              <a:rPr lang="en-US" altLang="ko-KR" sz="900" b="1" dirty="0" smtClean="0">
                <a:latin typeface="+mn-ea"/>
              </a:rPr>
            </a:br>
            <a:r>
              <a:rPr lang="en-US" altLang="ko-KR" sz="900" b="1" dirty="0" smtClean="0">
                <a:latin typeface="+mn-ea"/>
              </a:rPr>
              <a:t>      + sort: </a:t>
            </a:r>
            <a:r>
              <a:rPr lang="en-US" altLang="ko-KR" sz="900" b="1" dirty="0" err="1" smtClean="0">
                <a:latin typeface="+mn-ea"/>
              </a:rPr>
              <a:t>show_order</a:t>
            </a:r>
            <a:r>
              <a:rPr lang="en-US" altLang="ko-KR" sz="900" b="1" dirty="0" smtClean="0">
                <a:latin typeface="+mn-ea"/>
              </a:rPr>
              <a:t> ASC</a:t>
            </a:r>
            <a:r>
              <a:rPr lang="en-US" altLang="ko-KR" sz="900" b="1" dirty="0">
                <a:latin typeface="+mn-ea"/>
              </a:rPr>
              <a:t>, </a:t>
            </a:r>
            <a:r>
              <a:rPr lang="en-US" altLang="ko-KR" sz="900" b="1" dirty="0" smtClean="0">
                <a:latin typeface="+mn-ea"/>
              </a:rPr>
              <a:t>current Grid sort rule</a:t>
            </a:r>
          </a:p>
          <a:p>
            <a:r>
              <a:rPr lang="en-US" altLang="ko-KR" sz="900" b="1" dirty="0">
                <a:latin typeface="+mn-ea"/>
              </a:rPr>
              <a:t> </a:t>
            </a:r>
            <a:r>
              <a:rPr lang="en-US" altLang="ko-KR" sz="900" b="1" dirty="0" smtClean="0">
                <a:latin typeface="+mn-ea"/>
              </a:rPr>
              <a:t>   </a:t>
            </a:r>
            <a:r>
              <a:rPr lang="en-US" altLang="ko-KR" sz="900" dirty="0" smtClean="0">
                <a:latin typeface="+mn-ea"/>
              </a:rPr>
              <a:t>a) columns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- </a:t>
            </a:r>
            <a:r>
              <a:rPr lang="ko-KR" altLang="en-US" sz="900" dirty="0" smtClean="0">
                <a:latin typeface="+mn-ea"/>
              </a:rPr>
              <a:t>번호 </a:t>
            </a:r>
            <a:r>
              <a:rPr lang="en-US" altLang="ko-KR" sz="900" dirty="0" smtClean="0">
                <a:latin typeface="+mn-ea"/>
              </a:rPr>
              <a:t>: logical no </a:t>
            </a:r>
            <a:r>
              <a:rPr lang="en-US" altLang="ko-KR" sz="900" b="1" dirty="0" smtClean="0">
                <a:latin typeface="+mn-ea"/>
              </a:rPr>
              <a:t>(start from 1)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- </a:t>
            </a:r>
            <a:r>
              <a:rPr lang="ko-KR" altLang="en-US" sz="900" dirty="0" smtClean="0">
                <a:latin typeface="+mn-ea"/>
              </a:rPr>
              <a:t>상품명 </a:t>
            </a:r>
            <a:r>
              <a:rPr lang="en-US" altLang="ko-KR" sz="900" dirty="0" smtClean="0">
                <a:latin typeface="+mn-ea"/>
              </a:rPr>
              <a:t>: {</a:t>
            </a:r>
            <a:r>
              <a:rPr lang="en-US" altLang="ko-KR" sz="900" dirty="0" err="1" smtClean="0">
                <a:latin typeface="+mn-ea"/>
              </a:rPr>
              <a:t>st_product.product_name</a:t>
            </a:r>
            <a:r>
              <a:rPr lang="en-US" altLang="ko-KR" sz="900" dirty="0" smtClean="0">
                <a:latin typeface="+mn-ea"/>
              </a:rPr>
              <a:t>}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- </a:t>
            </a:r>
            <a:r>
              <a:rPr lang="ko-KR" altLang="en-US" sz="900" dirty="0" smtClean="0">
                <a:latin typeface="+mn-ea"/>
              </a:rPr>
              <a:t>가격 </a:t>
            </a:r>
            <a:r>
              <a:rPr lang="en-US" altLang="ko-KR" sz="900" dirty="0" smtClean="0">
                <a:latin typeface="+mn-ea"/>
              </a:rPr>
              <a:t>: {</a:t>
            </a:r>
            <a:r>
              <a:rPr lang="en-US" altLang="ko-KR" sz="900" dirty="0" err="1" smtClean="0">
                <a:latin typeface="+mn-ea"/>
              </a:rPr>
              <a:t>st_product.sale_price</a:t>
            </a:r>
            <a:r>
              <a:rPr lang="en-US" altLang="ko-KR" sz="900" dirty="0" smtClean="0">
                <a:latin typeface="+mn-ea"/>
              </a:rPr>
              <a:t>}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- </a:t>
            </a:r>
            <a:r>
              <a:rPr lang="ko-KR" altLang="en-US" sz="900" dirty="0" smtClean="0">
                <a:latin typeface="+mn-ea"/>
              </a:rPr>
              <a:t>순서 </a:t>
            </a:r>
            <a:r>
              <a:rPr lang="en-US" altLang="ko-KR" sz="900" dirty="0" smtClean="0">
                <a:latin typeface="+mn-ea"/>
              </a:rPr>
              <a:t>: {</a:t>
            </a:r>
            <a:r>
              <a:rPr lang="en-US" altLang="ko-KR" sz="900" dirty="0" err="1" smtClean="0">
                <a:latin typeface="+mn-ea"/>
              </a:rPr>
              <a:t>show_order</a:t>
            </a:r>
            <a:r>
              <a:rPr lang="en-US" altLang="ko-KR" sz="900" dirty="0" smtClean="0">
                <a:latin typeface="+mn-ea"/>
              </a:rPr>
              <a:t>} (NEW)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   + </a:t>
            </a:r>
            <a:r>
              <a:rPr lang="en-US" altLang="ko-KR" sz="900" dirty="0" err="1" smtClean="0">
                <a:latin typeface="+mn-ea"/>
              </a:rPr>
              <a:t>inputbox</a:t>
            </a:r>
            <a:r>
              <a:rPr lang="en-US" altLang="ko-KR" sz="900" dirty="0" smtClean="0">
                <a:latin typeface="+mn-ea"/>
              </a:rPr>
              <a:t> validation: number, min (&gt;=0)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- </a:t>
            </a:r>
            <a:r>
              <a:rPr lang="ko-KR" altLang="en-US" sz="900" dirty="0" smtClean="0">
                <a:latin typeface="+mn-ea"/>
              </a:rPr>
              <a:t>상품 노출 여부 </a:t>
            </a:r>
            <a:r>
              <a:rPr lang="en-US" altLang="ko-KR" sz="900" dirty="0">
                <a:latin typeface="+mn-ea"/>
              </a:rPr>
              <a:t>: {</a:t>
            </a:r>
            <a:r>
              <a:rPr lang="en-US" altLang="ko-KR" sz="900" dirty="0" err="1" smtClean="0">
                <a:latin typeface="+mn-ea"/>
              </a:rPr>
              <a:t>show_yn</a:t>
            </a:r>
            <a:r>
              <a:rPr lang="en-US" altLang="ko-KR" sz="900" dirty="0" smtClean="0">
                <a:latin typeface="+mn-ea"/>
              </a:rPr>
              <a:t>}</a:t>
            </a:r>
            <a:br>
              <a:rPr lang="en-US" altLang="ko-KR" sz="900" dirty="0" smtClean="0">
                <a:latin typeface="+mn-ea"/>
              </a:rPr>
            </a:br>
            <a:r>
              <a:rPr lang="en-US" altLang="ko-KR" sz="900" dirty="0" smtClean="0">
                <a:latin typeface="+mn-ea"/>
              </a:rPr>
              <a:t>         + </a:t>
            </a:r>
            <a:r>
              <a:rPr lang="en-US" altLang="ko-KR" sz="900" dirty="0" err="1" smtClean="0">
                <a:latin typeface="+mn-ea"/>
              </a:rPr>
              <a:t>selectbox</a:t>
            </a:r>
            <a:r>
              <a:rPr lang="en-US" altLang="ko-KR" sz="900" dirty="0" smtClean="0">
                <a:latin typeface="+mn-ea"/>
              </a:rPr>
              <a:t> options: </a:t>
            </a:r>
            <a:r>
              <a:rPr lang="ko-KR" altLang="en-US" sz="900" dirty="0" smtClean="0">
                <a:latin typeface="+mn-ea"/>
              </a:rPr>
              <a:t>예</a:t>
            </a:r>
            <a:r>
              <a:rPr lang="en-US" altLang="ko-KR" sz="900" dirty="0" smtClean="0">
                <a:latin typeface="+mn-ea"/>
              </a:rPr>
              <a:t>/</a:t>
            </a:r>
            <a:r>
              <a:rPr lang="ko-KR" altLang="en-US" sz="900" dirty="0" smtClean="0">
                <a:latin typeface="+mn-ea"/>
              </a:rPr>
              <a:t>아니오 </a:t>
            </a:r>
            <a:r>
              <a:rPr lang="en-US" altLang="ko-KR" sz="900" dirty="0" smtClean="0">
                <a:latin typeface="+mn-ea"/>
              </a:rPr>
              <a:t>(Y/N)</a:t>
            </a:r>
          </a:p>
          <a:p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3.</a:t>
            </a:r>
            <a:r>
              <a:rPr lang="ko-KR" altLang="en-US" sz="900" dirty="0" smtClean="0">
                <a:latin typeface="+mn-ea"/>
              </a:rPr>
              <a:t>저장 </a:t>
            </a:r>
            <a:r>
              <a:rPr lang="en-US" altLang="ko-KR" sz="900" dirty="0" smtClean="0">
                <a:latin typeface="+mn-ea"/>
              </a:rPr>
              <a:t>(save) button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- if clicks, show common save confirm </a:t>
            </a:r>
            <a:r>
              <a:rPr lang="en-US" altLang="ko-KR" sz="900" dirty="0" err="1" smtClean="0">
                <a:latin typeface="+mn-ea"/>
              </a:rPr>
              <a:t>msg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- if YES, do the process and alert common save complete </a:t>
            </a:r>
            <a:r>
              <a:rPr lang="en-US" altLang="ko-KR" sz="900" dirty="0" err="1" smtClean="0">
                <a:latin typeface="+mn-ea"/>
              </a:rPr>
              <a:t>msg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1</a:t>
            </a:r>
            <a:r>
              <a:rPr lang="en-US" altLang="ko-KR" sz="900" dirty="0">
                <a:latin typeface="+mn-ea"/>
              </a:rPr>
              <a:t>) </a:t>
            </a:r>
            <a:r>
              <a:rPr lang="en-US" altLang="ko-KR" sz="900" dirty="0" smtClean="0">
                <a:latin typeface="+mn-ea"/>
              </a:rPr>
              <a:t>process</a:t>
            </a:r>
            <a:br>
              <a:rPr lang="en-US" altLang="ko-KR" sz="900" dirty="0" smtClean="0">
                <a:latin typeface="+mn-ea"/>
              </a:rPr>
            </a:br>
            <a:r>
              <a:rPr lang="en-US" altLang="ko-KR" sz="900" dirty="0" smtClean="0">
                <a:latin typeface="+mn-ea"/>
              </a:rPr>
              <a:t>      a) </a:t>
            </a:r>
            <a:r>
              <a:rPr lang="en-US" altLang="ko-KR" sz="900" dirty="0">
                <a:latin typeface="+mn-ea"/>
              </a:rPr>
              <a:t>INSERT/UPDATE </a:t>
            </a:r>
            <a:r>
              <a:rPr lang="en-US" altLang="ko-KR" sz="900" dirty="0" err="1">
                <a:latin typeface="+mn-ea"/>
              </a:rPr>
              <a:t>st_setting_product</a:t>
            </a:r>
            <a:r>
              <a:rPr lang="en-US" altLang="ko-KR" sz="900" dirty="0">
                <a:latin typeface="+mn-ea"/>
              </a:rPr>
              <a:t/>
            </a:r>
            <a:br>
              <a:rPr lang="en-US" altLang="ko-KR" sz="900" dirty="0">
                <a:latin typeface="+mn-ea"/>
              </a:rPr>
            </a:br>
            <a:r>
              <a:rPr lang="en-US" altLang="ko-KR" sz="900" dirty="0">
                <a:latin typeface="+mn-ea"/>
              </a:rPr>
              <a:t>        - </a:t>
            </a:r>
            <a:r>
              <a:rPr lang="en-US" altLang="ko-KR" sz="900" dirty="0" err="1">
                <a:latin typeface="+mn-ea"/>
              </a:rPr>
              <a:t>setting_code</a:t>
            </a:r>
            <a:r>
              <a:rPr lang="en-US" altLang="ko-KR" sz="900" dirty="0">
                <a:latin typeface="+mn-ea"/>
              </a:rPr>
              <a:t> : UUID</a:t>
            </a:r>
          </a:p>
          <a:p>
            <a:r>
              <a:rPr lang="en-US" altLang="ko-KR" sz="900" dirty="0">
                <a:latin typeface="+mn-ea"/>
              </a:rPr>
              <a:t>        - </a:t>
            </a:r>
            <a:r>
              <a:rPr lang="en-US" altLang="ko-KR" sz="900" b="1" dirty="0" err="1">
                <a:latin typeface="+mn-ea"/>
              </a:rPr>
              <a:t>mall_type</a:t>
            </a:r>
            <a:r>
              <a:rPr lang="en-US" altLang="ko-KR" sz="900" b="1" dirty="0">
                <a:latin typeface="+mn-ea"/>
              </a:rPr>
              <a:t> : </a:t>
            </a:r>
            <a:r>
              <a:rPr lang="en-US" altLang="ko-KR" sz="900" b="1" dirty="0" smtClean="0">
                <a:latin typeface="+mn-ea"/>
              </a:rPr>
              <a:t>‘store’, </a:t>
            </a:r>
            <a:r>
              <a:rPr lang="en-US" altLang="ko-KR" sz="900" b="1" dirty="0" err="1" smtClean="0">
                <a:latin typeface="+mn-ea"/>
              </a:rPr>
              <a:t>mall_code</a:t>
            </a:r>
            <a:r>
              <a:rPr lang="en-US" altLang="ko-KR" sz="900" b="1" dirty="0" smtClean="0">
                <a:latin typeface="+mn-ea"/>
              </a:rPr>
              <a:t>={current </a:t>
            </a:r>
            <a:r>
              <a:rPr lang="en-US" altLang="ko-KR" sz="900" b="1" dirty="0" err="1" smtClean="0">
                <a:latin typeface="+mn-ea"/>
              </a:rPr>
              <a:t>mall_code</a:t>
            </a:r>
            <a:r>
              <a:rPr lang="en-US" altLang="ko-KR" sz="900" b="1" dirty="0" smtClean="0">
                <a:latin typeface="+mn-ea"/>
              </a:rPr>
              <a:t>}</a:t>
            </a:r>
            <a:r>
              <a:rPr lang="en-US" altLang="ko-KR" sz="900" dirty="0">
                <a:latin typeface="+mn-ea"/>
              </a:rPr>
              <a:t/>
            </a:r>
            <a:br>
              <a:rPr lang="en-US" altLang="ko-KR" sz="900" dirty="0">
                <a:latin typeface="+mn-ea"/>
              </a:rPr>
            </a:br>
            <a:r>
              <a:rPr lang="en-US" altLang="ko-KR" sz="900" dirty="0">
                <a:latin typeface="+mn-ea"/>
              </a:rPr>
              <a:t>        - </a:t>
            </a:r>
            <a:r>
              <a:rPr lang="en-US" altLang="ko-KR" sz="900" dirty="0" err="1">
                <a:latin typeface="+mn-ea"/>
              </a:rPr>
              <a:t>product_show_type</a:t>
            </a:r>
            <a:r>
              <a:rPr lang="en-US" altLang="ko-KR" sz="900" dirty="0">
                <a:latin typeface="+mn-ea"/>
              </a:rPr>
              <a:t> : </a:t>
            </a:r>
            <a:r>
              <a:rPr lang="ko-KR" altLang="en-US" sz="900" dirty="0">
                <a:latin typeface="+mn-ea"/>
              </a:rPr>
              <a:t>상품 노출 옵션 </a:t>
            </a:r>
            <a:r>
              <a:rPr lang="en-US" altLang="ko-KR" sz="900" dirty="0">
                <a:latin typeface="+mn-ea"/>
              </a:rPr>
              <a:t>field value</a:t>
            </a:r>
            <a:br>
              <a:rPr lang="en-US" altLang="ko-KR" sz="900" dirty="0">
                <a:latin typeface="+mn-ea"/>
              </a:rPr>
            </a:br>
            <a:r>
              <a:rPr lang="en-US" altLang="ko-KR" sz="900" dirty="0">
                <a:latin typeface="+mn-ea"/>
              </a:rPr>
              <a:t>        - if INSERT, </a:t>
            </a:r>
            <a:r>
              <a:rPr lang="en-US" altLang="ko-KR" sz="900" dirty="0" err="1">
                <a:latin typeface="+mn-ea"/>
              </a:rPr>
              <a:t>reg_date</a:t>
            </a:r>
            <a:r>
              <a:rPr lang="en-US" altLang="ko-KR" sz="900" dirty="0">
                <a:latin typeface="+mn-ea"/>
              </a:rPr>
              <a:t>/</a:t>
            </a:r>
            <a:r>
              <a:rPr lang="en-US" altLang="ko-KR" sz="900" dirty="0" err="1">
                <a:latin typeface="+mn-ea"/>
              </a:rPr>
              <a:t>reg_user_seq</a:t>
            </a:r>
            <a:r>
              <a:rPr lang="en-US" altLang="ko-KR" sz="900" dirty="0">
                <a:latin typeface="+mn-ea"/>
              </a:rPr>
              <a:t/>
            </a:r>
            <a:br>
              <a:rPr lang="en-US" altLang="ko-KR" sz="900" dirty="0">
                <a:latin typeface="+mn-ea"/>
              </a:rPr>
            </a:br>
            <a:r>
              <a:rPr lang="en-US" altLang="ko-KR" sz="900" dirty="0">
                <a:latin typeface="+mn-ea"/>
              </a:rPr>
              <a:t>        - if UPDATE, </a:t>
            </a:r>
            <a:r>
              <a:rPr lang="en-US" altLang="ko-KR" sz="900" dirty="0" err="1">
                <a:latin typeface="+mn-ea"/>
              </a:rPr>
              <a:t>mod_date</a:t>
            </a:r>
            <a:r>
              <a:rPr lang="en-US" altLang="ko-KR" sz="900" dirty="0">
                <a:latin typeface="+mn-ea"/>
              </a:rPr>
              <a:t>/</a:t>
            </a:r>
            <a:r>
              <a:rPr lang="en-US" altLang="ko-KR" sz="900" dirty="0" err="1">
                <a:latin typeface="+mn-ea"/>
              </a:rPr>
              <a:t>mod_user_seq</a:t>
            </a:r>
            <a:r>
              <a:rPr lang="en-US" altLang="ko-KR" sz="900" dirty="0">
                <a:latin typeface="+mn-ea"/>
              </a:rPr>
              <a:t/>
            </a:r>
            <a:br>
              <a:rPr lang="en-US" altLang="ko-KR" sz="900" dirty="0">
                <a:latin typeface="+mn-ea"/>
              </a:rPr>
            </a:br>
            <a:r>
              <a:rPr lang="en-US" altLang="ko-KR" sz="900" dirty="0">
                <a:latin typeface="+mn-ea"/>
              </a:rPr>
              <a:t>      </a:t>
            </a:r>
            <a:r>
              <a:rPr lang="en-US" altLang="ko-KR" sz="900" dirty="0" smtClean="0">
                <a:latin typeface="+mn-ea"/>
              </a:rPr>
              <a:t>b) UPDATE </a:t>
            </a:r>
            <a:r>
              <a:rPr lang="en-US" altLang="ko-KR" sz="900" dirty="0" err="1" smtClean="0">
                <a:latin typeface="+mn-ea"/>
              </a:rPr>
              <a:t>st_product</a:t>
            </a:r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(</a:t>
            </a:r>
            <a:r>
              <a:rPr lang="en-US" altLang="ko-KR" sz="900" b="1" dirty="0" smtClean="0">
                <a:latin typeface="+mn-ea"/>
              </a:rPr>
              <a:t>update </a:t>
            </a:r>
            <a:r>
              <a:rPr lang="en-US" altLang="ko-KR" sz="900" b="1" dirty="0">
                <a:latin typeface="+mn-ea"/>
              </a:rPr>
              <a:t>products which </a:t>
            </a:r>
            <a:r>
              <a:rPr lang="ko-KR" altLang="en-US" sz="900" b="1" dirty="0">
                <a:latin typeface="+mn-ea"/>
              </a:rPr>
              <a:t>순서</a:t>
            </a:r>
            <a:r>
              <a:rPr lang="en-US" altLang="ko-KR" sz="900" b="1" dirty="0">
                <a:latin typeface="+mn-ea"/>
              </a:rPr>
              <a:t>(</a:t>
            </a:r>
            <a:r>
              <a:rPr lang="en-US" altLang="ko-KR" sz="900" b="1" dirty="0" err="1">
                <a:latin typeface="+mn-ea"/>
              </a:rPr>
              <a:t>show_order</a:t>
            </a:r>
            <a:r>
              <a:rPr lang="en-US" altLang="ko-KR" sz="900" b="1" dirty="0">
                <a:latin typeface="+mn-ea"/>
              </a:rPr>
              <a:t>) or </a:t>
            </a:r>
            <a:r>
              <a:rPr lang="ko-KR" altLang="en-US" sz="900" b="1" dirty="0">
                <a:latin typeface="+mn-ea"/>
              </a:rPr>
              <a:t>상품 노출 여부</a:t>
            </a:r>
            <a:r>
              <a:rPr lang="en-US" altLang="ko-KR" sz="900" b="1" dirty="0">
                <a:latin typeface="+mn-ea"/>
              </a:rPr>
              <a:t>(</a:t>
            </a:r>
            <a:r>
              <a:rPr lang="en-US" altLang="ko-KR" sz="900" b="1" dirty="0" err="1">
                <a:latin typeface="+mn-ea"/>
              </a:rPr>
              <a:t>show_yn</a:t>
            </a:r>
            <a:r>
              <a:rPr lang="en-US" altLang="ko-KR" sz="900" b="1" dirty="0">
                <a:latin typeface="+mn-ea"/>
              </a:rPr>
              <a:t>) is </a:t>
            </a:r>
            <a:r>
              <a:rPr lang="en-US" altLang="ko-KR" sz="900" b="1" dirty="0" smtClean="0">
                <a:latin typeface="+mn-ea"/>
              </a:rPr>
              <a:t>changed)</a:t>
            </a:r>
            <a:r>
              <a:rPr lang="en-US" altLang="ko-KR" sz="900" dirty="0">
                <a:latin typeface="+mn-ea"/>
              </a:rPr>
              <a:t/>
            </a:r>
            <a:br>
              <a:rPr lang="en-US" altLang="ko-KR" sz="900" dirty="0">
                <a:latin typeface="+mn-ea"/>
              </a:rPr>
            </a:br>
            <a:r>
              <a:rPr lang="en-US" altLang="ko-KR" sz="900" dirty="0" smtClean="0">
                <a:latin typeface="+mn-ea"/>
              </a:rPr>
              <a:t>        - </a:t>
            </a:r>
            <a:r>
              <a:rPr lang="en-US" altLang="ko-KR" sz="900" dirty="0" err="1" smtClean="0">
                <a:latin typeface="+mn-ea"/>
              </a:rPr>
              <a:t>show_order</a:t>
            </a:r>
            <a:r>
              <a:rPr lang="en-US" altLang="ko-KR" sz="900" dirty="0" smtClean="0">
                <a:latin typeface="+mn-ea"/>
              </a:rPr>
              <a:t> / </a:t>
            </a:r>
            <a:r>
              <a:rPr lang="en-US" altLang="ko-KR" sz="900" dirty="0" err="1" smtClean="0">
                <a:latin typeface="+mn-ea"/>
              </a:rPr>
              <a:t>show_yn</a:t>
            </a:r>
            <a:r>
              <a:rPr lang="en-US" altLang="ko-KR" sz="900" dirty="0" smtClean="0">
                <a:latin typeface="+mn-ea"/>
              </a:rPr>
              <a:t/>
            </a:r>
            <a:br>
              <a:rPr lang="en-US" altLang="ko-KR" sz="900" dirty="0" smtClean="0">
                <a:latin typeface="+mn-ea"/>
              </a:rPr>
            </a:br>
            <a:r>
              <a:rPr lang="en-US" altLang="ko-KR" sz="900" dirty="0" smtClean="0">
                <a:latin typeface="+mn-ea"/>
              </a:rPr>
              <a:t>        - </a:t>
            </a:r>
            <a:r>
              <a:rPr lang="en-US" altLang="ko-KR" sz="900" dirty="0" err="1" smtClean="0">
                <a:latin typeface="+mn-ea"/>
              </a:rPr>
              <a:t>mod_date</a:t>
            </a:r>
            <a:r>
              <a:rPr lang="en-US" altLang="ko-KR" sz="900" dirty="0" smtClean="0">
                <a:latin typeface="+mn-ea"/>
              </a:rPr>
              <a:t> / </a:t>
            </a:r>
            <a:r>
              <a:rPr lang="en-US" altLang="ko-KR" sz="900" dirty="0" err="1" smtClean="0">
                <a:latin typeface="+mn-ea"/>
              </a:rPr>
              <a:t>mod_user_seq</a:t>
            </a:r>
            <a:endParaRPr lang="en-US" altLang="ko-KR" sz="9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18132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E8E035-015B-93B0-1DE6-0BD4011FC596}"/>
              </a:ext>
            </a:extLst>
          </p:cNvPr>
          <p:cNvSpPr txBox="1"/>
          <p:nvPr/>
        </p:nvSpPr>
        <p:spPr>
          <a:xfrm>
            <a:off x="1195526" y="3105834"/>
            <a:ext cx="9800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/>
              <a:t>스토리쇼핑 상품정보제공고시</a:t>
            </a:r>
          </a:p>
        </p:txBody>
      </p:sp>
    </p:spTree>
    <p:extLst>
      <p:ext uri="{BB962C8B-B14F-4D97-AF65-F5344CB8AC3E}">
        <p14:creationId xmlns:p14="http://schemas.microsoft.com/office/powerpoint/2010/main" val="3683125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>
            <a:extLst>
              <a:ext uri="{FF2B5EF4-FFF2-40B4-BE49-F238E27FC236}">
                <a16:creationId xmlns:a16="http://schemas.microsoft.com/office/drawing/2014/main" id="{BD33E047-428C-237D-766C-1960D3921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49" y="1445559"/>
            <a:ext cx="2762941" cy="492716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D868FD04-6F71-39BD-7829-03D83BA76A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141746"/>
              </p:ext>
            </p:extLst>
          </p:nvPr>
        </p:nvGraphicFramePr>
        <p:xfrm>
          <a:off x="303413" y="272357"/>
          <a:ext cx="11431388" cy="702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1131458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2570671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3613583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4220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602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195</a:t>
                      </a: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기능 추가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관리자 페이지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스토리쇼핑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상품등록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"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상품 등록 관리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"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 기본 입력 항목 추가 및 변경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상품정보제공고시 추가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김선재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2023.09.20.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sp>
        <p:nvSpPr>
          <p:cNvPr id="5" name="직사각형 4">
            <a:extLst>
              <a:ext uri="{FF2B5EF4-FFF2-40B4-BE49-F238E27FC236}">
                <a16:creationId xmlns:a16="http://schemas.microsoft.com/office/drawing/2014/main" id="{E22E220D-2F79-F3B1-C4CC-2C6F9E4373C9}"/>
              </a:ext>
            </a:extLst>
          </p:cNvPr>
          <p:cNvSpPr/>
          <p:nvPr/>
        </p:nvSpPr>
        <p:spPr>
          <a:xfrm>
            <a:off x="1199682" y="1234825"/>
            <a:ext cx="819509" cy="2674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/>
              <a:t>현재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33C483-5B89-4543-C2B8-7F6A77EF1FD2}"/>
              </a:ext>
            </a:extLst>
          </p:cNvPr>
          <p:cNvSpPr txBox="1"/>
          <p:nvPr/>
        </p:nvSpPr>
        <p:spPr>
          <a:xfrm>
            <a:off x="6182131" y="3350559"/>
            <a:ext cx="31946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100">
                <a:hlinkClick r:id="rId3"/>
              </a:rPr>
              <a:t>https://post.naver.com/viewer/postView.nhn?volumeNo=29753466&amp;memberNo=38952356</a:t>
            </a:r>
            <a:endParaRPr lang="en-US" altLang="ko-KR" sz="1100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BBF2E4BB-A83A-3173-701C-D4728B61F5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370"/>
          <a:stretch/>
        </p:blipFill>
        <p:spPr>
          <a:xfrm>
            <a:off x="3265402" y="4765007"/>
            <a:ext cx="2762941" cy="160771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7" name="직사각형 26">
            <a:extLst>
              <a:ext uri="{FF2B5EF4-FFF2-40B4-BE49-F238E27FC236}">
                <a16:creationId xmlns:a16="http://schemas.microsoft.com/office/drawing/2014/main" id="{8F366F75-DE84-7FFF-600B-0E3B54220114}"/>
              </a:ext>
            </a:extLst>
          </p:cNvPr>
          <p:cNvSpPr/>
          <p:nvPr/>
        </p:nvSpPr>
        <p:spPr>
          <a:xfrm>
            <a:off x="3263126" y="3618776"/>
            <a:ext cx="2762941" cy="11408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altLang="ko-KR" sz="300">
              <a:solidFill>
                <a:schemeClr val="tx1"/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r>
              <a:rPr lang="ko-KR" altLang="en-US" sz="800">
                <a:solidFill>
                  <a:schemeClr val="tx1"/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상품정보제공고시</a:t>
            </a:r>
            <a:endParaRPr lang="en-US" altLang="ko-KR" sz="800">
              <a:solidFill>
                <a:schemeClr val="tx1"/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endParaRPr lang="en-US" altLang="ko-KR" sz="1000">
              <a:solidFill>
                <a:schemeClr val="tx1"/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endParaRPr lang="en-US" altLang="ko-KR" sz="1000">
              <a:solidFill>
                <a:schemeClr val="tx1"/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endParaRPr lang="en-US" altLang="ko-KR" sz="1000">
              <a:solidFill>
                <a:schemeClr val="tx1"/>
              </a:solidFill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55AD9774-7A79-63BA-732C-A3941CB635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7371"/>
          <a:stretch/>
        </p:blipFill>
        <p:spPr>
          <a:xfrm>
            <a:off x="3265402" y="1445559"/>
            <a:ext cx="2762941" cy="62225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ED1BC604-28EE-647C-959D-B73070E888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850" b="35821"/>
          <a:stretch/>
        </p:blipFill>
        <p:spPr>
          <a:xfrm>
            <a:off x="3265402" y="2069816"/>
            <a:ext cx="2762941" cy="154356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aphicFrame>
        <p:nvGraphicFramePr>
          <p:cNvPr id="31" name="표 31">
            <a:extLst>
              <a:ext uri="{FF2B5EF4-FFF2-40B4-BE49-F238E27FC236}">
                <a16:creationId xmlns:a16="http://schemas.microsoft.com/office/drawing/2014/main" id="{E9B0447F-CFC7-586B-3014-77D0AFE862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15583"/>
              </p:ext>
            </p:extLst>
          </p:nvPr>
        </p:nvGraphicFramePr>
        <p:xfrm>
          <a:off x="3376054" y="3968017"/>
          <a:ext cx="2505494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366">
                  <a:extLst>
                    <a:ext uri="{9D8B030D-6E8A-4147-A177-3AD203B41FA5}">
                      <a16:colId xmlns:a16="http://schemas.microsoft.com/office/drawing/2014/main" val="3171581627"/>
                    </a:ext>
                  </a:extLst>
                </a:gridCol>
                <a:gridCol w="1544128">
                  <a:extLst>
                    <a:ext uri="{9D8B030D-6E8A-4147-A177-3AD203B41FA5}">
                      <a16:colId xmlns:a16="http://schemas.microsoft.com/office/drawing/2014/main" val="1001545470"/>
                    </a:ext>
                  </a:extLst>
                </a:gridCol>
              </a:tblGrid>
              <a:tr h="12525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500" b="0">
                          <a:solidFill>
                            <a:schemeClr val="tx1"/>
                          </a:solidFill>
                        </a:rPr>
                        <a:t>제품 소재</a:t>
                      </a: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500" b="0">
                          <a:solidFill>
                            <a:schemeClr val="tx1"/>
                          </a:solidFill>
                        </a:rPr>
                        <a:t>폴리에스테르</a:t>
                      </a: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704306"/>
                  </a:ext>
                </a:extLst>
              </a:tr>
              <a:tr h="125255">
                <a:tc>
                  <a:txBody>
                    <a:bodyPr/>
                    <a:lstStyle/>
                    <a:p>
                      <a:pPr latinLnBrk="1"/>
                      <a:endParaRPr lang="ko-KR" altLang="en-US" sz="5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593708"/>
                  </a:ext>
                </a:extLst>
              </a:tr>
              <a:tr h="125255">
                <a:tc>
                  <a:txBody>
                    <a:bodyPr/>
                    <a:lstStyle/>
                    <a:p>
                      <a:pPr latinLnBrk="1"/>
                      <a:endParaRPr lang="ko-KR" altLang="en-US" sz="5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748439"/>
                  </a:ext>
                </a:extLst>
              </a:tr>
              <a:tr h="125255">
                <a:tc>
                  <a:txBody>
                    <a:bodyPr/>
                    <a:lstStyle/>
                    <a:p>
                      <a:pPr latinLnBrk="1"/>
                      <a:endParaRPr lang="ko-KR" altLang="en-US" sz="5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688608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92B24C2C-D9AF-3BC8-8B3F-768322B83F51}"/>
              </a:ext>
            </a:extLst>
          </p:cNvPr>
          <p:cNvSpPr txBox="1"/>
          <p:nvPr/>
        </p:nvSpPr>
        <p:spPr>
          <a:xfrm>
            <a:off x="6209528" y="3855658"/>
            <a:ext cx="4073767" cy="923330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900"/>
              <a:t>상품 정보 하단에 상품정보제공 고시를 표시합니다</a:t>
            </a:r>
            <a:r>
              <a:rPr lang="en-US" altLang="ko-KR" sz="900"/>
              <a:t>.</a:t>
            </a:r>
          </a:p>
          <a:p>
            <a:r>
              <a:rPr lang="en-US" altLang="ko-KR" sz="900"/>
              <a:t>‘</a:t>
            </a:r>
            <a:r>
              <a:rPr lang="ko-KR" altLang="en-US" sz="900"/>
              <a:t>항목</a:t>
            </a:r>
            <a:r>
              <a:rPr lang="en-US" altLang="ko-KR" sz="900"/>
              <a:t>’</a:t>
            </a:r>
            <a:r>
              <a:rPr lang="ko-KR" altLang="en-US" sz="900"/>
              <a:t> </a:t>
            </a:r>
            <a:r>
              <a:rPr lang="en-US" altLang="ko-KR" sz="900"/>
              <a:t>– ‘</a:t>
            </a:r>
            <a:r>
              <a:rPr lang="ko-KR" altLang="en-US" sz="900"/>
              <a:t>항목에 대한 내용</a:t>
            </a:r>
            <a:r>
              <a:rPr lang="en-US" altLang="ko-KR" sz="900"/>
              <a:t>’</a:t>
            </a:r>
          </a:p>
          <a:p>
            <a:r>
              <a:rPr lang="ko-KR" altLang="en-US" sz="900"/>
              <a:t>이 함께 앱 쪽에 전달되어야 합니다</a:t>
            </a:r>
            <a:r>
              <a:rPr lang="en-US" altLang="ko-KR" sz="900"/>
              <a:t>.</a:t>
            </a:r>
          </a:p>
          <a:p>
            <a:endParaRPr lang="en-US" altLang="ko-KR" sz="900"/>
          </a:p>
          <a:p>
            <a:r>
              <a:rPr lang="ko-KR" altLang="en-US" sz="900"/>
              <a:t>예</a:t>
            </a:r>
            <a:r>
              <a:rPr lang="en-US" altLang="ko-KR" sz="900"/>
              <a:t>) </a:t>
            </a:r>
            <a:r>
              <a:rPr lang="ko-KR" altLang="en-US" sz="900"/>
              <a:t>제품 소재 </a:t>
            </a:r>
            <a:r>
              <a:rPr lang="en-US" altLang="ko-KR" sz="900"/>
              <a:t>– </a:t>
            </a:r>
            <a:r>
              <a:rPr lang="ko-KR" altLang="en-US" sz="900"/>
              <a:t>폴리에스테르</a:t>
            </a:r>
            <a:endParaRPr lang="en-US" altLang="ko-KR" sz="900"/>
          </a:p>
          <a:p>
            <a:r>
              <a:rPr lang="ko-KR" altLang="en-US" sz="900"/>
              <a:t>일 경우 </a:t>
            </a:r>
            <a:r>
              <a:rPr lang="en-US" altLang="ko-KR" sz="900"/>
              <a:t>‘</a:t>
            </a:r>
            <a:r>
              <a:rPr lang="ko-KR" altLang="en-US" sz="900"/>
              <a:t>제품 소재</a:t>
            </a:r>
            <a:r>
              <a:rPr lang="en-US" altLang="ko-KR" sz="900"/>
              <a:t>‘, ‘</a:t>
            </a:r>
            <a:r>
              <a:rPr lang="ko-KR" altLang="en-US" sz="900"/>
              <a:t>폴리에스테르</a:t>
            </a:r>
            <a:r>
              <a:rPr lang="en-US" altLang="ko-KR" sz="900"/>
              <a:t>’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49EF7AE3-17B2-DCEC-E90A-DF00ADA6EBA5}"/>
              </a:ext>
            </a:extLst>
          </p:cNvPr>
          <p:cNvSpPr/>
          <p:nvPr/>
        </p:nvSpPr>
        <p:spPr>
          <a:xfrm>
            <a:off x="4157104" y="1239216"/>
            <a:ext cx="819509" cy="2674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/>
              <a:t>수정</a:t>
            </a:r>
            <a:r>
              <a:rPr lang="en-US" altLang="ko-KR" sz="1050"/>
              <a:t>(</a:t>
            </a:r>
            <a:r>
              <a:rPr lang="ko-KR" altLang="en-US" sz="1050"/>
              <a:t>안</a:t>
            </a:r>
            <a:r>
              <a:rPr lang="en-US" altLang="ko-KR" sz="1050"/>
              <a:t>)</a:t>
            </a:r>
            <a:endParaRPr lang="ko-KR" altLang="en-US" sz="1050"/>
          </a:p>
        </p:txBody>
      </p:sp>
      <p:sp>
        <p:nvSpPr>
          <p:cNvPr id="13" name="TextBox 12"/>
          <p:cNvSpPr txBox="1"/>
          <p:nvPr/>
        </p:nvSpPr>
        <p:spPr>
          <a:xfrm>
            <a:off x="6446193" y="1234825"/>
            <a:ext cx="4070984" cy="175432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b="1" dirty="0"/>
              <a:t>[API] </a:t>
            </a:r>
            <a:r>
              <a:rPr lang="en-US" altLang="ko-KR" sz="900" b="1" dirty="0" smtClean="0"/>
              <a:t>GET </a:t>
            </a:r>
            <a:r>
              <a:rPr lang="en-US" altLang="ko-KR" sz="900" b="1" dirty="0"/>
              <a:t>/</a:t>
            </a:r>
            <a:r>
              <a:rPr lang="en-US" altLang="ko-KR" sz="900" b="1" dirty="0" err="1"/>
              <a:t>api</a:t>
            </a:r>
            <a:r>
              <a:rPr lang="en-US" altLang="ko-KR" sz="900" b="1" dirty="0"/>
              <a:t>/</a:t>
            </a:r>
            <a:r>
              <a:rPr lang="en-US" altLang="ko-KR" sz="900" b="1" dirty="0" err="1"/>
              <a:t>product_info</a:t>
            </a:r>
            <a:endParaRPr lang="en-US" altLang="ko-KR" sz="900" b="1" dirty="0" smtClean="0"/>
          </a:p>
          <a:p>
            <a:endParaRPr lang="en-US" altLang="ko-KR" sz="900" b="1" dirty="0">
              <a:latin typeface="+mn-ea"/>
            </a:endParaRPr>
          </a:p>
          <a:p>
            <a:r>
              <a:rPr lang="en-US" altLang="ko-KR" sz="900" b="1" dirty="0" smtClean="0">
                <a:latin typeface="+mn-ea"/>
              </a:rPr>
              <a:t>1.</a:t>
            </a:r>
            <a:r>
              <a:rPr lang="en-US" altLang="ko-KR" sz="900" dirty="0" smtClean="0">
                <a:latin typeface="+mn-ea"/>
              </a:rPr>
              <a:t>Response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1) add fields</a:t>
            </a:r>
          </a:p>
          <a:p>
            <a:r>
              <a:rPr lang="en-US" altLang="ko-KR" sz="900" dirty="0" smtClean="0">
                <a:latin typeface="+mn-ea"/>
              </a:rPr>
              <a:t> </a:t>
            </a:r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</a:t>
            </a:r>
            <a:r>
              <a:rPr lang="en-US" altLang="ko-KR" sz="900" dirty="0" err="1" smtClean="0">
                <a:latin typeface="+mn-ea"/>
              </a:rPr>
              <a:t>product_item</a:t>
            </a:r>
            <a:r>
              <a:rPr lang="en-US" altLang="ko-KR" sz="900" dirty="0" smtClean="0">
                <a:latin typeface="+mn-ea"/>
              </a:rPr>
              <a:t>  array  </a:t>
            </a:r>
            <a:r>
              <a:rPr lang="ko-KR" altLang="en-US" sz="900" dirty="0" smtClean="0">
                <a:latin typeface="+mn-ea"/>
              </a:rPr>
              <a:t>데이터 </a:t>
            </a:r>
            <a:r>
              <a:rPr lang="ko-KR" altLang="en-US" sz="900" dirty="0">
                <a:latin typeface="+mn-ea"/>
              </a:rPr>
              <a:t>배열</a:t>
            </a:r>
          </a:p>
          <a:p>
            <a:r>
              <a:rPr lang="ko-KR" altLang="en-US" sz="900" dirty="0">
                <a:latin typeface="+mn-ea"/>
              </a:rPr>
              <a:t>  </a:t>
            </a:r>
            <a:r>
              <a:rPr lang="ko-KR" altLang="en-US" sz="900" dirty="0" smtClean="0">
                <a:latin typeface="+mn-ea"/>
              </a:rPr>
              <a:t>    </a:t>
            </a:r>
            <a:r>
              <a:rPr lang="en-US" altLang="ko-KR" sz="900" dirty="0" err="1" smtClean="0">
                <a:latin typeface="+mn-ea"/>
              </a:rPr>
              <a:t>product_item_name</a:t>
            </a:r>
            <a:r>
              <a:rPr lang="en-US" altLang="ko-KR" sz="900" dirty="0" smtClean="0">
                <a:latin typeface="+mn-ea"/>
              </a:rPr>
              <a:t>  string  </a:t>
            </a:r>
            <a:r>
              <a:rPr lang="ko-KR" altLang="en-US" sz="900" dirty="0" smtClean="0">
                <a:latin typeface="+mn-ea"/>
              </a:rPr>
              <a:t>상품정보항목명</a:t>
            </a:r>
            <a:endParaRPr lang="ko-KR" altLang="en-US" sz="900" dirty="0">
              <a:latin typeface="+mn-ea"/>
            </a:endParaRPr>
          </a:p>
          <a:p>
            <a:r>
              <a:rPr lang="ko-KR" altLang="en-US" sz="900" dirty="0">
                <a:latin typeface="+mn-ea"/>
              </a:rPr>
              <a:t>  </a:t>
            </a:r>
            <a:r>
              <a:rPr lang="ko-KR" altLang="en-US" sz="900" dirty="0" smtClean="0">
                <a:latin typeface="+mn-ea"/>
              </a:rPr>
              <a:t>    </a:t>
            </a:r>
            <a:r>
              <a:rPr lang="en-US" altLang="ko-KR" sz="900" dirty="0" err="1" smtClean="0">
                <a:latin typeface="+mn-ea"/>
              </a:rPr>
              <a:t>product_item_value</a:t>
            </a:r>
            <a:r>
              <a:rPr lang="en-US" altLang="ko-KR" sz="900" dirty="0" smtClean="0">
                <a:latin typeface="+mn-ea"/>
              </a:rPr>
              <a:t>  string  </a:t>
            </a:r>
            <a:r>
              <a:rPr lang="ko-KR" altLang="en-US" sz="900" dirty="0" smtClean="0">
                <a:latin typeface="+mn-ea"/>
              </a:rPr>
              <a:t>상품정보항목값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  2) logic</a:t>
            </a:r>
          </a:p>
          <a:p>
            <a:r>
              <a:rPr lang="en-US" altLang="ko-KR" sz="900" dirty="0">
                <a:latin typeface="+mn-ea"/>
              </a:rPr>
              <a:t>    DB: </a:t>
            </a:r>
            <a:r>
              <a:rPr lang="en-US" altLang="ko-KR" sz="900" dirty="0" err="1" smtClean="0">
                <a:latin typeface="+mn-ea"/>
              </a:rPr>
              <a:t>st_product_item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select: </a:t>
            </a:r>
            <a:r>
              <a:rPr lang="en-US" altLang="ko-KR" sz="900" dirty="0" err="1" smtClean="0">
                <a:latin typeface="+mn-ea"/>
              </a:rPr>
              <a:t>product_item_code</a:t>
            </a:r>
            <a:r>
              <a:rPr lang="en-US" altLang="ko-KR" sz="900" dirty="0" smtClean="0">
                <a:latin typeface="+mn-ea"/>
              </a:rPr>
              <a:t> (</a:t>
            </a:r>
            <a:r>
              <a:rPr lang="en-US" altLang="ko-KR" sz="900" dirty="0">
                <a:latin typeface="+mn-ea"/>
              </a:rPr>
              <a:t>code name), </a:t>
            </a:r>
            <a:r>
              <a:rPr lang="en-US" altLang="ko-KR" sz="900" dirty="0" err="1">
                <a:latin typeface="+mn-ea"/>
              </a:rPr>
              <a:t>product_item_value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   condition: </a:t>
            </a:r>
            <a:r>
              <a:rPr lang="en-US" altLang="ko-KR" sz="900" dirty="0" err="1" smtClean="0">
                <a:latin typeface="+mn-ea"/>
              </a:rPr>
              <a:t>product_code</a:t>
            </a:r>
            <a:r>
              <a:rPr lang="en-US" altLang="ko-KR" sz="900" dirty="0">
                <a:latin typeface="+mn-ea"/>
              </a:rPr>
              <a:t> = {</a:t>
            </a:r>
            <a:r>
              <a:rPr lang="en-US" altLang="ko-KR" sz="900" dirty="0" err="1" smtClean="0">
                <a:latin typeface="+mn-ea"/>
              </a:rPr>
              <a:t>product_code</a:t>
            </a:r>
            <a:r>
              <a:rPr lang="en-US" altLang="ko-KR" sz="900" dirty="0" smtClean="0">
                <a:latin typeface="+mn-ea"/>
              </a:rPr>
              <a:t> </a:t>
            </a:r>
            <a:r>
              <a:rPr lang="en-US" altLang="ko-KR" sz="900" dirty="0" err="1" smtClean="0">
                <a:latin typeface="+mn-ea"/>
              </a:rPr>
              <a:t>param</a:t>
            </a:r>
            <a:r>
              <a:rPr lang="en-US" altLang="ko-KR" sz="900" dirty="0" smtClean="0">
                <a:latin typeface="+mn-ea"/>
              </a:rPr>
              <a:t>}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sort: </a:t>
            </a:r>
            <a:r>
              <a:rPr lang="en-US" altLang="ko-KR" sz="900" dirty="0" err="1" smtClean="0">
                <a:latin typeface="+mn-ea"/>
              </a:rPr>
              <a:t>product_item_code</a:t>
            </a:r>
            <a:r>
              <a:rPr lang="en-US" altLang="ko-KR" sz="900" dirty="0" smtClean="0">
                <a:latin typeface="+mn-ea"/>
              </a:rPr>
              <a:t> ASC</a:t>
            </a:r>
          </a:p>
        </p:txBody>
      </p:sp>
    </p:spTree>
    <p:extLst>
      <p:ext uri="{BB962C8B-B14F-4D97-AF65-F5344CB8AC3E}">
        <p14:creationId xmlns:p14="http://schemas.microsoft.com/office/powerpoint/2010/main" val="3452804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ADAD18D-E64B-9B26-7302-0BB751092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54" y="1085462"/>
            <a:ext cx="9622172" cy="46870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F1A0EC-3EE7-766D-C9BE-F9191DF5F18A}"/>
              </a:ext>
            </a:extLst>
          </p:cNvPr>
          <p:cNvSpPr txBox="1"/>
          <p:nvPr/>
        </p:nvSpPr>
        <p:spPr>
          <a:xfrm>
            <a:off x="7085230" y="2034773"/>
            <a:ext cx="4073767" cy="1638910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en-US" altLang="ko-KR" sz="1050" b="1" dirty="0"/>
              <a:t>1. </a:t>
            </a:r>
            <a:r>
              <a:rPr lang="ko-KR" altLang="en-US" sz="1050" b="1" dirty="0"/>
              <a:t>주문 상태 추가</a:t>
            </a:r>
            <a:endParaRPr lang="en-US" altLang="ko-KR" sz="1050" b="1" dirty="0"/>
          </a:p>
          <a:p>
            <a:endParaRPr lang="en-US" altLang="ko-KR" sz="900" dirty="0"/>
          </a:p>
          <a:p>
            <a:r>
              <a:rPr lang="en-US" altLang="ko-KR" sz="900" dirty="0"/>
              <a:t>- ‘</a:t>
            </a:r>
            <a:r>
              <a:rPr lang="ko-KR" altLang="en-US" sz="900" dirty="0"/>
              <a:t>주문 취소</a:t>
            </a:r>
            <a:r>
              <a:rPr lang="en-US" altLang="ko-KR" sz="900" dirty="0"/>
              <a:t>(</a:t>
            </a:r>
            <a:r>
              <a:rPr lang="ko-KR" altLang="en-US" sz="900" dirty="0"/>
              <a:t>재고 부족</a:t>
            </a:r>
            <a:r>
              <a:rPr lang="en-US" altLang="ko-KR" sz="900" dirty="0"/>
              <a:t>)‘</a:t>
            </a:r>
          </a:p>
          <a:p>
            <a:r>
              <a:rPr lang="en-US" altLang="ko-KR" sz="900" dirty="0"/>
              <a:t>- ‘</a:t>
            </a:r>
            <a:r>
              <a:rPr lang="ko-KR" altLang="en-US" sz="900" dirty="0"/>
              <a:t>주문 취소</a:t>
            </a:r>
            <a:r>
              <a:rPr lang="en-US" altLang="ko-KR" sz="900" dirty="0"/>
              <a:t>(</a:t>
            </a:r>
            <a:r>
              <a:rPr lang="ko-KR" altLang="en-US" sz="900" dirty="0"/>
              <a:t>쇼핑몰 사정</a:t>
            </a:r>
            <a:r>
              <a:rPr lang="en-US" altLang="ko-KR" sz="900" dirty="0"/>
              <a:t>)’</a:t>
            </a:r>
          </a:p>
          <a:p>
            <a:r>
              <a:rPr lang="en-US" altLang="ko-KR" sz="900" dirty="0"/>
              <a:t>- ‘</a:t>
            </a:r>
            <a:r>
              <a:rPr lang="ko-KR" altLang="en-US" sz="900" dirty="0"/>
              <a:t>주문 취소</a:t>
            </a:r>
            <a:r>
              <a:rPr lang="en-US" altLang="ko-KR" sz="900" dirty="0"/>
              <a:t>(</a:t>
            </a:r>
            <a:r>
              <a:rPr lang="ko-KR" altLang="en-US" sz="900" dirty="0"/>
              <a:t>주문자 요청</a:t>
            </a:r>
            <a:r>
              <a:rPr lang="en-US" altLang="ko-KR" sz="900" dirty="0"/>
              <a:t>)’</a:t>
            </a:r>
          </a:p>
          <a:p>
            <a:r>
              <a:rPr lang="en-US" altLang="ko-KR" sz="900" dirty="0"/>
              <a:t>- ‘</a:t>
            </a:r>
            <a:r>
              <a:rPr lang="ko-KR" altLang="en-US" sz="900" dirty="0"/>
              <a:t>교환</a:t>
            </a:r>
            <a:r>
              <a:rPr lang="en-US" altLang="ko-KR" sz="900" dirty="0"/>
              <a:t>(</a:t>
            </a:r>
            <a:r>
              <a:rPr lang="ko-KR" altLang="en-US" sz="900" dirty="0"/>
              <a:t>재배송중</a:t>
            </a:r>
            <a:r>
              <a:rPr lang="en-US" altLang="ko-KR" sz="900" dirty="0"/>
              <a:t>)’</a:t>
            </a:r>
          </a:p>
          <a:p>
            <a:endParaRPr lang="en-US" altLang="ko-KR" sz="900" dirty="0"/>
          </a:p>
          <a:p>
            <a:r>
              <a:rPr lang="ko-KR" altLang="en-US" sz="900" dirty="0"/>
              <a:t>을 추가할 수 있을까요</a:t>
            </a:r>
            <a:r>
              <a:rPr lang="en-US" altLang="ko-KR" sz="900" dirty="0"/>
              <a:t>? (</a:t>
            </a:r>
            <a:r>
              <a:rPr lang="ko-KR" altLang="en-US" sz="900" dirty="0"/>
              <a:t>주문 취소 시</a:t>
            </a:r>
            <a:r>
              <a:rPr lang="en-US" altLang="ko-KR" sz="900" dirty="0"/>
              <a:t>, </a:t>
            </a:r>
            <a:r>
              <a:rPr lang="ko-KR" altLang="en-US" sz="900" dirty="0"/>
              <a:t>해당 결제 취소됨</a:t>
            </a:r>
            <a:r>
              <a:rPr lang="en-US" altLang="ko-KR" sz="900" dirty="0"/>
              <a:t>)</a:t>
            </a:r>
          </a:p>
          <a:p>
            <a:r>
              <a:rPr lang="ko-KR" altLang="en-US" sz="900" dirty="0"/>
              <a:t>재고 부족</a:t>
            </a:r>
            <a:r>
              <a:rPr lang="en-US" altLang="ko-KR" sz="900" dirty="0"/>
              <a:t>, </a:t>
            </a:r>
            <a:r>
              <a:rPr lang="ko-KR" altLang="en-US" sz="900" dirty="0"/>
              <a:t>쇼핑몰 사정</a:t>
            </a:r>
            <a:r>
              <a:rPr lang="en-US" altLang="ko-KR" sz="900" dirty="0"/>
              <a:t>, </a:t>
            </a:r>
            <a:r>
              <a:rPr lang="ko-KR" altLang="en-US" sz="900" dirty="0"/>
              <a:t>주문자 요청은 단순히 앱 표시를 위한 내용입니다</a:t>
            </a:r>
            <a:r>
              <a:rPr lang="en-US" altLang="ko-KR" sz="900" dirty="0"/>
              <a:t>.</a:t>
            </a:r>
          </a:p>
          <a:p>
            <a:endParaRPr lang="en-US" altLang="ko-KR" sz="900" dirty="0"/>
          </a:p>
          <a:p>
            <a:r>
              <a:rPr lang="ko-KR" altLang="en-US" sz="900" dirty="0"/>
              <a:t>현재는 앱 사용자가 취소</a:t>
            </a:r>
            <a:r>
              <a:rPr lang="en-US" altLang="ko-KR" sz="900" dirty="0"/>
              <a:t> </a:t>
            </a:r>
            <a:r>
              <a:rPr lang="ko-KR" altLang="en-US" sz="900" dirty="0"/>
              <a:t>신청을 하지 않으면 취소 처리가 불가합니다</a:t>
            </a:r>
            <a:r>
              <a:rPr lang="en-US" altLang="ko-KR" sz="900" dirty="0"/>
              <a:t>.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0E3F78A-CF97-9D26-88CE-0FC0C8915B85}"/>
              </a:ext>
            </a:extLst>
          </p:cNvPr>
          <p:cNvSpPr/>
          <p:nvPr/>
        </p:nvSpPr>
        <p:spPr>
          <a:xfrm>
            <a:off x="3414320" y="3429001"/>
            <a:ext cx="1451296" cy="82421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2643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1A112A2-82DF-38A4-4A63-C3F2EF438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59" y="200025"/>
            <a:ext cx="4133762" cy="361424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62439453-FFBD-5A7D-B152-27FC4DE021AA}"/>
              </a:ext>
            </a:extLst>
          </p:cNvPr>
          <p:cNvSpPr/>
          <p:nvPr/>
        </p:nvSpPr>
        <p:spPr>
          <a:xfrm>
            <a:off x="211958" y="3835377"/>
            <a:ext cx="6600596" cy="282259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3FBA38-4507-07BF-474D-C714D6F7A7EF}"/>
              </a:ext>
            </a:extLst>
          </p:cNvPr>
          <p:cNvSpPr txBox="1"/>
          <p:nvPr/>
        </p:nvSpPr>
        <p:spPr>
          <a:xfrm>
            <a:off x="286720" y="3899620"/>
            <a:ext cx="6451072" cy="557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7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*</a:t>
            </a:r>
            <a:r>
              <a:rPr lang="ko-KR" altLang="en-US" sz="7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상품 정보 제공 고시</a:t>
            </a:r>
            <a:r>
              <a:rPr lang="en-US" altLang="ko-KR" sz="7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r>
              <a:rPr lang="ko-KR" altLang="en-US" sz="7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                              상품군 선택</a:t>
            </a:r>
            <a:endParaRPr lang="en-US" altLang="ko-KR" sz="7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7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                                         </a:t>
            </a:r>
            <a:r>
              <a:rPr lang="ko-KR" altLang="en-US" sz="7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                                </a:t>
            </a:r>
            <a:endParaRPr lang="en-US" altLang="ko-KR" sz="7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7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                                                                          ‘</a:t>
            </a:r>
            <a:r>
              <a:rPr lang="ko-KR" altLang="en-US" sz="7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상품 상세 참조</a:t>
            </a:r>
            <a:r>
              <a:rPr lang="en-US" altLang="ko-KR" sz="7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’</a:t>
            </a:r>
            <a:r>
              <a:rPr lang="ko-KR" altLang="en-US" sz="7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로 일괄 입력</a:t>
            </a:r>
            <a:r>
              <a:rPr lang="en-US" altLang="ko-KR" sz="7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</a:t>
            </a:r>
            <a:r>
              <a:rPr lang="ko-KR" altLang="en-US" sz="7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선택 시</a:t>
            </a:r>
            <a:r>
              <a:rPr lang="en-US" altLang="ko-KR" sz="7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, </a:t>
            </a:r>
            <a:r>
              <a:rPr lang="ko-KR" altLang="en-US" sz="7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기존에 입력된 내용은 삭제됩니다</a:t>
            </a:r>
            <a:r>
              <a:rPr lang="en-US" altLang="ko-KR" sz="7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AB134E-A391-5CD9-459F-3A23312DFB9B}"/>
              </a:ext>
            </a:extLst>
          </p:cNvPr>
          <p:cNvSpPr txBox="1"/>
          <p:nvPr/>
        </p:nvSpPr>
        <p:spPr>
          <a:xfrm>
            <a:off x="1721632" y="4175027"/>
            <a:ext cx="2560557" cy="2275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 altLang="ko-KR" sz="7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>
              <a:lnSpc>
                <a:spcPct val="200000"/>
              </a:lnSpc>
            </a:pPr>
            <a:endParaRPr lang="en-US" altLang="ko-KR" sz="2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*</a:t>
            </a:r>
            <a:r>
              <a:rPr lang="ko-KR" altLang="en-US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제품 소재                   </a:t>
            </a:r>
            <a:endParaRPr lang="en-US" altLang="ko-KR" sz="7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*</a:t>
            </a:r>
            <a:r>
              <a:rPr lang="ko-KR" altLang="en-US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색상</a:t>
            </a:r>
            <a:endParaRPr lang="en-US" altLang="ko-KR" sz="7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*</a:t>
            </a:r>
            <a:r>
              <a:rPr lang="ko-KR" altLang="en-US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치수</a:t>
            </a:r>
            <a:endParaRPr lang="en-US" altLang="ko-KR" sz="7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*</a:t>
            </a:r>
            <a:r>
              <a:rPr lang="ko-KR" altLang="en-US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제조자</a:t>
            </a:r>
            <a:r>
              <a:rPr lang="en-US" altLang="ko-KR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</a:t>
            </a:r>
            <a:r>
              <a:rPr lang="ko-KR" altLang="en-US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수입자</a:t>
            </a:r>
            <a:r>
              <a:rPr lang="en-US" altLang="ko-KR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US" altLang="ko-KR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*</a:t>
            </a:r>
            <a:r>
              <a:rPr lang="ko-KR" altLang="en-US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제조국</a:t>
            </a:r>
            <a:endParaRPr lang="en-US" altLang="ko-KR" sz="7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*</a:t>
            </a:r>
            <a:r>
              <a:rPr lang="ko-KR" altLang="en-US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세탁 방법 및 취급 시 주의 사항</a:t>
            </a:r>
            <a:endParaRPr lang="en-US" altLang="ko-KR" sz="7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*</a:t>
            </a:r>
            <a:r>
              <a:rPr lang="ko-KR" altLang="en-US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제조연월</a:t>
            </a:r>
            <a:endParaRPr lang="en-US" altLang="ko-KR" sz="7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*</a:t>
            </a:r>
            <a:r>
              <a:rPr lang="ko-KR" altLang="en-US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품질보증기준</a:t>
            </a:r>
            <a:endParaRPr lang="en-US" altLang="ko-KR" sz="7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*A/S </a:t>
            </a:r>
            <a:r>
              <a:rPr lang="ko-KR" altLang="en-US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책임자와 전화번호</a:t>
            </a:r>
            <a:endParaRPr lang="en-US" altLang="ko-KR" sz="7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8D8969A2-B663-5391-D61E-74B7EF1B42AE}"/>
              </a:ext>
            </a:extLst>
          </p:cNvPr>
          <p:cNvSpPr/>
          <p:nvPr/>
        </p:nvSpPr>
        <p:spPr>
          <a:xfrm>
            <a:off x="3002409" y="4529232"/>
            <a:ext cx="1482725" cy="1701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4C707F4-703F-0BA7-9D17-2837FF605F02}"/>
              </a:ext>
            </a:extLst>
          </p:cNvPr>
          <p:cNvSpPr/>
          <p:nvPr/>
        </p:nvSpPr>
        <p:spPr>
          <a:xfrm>
            <a:off x="3002409" y="4741044"/>
            <a:ext cx="1482725" cy="1701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8DF75EE0-2C73-1CE3-17BE-1C08984AAC38}"/>
              </a:ext>
            </a:extLst>
          </p:cNvPr>
          <p:cNvSpPr/>
          <p:nvPr/>
        </p:nvSpPr>
        <p:spPr>
          <a:xfrm>
            <a:off x="3002409" y="4952856"/>
            <a:ext cx="1482725" cy="1701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0BD4E29F-8AD0-B22B-189D-0533CAA7A1DB}"/>
              </a:ext>
            </a:extLst>
          </p:cNvPr>
          <p:cNvSpPr/>
          <p:nvPr/>
        </p:nvSpPr>
        <p:spPr>
          <a:xfrm>
            <a:off x="3002409" y="5164668"/>
            <a:ext cx="1482725" cy="1701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D08CE81B-8500-6EB1-8445-F91FD40D1FD8}"/>
              </a:ext>
            </a:extLst>
          </p:cNvPr>
          <p:cNvSpPr/>
          <p:nvPr/>
        </p:nvSpPr>
        <p:spPr>
          <a:xfrm>
            <a:off x="3002409" y="5376480"/>
            <a:ext cx="1482725" cy="1701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BD8D279E-F789-F1A9-77EE-28312CD18F55}"/>
              </a:ext>
            </a:extLst>
          </p:cNvPr>
          <p:cNvSpPr/>
          <p:nvPr/>
        </p:nvSpPr>
        <p:spPr>
          <a:xfrm>
            <a:off x="3002409" y="5588292"/>
            <a:ext cx="1482725" cy="1701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2C4FC34A-BF93-DA0E-2AC1-3E7C2D87544E}"/>
              </a:ext>
            </a:extLst>
          </p:cNvPr>
          <p:cNvSpPr/>
          <p:nvPr/>
        </p:nvSpPr>
        <p:spPr>
          <a:xfrm>
            <a:off x="3002409" y="5800104"/>
            <a:ext cx="1482725" cy="1701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968B36E5-E31F-DD13-CEAB-9FE4DC4ED25B}"/>
              </a:ext>
            </a:extLst>
          </p:cNvPr>
          <p:cNvSpPr/>
          <p:nvPr/>
        </p:nvSpPr>
        <p:spPr>
          <a:xfrm>
            <a:off x="3002409" y="6011916"/>
            <a:ext cx="1482725" cy="1701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40197A72-8427-21FF-FCA1-F6C57E06C05A}"/>
              </a:ext>
            </a:extLst>
          </p:cNvPr>
          <p:cNvSpPr/>
          <p:nvPr/>
        </p:nvSpPr>
        <p:spPr>
          <a:xfrm>
            <a:off x="1792441" y="4254553"/>
            <a:ext cx="180311" cy="1701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00D448-D644-04C9-B34E-1EFE3EE8781C}"/>
              </a:ext>
            </a:extLst>
          </p:cNvPr>
          <p:cNvSpPr txBox="1"/>
          <p:nvPr/>
        </p:nvSpPr>
        <p:spPr>
          <a:xfrm>
            <a:off x="1767861" y="4213131"/>
            <a:ext cx="238229" cy="234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√</a:t>
            </a:r>
            <a:endParaRPr lang="en-US" altLang="ko-KR" sz="7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3923D153-F44A-D080-7E52-907BE979EE50}"/>
              </a:ext>
            </a:extLst>
          </p:cNvPr>
          <p:cNvSpPr/>
          <p:nvPr/>
        </p:nvSpPr>
        <p:spPr>
          <a:xfrm>
            <a:off x="2673789" y="3934759"/>
            <a:ext cx="1482725" cy="1701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bg1">
                    <a:lumMod val="50000"/>
                  </a:schemeClr>
                </a:solidFill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선택                                        ∨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E60C73-FC6F-ADAB-D84E-7798FED818CE}"/>
              </a:ext>
            </a:extLst>
          </p:cNvPr>
          <p:cNvSpPr txBox="1"/>
          <p:nvPr/>
        </p:nvSpPr>
        <p:spPr>
          <a:xfrm>
            <a:off x="7066530" y="5077645"/>
            <a:ext cx="3853003" cy="1477328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900" b="1" dirty="0"/>
              <a:t>상품군</a:t>
            </a:r>
            <a:r>
              <a:rPr lang="en-US" altLang="ko-KR" sz="900" b="1" dirty="0"/>
              <a:t>(</a:t>
            </a:r>
            <a:r>
              <a:rPr lang="ko-KR" altLang="en-US" sz="900" b="1" dirty="0"/>
              <a:t>셀렉트 박스</a:t>
            </a:r>
            <a:r>
              <a:rPr lang="en-US" altLang="ko-KR" sz="900" b="1" dirty="0"/>
              <a:t>)</a:t>
            </a:r>
            <a:r>
              <a:rPr lang="ko-KR" altLang="en-US" sz="900" b="1" dirty="0"/>
              <a:t>에 따라 상품 정보 제공 고시 항목</a:t>
            </a:r>
            <a:endParaRPr lang="en-US" altLang="ko-KR" sz="900" b="1" dirty="0"/>
          </a:p>
          <a:p>
            <a:r>
              <a:rPr lang="en-US" altLang="ko-KR" sz="900" b="1" dirty="0"/>
              <a:t>(</a:t>
            </a:r>
            <a:r>
              <a:rPr lang="ko-KR" altLang="en-US" sz="900" b="1" dirty="0"/>
              <a:t>아래 인풋박스 항목</a:t>
            </a:r>
            <a:r>
              <a:rPr lang="en-US" altLang="ko-KR" sz="900" b="1" dirty="0"/>
              <a:t>)</a:t>
            </a:r>
            <a:r>
              <a:rPr lang="ko-KR" altLang="en-US" sz="900" b="1" dirty="0"/>
              <a:t>가 바뀝니다</a:t>
            </a:r>
            <a:r>
              <a:rPr lang="en-US" altLang="ko-KR" sz="900" b="1" dirty="0"/>
              <a:t>.</a:t>
            </a:r>
          </a:p>
          <a:p>
            <a:endParaRPr lang="en-US" altLang="ko-KR" sz="900" b="1" dirty="0"/>
          </a:p>
          <a:p>
            <a:r>
              <a:rPr lang="ko-KR" altLang="en-US" sz="900" b="1" dirty="0"/>
              <a:t>상품군 </a:t>
            </a:r>
            <a:r>
              <a:rPr lang="en-US" altLang="ko-KR" sz="900" b="1" dirty="0"/>
              <a:t>: </a:t>
            </a:r>
            <a:r>
              <a:rPr lang="ko-KR" altLang="en-US" sz="900" b="1" dirty="0"/>
              <a:t>고시 항목 전체 </a:t>
            </a:r>
            <a:r>
              <a:rPr lang="en-US" altLang="ko-KR" sz="900" b="1" dirty="0"/>
              <a:t>40</a:t>
            </a:r>
            <a:r>
              <a:rPr lang="ko-KR" altLang="en-US" sz="900" b="1" dirty="0"/>
              <a:t>개 중 </a:t>
            </a:r>
            <a:r>
              <a:rPr lang="en-US" altLang="ko-KR" sz="900" b="1" dirty="0"/>
              <a:t>26</a:t>
            </a:r>
            <a:r>
              <a:rPr lang="ko-KR" altLang="en-US" sz="900" b="1" dirty="0"/>
              <a:t>개 사용</a:t>
            </a:r>
            <a:r>
              <a:rPr lang="en-US" altLang="ko-KR" sz="900" b="1" dirty="0"/>
              <a:t>(</a:t>
            </a:r>
            <a:r>
              <a:rPr lang="ko-KR" altLang="en-US" sz="900" b="1" dirty="0"/>
              <a:t>엑셀 </a:t>
            </a:r>
            <a:r>
              <a:rPr lang="en-US" altLang="ko-KR" sz="900" b="1" dirty="0"/>
              <a:t>[</a:t>
            </a:r>
            <a:r>
              <a:rPr lang="ko-KR" altLang="en-US" sz="900" b="1" dirty="0"/>
              <a:t>사용 항목</a:t>
            </a:r>
            <a:r>
              <a:rPr lang="en-US" altLang="ko-KR" sz="900" b="1" dirty="0"/>
              <a:t>] </a:t>
            </a:r>
            <a:r>
              <a:rPr lang="ko-KR" altLang="en-US" sz="900" b="1" dirty="0"/>
              <a:t>시트</a:t>
            </a:r>
            <a:r>
              <a:rPr lang="en-US" altLang="ko-KR" sz="900" b="1" dirty="0"/>
              <a:t>)</a:t>
            </a:r>
          </a:p>
          <a:p>
            <a:endParaRPr lang="en-US" altLang="ko-KR" sz="900" dirty="0"/>
          </a:p>
          <a:p>
            <a:r>
              <a:rPr lang="en-US" altLang="ko-KR" sz="900" dirty="0"/>
              <a:t>- </a:t>
            </a:r>
            <a:r>
              <a:rPr lang="ko-KR" altLang="en-US" sz="900" dirty="0"/>
              <a:t>상품군에 따른 항목은 엑셀</a:t>
            </a:r>
            <a:r>
              <a:rPr lang="en-US" altLang="ko-KR" sz="900" dirty="0"/>
              <a:t>([</a:t>
            </a:r>
            <a:r>
              <a:rPr lang="ko-KR" altLang="en-US" sz="900" dirty="0"/>
              <a:t>항목</a:t>
            </a:r>
            <a:r>
              <a:rPr lang="en-US" altLang="ko-KR" sz="900" dirty="0"/>
              <a:t>] </a:t>
            </a:r>
            <a:r>
              <a:rPr lang="ko-KR" altLang="en-US" sz="900" dirty="0"/>
              <a:t>시트</a:t>
            </a:r>
            <a:r>
              <a:rPr lang="en-US" altLang="ko-KR" sz="900" dirty="0"/>
              <a:t>)</a:t>
            </a:r>
            <a:r>
              <a:rPr lang="ko-KR" altLang="en-US" sz="900" dirty="0"/>
              <a:t>로 전달드리겠습니다</a:t>
            </a:r>
            <a:r>
              <a:rPr lang="en-US" altLang="ko-KR" sz="900" dirty="0"/>
              <a:t>. </a:t>
            </a:r>
          </a:p>
          <a:p>
            <a:r>
              <a:rPr lang="en-US" altLang="ko-KR" sz="900" dirty="0"/>
              <a:t>- </a:t>
            </a:r>
            <a:r>
              <a:rPr lang="ko-KR" altLang="en-US" sz="900" dirty="0"/>
              <a:t>항목에 따른 필드는 </a:t>
            </a:r>
            <a:r>
              <a:rPr lang="en-US" altLang="ko-KR" sz="900" dirty="0"/>
              <a:t>input </a:t>
            </a:r>
            <a:r>
              <a:rPr lang="ko-KR" altLang="en-US" sz="900" dirty="0"/>
              <a:t>박스로 처리해주시고</a:t>
            </a:r>
            <a:r>
              <a:rPr lang="en-US" altLang="ko-KR" sz="900" dirty="0"/>
              <a:t>, </a:t>
            </a:r>
          </a:p>
          <a:p>
            <a:r>
              <a:rPr lang="en-US" altLang="ko-KR" sz="900" dirty="0"/>
              <a:t>- </a:t>
            </a:r>
            <a:r>
              <a:rPr lang="ko-KR" altLang="en-US" sz="900" dirty="0"/>
              <a:t>필수 여부는 전부 필수 </a:t>
            </a:r>
            <a:r>
              <a:rPr lang="en-US" altLang="ko-KR" sz="900" dirty="0"/>
              <a:t>x</a:t>
            </a:r>
            <a:r>
              <a:rPr lang="ko-KR" altLang="en-US" sz="900" dirty="0"/>
              <a:t>로 부탁드립니다</a:t>
            </a:r>
            <a:r>
              <a:rPr lang="en-US" altLang="ko-KR" sz="900" dirty="0"/>
              <a:t>. </a:t>
            </a:r>
          </a:p>
          <a:p>
            <a:r>
              <a:rPr lang="en-US" altLang="ko-KR" sz="900" dirty="0"/>
              <a:t>- </a:t>
            </a:r>
            <a:r>
              <a:rPr lang="ko-KR" altLang="en-US" sz="900" dirty="0"/>
              <a:t>체크박스 선택 시</a:t>
            </a:r>
            <a:r>
              <a:rPr lang="en-US" altLang="ko-KR" sz="900" dirty="0"/>
              <a:t>, </a:t>
            </a:r>
            <a:r>
              <a:rPr lang="ko-KR" altLang="en-US" sz="900" dirty="0"/>
              <a:t>기존에 입력된 내용과 관계없이 바로 모든 필드를 </a:t>
            </a:r>
            <a:r>
              <a:rPr lang="en-US" altLang="ko-KR" sz="900" dirty="0"/>
              <a:t>‘</a:t>
            </a:r>
            <a:r>
              <a:rPr lang="ko-KR" altLang="en-US" sz="900" dirty="0"/>
              <a:t>상품 상세 참조</a:t>
            </a:r>
            <a:r>
              <a:rPr lang="en-US" altLang="ko-KR" sz="900" dirty="0"/>
              <a:t>’</a:t>
            </a:r>
            <a:r>
              <a:rPr lang="ko-KR" altLang="en-US" sz="900" dirty="0"/>
              <a:t>라는 텍스트로 채워지도록 부탁드립니다 </a:t>
            </a:r>
            <a:r>
              <a:rPr lang="en-US" altLang="ko-KR" sz="900" dirty="0"/>
              <a:t>!</a:t>
            </a: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2CAD1061-E9CF-C3F8-BE10-8AC5564D3B59}"/>
              </a:ext>
            </a:extLst>
          </p:cNvPr>
          <p:cNvSpPr/>
          <p:nvPr/>
        </p:nvSpPr>
        <p:spPr>
          <a:xfrm>
            <a:off x="3001910" y="6238017"/>
            <a:ext cx="1482725" cy="1701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F6C2CC6-925F-6E3C-78CE-6BD98B25A53A}"/>
              </a:ext>
            </a:extLst>
          </p:cNvPr>
          <p:cNvSpPr txBox="1"/>
          <p:nvPr/>
        </p:nvSpPr>
        <p:spPr>
          <a:xfrm>
            <a:off x="6669715" y="4587934"/>
            <a:ext cx="3421983" cy="369332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en-US" altLang="ko-KR" sz="900"/>
              <a:t>[</a:t>
            </a:r>
            <a:r>
              <a:rPr lang="ko-KR" altLang="en-US" sz="900"/>
              <a:t>스토리 쇼핑 관리 </a:t>
            </a:r>
            <a:r>
              <a:rPr lang="en-US" altLang="ko-KR" sz="900"/>
              <a:t>&gt; </a:t>
            </a:r>
            <a:r>
              <a:rPr lang="ko-KR" altLang="en-US" sz="900"/>
              <a:t>상품 등록 관리</a:t>
            </a:r>
            <a:r>
              <a:rPr lang="en-US" altLang="ko-KR" sz="900"/>
              <a:t>]</a:t>
            </a:r>
            <a:r>
              <a:rPr lang="ko-KR" altLang="en-US" sz="900"/>
              <a:t>에서</a:t>
            </a:r>
            <a:endParaRPr lang="en-US" altLang="ko-KR" sz="900"/>
          </a:p>
          <a:p>
            <a:r>
              <a:rPr lang="ko-KR" altLang="en-US" sz="900"/>
              <a:t>가장 아래에 상품 정보 제공 고시 입력란 추가 부탁드립니다</a:t>
            </a:r>
            <a:r>
              <a:rPr lang="en-US" altLang="ko-KR" sz="900"/>
              <a:t> !</a:t>
            </a:r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A93FB149-BE22-1837-B6F3-DB977897684F}"/>
              </a:ext>
            </a:extLst>
          </p:cNvPr>
          <p:cNvCxnSpPr>
            <a:cxnSpLocks/>
          </p:cNvCxnSpPr>
          <p:nvPr/>
        </p:nvCxnSpPr>
        <p:spPr>
          <a:xfrm>
            <a:off x="1173192" y="4052712"/>
            <a:ext cx="5483345" cy="688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직선 화살표 연결선 218">
            <a:extLst>
              <a:ext uri="{FF2B5EF4-FFF2-40B4-BE49-F238E27FC236}">
                <a16:creationId xmlns:a16="http://schemas.microsoft.com/office/drawing/2014/main" id="{73C6A2CB-AEA1-5505-1E98-C5B2735D98C7}"/>
              </a:ext>
            </a:extLst>
          </p:cNvPr>
          <p:cNvCxnSpPr>
            <a:cxnSpLocks/>
          </p:cNvCxnSpPr>
          <p:nvPr/>
        </p:nvCxnSpPr>
        <p:spPr>
          <a:xfrm>
            <a:off x="4133157" y="4024310"/>
            <a:ext cx="2972452" cy="1206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직선 화살표 연결선 220">
            <a:extLst>
              <a:ext uri="{FF2B5EF4-FFF2-40B4-BE49-F238E27FC236}">
                <a16:creationId xmlns:a16="http://schemas.microsoft.com/office/drawing/2014/main" id="{3881DE1D-6D98-4FBD-E319-EDE0DCE26442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2269625" y="4616098"/>
            <a:ext cx="4796905" cy="1200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254698" y="183180"/>
            <a:ext cx="4070984" cy="493981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dirty="0" smtClean="0"/>
              <a:t>1.Menu navigation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</a:t>
            </a:r>
            <a:r>
              <a:rPr lang="ko-KR" altLang="en-US" sz="900" dirty="0"/>
              <a:t>스토리 쇼핑 관리 </a:t>
            </a:r>
            <a:r>
              <a:rPr lang="en-US" altLang="ko-KR" sz="900" dirty="0"/>
              <a:t>&gt; </a:t>
            </a:r>
            <a:r>
              <a:rPr lang="ko-KR" altLang="en-US" sz="900" dirty="0"/>
              <a:t>상품 등록 관리 </a:t>
            </a:r>
            <a:r>
              <a:rPr lang="en-US" altLang="ko-KR" sz="900" b="1" dirty="0"/>
              <a:t>(/</a:t>
            </a:r>
            <a:r>
              <a:rPr lang="en-US" altLang="ko-KR" sz="900" b="1" dirty="0" err="1"/>
              <a:t>onlineProduct</a:t>
            </a:r>
            <a:r>
              <a:rPr lang="en-US" altLang="ko-KR" sz="900" b="1" dirty="0" smtClean="0"/>
              <a:t>) &gt; </a:t>
            </a:r>
            <a:r>
              <a:rPr lang="ko-KR" altLang="en-US" sz="900" b="1" dirty="0" smtClean="0"/>
              <a:t>추가</a:t>
            </a:r>
            <a:r>
              <a:rPr lang="en-US" altLang="ko-KR" sz="900" b="1" dirty="0" smtClean="0"/>
              <a:t>(add), </a:t>
            </a:r>
            <a:r>
              <a:rPr lang="ko-KR" altLang="en-US" sz="900" b="1" dirty="0" smtClean="0"/>
              <a:t>상세</a:t>
            </a:r>
            <a:r>
              <a:rPr lang="en-US" altLang="ko-KR" sz="900" b="1" dirty="0" smtClean="0"/>
              <a:t>(Modify)</a:t>
            </a:r>
            <a:endParaRPr lang="en-US" altLang="ko-KR" sz="900" dirty="0" smtClean="0"/>
          </a:p>
          <a:p>
            <a:endParaRPr lang="en-US" altLang="ko-KR" sz="900" dirty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2.fields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1) </a:t>
            </a:r>
            <a:r>
              <a:rPr lang="ko-KR" altLang="en-US" sz="900" b="1" dirty="0" smtClean="0">
                <a:latin typeface="+mn-ea"/>
              </a:rPr>
              <a:t>상품 정보 제공 고시 </a:t>
            </a:r>
            <a:r>
              <a:rPr lang="en-US" altLang="ko-KR" sz="900" b="1" dirty="0" smtClean="0">
                <a:latin typeface="+mn-ea"/>
              </a:rPr>
              <a:t>(NEW)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a) </a:t>
            </a:r>
            <a:r>
              <a:rPr lang="ko-KR" altLang="en-US" sz="900" dirty="0" smtClean="0">
                <a:latin typeface="+mn-ea"/>
              </a:rPr>
              <a:t>상품군 선택 </a:t>
            </a:r>
            <a:r>
              <a:rPr lang="en-US" altLang="ko-KR" sz="900" dirty="0" smtClean="0">
                <a:latin typeface="+mn-ea"/>
              </a:rPr>
              <a:t>(product group)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 a-1) </a:t>
            </a:r>
            <a:r>
              <a:rPr lang="en-US" altLang="ko-KR" sz="900" dirty="0" err="1" smtClean="0">
                <a:latin typeface="+mn-ea"/>
              </a:rPr>
              <a:t>selectbox</a:t>
            </a:r>
            <a:r>
              <a:rPr lang="en-US" altLang="ko-KR" sz="900" dirty="0" smtClean="0">
                <a:latin typeface="+mn-ea"/>
              </a:rPr>
              <a:t> options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   - </a:t>
            </a:r>
            <a:r>
              <a:rPr lang="ko-KR" altLang="en-US" sz="900" dirty="0" smtClean="0">
                <a:latin typeface="+mn-ea"/>
              </a:rPr>
              <a:t>선택</a:t>
            </a:r>
            <a:r>
              <a:rPr lang="en-US" altLang="ko-KR" sz="900" dirty="0" smtClean="0">
                <a:latin typeface="+mn-ea"/>
              </a:rPr>
              <a:t>(select)</a:t>
            </a:r>
          </a:p>
          <a:p>
            <a:r>
              <a:rPr lang="en-US" altLang="ko-KR" sz="900" dirty="0">
                <a:latin typeface="+mn-ea"/>
              </a:rPr>
              <a:t>         - </a:t>
            </a:r>
            <a:r>
              <a:rPr lang="en-US" altLang="ko-KR" sz="900" dirty="0" smtClean="0">
                <a:latin typeface="+mn-ea"/>
              </a:rPr>
              <a:t>product group list (logic)</a:t>
            </a:r>
            <a:br>
              <a:rPr lang="en-US" altLang="ko-KR" sz="900" dirty="0" smtClean="0">
                <a:latin typeface="+mn-ea"/>
              </a:rPr>
            </a:br>
            <a:r>
              <a:rPr lang="en-US" altLang="ko-KR" sz="900" dirty="0" smtClean="0">
                <a:latin typeface="+mn-ea"/>
              </a:rPr>
              <a:t>           DB </a:t>
            </a:r>
            <a:r>
              <a:rPr lang="en-US" altLang="ko-KR" sz="900" dirty="0">
                <a:latin typeface="+mn-ea"/>
              </a:rPr>
              <a:t>(</a:t>
            </a:r>
            <a:r>
              <a:rPr lang="en-US" altLang="ko-KR" sz="900" dirty="0" err="1" smtClean="0">
                <a:latin typeface="+mn-ea"/>
              </a:rPr>
              <a:t>st_setting_product_item</a:t>
            </a:r>
            <a:r>
              <a:rPr lang="en-US" altLang="ko-KR" sz="900" dirty="0" smtClean="0">
                <a:latin typeface="+mn-ea"/>
              </a:rPr>
              <a:t>)</a:t>
            </a:r>
            <a:br>
              <a:rPr lang="en-US" altLang="ko-KR" sz="900" dirty="0" smtClean="0">
                <a:latin typeface="+mn-ea"/>
              </a:rPr>
            </a:br>
            <a:r>
              <a:rPr lang="en-US" altLang="ko-KR" sz="900" dirty="0">
                <a:latin typeface="+mn-ea"/>
              </a:rPr>
              <a:t>           select: </a:t>
            </a:r>
            <a:r>
              <a:rPr lang="en-US" altLang="ko-KR" sz="900" dirty="0" err="1" smtClean="0">
                <a:latin typeface="+mn-ea"/>
              </a:rPr>
              <a:t>product_group_name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          group by </a:t>
            </a:r>
            <a:r>
              <a:rPr lang="en-US" altLang="ko-KR" sz="900" dirty="0" err="1" smtClean="0">
                <a:latin typeface="+mn-ea"/>
              </a:rPr>
              <a:t>product_group_code</a:t>
            </a:r>
            <a:r>
              <a:rPr lang="en-US" altLang="ko-KR" sz="900" dirty="0" smtClean="0">
                <a:latin typeface="+mn-ea"/>
              </a:rPr>
              <a:t/>
            </a:r>
            <a:br>
              <a:rPr lang="en-US" altLang="ko-KR" sz="900" dirty="0" smtClean="0">
                <a:latin typeface="+mn-ea"/>
              </a:rPr>
            </a:br>
            <a:r>
              <a:rPr lang="en-US" altLang="ko-KR" sz="900" dirty="0" smtClean="0">
                <a:latin typeface="+mn-ea"/>
              </a:rPr>
              <a:t>           order by </a:t>
            </a:r>
            <a:r>
              <a:rPr lang="en-US" altLang="ko-KR" sz="900" dirty="0" err="1" smtClean="0">
                <a:latin typeface="+mn-ea"/>
              </a:rPr>
              <a:t>product_group_code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b) checkbox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 - label</a:t>
            </a:r>
            <a:r>
              <a:rPr lang="en-US" altLang="ko-KR" sz="900" dirty="0">
                <a:latin typeface="+mn-ea"/>
              </a:rPr>
              <a:t>: “'</a:t>
            </a:r>
            <a:r>
              <a:rPr lang="ko-KR" altLang="en-US" sz="900" dirty="0">
                <a:latin typeface="+mn-ea"/>
              </a:rPr>
              <a:t>상품 상세 참조</a:t>
            </a:r>
            <a:r>
              <a:rPr lang="en-US" altLang="ko-KR" sz="900" dirty="0">
                <a:latin typeface="+mn-ea"/>
              </a:rPr>
              <a:t>'</a:t>
            </a:r>
            <a:r>
              <a:rPr lang="ko-KR" altLang="en-US" sz="900" dirty="0">
                <a:latin typeface="+mn-ea"/>
              </a:rPr>
              <a:t>로 일괄 입력 </a:t>
            </a:r>
            <a:r>
              <a:rPr lang="en-US" altLang="ko-KR" sz="900" dirty="0">
                <a:latin typeface="+mn-ea"/>
              </a:rPr>
              <a:t>(</a:t>
            </a:r>
            <a:r>
              <a:rPr lang="ko-KR" altLang="en-US" sz="900" dirty="0">
                <a:latin typeface="+mn-ea"/>
              </a:rPr>
              <a:t>선택 시</a:t>
            </a:r>
            <a:r>
              <a:rPr lang="en-US" altLang="ko-KR" sz="900" dirty="0">
                <a:latin typeface="+mn-ea"/>
              </a:rPr>
              <a:t>, </a:t>
            </a:r>
            <a:r>
              <a:rPr lang="ko-KR" altLang="en-US" sz="900" dirty="0">
                <a:latin typeface="+mn-ea"/>
              </a:rPr>
              <a:t>기존에 입력된 내용은 삭제됩니다</a:t>
            </a:r>
            <a:r>
              <a:rPr lang="en-US" altLang="ko-KR" sz="900" dirty="0" smtClean="0">
                <a:latin typeface="+mn-ea"/>
              </a:rPr>
              <a:t>.)”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 - if checked, clear all product item and set by “</a:t>
            </a:r>
            <a:r>
              <a:rPr lang="ko-KR" altLang="en-US" sz="900" dirty="0"/>
              <a:t>상품 상세 </a:t>
            </a:r>
            <a:r>
              <a:rPr lang="ko-KR" altLang="en-US" sz="900" dirty="0" smtClean="0"/>
              <a:t>참조</a:t>
            </a:r>
            <a:r>
              <a:rPr lang="en-US" altLang="ko-KR" sz="900" dirty="0" smtClean="0"/>
              <a:t>”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c) product item list</a:t>
            </a:r>
            <a:br>
              <a:rPr lang="en-US" altLang="ko-KR" sz="900" dirty="0" smtClean="0">
                <a:latin typeface="+mn-ea"/>
              </a:rPr>
            </a:br>
            <a:r>
              <a:rPr lang="en-US" altLang="ko-KR" sz="900" dirty="0" smtClean="0">
                <a:latin typeface="+mn-ea"/>
              </a:rPr>
              <a:t>      [logic]</a:t>
            </a:r>
            <a:br>
              <a:rPr lang="en-US" altLang="ko-KR" sz="900" dirty="0" smtClean="0">
                <a:latin typeface="+mn-ea"/>
              </a:rPr>
            </a:br>
            <a:r>
              <a:rPr lang="en-US" altLang="ko-KR" sz="900" dirty="0" smtClean="0">
                <a:latin typeface="+mn-ea"/>
              </a:rPr>
              <a:t>      </a:t>
            </a:r>
            <a:r>
              <a:rPr lang="en-US" altLang="ko-KR" sz="900" dirty="0">
                <a:latin typeface="+mn-ea"/>
              </a:rPr>
              <a:t>DB (</a:t>
            </a:r>
            <a:r>
              <a:rPr lang="en-US" altLang="ko-KR" sz="900" dirty="0" err="1">
                <a:latin typeface="+mn-ea"/>
              </a:rPr>
              <a:t>st_setting_product_item</a:t>
            </a:r>
            <a:r>
              <a:rPr lang="en-US" altLang="ko-KR" sz="900" dirty="0">
                <a:latin typeface="+mn-ea"/>
              </a:rPr>
              <a:t>)</a:t>
            </a:r>
            <a:br>
              <a:rPr lang="en-US" altLang="ko-KR" sz="900" dirty="0">
                <a:latin typeface="+mn-ea"/>
              </a:rPr>
            </a:br>
            <a:r>
              <a:rPr lang="en-US" altLang="ko-KR" sz="900" dirty="0">
                <a:latin typeface="+mn-ea"/>
              </a:rPr>
              <a:t>      </a:t>
            </a:r>
            <a:r>
              <a:rPr lang="en-US" altLang="ko-KR" sz="900" dirty="0" smtClean="0">
                <a:latin typeface="+mn-ea"/>
              </a:rPr>
              <a:t>select</a:t>
            </a:r>
            <a:r>
              <a:rPr lang="en-US" altLang="ko-KR" sz="900" dirty="0">
                <a:latin typeface="+mn-ea"/>
              </a:rPr>
              <a:t>: </a:t>
            </a:r>
            <a:r>
              <a:rPr lang="en-US" altLang="ko-KR" sz="900" dirty="0" err="1" smtClean="0">
                <a:latin typeface="+mn-ea"/>
              </a:rPr>
              <a:t>product_item_name</a:t>
            </a:r>
            <a:r>
              <a:rPr lang="en-US" altLang="ko-KR" sz="900" dirty="0" smtClean="0">
                <a:latin typeface="+mn-ea"/>
              </a:rPr>
              <a:t/>
            </a:r>
            <a:br>
              <a:rPr lang="en-US" altLang="ko-KR" sz="900" dirty="0" smtClean="0">
                <a:latin typeface="+mn-ea"/>
              </a:rPr>
            </a:br>
            <a:r>
              <a:rPr lang="en-US" altLang="ko-KR" sz="900" dirty="0" smtClean="0">
                <a:latin typeface="+mn-ea"/>
              </a:rPr>
              <a:t>      condition: </a:t>
            </a:r>
            <a:r>
              <a:rPr lang="en-US" altLang="ko-KR" sz="900" dirty="0" err="1" smtClean="0">
                <a:latin typeface="+mn-ea"/>
              </a:rPr>
              <a:t>product_group_code</a:t>
            </a:r>
            <a:r>
              <a:rPr lang="en-US" altLang="ko-KR" sz="900" dirty="0" smtClean="0">
                <a:latin typeface="+mn-ea"/>
              </a:rPr>
              <a:t> = {selected </a:t>
            </a:r>
            <a:r>
              <a:rPr lang="en-US" altLang="ko-KR" sz="900" dirty="0" err="1" smtClean="0">
                <a:latin typeface="+mn-ea"/>
              </a:rPr>
              <a:t>product_group_code</a:t>
            </a:r>
            <a:r>
              <a:rPr lang="en-US" altLang="ko-KR" sz="900" dirty="0" smtClean="0">
                <a:latin typeface="+mn-ea"/>
              </a:rPr>
              <a:t>}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sort</a:t>
            </a:r>
            <a:r>
              <a:rPr lang="en-US" altLang="ko-KR" sz="900" dirty="0">
                <a:latin typeface="+mn-ea"/>
              </a:rPr>
              <a:t>: </a:t>
            </a:r>
            <a:r>
              <a:rPr lang="en-US" altLang="ko-KR" sz="900" dirty="0" err="1" smtClean="0">
                <a:latin typeface="+mn-ea"/>
              </a:rPr>
              <a:t>product_item_code</a:t>
            </a:r>
            <a:r>
              <a:rPr lang="en-US" altLang="ko-KR" sz="900" dirty="0" smtClean="0">
                <a:latin typeface="+mn-ea"/>
              </a:rPr>
              <a:t> ASC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c-1) label</a:t>
            </a:r>
            <a:r>
              <a:rPr lang="en-US" altLang="ko-KR" sz="900" dirty="0">
                <a:latin typeface="+mn-ea"/>
              </a:rPr>
              <a:t>: {</a:t>
            </a:r>
            <a:r>
              <a:rPr lang="en-US" altLang="ko-KR" sz="900" dirty="0" err="1" smtClean="0">
                <a:latin typeface="+mn-ea"/>
              </a:rPr>
              <a:t>product_item_name</a:t>
            </a:r>
            <a:r>
              <a:rPr lang="en-US" altLang="ko-KR" sz="900" dirty="0" smtClean="0">
                <a:latin typeface="+mn-ea"/>
              </a:rPr>
              <a:t>}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c-2) </a:t>
            </a:r>
            <a:r>
              <a:rPr lang="en-US" altLang="ko-KR" sz="900" dirty="0" err="1" smtClean="0">
                <a:latin typeface="+mn-ea"/>
              </a:rPr>
              <a:t>inputbox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  - </a:t>
            </a:r>
            <a:r>
              <a:rPr lang="en-US" altLang="ko-KR" sz="900" b="1" dirty="0" smtClean="0">
                <a:latin typeface="+mn-ea"/>
              </a:rPr>
              <a:t>validation: Not required, max length(256 bytes)</a:t>
            </a:r>
          </a:p>
          <a:p>
            <a:endParaRPr lang="en-US" altLang="ko-KR" sz="900" dirty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3.</a:t>
            </a:r>
            <a:r>
              <a:rPr lang="ko-KR" altLang="en-US" sz="900" dirty="0" smtClean="0">
                <a:latin typeface="+mn-ea"/>
              </a:rPr>
              <a:t>저장</a:t>
            </a:r>
            <a:r>
              <a:rPr lang="en-US" altLang="ko-KR" sz="900" dirty="0" smtClean="0">
                <a:latin typeface="+mn-ea"/>
              </a:rPr>
              <a:t>(save)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1) process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INSERT/UPDATE </a:t>
            </a:r>
            <a:r>
              <a:rPr lang="en-US" altLang="ko-KR" sz="900" b="1" dirty="0" err="1" smtClean="0">
                <a:latin typeface="+mn-ea"/>
              </a:rPr>
              <a:t>st_product_item</a:t>
            </a:r>
            <a:r>
              <a:rPr lang="en-US" altLang="ko-KR" sz="900" b="1" dirty="0">
                <a:latin typeface="+mn-ea"/>
              </a:rPr>
              <a:t> (NEW)</a:t>
            </a:r>
            <a:r>
              <a:rPr lang="en-US" altLang="ko-KR" sz="900" dirty="0">
                <a:latin typeface="+mn-ea"/>
              </a:rPr>
              <a:t/>
            </a:r>
            <a:br>
              <a:rPr lang="en-US" altLang="ko-KR" sz="900" dirty="0">
                <a:latin typeface="+mn-ea"/>
              </a:rPr>
            </a:br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</a:t>
            </a:r>
            <a:r>
              <a:rPr lang="en-US" altLang="ko-KR" sz="900" dirty="0" err="1" smtClean="0">
                <a:latin typeface="+mn-ea"/>
              </a:rPr>
              <a:t>product_group_code</a:t>
            </a:r>
            <a:r>
              <a:rPr lang="en-US" altLang="ko-KR" sz="900" dirty="0" smtClean="0">
                <a:latin typeface="+mn-ea"/>
              </a:rPr>
              <a:t> : {selected one}</a:t>
            </a:r>
            <a:br>
              <a:rPr lang="en-US" altLang="ko-KR" sz="900" dirty="0" smtClean="0">
                <a:latin typeface="+mn-ea"/>
              </a:rPr>
            </a:br>
            <a:r>
              <a:rPr lang="en-US" altLang="ko-KR" sz="900" dirty="0" smtClean="0">
                <a:latin typeface="+mn-ea"/>
              </a:rPr>
              <a:t>      </a:t>
            </a:r>
            <a:r>
              <a:rPr lang="en-US" altLang="ko-KR" sz="900" dirty="0" err="1" smtClean="0">
                <a:latin typeface="+mn-ea"/>
              </a:rPr>
              <a:t>product_item_code</a:t>
            </a:r>
            <a:r>
              <a:rPr lang="en-US" altLang="ko-KR" sz="900" dirty="0" smtClean="0">
                <a:latin typeface="+mn-ea"/>
              </a:rPr>
              <a:t> / </a:t>
            </a:r>
            <a:r>
              <a:rPr lang="en-US" altLang="ko-KR" sz="900" dirty="0" err="1" smtClean="0">
                <a:latin typeface="+mn-ea"/>
              </a:rPr>
              <a:t>product_item_value</a:t>
            </a:r>
            <a:r>
              <a:rPr lang="en-US" altLang="ko-KR" sz="900" dirty="0" smtClean="0">
                <a:latin typeface="+mn-ea"/>
              </a:rPr>
              <a:t> : if </a:t>
            </a:r>
            <a:r>
              <a:rPr lang="en-US" altLang="ko-KR" sz="900" dirty="0" err="1" smtClean="0">
                <a:latin typeface="+mn-ea"/>
              </a:rPr>
              <a:t>inputbox</a:t>
            </a:r>
            <a:r>
              <a:rPr lang="en-US" altLang="ko-KR" sz="900" dirty="0" smtClean="0">
                <a:latin typeface="+mn-ea"/>
              </a:rPr>
              <a:t> is empty, don’t create data</a:t>
            </a:r>
          </a:p>
        </p:txBody>
      </p:sp>
    </p:spTree>
    <p:extLst>
      <p:ext uri="{BB962C8B-B14F-4D97-AF65-F5344CB8AC3E}">
        <p14:creationId xmlns:p14="http://schemas.microsoft.com/office/powerpoint/2010/main" val="4156462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8C213E13-9073-2408-60B3-E720C9A7E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227" y="491350"/>
            <a:ext cx="10008066" cy="39650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DCF2B4-DDE1-D33C-7B6D-A459AFB8307D}"/>
              </a:ext>
            </a:extLst>
          </p:cNvPr>
          <p:cNvSpPr txBox="1"/>
          <p:nvPr/>
        </p:nvSpPr>
        <p:spPr>
          <a:xfrm>
            <a:off x="1427669" y="2087026"/>
            <a:ext cx="4073767" cy="807913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en-US" altLang="ko-KR" sz="1050" b="1"/>
              <a:t>2. </a:t>
            </a:r>
            <a:r>
              <a:rPr lang="ko-KR" altLang="en-US" sz="1050" b="1"/>
              <a:t>배송 정보 분리</a:t>
            </a:r>
            <a:endParaRPr lang="en-US" altLang="ko-KR" sz="1050" b="1"/>
          </a:p>
          <a:p>
            <a:endParaRPr lang="en-US" altLang="ko-KR" sz="900"/>
          </a:p>
          <a:p>
            <a:r>
              <a:rPr lang="ko-KR" altLang="en-US" sz="900"/>
              <a:t>택배사 입력란</a:t>
            </a:r>
            <a:r>
              <a:rPr lang="en-US" altLang="ko-KR" sz="900"/>
              <a:t>, </a:t>
            </a:r>
            <a:r>
              <a:rPr lang="ko-KR" altLang="en-US" sz="900"/>
              <a:t>운송장번호 입력란</a:t>
            </a:r>
            <a:endParaRPr lang="en-US" altLang="ko-KR" sz="900"/>
          </a:p>
          <a:p>
            <a:r>
              <a:rPr lang="ko-KR" altLang="en-US" sz="900"/>
              <a:t>을 </a:t>
            </a:r>
            <a:r>
              <a:rPr lang="en-US" altLang="ko-KR" sz="900"/>
              <a:t>‘</a:t>
            </a:r>
            <a:r>
              <a:rPr lang="ko-KR" altLang="en-US" sz="900"/>
              <a:t>주문 상태</a:t>
            </a:r>
            <a:r>
              <a:rPr lang="en-US" altLang="ko-KR" sz="900"/>
              <a:t>‘ </a:t>
            </a:r>
            <a:r>
              <a:rPr lang="ko-KR" altLang="en-US" sz="900"/>
              <a:t>아래에</a:t>
            </a:r>
            <a:endParaRPr lang="en-US" altLang="ko-KR" sz="900"/>
          </a:p>
          <a:p>
            <a:r>
              <a:rPr lang="en-US" altLang="ko-KR" sz="900"/>
              <a:t>‘</a:t>
            </a:r>
            <a:r>
              <a:rPr lang="ko-KR" altLang="en-US" sz="900"/>
              <a:t>배송 정보</a:t>
            </a:r>
            <a:r>
              <a:rPr lang="en-US" altLang="ko-KR" sz="900"/>
              <a:t>’</a:t>
            </a:r>
            <a:r>
              <a:rPr lang="ko-KR" altLang="en-US" sz="900"/>
              <a:t>로 분리할 수 있을까요</a:t>
            </a:r>
            <a:r>
              <a:rPr lang="en-US" altLang="ko-KR" sz="900"/>
              <a:t>?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1526D08A-A5AC-DEBC-B31E-6933ED6ADD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118"/>
          <a:stretch/>
        </p:blipFill>
        <p:spPr>
          <a:xfrm>
            <a:off x="1412227" y="1112707"/>
            <a:ext cx="3991441" cy="396504"/>
          </a:xfrm>
          <a:prstGeom prst="rect">
            <a:avLst/>
          </a:prstGeom>
          <a:ln>
            <a:noFill/>
          </a:ln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B9772F39-E514-8E82-2C60-0082793BBF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910"/>
          <a:stretch/>
        </p:blipFill>
        <p:spPr>
          <a:xfrm>
            <a:off x="3464553" y="1509211"/>
            <a:ext cx="6013820" cy="396504"/>
          </a:xfrm>
          <a:prstGeom prst="rect">
            <a:avLst/>
          </a:prstGeo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5511D5-52A6-C4AE-1766-5258EF3F7241}"/>
              </a:ext>
            </a:extLst>
          </p:cNvPr>
          <p:cNvSpPr txBox="1"/>
          <p:nvPr/>
        </p:nvSpPr>
        <p:spPr>
          <a:xfrm>
            <a:off x="1506049" y="1606632"/>
            <a:ext cx="853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b="1"/>
              <a:t>배송 정보</a:t>
            </a:r>
            <a:endParaRPr lang="en-US" altLang="ko-KR" sz="60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D26C06E6-7A0D-1E46-CAF2-8D57E7B05DB9}"/>
              </a:ext>
            </a:extLst>
          </p:cNvPr>
          <p:cNvSpPr/>
          <p:nvPr/>
        </p:nvSpPr>
        <p:spPr>
          <a:xfrm>
            <a:off x="1412227" y="1121416"/>
            <a:ext cx="10008066" cy="79300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60D642-474D-6F9C-488F-128464DB9B93}"/>
              </a:ext>
            </a:extLst>
          </p:cNvPr>
          <p:cNvSpPr txBox="1"/>
          <p:nvPr/>
        </p:nvSpPr>
        <p:spPr>
          <a:xfrm>
            <a:off x="630835" y="562644"/>
            <a:ext cx="562240" cy="25391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b="1"/>
              <a:t>현재</a:t>
            </a:r>
            <a:endParaRPr lang="en-US" altLang="ko-KR" sz="9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12C477-2814-06B4-904B-26D84D1BFCE4}"/>
              </a:ext>
            </a:extLst>
          </p:cNvPr>
          <p:cNvSpPr txBox="1"/>
          <p:nvPr/>
        </p:nvSpPr>
        <p:spPr>
          <a:xfrm>
            <a:off x="630836" y="1382253"/>
            <a:ext cx="562240" cy="25391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b="1"/>
              <a:t>수정</a:t>
            </a:r>
            <a:endParaRPr lang="en-US" altLang="ko-KR" sz="900"/>
          </a:p>
        </p:txBody>
      </p:sp>
      <p:sp>
        <p:nvSpPr>
          <p:cNvPr id="16" name="TextBox 15"/>
          <p:cNvSpPr txBox="1"/>
          <p:nvPr/>
        </p:nvSpPr>
        <p:spPr>
          <a:xfrm>
            <a:off x="6471463" y="2147986"/>
            <a:ext cx="3884172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dirty="0" smtClean="0"/>
              <a:t>1.Menu navigation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</a:t>
            </a:r>
            <a:r>
              <a:rPr lang="ko-KR" altLang="en-US" sz="900" dirty="0"/>
              <a:t>스토리 쇼핑 관리 </a:t>
            </a:r>
            <a:r>
              <a:rPr lang="en-US" altLang="ko-KR" sz="900" dirty="0"/>
              <a:t>&gt; </a:t>
            </a:r>
            <a:r>
              <a:rPr lang="ko-KR" altLang="en-US" sz="900" dirty="0"/>
              <a:t>주문</a:t>
            </a:r>
            <a:r>
              <a:rPr lang="en-US" altLang="ko-KR" sz="900" dirty="0"/>
              <a:t>/</a:t>
            </a:r>
            <a:r>
              <a:rPr lang="ko-KR" altLang="en-US" sz="900" dirty="0"/>
              <a:t>배송 관리</a:t>
            </a:r>
            <a:r>
              <a:rPr lang="ko-KR" altLang="en-US" sz="900" b="1" dirty="0" smtClean="0"/>
              <a:t> </a:t>
            </a:r>
            <a:r>
              <a:rPr lang="en-US" altLang="ko-KR" sz="900" b="1" dirty="0" smtClean="0"/>
              <a:t>(/</a:t>
            </a:r>
            <a:r>
              <a:rPr lang="en-US" altLang="ko-KR" sz="900" b="1" dirty="0" err="1" smtClean="0"/>
              <a:t>onlineOrder</a:t>
            </a:r>
            <a:r>
              <a:rPr lang="en-US" altLang="ko-KR" sz="900" b="1" dirty="0"/>
              <a:t>) </a:t>
            </a:r>
            <a:r>
              <a:rPr lang="en-US" altLang="ko-KR" sz="900" b="1" dirty="0" smtClean="0"/>
              <a:t>&gt; </a:t>
            </a:r>
            <a:r>
              <a:rPr lang="ko-KR" altLang="en-US" sz="900" b="1" dirty="0" smtClean="0"/>
              <a:t>상세</a:t>
            </a:r>
            <a:r>
              <a:rPr lang="en-US" altLang="ko-KR" sz="900" b="1" dirty="0" smtClean="0"/>
              <a:t>(Modify)</a:t>
            </a:r>
            <a:endParaRPr lang="en-US" altLang="ko-KR" sz="900" dirty="0" smtClean="0"/>
          </a:p>
          <a:p>
            <a:endParaRPr lang="en-US" altLang="ko-KR" sz="900" dirty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2.Field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1) </a:t>
            </a:r>
            <a:r>
              <a:rPr lang="ko-KR" altLang="en-US" sz="900" dirty="0" smtClean="0">
                <a:latin typeface="+mn-ea"/>
              </a:rPr>
              <a:t>배송 정보 </a:t>
            </a:r>
            <a:r>
              <a:rPr lang="en-US" altLang="ko-KR" sz="900" dirty="0" smtClean="0">
                <a:latin typeface="+mn-ea"/>
              </a:rPr>
              <a:t>(NEW)</a:t>
            </a:r>
          </a:p>
          <a:p>
            <a:r>
              <a:rPr lang="en-US" altLang="ko-KR" sz="900" b="1" dirty="0">
                <a:latin typeface="+mn-ea"/>
              </a:rPr>
              <a:t> </a:t>
            </a:r>
            <a:r>
              <a:rPr lang="en-US" altLang="ko-KR" sz="900" b="1" dirty="0" smtClean="0">
                <a:latin typeface="+mn-ea"/>
              </a:rPr>
              <a:t>    - move delivery company &amp; delivery invoice into new field</a:t>
            </a:r>
          </a:p>
        </p:txBody>
      </p:sp>
    </p:spTree>
    <p:extLst>
      <p:ext uri="{BB962C8B-B14F-4D97-AF65-F5344CB8AC3E}">
        <p14:creationId xmlns:p14="http://schemas.microsoft.com/office/powerpoint/2010/main" val="1932134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E8E035-015B-93B0-1DE6-0BD4011FC596}"/>
              </a:ext>
            </a:extLst>
          </p:cNvPr>
          <p:cNvSpPr txBox="1"/>
          <p:nvPr/>
        </p:nvSpPr>
        <p:spPr>
          <a:xfrm>
            <a:off x="1195526" y="3105834"/>
            <a:ext cx="9800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/>
              <a:t>통계</a:t>
            </a:r>
          </a:p>
        </p:txBody>
      </p:sp>
    </p:spTree>
    <p:extLst>
      <p:ext uri="{BB962C8B-B14F-4D97-AF65-F5344CB8AC3E}">
        <p14:creationId xmlns:p14="http://schemas.microsoft.com/office/powerpoint/2010/main" val="2395010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BB5883-253D-35C6-7932-7552D0B0FB03}"/>
              </a:ext>
            </a:extLst>
          </p:cNvPr>
          <p:cNvSpPr txBox="1"/>
          <p:nvPr/>
        </p:nvSpPr>
        <p:spPr>
          <a:xfrm>
            <a:off x="323445" y="272131"/>
            <a:ext cx="3578469" cy="2462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000" b="1"/>
              <a:t>(</a:t>
            </a:r>
            <a:r>
              <a:rPr lang="ko-KR" altLang="en-US" sz="1000" b="1"/>
              <a:t>신규</a:t>
            </a:r>
            <a:r>
              <a:rPr lang="en-US" altLang="ko-KR" sz="1000" b="1"/>
              <a:t>) </a:t>
            </a:r>
            <a:r>
              <a:rPr lang="ko-KR" altLang="en-US" sz="1000" b="1"/>
              <a:t>사용자 관리 </a:t>
            </a:r>
            <a:r>
              <a:rPr lang="en-US" altLang="ko-KR" sz="1000" b="1"/>
              <a:t>&gt; </a:t>
            </a:r>
            <a:r>
              <a:rPr lang="ko-KR" altLang="en-US" sz="1000" b="1"/>
              <a:t>포인트 적립 순위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A914603-A4C2-7289-0EDF-E46178699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45" y="746089"/>
            <a:ext cx="5328055" cy="41577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A6AA650-5715-6C1A-3780-2A9387661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68" y="1169619"/>
            <a:ext cx="3140592" cy="33262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BD7B9BB-1CCF-E81C-B852-DCD621F0B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426" y="1158532"/>
            <a:ext cx="710334" cy="34371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D0B8B422-7F10-EA5C-5403-1F2F311DBC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445" y="2050237"/>
            <a:ext cx="7335315" cy="45874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8A487B96-3E1F-F87A-9C03-459D0AADCCF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712"/>
          <a:stretch/>
        </p:blipFill>
        <p:spPr>
          <a:xfrm>
            <a:off x="-113435" y="4603476"/>
            <a:ext cx="7360715" cy="3326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8A64715-02F5-6FE6-6D57-1343A91145AF}"/>
              </a:ext>
            </a:extLst>
          </p:cNvPr>
          <p:cNvSpPr txBox="1"/>
          <p:nvPr/>
        </p:nvSpPr>
        <p:spPr>
          <a:xfrm>
            <a:off x="311269" y="2702843"/>
            <a:ext cx="7224912" cy="2154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800"/>
              <a:t>순위           사용자명              사용자 </a:t>
            </a:r>
            <a:r>
              <a:rPr lang="en-US" altLang="ko-KR" sz="800"/>
              <a:t>ID             </a:t>
            </a:r>
            <a:r>
              <a:rPr lang="ko-KR" altLang="en-US" sz="800"/>
              <a:t>사용자 상태             회원 등급                기간 내 적립 포인트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9301B745-35C5-5DE4-1814-60189D8242A1}"/>
              </a:ext>
            </a:extLst>
          </p:cNvPr>
          <p:cNvGrpSpPr/>
          <p:nvPr/>
        </p:nvGrpSpPr>
        <p:grpSpPr>
          <a:xfrm>
            <a:off x="78594" y="1230834"/>
            <a:ext cx="273426" cy="200053"/>
            <a:chOff x="889701" y="2161677"/>
            <a:chExt cx="273426" cy="200053"/>
          </a:xfrm>
        </p:grpSpPr>
        <p:sp>
          <p:nvSpPr>
            <p:cNvPr id="17" name="이등변 삼각형 16">
              <a:extLst>
                <a:ext uri="{FF2B5EF4-FFF2-40B4-BE49-F238E27FC236}">
                  <a16:creationId xmlns:a16="http://schemas.microsoft.com/office/drawing/2014/main" id="{F4AAD019-3C33-5CE3-13D7-7B0C042348AB}"/>
                </a:ext>
              </a:extLst>
            </p:cNvPr>
            <p:cNvSpPr/>
            <p:nvPr/>
          </p:nvSpPr>
          <p:spPr>
            <a:xfrm rot="5400000">
              <a:off x="1084967" y="2225519"/>
              <a:ext cx="83950" cy="72370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95363" fontAlgn="t" latinLnBrk="0">
                <a:spcBef>
                  <a:spcPct val="70000"/>
                </a:spcBef>
                <a:spcAft>
                  <a:spcPct val="0"/>
                </a:spcAft>
              </a:pPr>
              <a:endParaRPr kumimoji="1" lang="ko-KR" altLang="en-US" sz="900">
                <a:solidFill>
                  <a:prstClr val="white"/>
                </a:solidFill>
                <a:latin typeface="Pretendard" panose="02000503000000020004" pitchFamily="50" charset="-127"/>
                <a:ea typeface="Pretendard" panose="02000503000000020004" pitchFamily="50" charset="-127"/>
              </a:endParaRPr>
            </a:p>
          </p:txBody>
        </p: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7A436ADF-AFD4-CBCB-A180-7EAF55275C98}"/>
                </a:ext>
              </a:extLst>
            </p:cNvPr>
            <p:cNvGrpSpPr/>
            <p:nvPr/>
          </p:nvGrpSpPr>
          <p:grpSpPr>
            <a:xfrm>
              <a:off x="889701" y="2161677"/>
              <a:ext cx="244417" cy="200053"/>
              <a:chOff x="5647053" y="5239718"/>
              <a:chExt cx="244417" cy="200053"/>
            </a:xfrm>
          </p:grpSpPr>
          <p:sp>
            <p:nvSpPr>
              <p:cNvPr id="19" name="Oval 593">
                <a:extLst>
                  <a:ext uri="{FF2B5EF4-FFF2-40B4-BE49-F238E27FC236}">
                    <a16:creationId xmlns:a16="http://schemas.microsoft.com/office/drawing/2014/main" id="{58746531-10F2-0654-04C4-025EC266FB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5539" y="5253447"/>
                <a:ext cx="172594" cy="172594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lIns="0" tIns="0" rIns="0" bIns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95363" fontAlgn="t" latinLnBrk="0">
                  <a:spcBef>
                    <a:spcPct val="70000"/>
                  </a:spcBef>
                </a:pPr>
                <a:endParaRPr lang="en-US" altLang="ko-KR" sz="800" b="1" dirty="0">
                  <a:solidFill>
                    <a:prstClr val="white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  <p:sp>
            <p:nvSpPr>
              <p:cNvPr id="20" name="TextBox 14">
                <a:extLst>
                  <a:ext uri="{FF2B5EF4-FFF2-40B4-BE49-F238E27FC236}">
                    <a16:creationId xmlns:a16="http://schemas.microsoft.com/office/drawing/2014/main" id="{846B7B40-6A76-47A1-3CFF-70CCE746D919}"/>
                  </a:ext>
                </a:extLst>
              </p:cNvPr>
              <p:cNvSpPr txBox="1"/>
              <p:nvPr/>
            </p:nvSpPr>
            <p:spPr>
              <a:xfrm>
                <a:off x="5647053" y="5239718"/>
                <a:ext cx="244417" cy="200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45719" tIns="45719" rIns="45719" bIns="45719" numCol="1" spcCol="38100" rtlCol="0" anchor="t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700" b="1">
                    <a:solidFill>
                      <a:schemeClr val="bg1"/>
                    </a:solidFill>
                    <a:latin typeface="Pretendard" panose="02000503000000020004" pitchFamily="50" charset="-127"/>
                    <a:ea typeface="Pretendard" panose="02000503000000020004" pitchFamily="50" charset="-127"/>
                  </a:rPr>
                  <a:t>1</a:t>
                </a:r>
                <a:endParaRPr lang="ko-KR" altLang="en-US" sz="700" b="1" dirty="0">
                  <a:solidFill>
                    <a:schemeClr val="bg1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</p:grpSp>
      </p:grpSp>
      <p:graphicFrame>
        <p:nvGraphicFramePr>
          <p:cNvPr id="21" name="표 20">
            <a:extLst>
              <a:ext uri="{FF2B5EF4-FFF2-40B4-BE49-F238E27FC236}">
                <a16:creationId xmlns:a16="http://schemas.microsoft.com/office/drawing/2014/main" id="{AA5B849B-D205-6568-7CC5-67D954AB6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749282"/>
              </p:ext>
            </p:extLst>
          </p:nvPr>
        </p:nvGraphicFramePr>
        <p:xfrm>
          <a:off x="8174182" y="360337"/>
          <a:ext cx="4017818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896">
                  <a:extLst>
                    <a:ext uri="{9D8B030D-6E8A-4147-A177-3AD203B41FA5}">
                      <a16:colId xmlns:a16="http://schemas.microsoft.com/office/drawing/2014/main" val="1076863512"/>
                    </a:ext>
                  </a:extLst>
                </a:gridCol>
                <a:gridCol w="3516922">
                  <a:extLst>
                    <a:ext uri="{9D8B030D-6E8A-4147-A177-3AD203B41FA5}">
                      <a16:colId xmlns:a16="http://schemas.microsoft.com/office/drawing/2014/main" val="1839731202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0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기본값 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: 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전체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(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현재와 동일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196965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1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(1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페이지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) 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표시 범위 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; 10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개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, 50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개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, 100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개</a:t>
                      </a:r>
                      <a:endParaRPr lang="en-US" altLang="ko-KR" sz="800" b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989035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2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엑셀 다운로드 시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, 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다른 페이지의 데이터도 전부 다운로드</a:t>
                      </a:r>
                      <a:endParaRPr lang="en-US" altLang="ko-KR" sz="800" b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  <a:p>
                      <a:pPr latinLnBrk="1"/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*results 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전체</a:t>
                      </a:r>
                      <a:endParaRPr lang="en-US" altLang="ko-KR" sz="800" b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116126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3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누적 포인트 높은 순</a:t>
                      </a:r>
                      <a:endParaRPr lang="en-US" altLang="ko-KR" sz="800" b="0" dirty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누적 포인트 낮은 순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146148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4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- 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회원 정보의 내용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(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사용자명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,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 아이디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, 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상태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, 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등급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) 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표시</a:t>
                      </a:r>
                      <a:endParaRPr lang="en-US" altLang="ko-KR" sz="800" b="0" dirty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- 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기간 내 적립 포인트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: [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포인트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/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구매 관리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&gt; 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포인트 적립 이력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] 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기준 적립 포인트</a:t>
                      </a:r>
                      <a:endParaRPr lang="en-US" altLang="ko-KR" sz="800" b="0" dirty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*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사용과 무관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378062"/>
                  </a:ext>
                </a:extLst>
              </a:tr>
            </a:tbl>
          </a:graphicData>
        </a:graphic>
      </p:graphicFrame>
      <p:grpSp>
        <p:nvGrpSpPr>
          <p:cNvPr id="22" name="그룹 21">
            <a:extLst>
              <a:ext uri="{FF2B5EF4-FFF2-40B4-BE49-F238E27FC236}">
                <a16:creationId xmlns:a16="http://schemas.microsoft.com/office/drawing/2014/main" id="{15629CF0-9B9A-8E66-3B26-9B44C46CC39D}"/>
              </a:ext>
            </a:extLst>
          </p:cNvPr>
          <p:cNvGrpSpPr/>
          <p:nvPr/>
        </p:nvGrpSpPr>
        <p:grpSpPr>
          <a:xfrm>
            <a:off x="6842723" y="2098604"/>
            <a:ext cx="273426" cy="200053"/>
            <a:chOff x="889701" y="2161677"/>
            <a:chExt cx="273426" cy="200053"/>
          </a:xfrm>
        </p:grpSpPr>
        <p:sp>
          <p:nvSpPr>
            <p:cNvPr id="23" name="이등변 삼각형 22">
              <a:extLst>
                <a:ext uri="{FF2B5EF4-FFF2-40B4-BE49-F238E27FC236}">
                  <a16:creationId xmlns:a16="http://schemas.microsoft.com/office/drawing/2014/main" id="{4EFCFF7E-25D5-61AC-A2B1-2E3C1EE70EA8}"/>
                </a:ext>
              </a:extLst>
            </p:cNvPr>
            <p:cNvSpPr/>
            <p:nvPr/>
          </p:nvSpPr>
          <p:spPr>
            <a:xfrm rot="5400000">
              <a:off x="1084967" y="2225519"/>
              <a:ext cx="83950" cy="72370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95363" fontAlgn="t" latinLnBrk="0">
                <a:spcBef>
                  <a:spcPct val="70000"/>
                </a:spcBef>
                <a:spcAft>
                  <a:spcPct val="0"/>
                </a:spcAft>
              </a:pPr>
              <a:endParaRPr kumimoji="1" lang="ko-KR" altLang="en-US" sz="900">
                <a:solidFill>
                  <a:prstClr val="white"/>
                </a:solidFill>
                <a:latin typeface="Pretendard" panose="02000503000000020004" pitchFamily="50" charset="-127"/>
                <a:ea typeface="Pretendard" panose="02000503000000020004" pitchFamily="50" charset="-127"/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E553523E-99BC-0928-F401-669A8D254ADD}"/>
                </a:ext>
              </a:extLst>
            </p:cNvPr>
            <p:cNvGrpSpPr/>
            <p:nvPr/>
          </p:nvGrpSpPr>
          <p:grpSpPr>
            <a:xfrm>
              <a:off x="889701" y="2161677"/>
              <a:ext cx="244417" cy="200053"/>
              <a:chOff x="5647053" y="5239718"/>
              <a:chExt cx="244417" cy="200053"/>
            </a:xfrm>
          </p:grpSpPr>
          <p:sp>
            <p:nvSpPr>
              <p:cNvPr id="25" name="Oval 593">
                <a:extLst>
                  <a:ext uri="{FF2B5EF4-FFF2-40B4-BE49-F238E27FC236}">
                    <a16:creationId xmlns:a16="http://schemas.microsoft.com/office/drawing/2014/main" id="{998B0F02-86D2-6E2F-86CB-D18C2EF4C0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5539" y="5253447"/>
                <a:ext cx="172594" cy="172594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lIns="0" tIns="0" rIns="0" bIns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95363" fontAlgn="t" latinLnBrk="0">
                  <a:spcBef>
                    <a:spcPct val="70000"/>
                  </a:spcBef>
                </a:pPr>
                <a:endParaRPr lang="en-US" altLang="ko-KR" sz="800" b="1" dirty="0">
                  <a:solidFill>
                    <a:prstClr val="white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  <p:sp>
            <p:nvSpPr>
              <p:cNvPr id="26" name="TextBox 14">
                <a:extLst>
                  <a:ext uri="{FF2B5EF4-FFF2-40B4-BE49-F238E27FC236}">
                    <a16:creationId xmlns:a16="http://schemas.microsoft.com/office/drawing/2014/main" id="{92C85530-6BA5-6BCE-E3F9-BD78EF98EDC5}"/>
                  </a:ext>
                </a:extLst>
              </p:cNvPr>
              <p:cNvSpPr txBox="1"/>
              <p:nvPr/>
            </p:nvSpPr>
            <p:spPr>
              <a:xfrm>
                <a:off x="5647053" y="5239718"/>
                <a:ext cx="244417" cy="200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45719" tIns="45719" rIns="45719" bIns="45719" numCol="1" spcCol="38100" rtlCol="0" anchor="t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700" b="1">
                    <a:solidFill>
                      <a:schemeClr val="bg1"/>
                    </a:solidFill>
                    <a:latin typeface="Pretendard" panose="02000503000000020004" pitchFamily="50" charset="-127"/>
                    <a:ea typeface="Pretendard" panose="02000503000000020004" pitchFamily="50" charset="-127"/>
                  </a:rPr>
                  <a:t>2</a:t>
                </a:r>
                <a:endParaRPr lang="ko-KR" altLang="en-US" sz="700" b="1" dirty="0">
                  <a:solidFill>
                    <a:schemeClr val="bg1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</p:grp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D2034659-442E-B71E-A277-9B0AAE793D48}"/>
              </a:ext>
            </a:extLst>
          </p:cNvPr>
          <p:cNvGrpSpPr/>
          <p:nvPr/>
        </p:nvGrpSpPr>
        <p:grpSpPr>
          <a:xfrm>
            <a:off x="6182015" y="2297166"/>
            <a:ext cx="273426" cy="200053"/>
            <a:chOff x="889701" y="2161677"/>
            <a:chExt cx="273426" cy="200053"/>
          </a:xfrm>
        </p:grpSpPr>
        <p:sp>
          <p:nvSpPr>
            <p:cNvPr id="28" name="이등변 삼각형 27">
              <a:extLst>
                <a:ext uri="{FF2B5EF4-FFF2-40B4-BE49-F238E27FC236}">
                  <a16:creationId xmlns:a16="http://schemas.microsoft.com/office/drawing/2014/main" id="{E39DA47B-9AB2-E500-2DF4-9DD3EE1916C7}"/>
                </a:ext>
              </a:extLst>
            </p:cNvPr>
            <p:cNvSpPr/>
            <p:nvPr/>
          </p:nvSpPr>
          <p:spPr>
            <a:xfrm rot="5400000">
              <a:off x="1084967" y="2225519"/>
              <a:ext cx="83950" cy="72370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95363" fontAlgn="t" latinLnBrk="0">
                <a:spcBef>
                  <a:spcPct val="70000"/>
                </a:spcBef>
                <a:spcAft>
                  <a:spcPct val="0"/>
                </a:spcAft>
              </a:pPr>
              <a:endParaRPr kumimoji="1" lang="ko-KR" altLang="en-US" sz="900">
                <a:solidFill>
                  <a:prstClr val="white"/>
                </a:solidFill>
                <a:latin typeface="Pretendard" panose="02000503000000020004" pitchFamily="50" charset="-127"/>
                <a:ea typeface="Pretendard" panose="02000503000000020004" pitchFamily="50" charset="-127"/>
              </a:endParaRPr>
            </a:p>
          </p:txBody>
        </p:sp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A2BF02EC-EBF5-C313-3040-DDF5F947E97F}"/>
                </a:ext>
              </a:extLst>
            </p:cNvPr>
            <p:cNvGrpSpPr/>
            <p:nvPr/>
          </p:nvGrpSpPr>
          <p:grpSpPr>
            <a:xfrm>
              <a:off x="889701" y="2161677"/>
              <a:ext cx="244417" cy="200053"/>
              <a:chOff x="5647053" y="5239718"/>
              <a:chExt cx="244417" cy="200053"/>
            </a:xfrm>
          </p:grpSpPr>
          <p:sp>
            <p:nvSpPr>
              <p:cNvPr id="30" name="Oval 593">
                <a:extLst>
                  <a:ext uri="{FF2B5EF4-FFF2-40B4-BE49-F238E27FC236}">
                    <a16:creationId xmlns:a16="http://schemas.microsoft.com/office/drawing/2014/main" id="{3362ADE0-E69E-F47D-5D57-6AC3A1E5D1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5539" y="5253447"/>
                <a:ext cx="172594" cy="172594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lIns="0" tIns="0" rIns="0" bIns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95363" fontAlgn="t" latinLnBrk="0">
                  <a:spcBef>
                    <a:spcPct val="70000"/>
                  </a:spcBef>
                </a:pPr>
                <a:endParaRPr lang="en-US" altLang="ko-KR" sz="800" b="1" dirty="0">
                  <a:solidFill>
                    <a:prstClr val="white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  <p:sp>
            <p:nvSpPr>
              <p:cNvPr id="31" name="TextBox 14">
                <a:extLst>
                  <a:ext uri="{FF2B5EF4-FFF2-40B4-BE49-F238E27FC236}">
                    <a16:creationId xmlns:a16="http://schemas.microsoft.com/office/drawing/2014/main" id="{0E3CC5BF-4F33-469E-636B-3BA233ACA71B}"/>
                  </a:ext>
                </a:extLst>
              </p:cNvPr>
              <p:cNvSpPr txBox="1"/>
              <p:nvPr/>
            </p:nvSpPr>
            <p:spPr>
              <a:xfrm>
                <a:off x="5647053" y="5239718"/>
                <a:ext cx="244417" cy="200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45719" tIns="45719" rIns="45719" bIns="45719" numCol="1" spcCol="38100" rtlCol="0" anchor="t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700" b="1">
                    <a:solidFill>
                      <a:schemeClr val="bg1"/>
                    </a:solidFill>
                    <a:latin typeface="Pretendard" panose="02000503000000020004" pitchFamily="50" charset="-127"/>
                    <a:ea typeface="Pretendard" panose="02000503000000020004" pitchFamily="50" charset="-127"/>
                  </a:rPr>
                  <a:t>3</a:t>
                </a:r>
                <a:endParaRPr lang="ko-KR" altLang="en-US" sz="700" b="1" dirty="0">
                  <a:solidFill>
                    <a:schemeClr val="bg1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</p:grp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28420E01-7543-2E35-C51A-4D1D99D04772}"/>
              </a:ext>
            </a:extLst>
          </p:cNvPr>
          <p:cNvGrpSpPr/>
          <p:nvPr/>
        </p:nvGrpSpPr>
        <p:grpSpPr>
          <a:xfrm>
            <a:off x="47367" y="2698006"/>
            <a:ext cx="273426" cy="200053"/>
            <a:chOff x="889701" y="2161677"/>
            <a:chExt cx="273426" cy="200053"/>
          </a:xfrm>
        </p:grpSpPr>
        <p:sp>
          <p:nvSpPr>
            <p:cNvPr id="33" name="이등변 삼각형 32">
              <a:extLst>
                <a:ext uri="{FF2B5EF4-FFF2-40B4-BE49-F238E27FC236}">
                  <a16:creationId xmlns:a16="http://schemas.microsoft.com/office/drawing/2014/main" id="{0A7DE1FA-2F87-386F-625B-99F8046F6B71}"/>
                </a:ext>
              </a:extLst>
            </p:cNvPr>
            <p:cNvSpPr/>
            <p:nvPr/>
          </p:nvSpPr>
          <p:spPr>
            <a:xfrm rot="5400000">
              <a:off x="1084967" y="2225519"/>
              <a:ext cx="83950" cy="72370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95363" fontAlgn="t" latinLnBrk="0">
                <a:spcBef>
                  <a:spcPct val="70000"/>
                </a:spcBef>
                <a:spcAft>
                  <a:spcPct val="0"/>
                </a:spcAft>
              </a:pPr>
              <a:endParaRPr kumimoji="1" lang="ko-KR" altLang="en-US" sz="900">
                <a:solidFill>
                  <a:prstClr val="white"/>
                </a:solidFill>
                <a:latin typeface="Pretendard" panose="02000503000000020004" pitchFamily="50" charset="-127"/>
                <a:ea typeface="Pretendard" panose="02000503000000020004" pitchFamily="50" charset="-127"/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00E6BC93-E858-FCB5-3494-A9FD0A39652B}"/>
                </a:ext>
              </a:extLst>
            </p:cNvPr>
            <p:cNvGrpSpPr/>
            <p:nvPr/>
          </p:nvGrpSpPr>
          <p:grpSpPr>
            <a:xfrm>
              <a:off x="889701" y="2161677"/>
              <a:ext cx="244417" cy="200053"/>
              <a:chOff x="5647053" y="5239718"/>
              <a:chExt cx="244417" cy="200053"/>
            </a:xfrm>
          </p:grpSpPr>
          <p:sp>
            <p:nvSpPr>
              <p:cNvPr id="35" name="Oval 593">
                <a:extLst>
                  <a:ext uri="{FF2B5EF4-FFF2-40B4-BE49-F238E27FC236}">
                    <a16:creationId xmlns:a16="http://schemas.microsoft.com/office/drawing/2014/main" id="{0A337FA5-9A4D-3D14-4529-05E3BC5957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5539" y="5253447"/>
                <a:ext cx="172594" cy="172594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lIns="0" tIns="0" rIns="0" bIns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95363" fontAlgn="t" latinLnBrk="0">
                  <a:spcBef>
                    <a:spcPct val="70000"/>
                  </a:spcBef>
                </a:pPr>
                <a:endParaRPr lang="en-US" altLang="ko-KR" sz="800" b="1" dirty="0">
                  <a:solidFill>
                    <a:prstClr val="white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  <p:sp>
            <p:nvSpPr>
              <p:cNvPr id="36" name="TextBox 14">
                <a:extLst>
                  <a:ext uri="{FF2B5EF4-FFF2-40B4-BE49-F238E27FC236}">
                    <a16:creationId xmlns:a16="http://schemas.microsoft.com/office/drawing/2014/main" id="{A79C3430-6B9E-3173-031E-41D40B9C2577}"/>
                  </a:ext>
                </a:extLst>
              </p:cNvPr>
              <p:cNvSpPr txBox="1"/>
              <p:nvPr/>
            </p:nvSpPr>
            <p:spPr>
              <a:xfrm>
                <a:off x="5647053" y="5239718"/>
                <a:ext cx="244417" cy="200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45719" tIns="45719" rIns="45719" bIns="45719" numCol="1" spcCol="38100" rtlCol="0" anchor="t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700" b="1">
                    <a:solidFill>
                      <a:schemeClr val="bg1"/>
                    </a:solidFill>
                    <a:latin typeface="Pretendard" panose="02000503000000020004" pitchFamily="50" charset="-127"/>
                    <a:ea typeface="Pretendard" panose="02000503000000020004" pitchFamily="50" charset="-127"/>
                  </a:rPr>
                  <a:t>4</a:t>
                </a:r>
                <a:endParaRPr lang="ko-KR" altLang="en-US" sz="700" b="1" dirty="0">
                  <a:solidFill>
                    <a:schemeClr val="bg1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</p:grp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E8FF0F44-A6A5-C982-F2FD-433B30B6D852}"/>
              </a:ext>
            </a:extLst>
          </p:cNvPr>
          <p:cNvGrpSpPr/>
          <p:nvPr/>
        </p:nvGrpSpPr>
        <p:grpSpPr>
          <a:xfrm>
            <a:off x="79329" y="882970"/>
            <a:ext cx="273426" cy="200053"/>
            <a:chOff x="889701" y="2161677"/>
            <a:chExt cx="273426" cy="200053"/>
          </a:xfrm>
        </p:grpSpPr>
        <p:sp>
          <p:nvSpPr>
            <p:cNvPr id="38" name="이등변 삼각형 37">
              <a:extLst>
                <a:ext uri="{FF2B5EF4-FFF2-40B4-BE49-F238E27FC236}">
                  <a16:creationId xmlns:a16="http://schemas.microsoft.com/office/drawing/2014/main" id="{8AA390EC-FB88-2226-1F9A-63D71C30BF9B}"/>
                </a:ext>
              </a:extLst>
            </p:cNvPr>
            <p:cNvSpPr/>
            <p:nvPr/>
          </p:nvSpPr>
          <p:spPr>
            <a:xfrm rot="5400000">
              <a:off x="1084967" y="2225519"/>
              <a:ext cx="83950" cy="72370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95363" fontAlgn="t" latinLnBrk="0">
                <a:spcBef>
                  <a:spcPct val="70000"/>
                </a:spcBef>
                <a:spcAft>
                  <a:spcPct val="0"/>
                </a:spcAft>
              </a:pPr>
              <a:endParaRPr kumimoji="1" lang="ko-KR" altLang="en-US" sz="900">
                <a:solidFill>
                  <a:prstClr val="white"/>
                </a:solidFill>
                <a:latin typeface="Pretendard" panose="02000503000000020004" pitchFamily="50" charset="-127"/>
                <a:ea typeface="Pretendard" panose="02000503000000020004" pitchFamily="50" charset="-127"/>
              </a:endParaRPr>
            </a:p>
          </p:txBody>
        </p:sp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4B6965E4-F8AB-F2B3-42F9-31F8F8B06B2D}"/>
                </a:ext>
              </a:extLst>
            </p:cNvPr>
            <p:cNvGrpSpPr/>
            <p:nvPr/>
          </p:nvGrpSpPr>
          <p:grpSpPr>
            <a:xfrm>
              <a:off x="889701" y="2161677"/>
              <a:ext cx="244417" cy="200053"/>
              <a:chOff x="5647053" y="5239718"/>
              <a:chExt cx="244417" cy="200053"/>
            </a:xfrm>
          </p:grpSpPr>
          <p:sp>
            <p:nvSpPr>
              <p:cNvPr id="40" name="Oval 593">
                <a:extLst>
                  <a:ext uri="{FF2B5EF4-FFF2-40B4-BE49-F238E27FC236}">
                    <a16:creationId xmlns:a16="http://schemas.microsoft.com/office/drawing/2014/main" id="{390BCEE9-8779-340F-F304-69A0CD1E6C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5539" y="5253447"/>
                <a:ext cx="172594" cy="172594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lIns="0" tIns="0" rIns="0" bIns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95363" fontAlgn="t" latinLnBrk="0">
                  <a:spcBef>
                    <a:spcPct val="70000"/>
                  </a:spcBef>
                </a:pPr>
                <a:endParaRPr lang="en-US" altLang="ko-KR" sz="800" b="1" dirty="0">
                  <a:solidFill>
                    <a:prstClr val="white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  <p:sp>
            <p:nvSpPr>
              <p:cNvPr id="41" name="TextBox 14">
                <a:extLst>
                  <a:ext uri="{FF2B5EF4-FFF2-40B4-BE49-F238E27FC236}">
                    <a16:creationId xmlns:a16="http://schemas.microsoft.com/office/drawing/2014/main" id="{CB44D490-7221-5820-0480-CCA188E6AF5C}"/>
                  </a:ext>
                </a:extLst>
              </p:cNvPr>
              <p:cNvSpPr txBox="1"/>
              <p:nvPr/>
            </p:nvSpPr>
            <p:spPr>
              <a:xfrm>
                <a:off x="5647053" y="5239718"/>
                <a:ext cx="244417" cy="200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45719" tIns="45719" rIns="45719" bIns="45719" numCol="1" spcCol="38100" rtlCol="0" anchor="t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700" b="1">
                    <a:solidFill>
                      <a:schemeClr val="bg1"/>
                    </a:solidFill>
                    <a:latin typeface="Pretendard" panose="02000503000000020004" pitchFamily="50" charset="-127"/>
                    <a:ea typeface="Pretendard" panose="02000503000000020004" pitchFamily="50" charset="-127"/>
                  </a:rPr>
                  <a:t>0</a:t>
                </a:r>
                <a:endParaRPr lang="ko-KR" altLang="en-US" sz="700" b="1" dirty="0">
                  <a:solidFill>
                    <a:schemeClr val="bg1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</p:grpSp>
      </p:grpSp>
      <p:sp>
        <p:nvSpPr>
          <p:cNvPr id="42" name="TextBox 41"/>
          <p:cNvSpPr txBox="1"/>
          <p:nvPr/>
        </p:nvSpPr>
        <p:spPr>
          <a:xfrm>
            <a:off x="7708751" y="2310895"/>
            <a:ext cx="4070984" cy="369331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1.Menu navigation</a:t>
            </a: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사용자 관리 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ko-KR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포인트 적립 순위 </a:t>
            </a:r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(/</a:t>
            </a:r>
            <a:r>
              <a:rPr lang="en-US" altLang="ko-KR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pointRanking</a:t>
            </a:r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(NEW)</a:t>
            </a:r>
            <a:endParaRPr lang="en-US" altLang="ko-KR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2.search</a:t>
            </a: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1) </a:t>
            </a:r>
            <a:r>
              <a:rPr lang="ko-KR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기간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: from/to </a:t>
            </a:r>
            <a:r>
              <a:rPr lang="en-US" altLang="ko-KR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datepicker</a:t>
            </a:r>
            <a:endParaRPr lang="en-US" altLang="ko-KR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2) </a:t>
            </a:r>
            <a:r>
              <a:rPr lang="ko-KR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표시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범위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: row count</a:t>
            </a:r>
            <a:b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- </a:t>
            </a:r>
            <a:r>
              <a:rPr lang="en-US" altLang="ko-KR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selectbox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options: 10</a:t>
            </a:r>
            <a:r>
              <a:rPr lang="ko-KR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개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/50</a:t>
            </a:r>
            <a:r>
              <a:rPr lang="ko-KR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개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/100</a:t>
            </a:r>
            <a:r>
              <a:rPr lang="ko-KR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개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(10/50/100)</a:t>
            </a:r>
          </a:p>
          <a:p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3.Grid</a:t>
            </a: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1) sort options</a:t>
            </a:r>
            <a:b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 - “</a:t>
            </a:r>
            <a:r>
              <a:rPr lang="ko-KR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누적 포인트 높은 순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” / “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누적 포인트 낮은 </a:t>
            </a:r>
            <a:r>
              <a:rPr lang="ko-KR" altLang="en-US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순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” (save point sum DESC/ASC)</a:t>
            </a: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2) logic</a:t>
            </a: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DB: </a:t>
            </a:r>
            <a:r>
              <a:rPr lang="en-US" altLang="ko-KR" sz="900" dirty="0" err="1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st_user_save_point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/>
            </a:r>
            <a:b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</a:b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select: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SUM(</a:t>
            </a:r>
            <a:r>
              <a:rPr lang="en-US" altLang="ko-KR" sz="900" dirty="0" err="1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save_point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)</a:t>
            </a:r>
            <a:b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</a:b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conditions: </a:t>
            </a:r>
            <a:r>
              <a:rPr lang="en-US" altLang="ko-KR" sz="900" dirty="0" err="1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save_date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between {from} to {to}</a:t>
            </a: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   group by: </a:t>
            </a:r>
            <a:r>
              <a:rPr lang="en-US" altLang="ko-KR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user_seq</a:t>
            </a:r>
            <a:endParaRPr lang="en-US" altLang="ko-KR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3) columns</a:t>
            </a: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a) </a:t>
            </a:r>
            <a:r>
              <a:rPr lang="ko-KR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순위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: logical no (start from 1)</a:t>
            </a: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b) </a:t>
            </a:r>
            <a:r>
              <a:rPr lang="ko-KR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사용자명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: user name of {</a:t>
            </a:r>
            <a:r>
              <a:rPr lang="en-US" altLang="ko-KR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user_seq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c) </a:t>
            </a:r>
            <a:r>
              <a:rPr lang="ko-KR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사용자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ID : user id</a:t>
            </a: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d) </a:t>
            </a:r>
            <a:r>
              <a:rPr lang="ko-KR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사용자 상태 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: {</a:t>
            </a:r>
            <a:r>
              <a:rPr lang="en-US" altLang="ko-KR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user_status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} (show code name)</a:t>
            </a: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e) </a:t>
            </a:r>
            <a:r>
              <a:rPr lang="ko-KR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회원 등급 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: {</a:t>
            </a:r>
            <a:r>
              <a:rPr lang="en-US" altLang="ko-KR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user_grade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} (show code name)</a:t>
            </a: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f) </a:t>
            </a:r>
            <a:r>
              <a:rPr lang="ko-KR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기간 내 적립 포인트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SUM(</a:t>
            </a:r>
            <a:r>
              <a:rPr lang="en-US" altLang="ko-KR" sz="900" dirty="0" err="1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save_point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)</a:t>
            </a:r>
          </a:p>
          <a:p>
            <a:endParaRPr lang="en-US" altLang="ko-KR" sz="900" dirty="0">
              <a:latin typeface="Arial" panose="020B0604020202020204" pitchFamily="34" charset="0"/>
              <a:ea typeface="Pretendard" panose="02000503000000020004" pitchFamily="50" charset="-127"/>
              <a:cs typeface="Arial" panose="020B0604020202020204" pitchFamily="34" charset="0"/>
            </a:endParaRPr>
          </a:p>
          <a:p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4.</a:t>
            </a:r>
            <a:r>
              <a:rPr lang="ko-KR" altLang="en-US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엑셀 다운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(excel download)</a:t>
            </a: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- file name: “</a:t>
            </a:r>
            <a:r>
              <a:rPr lang="ko-KR" altLang="en-US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포인트적립순위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_yymmdd_hhmmss.xls</a:t>
            </a:r>
            <a:endParaRPr lang="en-US" altLang="ko-KR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299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BB5883-253D-35C6-7932-7552D0B0FB03}"/>
              </a:ext>
            </a:extLst>
          </p:cNvPr>
          <p:cNvSpPr txBox="1"/>
          <p:nvPr/>
        </p:nvSpPr>
        <p:spPr>
          <a:xfrm>
            <a:off x="323445" y="272131"/>
            <a:ext cx="3578469" cy="2462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000" b="1"/>
              <a:t>(</a:t>
            </a:r>
            <a:r>
              <a:rPr lang="ko-KR" altLang="en-US" sz="1000" b="1"/>
              <a:t>신규</a:t>
            </a:r>
            <a:r>
              <a:rPr lang="en-US" altLang="ko-KR" sz="1000" b="1"/>
              <a:t>) </a:t>
            </a:r>
            <a:r>
              <a:rPr lang="ko-KR" altLang="en-US" sz="1000" b="1"/>
              <a:t>사용자 관리 </a:t>
            </a:r>
            <a:r>
              <a:rPr lang="en-US" altLang="ko-KR" sz="1000" b="1"/>
              <a:t>&gt; </a:t>
            </a:r>
            <a:r>
              <a:rPr lang="ko-KR" altLang="en-US" sz="1000" b="1"/>
              <a:t>탄소 저감량 순위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A914603-A4C2-7289-0EDF-E46178699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45" y="746089"/>
            <a:ext cx="5328055" cy="41577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A6AA650-5715-6C1A-3780-2A9387661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68" y="1169619"/>
            <a:ext cx="3140592" cy="33262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BD7B9BB-1CCF-E81C-B852-DCD621F0B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426" y="1158532"/>
            <a:ext cx="710334" cy="34371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D0B8B422-7F10-EA5C-5403-1F2F311DBC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445" y="2050237"/>
            <a:ext cx="7335315" cy="45874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8A487B96-3E1F-F87A-9C03-459D0AADCCF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712"/>
          <a:stretch/>
        </p:blipFill>
        <p:spPr>
          <a:xfrm>
            <a:off x="-113435" y="4603476"/>
            <a:ext cx="7360715" cy="3326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8A64715-02F5-6FE6-6D57-1343A91145AF}"/>
              </a:ext>
            </a:extLst>
          </p:cNvPr>
          <p:cNvSpPr txBox="1"/>
          <p:nvPr/>
        </p:nvSpPr>
        <p:spPr>
          <a:xfrm>
            <a:off x="311269" y="2702843"/>
            <a:ext cx="7224912" cy="2154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800"/>
              <a:t>순위           사용자명              사용자 </a:t>
            </a:r>
            <a:r>
              <a:rPr lang="en-US" altLang="ko-KR" sz="800"/>
              <a:t>ID             </a:t>
            </a:r>
            <a:r>
              <a:rPr lang="ko-KR" altLang="en-US" sz="800"/>
              <a:t>사용자 상태             회원 등급                기간 내 탄소 저감량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9301B745-35C5-5DE4-1814-60189D8242A1}"/>
              </a:ext>
            </a:extLst>
          </p:cNvPr>
          <p:cNvGrpSpPr/>
          <p:nvPr/>
        </p:nvGrpSpPr>
        <p:grpSpPr>
          <a:xfrm>
            <a:off x="78594" y="1230834"/>
            <a:ext cx="273426" cy="200053"/>
            <a:chOff x="889701" y="2161677"/>
            <a:chExt cx="273426" cy="200053"/>
          </a:xfrm>
        </p:grpSpPr>
        <p:sp>
          <p:nvSpPr>
            <p:cNvPr id="17" name="이등변 삼각형 16">
              <a:extLst>
                <a:ext uri="{FF2B5EF4-FFF2-40B4-BE49-F238E27FC236}">
                  <a16:creationId xmlns:a16="http://schemas.microsoft.com/office/drawing/2014/main" id="{F4AAD019-3C33-5CE3-13D7-7B0C042348AB}"/>
                </a:ext>
              </a:extLst>
            </p:cNvPr>
            <p:cNvSpPr/>
            <p:nvPr/>
          </p:nvSpPr>
          <p:spPr>
            <a:xfrm rot="5400000">
              <a:off x="1084967" y="2225519"/>
              <a:ext cx="83950" cy="72370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95363" fontAlgn="t" latinLnBrk="0">
                <a:spcBef>
                  <a:spcPct val="70000"/>
                </a:spcBef>
                <a:spcAft>
                  <a:spcPct val="0"/>
                </a:spcAft>
              </a:pPr>
              <a:endParaRPr kumimoji="1" lang="ko-KR" altLang="en-US" sz="900">
                <a:solidFill>
                  <a:prstClr val="white"/>
                </a:solidFill>
                <a:latin typeface="Pretendard" panose="02000503000000020004" pitchFamily="50" charset="-127"/>
                <a:ea typeface="Pretendard" panose="02000503000000020004" pitchFamily="50" charset="-127"/>
              </a:endParaRPr>
            </a:p>
          </p:txBody>
        </p: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7A436ADF-AFD4-CBCB-A180-7EAF55275C98}"/>
                </a:ext>
              </a:extLst>
            </p:cNvPr>
            <p:cNvGrpSpPr/>
            <p:nvPr/>
          </p:nvGrpSpPr>
          <p:grpSpPr>
            <a:xfrm>
              <a:off x="889701" y="2161677"/>
              <a:ext cx="244417" cy="200053"/>
              <a:chOff x="5647053" y="5239718"/>
              <a:chExt cx="244417" cy="200053"/>
            </a:xfrm>
          </p:grpSpPr>
          <p:sp>
            <p:nvSpPr>
              <p:cNvPr id="19" name="Oval 593">
                <a:extLst>
                  <a:ext uri="{FF2B5EF4-FFF2-40B4-BE49-F238E27FC236}">
                    <a16:creationId xmlns:a16="http://schemas.microsoft.com/office/drawing/2014/main" id="{58746531-10F2-0654-04C4-025EC266FB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5539" y="5253447"/>
                <a:ext cx="172594" cy="172594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lIns="0" tIns="0" rIns="0" bIns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95363" fontAlgn="t" latinLnBrk="0">
                  <a:spcBef>
                    <a:spcPct val="70000"/>
                  </a:spcBef>
                </a:pPr>
                <a:endParaRPr lang="en-US" altLang="ko-KR" sz="800" b="1" dirty="0">
                  <a:solidFill>
                    <a:prstClr val="white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  <p:sp>
            <p:nvSpPr>
              <p:cNvPr id="20" name="TextBox 14">
                <a:extLst>
                  <a:ext uri="{FF2B5EF4-FFF2-40B4-BE49-F238E27FC236}">
                    <a16:creationId xmlns:a16="http://schemas.microsoft.com/office/drawing/2014/main" id="{846B7B40-6A76-47A1-3CFF-70CCE746D919}"/>
                  </a:ext>
                </a:extLst>
              </p:cNvPr>
              <p:cNvSpPr txBox="1"/>
              <p:nvPr/>
            </p:nvSpPr>
            <p:spPr>
              <a:xfrm>
                <a:off x="5647053" y="5239718"/>
                <a:ext cx="244417" cy="200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45719" tIns="45719" rIns="45719" bIns="45719" numCol="1" spcCol="38100" rtlCol="0" anchor="t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700" b="1">
                    <a:solidFill>
                      <a:schemeClr val="bg1"/>
                    </a:solidFill>
                    <a:latin typeface="Pretendard" panose="02000503000000020004" pitchFamily="50" charset="-127"/>
                    <a:ea typeface="Pretendard" panose="02000503000000020004" pitchFamily="50" charset="-127"/>
                  </a:rPr>
                  <a:t>1</a:t>
                </a:r>
                <a:endParaRPr lang="ko-KR" altLang="en-US" sz="700" b="1" dirty="0">
                  <a:solidFill>
                    <a:schemeClr val="bg1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</p:grpSp>
      </p:grpSp>
      <p:graphicFrame>
        <p:nvGraphicFramePr>
          <p:cNvPr id="21" name="표 20">
            <a:extLst>
              <a:ext uri="{FF2B5EF4-FFF2-40B4-BE49-F238E27FC236}">
                <a16:creationId xmlns:a16="http://schemas.microsoft.com/office/drawing/2014/main" id="{AA5B849B-D205-6568-7CC5-67D954AB6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193398"/>
              </p:ext>
            </p:extLst>
          </p:nvPr>
        </p:nvGraphicFramePr>
        <p:xfrm>
          <a:off x="8174182" y="360337"/>
          <a:ext cx="4017818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896">
                  <a:extLst>
                    <a:ext uri="{9D8B030D-6E8A-4147-A177-3AD203B41FA5}">
                      <a16:colId xmlns:a16="http://schemas.microsoft.com/office/drawing/2014/main" val="1076863512"/>
                    </a:ext>
                  </a:extLst>
                </a:gridCol>
                <a:gridCol w="3516922">
                  <a:extLst>
                    <a:ext uri="{9D8B030D-6E8A-4147-A177-3AD203B41FA5}">
                      <a16:colId xmlns:a16="http://schemas.microsoft.com/office/drawing/2014/main" val="1839731202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0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기본값 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: 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전체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(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현재와 동일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196965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1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(1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페이지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) 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표시 범위 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; 10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개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, 50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개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, 100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개</a:t>
                      </a:r>
                      <a:endParaRPr lang="en-US" altLang="ko-KR" sz="800" b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989035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2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엑셀 다운로드 시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, 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다른 페이지의 데이터도 전부 다운로드</a:t>
                      </a:r>
                      <a:endParaRPr lang="en-US" altLang="ko-KR" sz="800" b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  <a:p>
                      <a:pPr latinLnBrk="1"/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*results 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전체</a:t>
                      </a:r>
                      <a:endParaRPr lang="en-US" altLang="ko-KR" sz="800" b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116126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3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탄소 저감량 높은 순</a:t>
                      </a:r>
                      <a:endParaRPr lang="en-US" altLang="ko-KR" sz="800" b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탄소 저감량 낮은 순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146148"/>
                  </a:ext>
                </a:extLst>
              </a:tr>
              <a:tr h="2187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4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- 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회원 정보의 내용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(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사용자명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,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 아이디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, 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상태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, 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등급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) 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표시</a:t>
                      </a:r>
                      <a:endParaRPr lang="en-US" altLang="ko-KR" sz="800" b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- 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기간 내 탄소 저감량 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: 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현재 앱에 전달되는 정보와 동일하게 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g/kg/t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으로 표시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 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378062"/>
                  </a:ext>
                </a:extLst>
              </a:tr>
            </a:tbl>
          </a:graphicData>
        </a:graphic>
      </p:graphicFrame>
      <p:grpSp>
        <p:nvGrpSpPr>
          <p:cNvPr id="22" name="그룹 21">
            <a:extLst>
              <a:ext uri="{FF2B5EF4-FFF2-40B4-BE49-F238E27FC236}">
                <a16:creationId xmlns:a16="http://schemas.microsoft.com/office/drawing/2014/main" id="{15629CF0-9B9A-8E66-3B26-9B44C46CC39D}"/>
              </a:ext>
            </a:extLst>
          </p:cNvPr>
          <p:cNvGrpSpPr/>
          <p:nvPr/>
        </p:nvGrpSpPr>
        <p:grpSpPr>
          <a:xfrm>
            <a:off x="6842723" y="2098604"/>
            <a:ext cx="273426" cy="200053"/>
            <a:chOff x="889701" y="2161677"/>
            <a:chExt cx="273426" cy="200053"/>
          </a:xfrm>
        </p:grpSpPr>
        <p:sp>
          <p:nvSpPr>
            <p:cNvPr id="23" name="이등변 삼각형 22">
              <a:extLst>
                <a:ext uri="{FF2B5EF4-FFF2-40B4-BE49-F238E27FC236}">
                  <a16:creationId xmlns:a16="http://schemas.microsoft.com/office/drawing/2014/main" id="{4EFCFF7E-25D5-61AC-A2B1-2E3C1EE70EA8}"/>
                </a:ext>
              </a:extLst>
            </p:cNvPr>
            <p:cNvSpPr/>
            <p:nvPr/>
          </p:nvSpPr>
          <p:spPr>
            <a:xfrm rot="5400000">
              <a:off x="1084967" y="2225519"/>
              <a:ext cx="83950" cy="72370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95363" fontAlgn="t" latinLnBrk="0">
                <a:spcBef>
                  <a:spcPct val="70000"/>
                </a:spcBef>
                <a:spcAft>
                  <a:spcPct val="0"/>
                </a:spcAft>
              </a:pPr>
              <a:endParaRPr kumimoji="1" lang="ko-KR" altLang="en-US" sz="900">
                <a:solidFill>
                  <a:prstClr val="white"/>
                </a:solidFill>
                <a:latin typeface="Pretendard" panose="02000503000000020004" pitchFamily="50" charset="-127"/>
                <a:ea typeface="Pretendard" panose="02000503000000020004" pitchFamily="50" charset="-127"/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E553523E-99BC-0928-F401-669A8D254ADD}"/>
                </a:ext>
              </a:extLst>
            </p:cNvPr>
            <p:cNvGrpSpPr/>
            <p:nvPr/>
          </p:nvGrpSpPr>
          <p:grpSpPr>
            <a:xfrm>
              <a:off x="889701" y="2161677"/>
              <a:ext cx="244417" cy="200053"/>
              <a:chOff x="5647053" y="5239718"/>
              <a:chExt cx="244417" cy="200053"/>
            </a:xfrm>
          </p:grpSpPr>
          <p:sp>
            <p:nvSpPr>
              <p:cNvPr id="25" name="Oval 593">
                <a:extLst>
                  <a:ext uri="{FF2B5EF4-FFF2-40B4-BE49-F238E27FC236}">
                    <a16:creationId xmlns:a16="http://schemas.microsoft.com/office/drawing/2014/main" id="{998B0F02-86D2-6E2F-86CB-D18C2EF4C0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5539" y="5253447"/>
                <a:ext cx="172594" cy="172594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lIns="0" tIns="0" rIns="0" bIns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95363" fontAlgn="t" latinLnBrk="0">
                  <a:spcBef>
                    <a:spcPct val="70000"/>
                  </a:spcBef>
                </a:pPr>
                <a:endParaRPr lang="en-US" altLang="ko-KR" sz="800" b="1" dirty="0">
                  <a:solidFill>
                    <a:prstClr val="white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  <p:sp>
            <p:nvSpPr>
              <p:cNvPr id="26" name="TextBox 14">
                <a:extLst>
                  <a:ext uri="{FF2B5EF4-FFF2-40B4-BE49-F238E27FC236}">
                    <a16:creationId xmlns:a16="http://schemas.microsoft.com/office/drawing/2014/main" id="{92C85530-6BA5-6BCE-E3F9-BD78EF98EDC5}"/>
                  </a:ext>
                </a:extLst>
              </p:cNvPr>
              <p:cNvSpPr txBox="1"/>
              <p:nvPr/>
            </p:nvSpPr>
            <p:spPr>
              <a:xfrm>
                <a:off x="5647053" y="5239718"/>
                <a:ext cx="244417" cy="200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45719" tIns="45719" rIns="45719" bIns="45719" numCol="1" spcCol="38100" rtlCol="0" anchor="t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700" b="1">
                    <a:solidFill>
                      <a:schemeClr val="bg1"/>
                    </a:solidFill>
                    <a:latin typeface="Pretendard" panose="02000503000000020004" pitchFamily="50" charset="-127"/>
                    <a:ea typeface="Pretendard" panose="02000503000000020004" pitchFamily="50" charset="-127"/>
                  </a:rPr>
                  <a:t>2</a:t>
                </a:r>
                <a:endParaRPr lang="ko-KR" altLang="en-US" sz="700" b="1" dirty="0">
                  <a:solidFill>
                    <a:schemeClr val="bg1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</p:grp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D2034659-442E-B71E-A277-9B0AAE793D48}"/>
              </a:ext>
            </a:extLst>
          </p:cNvPr>
          <p:cNvGrpSpPr/>
          <p:nvPr/>
        </p:nvGrpSpPr>
        <p:grpSpPr>
          <a:xfrm>
            <a:off x="6182015" y="2297166"/>
            <a:ext cx="273426" cy="200053"/>
            <a:chOff x="889701" y="2161677"/>
            <a:chExt cx="273426" cy="200053"/>
          </a:xfrm>
        </p:grpSpPr>
        <p:sp>
          <p:nvSpPr>
            <p:cNvPr id="28" name="이등변 삼각형 27">
              <a:extLst>
                <a:ext uri="{FF2B5EF4-FFF2-40B4-BE49-F238E27FC236}">
                  <a16:creationId xmlns:a16="http://schemas.microsoft.com/office/drawing/2014/main" id="{E39DA47B-9AB2-E500-2DF4-9DD3EE1916C7}"/>
                </a:ext>
              </a:extLst>
            </p:cNvPr>
            <p:cNvSpPr/>
            <p:nvPr/>
          </p:nvSpPr>
          <p:spPr>
            <a:xfrm rot="5400000">
              <a:off x="1084967" y="2225519"/>
              <a:ext cx="83950" cy="72370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95363" fontAlgn="t" latinLnBrk="0">
                <a:spcBef>
                  <a:spcPct val="70000"/>
                </a:spcBef>
                <a:spcAft>
                  <a:spcPct val="0"/>
                </a:spcAft>
              </a:pPr>
              <a:endParaRPr kumimoji="1" lang="ko-KR" altLang="en-US" sz="900">
                <a:solidFill>
                  <a:prstClr val="white"/>
                </a:solidFill>
                <a:latin typeface="Pretendard" panose="02000503000000020004" pitchFamily="50" charset="-127"/>
                <a:ea typeface="Pretendard" panose="02000503000000020004" pitchFamily="50" charset="-127"/>
              </a:endParaRPr>
            </a:p>
          </p:txBody>
        </p:sp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A2BF02EC-EBF5-C313-3040-DDF5F947E97F}"/>
                </a:ext>
              </a:extLst>
            </p:cNvPr>
            <p:cNvGrpSpPr/>
            <p:nvPr/>
          </p:nvGrpSpPr>
          <p:grpSpPr>
            <a:xfrm>
              <a:off x="889701" y="2161677"/>
              <a:ext cx="244417" cy="200053"/>
              <a:chOff x="5647053" y="5239718"/>
              <a:chExt cx="244417" cy="200053"/>
            </a:xfrm>
          </p:grpSpPr>
          <p:sp>
            <p:nvSpPr>
              <p:cNvPr id="30" name="Oval 593">
                <a:extLst>
                  <a:ext uri="{FF2B5EF4-FFF2-40B4-BE49-F238E27FC236}">
                    <a16:creationId xmlns:a16="http://schemas.microsoft.com/office/drawing/2014/main" id="{3362ADE0-E69E-F47D-5D57-6AC3A1E5D1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5539" y="5253447"/>
                <a:ext cx="172594" cy="172594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lIns="0" tIns="0" rIns="0" bIns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95363" fontAlgn="t" latinLnBrk="0">
                  <a:spcBef>
                    <a:spcPct val="70000"/>
                  </a:spcBef>
                </a:pPr>
                <a:endParaRPr lang="en-US" altLang="ko-KR" sz="800" b="1" dirty="0">
                  <a:solidFill>
                    <a:prstClr val="white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  <p:sp>
            <p:nvSpPr>
              <p:cNvPr id="31" name="TextBox 14">
                <a:extLst>
                  <a:ext uri="{FF2B5EF4-FFF2-40B4-BE49-F238E27FC236}">
                    <a16:creationId xmlns:a16="http://schemas.microsoft.com/office/drawing/2014/main" id="{0E3CC5BF-4F33-469E-636B-3BA233ACA71B}"/>
                  </a:ext>
                </a:extLst>
              </p:cNvPr>
              <p:cNvSpPr txBox="1"/>
              <p:nvPr/>
            </p:nvSpPr>
            <p:spPr>
              <a:xfrm>
                <a:off x="5647053" y="5239718"/>
                <a:ext cx="244417" cy="200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45719" tIns="45719" rIns="45719" bIns="45719" numCol="1" spcCol="38100" rtlCol="0" anchor="t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700" b="1">
                    <a:solidFill>
                      <a:schemeClr val="bg1"/>
                    </a:solidFill>
                    <a:latin typeface="Pretendard" panose="02000503000000020004" pitchFamily="50" charset="-127"/>
                    <a:ea typeface="Pretendard" panose="02000503000000020004" pitchFamily="50" charset="-127"/>
                  </a:rPr>
                  <a:t>3</a:t>
                </a:r>
                <a:endParaRPr lang="ko-KR" altLang="en-US" sz="700" b="1" dirty="0">
                  <a:solidFill>
                    <a:schemeClr val="bg1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</p:grp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28420E01-7543-2E35-C51A-4D1D99D04772}"/>
              </a:ext>
            </a:extLst>
          </p:cNvPr>
          <p:cNvGrpSpPr/>
          <p:nvPr/>
        </p:nvGrpSpPr>
        <p:grpSpPr>
          <a:xfrm>
            <a:off x="47367" y="2698006"/>
            <a:ext cx="273426" cy="200053"/>
            <a:chOff x="889701" y="2161677"/>
            <a:chExt cx="273426" cy="200053"/>
          </a:xfrm>
        </p:grpSpPr>
        <p:sp>
          <p:nvSpPr>
            <p:cNvPr id="33" name="이등변 삼각형 32">
              <a:extLst>
                <a:ext uri="{FF2B5EF4-FFF2-40B4-BE49-F238E27FC236}">
                  <a16:creationId xmlns:a16="http://schemas.microsoft.com/office/drawing/2014/main" id="{0A7DE1FA-2F87-386F-625B-99F8046F6B71}"/>
                </a:ext>
              </a:extLst>
            </p:cNvPr>
            <p:cNvSpPr/>
            <p:nvPr/>
          </p:nvSpPr>
          <p:spPr>
            <a:xfrm rot="5400000">
              <a:off x="1084967" y="2225519"/>
              <a:ext cx="83950" cy="72370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95363" fontAlgn="t" latinLnBrk="0">
                <a:spcBef>
                  <a:spcPct val="70000"/>
                </a:spcBef>
                <a:spcAft>
                  <a:spcPct val="0"/>
                </a:spcAft>
              </a:pPr>
              <a:endParaRPr kumimoji="1" lang="ko-KR" altLang="en-US" sz="900">
                <a:solidFill>
                  <a:prstClr val="white"/>
                </a:solidFill>
                <a:latin typeface="Pretendard" panose="02000503000000020004" pitchFamily="50" charset="-127"/>
                <a:ea typeface="Pretendard" panose="02000503000000020004" pitchFamily="50" charset="-127"/>
              </a:endParaRP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00E6BC93-E858-FCB5-3494-A9FD0A39652B}"/>
                </a:ext>
              </a:extLst>
            </p:cNvPr>
            <p:cNvGrpSpPr/>
            <p:nvPr/>
          </p:nvGrpSpPr>
          <p:grpSpPr>
            <a:xfrm>
              <a:off x="889701" y="2161677"/>
              <a:ext cx="244417" cy="200053"/>
              <a:chOff x="5647053" y="5239718"/>
              <a:chExt cx="244417" cy="200053"/>
            </a:xfrm>
          </p:grpSpPr>
          <p:sp>
            <p:nvSpPr>
              <p:cNvPr id="35" name="Oval 593">
                <a:extLst>
                  <a:ext uri="{FF2B5EF4-FFF2-40B4-BE49-F238E27FC236}">
                    <a16:creationId xmlns:a16="http://schemas.microsoft.com/office/drawing/2014/main" id="{0A337FA5-9A4D-3D14-4529-05E3BC5957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5539" y="5253447"/>
                <a:ext cx="172594" cy="172594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lIns="0" tIns="0" rIns="0" bIns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95363" fontAlgn="t" latinLnBrk="0">
                  <a:spcBef>
                    <a:spcPct val="70000"/>
                  </a:spcBef>
                </a:pPr>
                <a:endParaRPr lang="en-US" altLang="ko-KR" sz="800" b="1" dirty="0">
                  <a:solidFill>
                    <a:prstClr val="white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  <p:sp>
            <p:nvSpPr>
              <p:cNvPr id="36" name="TextBox 14">
                <a:extLst>
                  <a:ext uri="{FF2B5EF4-FFF2-40B4-BE49-F238E27FC236}">
                    <a16:creationId xmlns:a16="http://schemas.microsoft.com/office/drawing/2014/main" id="{A79C3430-6B9E-3173-031E-41D40B9C2577}"/>
                  </a:ext>
                </a:extLst>
              </p:cNvPr>
              <p:cNvSpPr txBox="1"/>
              <p:nvPr/>
            </p:nvSpPr>
            <p:spPr>
              <a:xfrm>
                <a:off x="5647053" y="5239718"/>
                <a:ext cx="244417" cy="200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45719" tIns="45719" rIns="45719" bIns="45719" numCol="1" spcCol="38100" rtlCol="0" anchor="t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700" b="1">
                    <a:solidFill>
                      <a:schemeClr val="bg1"/>
                    </a:solidFill>
                    <a:latin typeface="Pretendard" panose="02000503000000020004" pitchFamily="50" charset="-127"/>
                    <a:ea typeface="Pretendard" panose="02000503000000020004" pitchFamily="50" charset="-127"/>
                  </a:rPr>
                  <a:t>4</a:t>
                </a:r>
                <a:endParaRPr lang="ko-KR" altLang="en-US" sz="700" b="1" dirty="0">
                  <a:solidFill>
                    <a:schemeClr val="bg1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</p:grp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E8FF0F44-A6A5-C982-F2FD-433B30B6D852}"/>
              </a:ext>
            </a:extLst>
          </p:cNvPr>
          <p:cNvGrpSpPr/>
          <p:nvPr/>
        </p:nvGrpSpPr>
        <p:grpSpPr>
          <a:xfrm>
            <a:off x="79329" y="882970"/>
            <a:ext cx="273426" cy="200053"/>
            <a:chOff x="889701" y="2161677"/>
            <a:chExt cx="273426" cy="200053"/>
          </a:xfrm>
        </p:grpSpPr>
        <p:sp>
          <p:nvSpPr>
            <p:cNvPr id="38" name="이등변 삼각형 37">
              <a:extLst>
                <a:ext uri="{FF2B5EF4-FFF2-40B4-BE49-F238E27FC236}">
                  <a16:creationId xmlns:a16="http://schemas.microsoft.com/office/drawing/2014/main" id="{8AA390EC-FB88-2226-1F9A-63D71C30BF9B}"/>
                </a:ext>
              </a:extLst>
            </p:cNvPr>
            <p:cNvSpPr/>
            <p:nvPr/>
          </p:nvSpPr>
          <p:spPr>
            <a:xfrm rot="5400000">
              <a:off x="1084967" y="2225519"/>
              <a:ext cx="83950" cy="72370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95363" fontAlgn="t" latinLnBrk="0">
                <a:spcBef>
                  <a:spcPct val="70000"/>
                </a:spcBef>
                <a:spcAft>
                  <a:spcPct val="0"/>
                </a:spcAft>
              </a:pPr>
              <a:endParaRPr kumimoji="1" lang="ko-KR" altLang="en-US" sz="900">
                <a:solidFill>
                  <a:prstClr val="white"/>
                </a:solidFill>
                <a:latin typeface="Pretendard" panose="02000503000000020004" pitchFamily="50" charset="-127"/>
                <a:ea typeface="Pretendard" panose="02000503000000020004" pitchFamily="50" charset="-127"/>
              </a:endParaRPr>
            </a:p>
          </p:txBody>
        </p:sp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4B6965E4-F8AB-F2B3-42F9-31F8F8B06B2D}"/>
                </a:ext>
              </a:extLst>
            </p:cNvPr>
            <p:cNvGrpSpPr/>
            <p:nvPr/>
          </p:nvGrpSpPr>
          <p:grpSpPr>
            <a:xfrm>
              <a:off x="889701" y="2161677"/>
              <a:ext cx="244417" cy="200053"/>
              <a:chOff x="5647053" y="5239718"/>
              <a:chExt cx="244417" cy="200053"/>
            </a:xfrm>
          </p:grpSpPr>
          <p:sp>
            <p:nvSpPr>
              <p:cNvPr id="40" name="Oval 593">
                <a:extLst>
                  <a:ext uri="{FF2B5EF4-FFF2-40B4-BE49-F238E27FC236}">
                    <a16:creationId xmlns:a16="http://schemas.microsoft.com/office/drawing/2014/main" id="{390BCEE9-8779-340F-F304-69A0CD1E6C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5539" y="5253447"/>
                <a:ext cx="172594" cy="172594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lIns="0" tIns="0" rIns="0" bIns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95363" fontAlgn="t" latinLnBrk="0">
                  <a:spcBef>
                    <a:spcPct val="70000"/>
                  </a:spcBef>
                </a:pPr>
                <a:endParaRPr lang="en-US" altLang="ko-KR" sz="800" b="1" dirty="0">
                  <a:solidFill>
                    <a:prstClr val="white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  <p:sp>
            <p:nvSpPr>
              <p:cNvPr id="41" name="TextBox 14">
                <a:extLst>
                  <a:ext uri="{FF2B5EF4-FFF2-40B4-BE49-F238E27FC236}">
                    <a16:creationId xmlns:a16="http://schemas.microsoft.com/office/drawing/2014/main" id="{CB44D490-7221-5820-0480-CCA188E6AF5C}"/>
                  </a:ext>
                </a:extLst>
              </p:cNvPr>
              <p:cNvSpPr txBox="1"/>
              <p:nvPr/>
            </p:nvSpPr>
            <p:spPr>
              <a:xfrm>
                <a:off x="5647053" y="5239718"/>
                <a:ext cx="244417" cy="200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45719" tIns="45719" rIns="45719" bIns="45719" numCol="1" spcCol="38100" rtlCol="0" anchor="t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700" b="1">
                    <a:solidFill>
                      <a:schemeClr val="bg1"/>
                    </a:solidFill>
                    <a:latin typeface="Pretendard" panose="02000503000000020004" pitchFamily="50" charset="-127"/>
                    <a:ea typeface="Pretendard" panose="02000503000000020004" pitchFamily="50" charset="-127"/>
                  </a:rPr>
                  <a:t>0</a:t>
                </a:r>
                <a:endParaRPr lang="ko-KR" altLang="en-US" sz="700" b="1" dirty="0">
                  <a:solidFill>
                    <a:schemeClr val="bg1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</p:grpSp>
      </p:grpSp>
      <p:sp>
        <p:nvSpPr>
          <p:cNvPr id="42" name="TextBox 41"/>
          <p:cNvSpPr txBox="1"/>
          <p:nvPr/>
        </p:nvSpPr>
        <p:spPr>
          <a:xfrm>
            <a:off x="7708751" y="2310895"/>
            <a:ext cx="4070984" cy="3970318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1.Menu navigation</a:t>
            </a: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사용자 관리 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ko-KR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탄소 저감량 순위 </a:t>
            </a:r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(/</a:t>
            </a:r>
            <a:r>
              <a:rPr lang="en-US" altLang="ko-KR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carbonRanking</a:t>
            </a:r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(NEW)</a:t>
            </a:r>
            <a:endParaRPr lang="en-US" altLang="ko-KR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2.search</a:t>
            </a: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1) </a:t>
            </a:r>
            <a:r>
              <a:rPr lang="ko-KR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기간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: from/to </a:t>
            </a:r>
            <a:r>
              <a:rPr lang="en-US" altLang="ko-KR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datepicker</a:t>
            </a:r>
            <a:endParaRPr lang="en-US" altLang="ko-KR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2) </a:t>
            </a:r>
            <a:r>
              <a:rPr lang="ko-KR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표시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범위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: row count</a:t>
            </a:r>
            <a:b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- </a:t>
            </a:r>
            <a:r>
              <a:rPr lang="en-US" altLang="ko-KR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selectbox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options: 10</a:t>
            </a:r>
            <a:r>
              <a:rPr lang="ko-KR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개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/50</a:t>
            </a:r>
            <a:r>
              <a:rPr lang="ko-KR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개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/100</a:t>
            </a:r>
            <a:r>
              <a:rPr lang="ko-KR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개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(10/50/100)</a:t>
            </a:r>
          </a:p>
          <a:p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3.Grid</a:t>
            </a: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1) sort options</a:t>
            </a:r>
            <a:b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 - “</a:t>
            </a:r>
            <a:r>
              <a:rPr lang="ko-KR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탄소 저감량 높은 순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” / “</a:t>
            </a:r>
            <a:r>
              <a:rPr lang="ko-KR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탄소 저감량</a:t>
            </a:r>
            <a:r>
              <a:rPr lang="ko-KR" altLang="en-US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낮은 </a:t>
            </a:r>
            <a:r>
              <a:rPr lang="ko-KR" altLang="en-US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순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”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(total carbon reduce DESC/ASC)</a:t>
            </a: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2) logic</a:t>
            </a: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DB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: </a:t>
            </a:r>
            <a:r>
              <a:rPr lang="en-US" altLang="ko-KR" sz="900" dirty="0" err="1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st_user_save_point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/>
            </a:r>
            <a:b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</a:b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select: </a:t>
            </a:r>
            <a:r>
              <a:rPr lang="en-US" altLang="ko-KR" sz="900" b="1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total carbon reduce with SUM(</a:t>
            </a:r>
            <a:r>
              <a:rPr lang="en-US" altLang="ko-KR" sz="900" b="1" dirty="0" err="1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move_distance</a:t>
            </a:r>
            <a:r>
              <a:rPr lang="en-US" altLang="ko-KR" sz="900" b="1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) – refer to [</a:t>
            </a:r>
            <a:r>
              <a:rPr lang="en-US" altLang="ko-KR" sz="900" b="1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API] GET /</a:t>
            </a:r>
            <a:r>
              <a:rPr lang="en-US" altLang="ko-KR" sz="900" b="1" dirty="0" err="1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api</a:t>
            </a:r>
            <a:r>
              <a:rPr lang="en-US" altLang="ko-KR" sz="900" b="1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/</a:t>
            </a:r>
            <a:r>
              <a:rPr lang="en-US" altLang="ko-KR" sz="900" b="1" dirty="0" err="1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user_point</a:t>
            </a:r>
            <a:r>
              <a:rPr lang="en-US" altLang="ko-KR" sz="900" b="1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&gt; </a:t>
            </a:r>
            <a:r>
              <a:rPr lang="en-US" altLang="ko-KR" sz="900" b="1" dirty="0" err="1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today_carbon_reduce</a:t>
            </a:r>
            <a:r>
              <a:rPr lang="en-US" altLang="ko-KR" sz="900" b="1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logic 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/>
            </a:r>
            <a:b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</a:b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conditions: </a:t>
            </a:r>
            <a:r>
              <a:rPr lang="en-US" altLang="ko-KR" sz="900" dirty="0" err="1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save_date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between {from} to {to} AND </a:t>
            </a:r>
            <a:r>
              <a:rPr lang="en-US" altLang="ko-KR" sz="900" dirty="0" err="1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move_distance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is NOT NULL</a:t>
            </a:r>
            <a:endParaRPr lang="en-US" altLang="ko-KR" sz="900" dirty="0">
              <a:latin typeface="Arial" panose="020B0604020202020204" pitchFamily="34" charset="0"/>
              <a:ea typeface="Pretendard" panose="02000503000000020004" pitchFamily="50" charset="-127"/>
              <a:cs typeface="Arial" panose="020B0604020202020204" pitchFamily="34" charset="0"/>
            </a:endParaRP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   group by: </a:t>
            </a:r>
            <a:r>
              <a:rPr lang="en-US" altLang="ko-KR" sz="900" dirty="0" err="1">
                <a:latin typeface="Arial" panose="020B0604020202020204" pitchFamily="34" charset="0"/>
                <a:cs typeface="Arial" panose="020B0604020202020204" pitchFamily="34" charset="0"/>
              </a:rPr>
              <a:t>user_seq</a:t>
            </a:r>
            <a:endParaRPr lang="en-US" altLang="ko-KR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3) columns</a:t>
            </a: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a) </a:t>
            </a:r>
            <a:r>
              <a:rPr lang="ko-KR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순위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: logical no (start from 1)</a:t>
            </a: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b) </a:t>
            </a:r>
            <a:r>
              <a:rPr lang="ko-KR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사용자명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: user name of {</a:t>
            </a:r>
            <a:r>
              <a:rPr lang="en-US" altLang="ko-KR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user_seq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c) </a:t>
            </a:r>
            <a:r>
              <a:rPr lang="ko-KR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사용자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ID : user id</a:t>
            </a: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d) </a:t>
            </a:r>
            <a:r>
              <a:rPr lang="ko-KR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사용자 상태 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: {</a:t>
            </a:r>
            <a:r>
              <a:rPr lang="en-US" altLang="ko-KR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user_status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} (show code name)</a:t>
            </a: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e) </a:t>
            </a:r>
            <a:r>
              <a:rPr lang="ko-KR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회원 등급 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: {</a:t>
            </a:r>
            <a:r>
              <a:rPr lang="en-US" altLang="ko-KR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user_grade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} (show code name)</a:t>
            </a: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f) </a:t>
            </a:r>
            <a:r>
              <a:rPr lang="ko-KR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기간 내 탄소 저감량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total carbon reduce</a:t>
            </a:r>
            <a:endParaRPr lang="en-US" altLang="ko-KR" sz="900" dirty="0" smtClean="0">
              <a:latin typeface="Arial" panose="020B0604020202020204" pitchFamily="34" charset="0"/>
              <a:ea typeface="Pretendard" panose="02000503000000020004" pitchFamily="50" charset="-127"/>
              <a:cs typeface="Arial" panose="020B0604020202020204" pitchFamily="34" charset="0"/>
            </a:endParaRPr>
          </a:p>
          <a:p>
            <a:endParaRPr lang="en-US" altLang="ko-KR" sz="900" dirty="0">
              <a:latin typeface="Arial" panose="020B0604020202020204" pitchFamily="34" charset="0"/>
              <a:ea typeface="Pretendard" panose="02000503000000020004" pitchFamily="50" charset="-127"/>
              <a:cs typeface="Arial" panose="020B0604020202020204" pitchFamily="34" charset="0"/>
            </a:endParaRPr>
          </a:p>
          <a:p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4.</a:t>
            </a:r>
            <a:r>
              <a:rPr lang="ko-KR" altLang="en-US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엑셀 다운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(excel download)</a:t>
            </a: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- file name: “</a:t>
            </a:r>
            <a:r>
              <a:rPr lang="ko-KR" altLang="en-US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탄소저감량순위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_yymmdd_hhmmss.xls</a:t>
            </a:r>
            <a:endParaRPr lang="en-US" altLang="ko-KR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203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E8E035-015B-93B0-1DE6-0BD4011FC596}"/>
              </a:ext>
            </a:extLst>
          </p:cNvPr>
          <p:cNvSpPr txBox="1"/>
          <p:nvPr/>
        </p:nvSpPr>
        <p:spPr>
          <a:xfrm>
            <a:off x="1195526" y="3105834"/>
            <a:ext cx="9800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/>
              <a:t>대시보드</a:t>
            </a:r>
          </a:p>
        </p:txBody>
      </p:sp>
    </p:spTree>
    <p:extLst>
      <p:ext uri="{BB962C8B-B14F-4D97-AF65-F5344CB8AC3E}">
        <p14:creationId xmlns:p14="http://schemas.microsoft.com/office/powerpoint/2010/main" val="3999343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FC9C9DB-F13C-26C5-57EB-981B2D36C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3" y="692319"/>
            <a:ext cx="11349960" cy="547336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D11D47EB-56EE-2F21-64FF-45D9EA50D9D1}"/>
              </a:ext>
            </a:extLst>
          </p:cNvPr>
          <p:cNvSpPr/>
          <p:nvPr/>
        </p:nvSpPr>
        <p:spPr>
          <a:xfrm>
            <a:off x="4683021" y="1066800"/>
            <a:ext cx="2607008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40F05A-3D8D-C2EA-F131-FFA1F0FDF89D}"/>
              </a:ext>
            </a:extLst>
          </p:cNvPr>
          <p:cNvSpPr txBox="1"/>
          <p:nvPr/>
        </p:nvSpPr>
        <p:spPr>
          <a:xfrm>
            <a:off x="4761761" y="1195530"/>
            <a:ext cx="226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b="1"/>
              <a:t>포인트 적립 </a:t>
            </a:r>
            <a:r>
              <a:rPr lang="en-US" altLang="ko-KR" sz="1050" b="1"/>
              <a:t>TOP 10</a:t>
            </a:r>
            <a:endParaRPr lang="ko-KR" altLang="en-US" sz="1050" b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FC6479-CDA5-2B8F-FCD6-88BB88A71A5B}"/>
              </a:ext>
            </a:extLst>
          </p:cNvPr>
          <p:cNvSpPr txBox="1"/>
          <p:nvPr/>
        </p:nvSpPr>
        <p:spPr>
          <a:xfrm>
            <a:off x="4761761" y="1435585"/>
            <a:ext cx="381000" cy="991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800" b="1"/>
              <a:t>1</a:t>
            </a:r>
            <a:r>
              <a:rPr lang="ko-KR" altLang="en-US" sz="800" b="1"/>
              <a:t>위</a:t>
            </a:r>
            <a:endParaRPr lang="en-US" altLang="ko-KR" sz="800" b="1"/>
          </a:p>
          <a:p>
            <a:pPr>
              <a:lnSpc>
                <a:spcPct val="150000"/>
              </a:lnSpc>
            </a:pPr>
            <a:r>
              <a:rPr lang="en-US" altLang="ko-KR" sz="800" b="1"/>
              <a:t>2</a:t>
            </a:r>
            <a:r>
              <a:rPr lang="ko-KR" altLang="en-US" sz="800" b="1"/>
              <a:t>위</a:t>
            </a:r>
            <a:endParaRPr lang="en-US" altLang="ko-KR" sz="800" b="1"/>
          </a:p>
          <a:p>
            <a:pPr>
              <a:lnSpc>
                <a:spcPct val="150000"/>
              </a:lnSpc>
            </a:pPr>
            <a:r>
              <a:rPr lang="en-US" altLang="ko-KR" sz="800" b="1"/>
              <a:t>3</a:t>
            </a:r>
            <a:r>
              <a:rPr lang="ko-KR" altLang="en-US" sz="800" b="1"/>
              <a:t>위</a:t>
            </a:r>
            <a:endParaRPr lang="en-US" altLang="ko-KR" sz="800" b="1"/>
          </a:p>
          <a:p>
            <a:pPr>
              <a:lnSpc>
                <a:spcPct val="150000"/>
              </a:lnSpc>
            </a:pPr>
            <a:r>
              <a:rPr lang="en-US" altLang="ko-KR" sz="800" b="1"/>
              <a:t>4</a:t>
            </a:r>
            <a:r>
              <a:rPr lang="ko-KR" altLang="en-US" sz="800" b="1"/>
              <a:t>위</a:t>
            </a:r>
            <a:endParaRPr lang="en-US" altLang="ko-KR" sz="800" b="1"/>
          </a:p>
          <a:p>
            <a:pPr>
              <a:lnSpc>
                <a:spcPct val="150000"/>
              </a:lnSpc>
            </a:pPr>
            <a:r>
              <a:rPr lang="en-US" altLang="ko-KR" sz="800" b="1"/>
              <a:t>5</a:t>
            </a:r>
            <a:r>
              <a:rPr lang="ko-KR" altLang="en-US" sz="800" b="1"/>
              <a:t>위</a:t>
            </a:r>
            <a:endParaRPr lang="en-US" altLang="ko-KR" sz="800" b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613BAC-54F5-94F0-6F56-89352D1E0AD9}"/>
              </a:ext>
            </a:extLst>
          </p:cNvPr>
          <p:cNvSpPr txBox="1"/>
          <p:nvPr/>
        </p:nvSpPr>
        <p:spPr>
          <a:xfrm>
            <a:off x="4990361" y="1435585"/>
            <a:ext cx="2299668" cy="1274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/>
              <a:t>사용자 </a:t>
            </a:r>
            <a:r>
              <a:rPr lang="en-US" altLang="ko-KR" sz="800"/>
              <a:t>ID (</a:t>
            </a:r>
            <a:r>
              <a:rPr lang="ko-KR" altLang="en-US" sz="800"/>
              <a:t>포인트</a:t>
            </a:r>
            <a:r>
              <a:rPr lang="en-US" altLang="ko-KR" sz="800"/>
              <a:t>&amp;’</a:t>
            </a:r>
            <a:r>
              <a:rPr lang="ko-KR" altLang="en-US" sz="800"/>
              <a:t>포인트</a:t>
            </a:r>
            <a:r>
              <a:rPr lang="en-US" altLang="ko-KR" sz="800"/>
              <a:t>’)</a:t>
            </a:r>
          </a:p>
          <a:p>
            <a:pPr>
              <a:lnSpc>
                <a:spcPct val="150000"/>
              </a:lnSpc>
            </a:pPr>
            <a:r>
              <a:rPr lang="ko-KR" altLang="en-US" sz="800"/>
              <a:t>사용자 </a:t>
            </a:r>
            <a:r>
              <a:rPr lang="en-US" altLang="ko-KR" sz="800"/>
              <a:t>ID (</a:t>
            </a:r>
            <a:r>
              <a:rPr lang="ko-KR" altLang="en-US" sz="800"/>
              <a:t>포인트</a:t>
            </a:r>
            <a:r>
              <a:rPr lang="en-US" altLang="ko-KR" sz="800"/>
              <a:t>&amp;’</a:t>
            </a:r>
            <a:r>
              <a:rPr lang="ko-KR" altLang="en-US" sz="800"/>
              <a:t>포인트</a:t>
            </a:r>
            <a:r>
              <a:rPr lang="en-US" altLang="ko-KR" sz="800"/>
              <a:t>’)</a:t>
            </a:r>
          </a:p>
          <a:p>
            <a:pPr>
              <a:lnSpc>
                <a:spcPct val="150000"/>
              </a:lnSpc>
            </a:pPr>
            <a:r>
              <a:rPr lang="ko-KR" altLang="en-US" sz="800"/>
              <a:t>사용자 </a:t>
            </a:r>
            <a:r>
              <a:rPr lang="en-US" altLang="ko-KR" sz="800"/>
              <a:t>ID (</a:t>
            </a:r>
            <a:r>
              <a:rPr lang="ko-KR" altLang="en-US" sz="800"/>
              <a:t>포인트</a:t>
            </a:r>
            <a:r>
              <a:rPr lang="en-US" altLang="ko-KR" sz="800"/>
              <a:t>&amp;’</a:t>
            </a:r>
            <a:r>
              <a:rPr lang="ko-KR" altLang="en-US" sz="800"/>
              <a:t>포인트</a:t>
            </a:r>
            <a:r>
              <a:rPr lang="en-US" altLang="ko-KR" sz="800"/>
              <a:t>’)</a:t>
            </a:r>
          </a:p>
          <a:p>
            <a:pPr>
              <a:lnSpc>
                <a:spcPct val="150000"/>
              </a:lnSpc>
            </a:pPr>
            <a:r>
              <a:rPr lang="ko-KR" altLang="en-US" sz="800"/>
              <a:t>사용자 </a:t>
            </a:r>
            <a:r>
              <a:rPr lang="en-US" altLang="ko-KR" sz="800"/>
              <a:t>ID (</a:t>
            </a:r>
            <a:r>
              <a:rPr lang="ko-KR" altLang="en-US" sz="800"/>
              <a:t>포인트</a:t>
            </a:r>
            <a:r>
              <a:rPr lang="en-US" altLang="ko-KR" sz="800"/>
              <a:t>&amp;’</a:t>
            </a:r>
            <a:r>
              <a:rPr lang="ko-KR" altLang="en-US" sz="800"/>
              <a:t>포인트</a:t>
            </a:r>
            <a:r>
              <a:rPr lang="en-US" altLang="ko-KR" sz="800"/>
              <a:t>’)</a:t>
            </a:r>
          </a:p>
          <a:p>
            <a:pPr>
              <a:lnSpc>
                <a:spcPct val="150000"/>
              </a:lnSpc>
            </a:pPr>
            <a:r>
              <a:rPr lang="ko-KR" altLang="en-US" sz="800"/>
              <a:t>사용자 </a:t>
            </a:r>
            <a:r>
              <a:rPr lang="en-US" altLang="ko-KR" sz="800"/>
              <a:t>ID (</a:t>
            </a:r>
            <a:r>
              <a:rPr lang="ko-KR" altLang="en-US" sz="800"/>
              <a:t>포인트</a:t>
            </a:r>
            <a:r>
              <a:rPr lang="en-US" altLang="ko-KR" sz="800"/>
              <a:t>&amp;’</a:t>
            </a:r>
            <a:r>
              <a:rPr lang="ko-KR" altLang="en-US" sz="800"/>
              <a:t>포인트</a:t>
            </a:r>
            <a:r>
              <a:rPr lang="en-US" altLang="ko-KR" sz="800"/>
              <a:t>’)</a:t>
            </a:r>
          </a:p>
          <a:p>
            <a:pPr algn="r">
              <a:lnSpc>
                <a:spcPct val="150000"/>
              </a:lnSpc>
            </a:pPr>
            <a:endParaRPr lang="en-US" altLang="ko-KR" sz="600"/>
          </a:p>
          <a:p>
            <a:pPr algn="r">
              <a:lnSpc>
                <a:spcPct val="150000"/>
              </a:lnSpc>
            </a:pPr>
            <a:r>
              <a:rPr lang="ko-KR" altLang="en-US" sz="600"/>
              <a:t>  자세히 보기</a:t>
            </a:r>
            <a:endParaRPr lang="en-US" altLang="ko-KR" sz="60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8E3F61BC-B25A-DF4E-C642-0EBC961F4968}"/>
              </a:ext>
            </a:extLst>
          </p:cNvPr>
          <p:cNvSpPr/>
          <p:nvPr/>
        </p:nvSpPr>
        <p:spPr>
          <a:xfrm>
            <a:off x="7405901" y="1066800"/>
            <a:ext cx="2607008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4A93E2-D12C-9DCC-E7EF-DEE290848060}"/>
              </a:ext>
            </a:extLst>
          </p:cNvPr>
          <p:cNvSpPr txBox="1"/>
          <p:nvPr/>
        </p:nvSpPr>
        <p:spPr>
          <a:xfrm>
            <a:off x="7484641" y="1195530"/>
            <a:ext cx="226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b="1"/>
              <a:t>탄소 저감 </a:t>
            </a:r>
            <a:r>
              <a:rPr lang="en-US" altLang="ko-KR" sz="1050" b="1"/>
              <a:t>TOP 10</a:t>
            </a:r>
            <a:endParaRPr lang="ko-KR" altLang="en-US" sz="1050" b="1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D031CC-2197-C420-F50B-446E3D7CEBF1}"/>
              </a:ext>
            </a:extLst>
          </p:cNvPr>
          <p:cNvSpPr txBox="1"/>
          <p:nvPr/>
        </p:nvSpPr>
        <p:spPr>
          <a:xfrm>
            <a:off x="7484641" y="1435585"/>
            <a:ext cx="381000" cy="991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800" b="1"/>
              <a:t>1</a:t>
            </a:r>
            <a:r>
              <a:rPr lang="ko-KR" altLang="en-US" sz="800" b="1"/>
              <a:t>위</a:t>
            </a:r>
            <a:endParaRPr lang="en-US" altLang="ko-KR" sz="800" b="1"/>
          </a:p>
          <a:p>
            <a:pPr>
              <a:lnSpc>
                <a:spcPct val="150000"/>
              </a:lnSpc>
            </a:pPr>
            <a:r>
              <a:rPr lang="en-US" altLang="ko-KR" sz="800" b="1"/>
              <a:t>2</a:t>
            </a:r>
            <a:r>
              <a:rPr lang="ko-KR" altLang="en-US" sz="800" b="1"/>
              <a:t>위</a:t>
            </a:r>
            <a:endParaRPr lang="en-US" altLang="ko-KR" sz="800" b="1"/>
          </a:p>
          <a:p>
            <a:pPr>
              <a:lnSpc>
                <a:spcPct val="150000"/>
              </a:lnSpc>
            </a:pPr>
            <a:r>
              <a:rPr lang="en-US" altLang="ko-KR" sz="800" b="1"/>
              <a:t>3</a:t>
            </a:r>
            <a:r>
              <a:rPr lang="ko-KR" altLang="en-US" sz="800" b="1"/>
              <a:t>위</a:t>
            </a:r>
            <a:endParaRPr lang="en-US" altLang="ko-KR" sz="800" b="1"/>
          </a:p>
          <a:p>
            <a:pPr>
              <a:lnSpc>
                <a:spcPct val="150000"/>
              </a:lnSpc>
            </a:pPr>
            <a:r>
              <a:rPr lang="en-US" altLang="ko-KR" sz="800" b="1"/>
              <a:t>4</a:t>
            </a:r>
            <a:r>
              <a:rPr lang="ko-KR" altLang="en-US" sz="800" b="1"/>
              <a:t>위</a:t>
            </a:r>
            <a:endParaRPr lang="en-US" altLang="ko-KR" sz="800" b="1"/>
          </a:p>
          <a:p>
            <a:pPr>
              <a:lnSpc>
                <a:spcPct val="150000"/>
              </a:lnSpc>
            </a:pPr>
            <a:r>
              <a:rPr lang="en-US" altLang="ko-KR" sz="800" b="1"/>
              <a:t>5</a:t>
            </a:r>
            <a:r>
              <a:rPr lang="ko-KR" altLang="en-US" sz="800" b="1"/>
              <a:t>위</a:t>
            </a:r>
            <a:endParaRPr lang="en-US" altLang="ko-KR" sz="800" b="1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C628AC-F913-499D-02AE-B7C3752B173D}"/>
              </a:ext>
            </a:extLst>
          </p:cNvPr>
          <p:cNvSpPr txBox="1"/>
          <p:nvPr/>
        </p:nvSpPr>
        <p:spPr>
          <a:xfrm>
            <a:off x="7713241" y="1435585"/>
            <a:ext cx="2299668" cy="1274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 dirty="0"/>
              <a:t>사용자 </a:t>
            </a:r>
            <a:r>
              <a:rPr lang="en-US" altLang="ko-KR" sz="800" dirty="0"/>
              <a:t>ID (</a:t>
            </a:r>
            <a:r>
              <a:rPr lang="ko-KR" altLang="en-US" sz="800" dirty="0"/>
              <a:t>탄소 저감량</a:t>
            </a:r>
            <a:r>
              <a:rPr lang="en-US" altLang="ko-KR" sz="800" dirty="0"/>
              <a:t>&amp;’g/kg/t’)</a:t>
            </a:r>
          </a:p>
          <a:p>
            <a:pPr>
              <a:lnSpc>
                <a:spcPct val="150000"/>
              </a:lnSpc>
            </a:pPr>
            <a:r>
              <a:rPr lang="ko-KR" altLang="en-US" sz="800" dirty="0"/>
              <a:t>사용자 </a:t>
            </a:r>
            <a:r>
              <a:rPr lang="en-US" altLang="ko-KR" sz="800" dirty="0"/>
              <a:t>ID (</a:t>
            </a:r>
            <a:r>
              <a:rPr lang="ko-KR" altLang="en-US" sz="800" dirty="0"/>
              <a:t>탄소 저감량</a:t>
            </a:r>
            <a:r>
              <a:rPr lang="en-US" altLang="ko-KR" sz="800" dirty="0"/>
              <a:t>&amp;’g/kg/t’)</a:t>
            </a:r>
          </a:p>
          <a:p>
            <a:pPr>
              <a:lnSpc>
                <a:spcPct val="150000"/>
              </a:lnSpc>
            </a:pPr>
            <a:r>
              <a:rPr lang="ko-KR" altLang="en-US" sz="800" dirty="0"/>
              <a:t>사용자 </a:t>
            </a:r>
            <a:r>
              <a:rPr lang="en-US" altLang="ko-KR" sz="800" dirty="0"/>
              <a:t>ID (</a:t>
            </a:r>
            <a:r>
              <a:rPr lang="ko-KR" altLang="en-US" sz="800" dirty="0"/>
              <a:t>탄소 저감량</a:t>
            </a:r>
            <a:r>
              <a:rPr lang="en-US" altLang="ko-KR" sz="800" dirty="0"/>
              <a:t>&amp;’g/kg/t’)</a:t>
            </a:r>
          </a:p>
          <a:p>
            <a:pPr>
              <a:lnSpc>
                <a:spcPct val="150000"/>
              </a:lnSpc>
            </a:pPr>
            <a:r>
              <a:rPr lang="ko-KR" altLang="en-US" sz="800" dirty="0"/>
              <a:t>사용자 </a:t>
            </a:r>
            <a:r>
              <a:rPr lang="en-US" altLang="ko-KR" sz="800" dirty="0"/>
              <a:t>ID (</a:t>
            </a:r>
            <a:r>
              <a:rPr lang="ko-KR" altLang="en-US" sz="800" dirty="0"/>
              <a:t>탄소 저감량</a:t>
            </a:r>
            <a:r>
              <a:rPr lang="en-US" altLang="ko-KR" sz="800" dirty="0"/>
              <a:t>&amp;’g/kg/t’)</a:t>
            </a:r>
          </a:p>
          <a:p>
            <a:pPr>
              <a:lnSpc>
                <a:spcPct val="150000"/>
              </a:lnSpc>
            </a:pPr>
            <a:r>
              <a:rPr lang="ko-KR" altLang="en-US" sz="800" dirty="0"/>
              <a:t>사용자 </a:t>
            </a:r>
            <a:r>
              <a:rPr lang="en-US" altLang="ko-KR" sz="800" dirty="0"/>
              <a:t>ID (</a:t>
            </a:r>
            <a:r>
              <a:rPr lang="ko-KR" altLang="en-US" sz="800" dirty="0"/>
              <a:t>탄소 저감량</a:t>
            </a:r>
            <a:r>
              <a:rPr lang="en-US" altLang="ko-KR" sz="800" dirty="0"/>
              <a:t>&amp;’g/kg/t’)</a:t>
            </a:r>
          </a:p>
          <a:p>
            <a:pPr algn="r">
              <a:lnSpc>
                <a:spcPct val="150000"/>
              </a:lnSpc>
            </a:pPr>
            <a:endParaRPr lang="en-US" altLang="ko-KR" sz="600" dirty="0"/>
          </a:p>
          <a:p>
            <a:pPr algn="r">
              <a:lnSpc>
                <a:spcPct val="150000"/>
              </a:lnSpc>
            </a:pPr>
            <a:r>
              <a:rPr lang="ko-KR" altLang="en-US" sz="600" dirty="0"/>
              <a:t>자세히 보기</a:t>
            </a:r>
            <a:endParaRPr lang="en-US" altLang="ko-KR" sz="600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D3E280BC-D9D7-5D10-5ECD-26C8F0D7444C}"/>
              </a:ext>
            </a:extLst>
          </p:cNvPr>
          <p:cNvSpPr/>
          <p:nvPr/>
        </p:nvSpPr>
        <p:spPr>
          <a:xfrm>
            <a:off x="1997381" y="1066800"/>
            <a:ext cx="2607008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0B8C3B-5879-5816-4D88-C0B8EFEE1CAC}"/>
              </a:ext>
            </a:extLst>
          </p:cNvPr>
          <p:cNvSpPr txBox="1"/>
          <p:nvPr/>
        </p:nvSpPr>
        <p:spPr>
          <a:xfrm>
            <a:off x="2076121" y="1195530"/>
            <a:ext cx="226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b="1"/>
              <a:t>스토리 오더 매출 </a:t>
            </a:r>
            <a:r>
              <a:rPr lang="en-US" altLang="ko-KR" sz="1050" b="1"/>
              <a:t>TOP 10</a:t>
            </a:r>
            <a:endParaRPr lang="ko-KR" altLang="en-US" sz="1050" b="1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E67512-7917-8C1D-FCEF-ED8CCACD2CA6}"/>
              </a:ext>
            </a:extLst>
          </p:cNvPr>
          <p:cNvSpPr txBox="1"/>
          <p:nvPr/>
        </p:nvSpPr>
        <p:spPr>
          <a:xfrm>
            <a:off x="2076121" y="1435585"/>
            <a:ext cx="381000" cy="991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800" b="1"/>
              <a:t>1</a:t>
            </a:r>
            <a:r>
              <a:rPr lang="ko-KR" altLang="en-US" sz="800" b="1"/>
              <a:t>위</a:t>
            </a:r>
            <a:endParaRPr lang="en-US" altLang="ko-KR" sz="800" b="1"/>
          </a:p>
          <a:p>
            <a:pPr>
              <a:lnSpc>
                <a:spcPct val="150000"/>
              </a:lnSpc>
            </a:pPr>
            <a:r>
              <a:rPr lang="en-US" altLang="ko-KR" sz="800" b="1"/>
              <a:t>2</a:t>
            </a:r>
            <a:r>
              <a:rPr lang="ko-KR" altLang="en-US" sz="800" b="1"/>
              <a:t>위</a:t>
            </a:r>
            <a:endParaRPr lang="en-US" altLang="ko-KR" sz="800" b="1"/>
          </a:p>
          <a:p>
            <a:pPr>
              <a:lnSpc>
                <a:spcPct val="150000"/>
              </a:lnSpc>
            </a:pPr>
            <a:r>
              <a:rPr lang="en-US" altLang="ko-KR" sz="800" b="1"/>
              <a:t>3</a:t>
            </a:r>
            <a:r>
              <a:rPr lang="ko-KR" altLang="en-US" sz="800" b="1"/>
              <a:t>위</a:t>
            </a:r>
            <a:endParaRPr lang="en-US" altLang="ko-KR" sz="800" b="1"/>
          </a:p>
          <a:p>
            <a:pPr>
              <a:lnSpc>
                <a:spcPct val="150000"/>
              </a:lnSpc>
            </a:pPr>
            <a:r>
              <a:rPr lang="en-US" altLang="ko-KR" sz="800" b="1"/>
              <a:t>4</a:t>
            </a:r>
            <a:r>
              <a:rPr lang="ko-KR" altLang="en-US" sz="800" b="1"/>
              <a:t>위</a:t>
            </a:r>
            <a:endParaRPr lang="en-US" altLang="ko-KR" sz="800" b="1"/>
          </a:p>
          <a:p>
            <a:pPr>
              <a:lnSpc>
                <a:spcPct val="150000"/>
              </a:lnSpc>
            </a:pPr>
            <a:r>
              <a:rPr lang="en-US" altLang="ko-KR" sz="800" b="1"/>
              <a:t>5</a:t>
            </a:r>
            <a:r>
              <a:rPr lang="ko-KR" altLang="en-US" sz="800" b="1"/>
              <a:t>위</a:t>
            </a:r>
            <a:endParaRPr lang="en-US" altLang="ko-KR" sz="800" b="1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012F2F6-0518-FE18-6DE0-6963306A16AB}"/>
              </a:ext>
            </a:extLst>
          </p:cNvPr>
          <p:cNvSpPr txBox="1"/>
          <p:nvPr/>
        </p:nvSpPr>
        <p:spPr>
          <a:xfrm>
            <a:off x="2304721" y="1435585"/>
            <a:ext cx="2299668" cy="1274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/>
              <a:t>매장명</a:t>
            </a:r>
            <a:r>
              <a:rPr lang="en-US" altLang="ko-KR" sz="800"/>
              <a:t> (</a:t>
            </a:r>
            <a:r>
              <a:rPr lang="ko-KR" altLang="en-US" sz="800"/>
              <a:t>매출액</a:t>
            </a:r>
            <a:r>
              <a:rPr lang="en-US" altLang="ko-KR" sz="800"/>
              <a:t>&amp;’</a:t>
            </a:r>
            <a:r>
              <a:rPr lang="ko-KR" altLang="en-US" sz="800"/>
              <a:t>원</a:t>
            </a:r>
            <a:r>
              <a:rPr lang="en-US" altLang="ko-KR" sz="800"/>
              <a:t>’)</a:t>
            </a:r>
          </a:p>
          <a:p>
            <a:pPr>
              <a:lnSpc>
                <a:spcPct val="150000"/>
              </a:lnSpc>
            </a:pPr>
            <a:r>
              <a:rPr lang="ko-KR" altLang="en-US" sz="800"/>
              <a:t>매장명</a:t>
            </a:r>
            <a:r>
              <a:rPr lang="en-US" altLang="ko-KR" sz="800"/>
              <a:t> (</a:t>
            </a:r>
            <a:r>
              <a:rPr lang="ko-KR" altLang="en-US" sz="800"/>
              <a:t>매출액</a:t>
            </a:r>
            <a:r>
              <a:rPr lang="en-US" altLang="ko-KR" sz="800"/>
              <a:t>&amp;’</a:t>
            </a:r>
            <a:r>
              <a:rPr lang="ko-KR" altLang="en-US" sz="800"/>
              <a:t>원</a:t>
            </a:r>
            <a:r>
              <a:rPr lang="en-US" altLang="ko-KR" sz="800"/>
              <a:t>’)</a:t>
            </a:r>
          </a:p>
          <a:p>
            <a:pPr>
              <a:lnSpc>
                <a:spcPct val="150000"/>
              </a:lnSpc>
            </a:pPr>
            <a:r>
              <a:rPr lang="ko-KR" altLang="en-US" sz="800"/>
              <a:t>매장명</a:t>
            </a:r>
            <a:r>
              <a:rPr lang="en-US" altLang="ko-KR" sz="800"/>
              <a:t> (</a:t>
            </a:r>
            <a:r>
              <a:rPr lang="ko-KR" altLang="en-US" sz="800"/>
              <a:t>매출액</a:t>
            </a:r>
            <a:r>
              <a:rPr lang="en-US" altLang="ko-KR" sz="800"/>
              <a:t>&amp;’</a:t>
            </a:r>
            <a:r>
              <a:rPr lang="ko-KR" altLang="en-US" sz="800"/>
              <a:t>원</a:t>
            </a:r>
            <a:r>
              <a:rPr lang="en-US" altLang="ko-KR" sz="800"/>
              <a:t>’)</a:t>
            </a:r>
          </a:p>
          <a:p>
            <a:pPr>
              <a:lnSpc>
                <a:spcPct val="150000"/>
              </a:lnSpc>
            </a:pPr>
            <a:r>
              <a:rPr lang="ko-KR" altLang="en-US" sz="800"/>
              <a:t>매장명</a:t>
            </a:r>
            <a:r>
              <a:rPr lang="en-US" altLang="ko-KR" sz="800"/>
              <a:t> (</a:t>
            </a:r>
            <a:r>
              <a:rPr lang="ko-KR" altLang="en-US" sz="800"/>
              <a:t>매출액</a:t>
            </a:r>
            <a:r>
              <a:rPr lang="en-US" altLang="ko-KR" sz="800"/>
              <a:t>&amp;’</a:t>
            </a:r>
            <a:r>
              <a:rPr lang="ko-KR" altLang="en-US" sz="800"/>
              <a:t>원</a:t>
            </a:r>
            <a:r>
              <a:rPr lang="en-US" altLang="ko-KR" sz="800"/>
              <a:t>’)</a:t>
            </a:r>
          </a:p>
          <a:p>
            <a:pPr>
              <a:lnSpc>
                <a:spcPct val="150000"/>
              </a:lnSpc>
            </a:pPr>
            <a:r>
              <a:rPr lang="ko-KR" altLang="en-US" sz="800"/>
              <a:t>매장명</a:t>
            </a:r>
            <a:r>
              <a:rPr lang="en-US" altLang="ko-KR" sz="800"/>
              <a:t> (</a:t>
            </a:r>
            <a:r>
              <a:rPr lang="ko-KR" altLang="en-US" sz="800"/>
              <a:t>매출액</a:t>
            </a:r>
            <a:r>
              <a:rPr lang="en-US" altLang="ko-KR" sz="800"/>
              <a:t>&amp;’</a:t>
            </a:r>
            <a:r>
              <a:rPr lang="ko-KR" altLang="en-US" sz="800"/>
              <a:t>원</a:t>
            </a:r>
            <a:r>
              <a:rPr lang="en-US" altLang="ko-KR" sz="800"/>
              <a:t>’)</a:t>
            </a:r>
          </a:p>
          <a:p>
            <a:pPr algn="r">
              <a:lnSpc>
                <a:spcPct val="150000"/>
              </a:lnSpc>
            </a:pPr>
            <a:endParaRPr lang="en-US" altLang="ko-KR" sz="600"/>
          </a:p>
          <a:p>
            <a:pPr algn="r">
              <a:lnSpc>
                <a:spcPct val="150000"/>
              </a:lnSpc>
            </a:pPr>
            <a:r>
              <a:rPr lang="ko-KR" altLang="en-US" sz="600"/>
              <a:t>자세히 보기</a:t>
            </a:r>
            <a:endParaRPr lang="en-US" altLang="ko-KR" sz="600"/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4E4AAB9D-50E2-4E5F-08BD-801B4F663364}"/>
              </a:ext>
            </a:extLst>
          </p:cNvPr>
          <p:cNvSpPr/>
          <p:nvPr/>
        </p:nvSpPr>
        <p:spPr>
          <a:xfrm>
            <a:off x="4328838" y="1119557"/>
            <a:ext cx="228600" cy="20031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/>
              <a:t>연</a:t>
            </a:r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477C7CA6-AC36-EC01-1EC9-ACE4B829CBC8}"/>
              </a:ext>
            </a:extLst>
          </p:cNvPr>
          <p:cNvSpPr/>
          <p:nvPr/>
        </p:nvSpPr>
        <p:spPr>
          <a:xfrm>
            <a:off x="4328838" y="1357018"/>
            <a:ext cx="228600" cy="20031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월</a:t>
            </a:r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CF5DAB7C-B757-8CDA-08B4-146E27C133EA}"/>
              </a:ext>
            </a:extLst>
          </p:cNvPr>
          <p:cNvSpPr/>
          <p:nvPr/>
        </p:nvSpPr>
        <p:spPr>
          <a:xfrm>
            <a:off x="4326139" y="1594479"/>
            <a:ext cx="228600" cy="20031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일</a:t>
            </a: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0E14D369-658A-8017-201B-28A81F4BBEC8}"/>
              </a:ext>
            </a:extLst>
          </p:cNvPr>
          <p:cNvSpPr/>
          <p:nvPr/>
        </p:nvSpPr>
        <p:spPr>
          <a:xfrm>
            <a:off x="4683021" y="2848786"/>
            <a:ext cx="2607008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6EFC2C1-0416-28B7-F68B-A2D0B0B0473B}"/>
              </a:ext>
            </a:extLst>
          </p:cNvPr>
          <p:cNvSpPr txBox="1"/>
          <p:nvPr/>
        </p:nvSpPr>
        <p:spPr>
          <a:xfrm>
            <a:off x="4761761" y="2977516"/>
            <a:ext cx="226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b="1"/>
              <a:t>스토리 오더 상품 주문 </a:t>
            </a:r>
            <a:r>
              <a:rPr lang="en-US" altLang="ko-KR" sz="1050" b="1"/>
              <a:t>TOP 10</a:t>
            </a:r>
            <a:endParaRPr lang="ko-KR" altLang="en-US" sz="1050" b="1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EB1023E-CCFD-93E0-4254-72A73CCF4B56}"/>
              </a:ext>
            </a:extLst>
          </p:cNvPr>
          <p:cNvSpPr txBox="1"/>
          <p:nvPr/>
        </p:nvSpPr>
        <p:spPr>
          <a:xfrm>
            <a:off x="4761761" y="3217571"/>
            <a:ext cx="381000" cy="991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800" b="1"/>
              <a:t>1</a:t>
            </a:r>
            <a:r>
              <a:rPr lang="ko-KR" altLang="en-US" sz="800" b="1"/>
              <a:t>위</a:t>
            </a:r>
            <a:endParaRPr lang="en-US" altLang="ko-KR" sz="800" b="1"/>
          </a:p>
          <a:p>
            <a:pPr>
              <a:lnSpc>
                <a:spcPct val="150000"/>
              </a:lnSpc>
            </a:pPr>
            <a:r>
              <a:rPr lang="en-US" altLang="ko-KR" sz="800" b="1"/>
              <a:t>2</a:t>
            </a:r>
            <a:r>
              <a:rPr lang="ko-KR" altLang="en-US" sz="800" b="1"/>
              <a:t>위</a:t>
            </a:r>
            <a:endParaRPr lang="en-US" altLang="ko-KR" sz="800" b="1"/>
          </a:p>
          <a:p>
            <a:pPr>
              <a:lnSpc>
                <a:spcPct val="150000"/>
              </a:lnSpc>
            </a:pPr>
            <a:r>
              <a:rPr lang="en-US" altLang="ko-KR" sz="800" b="1"/>
              <a:t>3</a:t>
            </a:r>
            <a:r>
              <a:rPr lang="ko-KR" altLang="en-US" sz="800" b="1"/>
              <a:t>위</a:t>
            </a:r>
            <a:endParaRPr lang="en-US" altLang="ko-KR" sz="800" b="1"/>
          </a:p>
          <a:p>
            <a:pPr>
              <a:lnSpc>
                <a:spcPct val="150000"/>
              </a:lnSpc>
            </a:pPr>
            <a:r>
              <a:rPr lang="en-US" altLang="ko-KR" sz="800" b="1"/>
              <a:t>4</a:t>
            </a:r>
            <a:r>
              <a:rPr lang="ko-KR" altLang="en-US" sz="800" b="1"/>
              <a:t>위</a:t>
            </a:r>
            <a:endParaRPr lang="en-US" altLang="ko-KR" sz="800" b="1"/>
          </a:p>
          <a:p>
            <a:pPr>
              <a:lnSpc>
                <a:spcPct val="150000"/>
              </a:lnSpc>
            </a:pPr>
            <a:r>
              <a:rPr lang="en-US" altLang="ko-KR" sz="800" b="1"/>
              <a:t>5</a:t>
            </a:r>
            <a:r>
              <a:rPr lang="ko-KR" altLang="en-US" sz="800" b="1"/>
              <a:t>위</a:t>
            </a:r>
            <a:endParaRPr lang="en-US" altLang="ko-KR" sz="800" b="1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B2476C1-F908-6DB8-E3C3-0B6DA726927D}"/>
              </a:ext>
            </a:extLst>
          </p:cNvPr>
          <p:cNvSpPr txBox="1"/>
          <p:nvPr/>
        </p:nvSpPr>
        <p:spPr>
          <a:xfrm>
            <a:off x="4990361" y="3217571"/>
            <a:ext cx="2299668" cy="1274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/>
              <a:t>상품명 </a:t>
            </a:r>
            <a:r>
              <a:rPr lang="en-US" altLang="ko-KR" sz="800"/>
              <a:t>(</a:t>
            </a:r>
            <a:r>
              <a:rPr lang="ko-KR" altLang="en-US" sz="800"/>
              <a:t>주문 수</a:t>
            </a:r>
            <a:r>
              <a:rPr lang="en-US" altLang="ko-KR" sz="800"/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800"/>
              <a:t>상품명 </a:t>
            </a:r>
            <a:r>
              <a:rPr lang="en-US" altLang="ko-KR" sz="800"/>
              <a:t>(</a:t>
            </a:r>
            <a:r>
              <a:rPr lang="ko-KR" altLang="en-US" sz="800"/>
              <a:t>주문 수</a:t>
            </a:r>
            <a:r>
              <a:rPr lang="en-US" altLang="ko-KR" sz="800"/>
              <a:t>)</a:t>
            </a:r>
            <a:endParaRPr lang="en-US" altLang="ko-KR" sz="600"/>
          </a:p>
          <a:p>
            <a:pPr>
              <a:lnSpc>
                <a:spcPct val="150000"/>
              </a:lnSpc>
            </a:pPr>
            <a:r>
              <a:rPr lang="ko-KR" altLang="en-US" sz="800"/>
              <a:t>상품명 </a:t>
            </a:r>
            <a:r>
              <a:rPr lang="en-US" altLang="ko-KR" sz="800"/>
              <a:t>(</a:t>
            </a:r>
            <a:r>
              <a:rPr lang="ko-KR" altLang="en-US" sz="800"/>
              <a:t>주문 수</a:t>
            </a:r>
            <a:r>
              <a:rPr lang="en-US" altLang="ko-KR" sz="800"/>
              <a:t>)</a:t>
            </a:r>
            <a:endParaRPr lang="en-US" altLang="ko-KR" sz="600"/>
          </a:p>
          <a:p>
            <a:pPr>
              <a:lnSpc>
                <a:spcPct val="150000"/>
              </a:lnSpc>
            </a:pPr>
            <a:r>
              <a:rPr lang="ko-KR" altLang="en-US" sz="800"/>
              <a:t>상품명 </a:t>
            </a:r>
            <a:r>
              <a:rPr lang="en-US" altLang="ko-KR" sz="800"/>
              <a:t>(</a:t>
            </a:r>
            <a:r>
              <a:rPr lang="ko-KR" altLang="en-US" sz="800"/>
              <a:t>주문 수</a:t>
            </a:r>
            <a:r>
              <a:rPr lang="en-US" altLang="ko-KR" sz="800"/>
              <a:t>)</a:t>
            </a:r>
            <a:endParaRPr lang="en-US" altLang="ko-KR" sz="600"/>
          </a:p>
          <a:p>
            <a:pPr>
              <a:lnSpc>
                <a:spcPct val="150000"/>
              </a:lnSpc>
            </a:pPr>
            <a:r>
              <a:rPr lang="ko-KR" altLang="en-US" sz="800"/>
              <a:t>상품명 </a:t>
            </a:r>
            <a:r>
              <a:rPr lang="en-US" altLang="ko-KR" sz="800"/>
              <a:t>(</a:t>
            </a:r>
            <a:r>
              <a:rPr lang="ko-KR" altLang="en-US" sz="800"/>
              <a:t>주문 수</a:t>
            </a:r>
            <a:r>
              <a:rPr lang="en-US" altLang="ko-KR" sz="800"/>
              <a:t>)</a:t>
            </a:r>
            <a:endParaRPr lang="en-US" altLang="ko-KR" sz="600"/>
          </a:p>
          <a:p>
            <a:pPr>
              <a:lnSpc>
                <a:spcPct val="150000"/>
              </a:lnSpc>
            </a:pPr>
            <a:endParaRPr lang="en-US" altLang="ko-KR" sz="600"/>
          </a:p>
          <a:p>
            <a:pPr algn="r">
              <a:lnSpc>
                <a:spcPct val="150000"/>
              </a:lnSpc>
            </a:pPr>
            <a:r>
              <a:rPr lang="ko-KR" altLang="en-US" sz="600"/>
              <a:t>  자세히 보기</a:t>
            </a:r>
            <a:endParaRPr lang="en-US" altLang="ko-KR" sz="600"/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A0FC781E-D139-CF96-FA09-B4A870C1FA13}"/>
              </a:ext>
            </a:extLst>
          </p:cNvPr>
          <p:cNvSpPr/>
          <p:nvPr/>
        </p:nvSpPr>
        <p:spPr>
          <a:xfrm>
            <a:off x="1997381" y="2848786"/>
            <a:ext cx="2607008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사각형: 둥근 모서리 50">
            <a:extLst>
              <a:ext uri="{FF2B5EF4-FFF2-40B4-BE49-F238E27FC236}">
                <a16:creationId xmlns:a16="http://schemas.microsoft.com/office/drawing/2014/main" id="{065CDC67-E543-CA0F-7771-9FF6761F864F}"/>
              </a:ext>
            </a:extLst>
          </p:cNvPr>
          <p:cNvSpPr/>
          <p:nvPr/>
        </p:nvSpPr>
        <p:spPr>
          <a:xfrm>
            <a:off x="7010658" y="1119557"/>
            <a:ext cx="228600" cy="20031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/>
              <a:t>연</a:t>
            </a:r>
          </a:p>
        </p:txBody>
      </p:sp>
      <p:sp>
        <p:nvSpPr>
          <p:cNvPr id="52" name="사각형: 둥근 모서리 51">
            <a:extLst>
              <a:ext uri="{FF2B5EF4-FFF2-40B4-BE49-F238E27FC236}">
                <a16:creationId xmlns:a16="http://schemas.microsoft.com/office/drawing/2014/main" id="{687B7E68-B8D6-66A0-9A43-7ADE9CC72F86}"/>
              </a:ext>
            </a:extLst>
          </p:cNvPr>
          <p:cNvSpPr/>
          <p:nvPr/>
        </p:nvSpPr>
        <p:spPr>
          <a:xfrm>
            <a:off x="7010658" y="1357018"/>
            <a:ext cx="228600" cy="20031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월</a:t>
            </a:r>
          </a:p>
        </p:txBody>
      </p:sp>
      <p:sp>
        <p:nvSpPr>
          <p:cNvPr id="53" name="사각형: 둥근 모서리 52">
            <a:extLst>
              <a:ext uri="{FF2B5EF4-FFF2-40B4-BE49-F238E27FC236}">
                <a16:creationId xmlns:a16="http://schemas.microsoft.com/office/drawing/2014/main" id="{F71F4801-968B-DA85-9C56-3B6863F3DC5D}"/>
              </a:ext>
            </a:extLst>
          </p:cNvPr>
          <p:cNvSpPr/>
          <p:nvPr/>
        </p:nvSpPr>
        <p:spPr>
          <a:xfrm>
            <a:off x="7007959" y="1594479"/>
            <a:ext cx="228600" cy="20031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일</a:t>
            </a:r>
          </a:p>
        </p:txBody>
      </p:sp>
      <p:sp>
        <p:nvSpPr>
          <p:cNvPr id="54" name="사각형: 둥근 모서리 53">
            <a:extLst>
              <a:ext uri="{FF2B5EF4-FFF2-40B4-BE49-F238E27FC236}">
                <a16:creationId xmlns:a16="http://schemas.microsoft.com/office/drawing/2014/main" id="{987BE381-0841-85E1-99FB-C0F0ADAD949D}"/>
              </a:ext>
            </a:extLst>
          </p:cNvPr>
          <p:cNvSpPr/>
          <p:nvPr/>
        </p:nvSpPr>
        <p:spPr>
          <a:xfrm>
            <a:off x="9732329" y="1119557"/>
            <a:ext cx="228600" cy="20031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/>
              <a:t>연</a:t>
            </a:r>
          </a:p>
        </p:txBody>
      </p:sp>
      <p:sp>
        <p:nvSpPr>
          <p:cNvPr id="55" name="사각형: 둥근 모서리 54">
            <a:extLst>
              <a:ext uri="{FF2B5EF4-FFF2-40B4-BE49-F238E27FC236}">
                <a16:creationId xmlns:a16="http://schemas.microsoft.com/office/drawing/2014/main" id="{151092A9-3242-024B-3D0A-4584BF4B33E6}"/>
              </a:ext>
            </a:extLst>
          </p:cNvPr>
          <p:cNvSpPr/>
          <p:nvPr/>
        </p:nvSpPr>
        <p:spPr>
          <a:xfrm>
            <a:off x="9732329" y="1357018"/>
            <a:ext cx="228600" cy="20031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월</a:t>
            </a:r>
          </a:p>
        </p:txBody>
      </p:sp>
      <p:sp>
        <p:nvSpPr>
          <p:cNvPr id="56" name="사각형: 둥근 모서리 55">
            <a:extLst>
              <a:ext uri="{FF2B5EF4-FFF2-40B4-BE49-F238E27FC236}">
                <a16:creationId xmlns:a16="http://schemas.microsoft.com/office/drawing/2014/main" id="{5D90E01D-4C6E-896A-CCB8-5F4EA34F0879}"/>
              </a:ext>
            </a:extLst>
          </p:cNvPr>
          <p:cNvSpPr/>
          <p:nvPr/>
        </p:nvSpPr>
        <p:spPr>
          <a:xfrm>
            <a:off x="9729630" y="1594479"/>
            <a:ext cx="228600" cy="20031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일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C4679AE-A350-C0C4-4D35-242C1540E043}"/>
              </a:ext>
            </a:extLst>
          </p:cNvPr>
          <p:cNvSpPr txBox="1"/>
          <p:nvPr/>
        </p:nvSpPr>
        <p:spPr>
          <a:xfrm>
            <a:off x="2076121" y="2980490"/>
            <a:ext cx="226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b="1"/>
              <a:t>스토리 쇼핑 매출 </a:t>
            </a:r>
            <a:r>
              <a:rPr lang="en-US" altLang="ko-KR" sz="1050" b="1"/>
              <a:t>TOP 10</a:t>
            </a:r>
            <a:endParaRPr lang="ko-KR" altLang="en-US" sz="1050" b="1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F1219FE-ADB6-E978-AF84-E93ECB64B0FD}"/>
              </a:ext>
            </a:extLst>
          </p:cNvPr>
          <p:cNvSpPr txBox="1"/>
          <p:nvPr/>
        </p:nvSpPr>
        <p:spPr>
          <a:xfrm>
            <a:off x="2076121" y="3220545"/>
            <a:ext cx="381000" cy="991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800" b="1"/>
              <a:t>1</a:t>
            </a:r>
            <a:r>
              <a:rPr lang="ko-KR" altLang="en-US" sz="800" b="1"/>
              <a:t>위</a:t>
            </a:r>
            <a:endParaRPr lang="en-US" altLang="ko-KR" sz="800" b="1"/>
          </a:p>
          <a:p>
            <a:pPr>
              <a:lnSpc>
                <a:spcPct val="150000"/>
              </a:lnSpc>
            </a:pPr>
            <a:r>
              <a:rPr lang="en-US" altLang="ko-KR" sz="800" b="1"/>
              <a:t>2</a:t>
            </a:r>
            <a:r>
              <a:rPr lang="ko-KR" altLang="en-US" sz="800" b="1"/>
              <a:t>위</a:t>
            </a:r>
            <a:endParaRPr lang="en-US" altLang="ko-KR" sz="800" b="1"/>
          </a:p>
          <a:p>
            <a:pPr>
              <a:lnSpc>
                <a:spcPct val="150000"/>
              </a:lnSpc>
            </a:pPr>
            <a:r>
              <a:rPr lang="en-US" altLang="ko-KR" sz="800" b="1"/>
              <a:t>3</a:t>
            </a:r>
            <a:r>
              <a:rPr lang="ko-KR" altLang="en-US" sz="800" b="1"/>
              <a:t>위</a:t>
            </a:r>
            <a:endParaRPr lang="en-US" altLang="ko-KR" sz="800" b="1"/>
          </a:p>
          <a:p>
            <a:pPr>
              <a:lnSpc>
                <a:spcPct val="150000"/>
              </a:lnSpc>
            </a:pPr>
            <a:r>
              <a:rPr lang="en-US" altLang="ko-KR" sz="800" b="1"/>
              <a:t>4</a:t>
            </a:r>
            <a:r>
              <a:rPr lang="ko-KR" altLang="en-US" sz="800" b="1"/>
              <a:t>위</a:t>
            </a:r>
            <a:endParaRPr lang="en-US" altLang="ko-KR" sz="800" b="1"/>
          </a:p>
          <a:p>
            <a:pPr>
              <a:lnSpc>
                <a:spcPct val="150000"/>
              </a:lnSpc>
            </a:pPr>
            <a:r>
              <a:rPr lang="en-US" altLang="ko-KR" sz="800" b="1"/>
              <a:t>5</a:t>
            </a:r>
            <a:r>
              <a:rPr lang="ko-KR" altLang="en-US" sz="800" b="1"/>
              <a:t>위</a:t>
            </a:r>
            <a:endParaRPr lang="en-US" altLang="ko-KR" sz="800" b="1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181C5AA-BEA3-05F2-8FCB-4126DB7235BC}"/>
              </a:ext>
            </a:extLst>
          </p:cNvPr>
          <p:cNvSpPr txBox="1"/>
          <p:nvPr/>
        </p:nvSpPr>
        <p:spPr>
          <a:xfrm>
            <a:off x="2304721" y="3220545"/>
            <a:ext cx="2299668" cy="1274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/>
              <a:t>매장명</a:t>
            </a:r>
            <a:r>
              <a:rPr lang="en-US" altLang="ko-KR" sz="800"/>
              <a:t> (</a:t>
            </a:r>
            <a:r>
              <a:rPr lang="ko-KR" altLang="en-US" sz="800"/>
              <a:t>매출액</a:t>
            </a:r>
            <a:r>
              <a:rPr lang="en-US" altLang="ko-KR" sz="800"/>
              <a:t>&amp;’</a:t>
            </a:r>
            <a:r>
              <a:rPr lang="ko-KR" altLang="en-US" sz="800"/>
              <a:t>원</a:t>
            </a:r>
            <a:r>
              <a:rPr lang="en-US" altLang="ko-KR" sz="800"/>
              <a:t>’)</a:t>
            </a:r>
          </a:p>
          <a:p>
            <a:pPr>
              <a:lnSpc>
                <a:spcPct val="150000"/>
              </a:lnSpc>
            </a:pPr>
            <a:r>
              <a:rPr lang="ko-KR" altLang="en-US" sz="800"/>
              <a:t>매장명</a:t>
            </a:r>
            <a:r>
              <a:rPr lang="en-US" altLang="ko-KR" sz="800"/>
              <a:t> (</a:t>
            </a:r>
            <a:r>
              <a:rPr lang="ko-KR" altLang="en-US" sz="800"/>
              <a:t>매출액</a:t>
            </a:r>
            <a:r>
              <a:rPr lang="en-US" altLang="ko-KR" sz="800"/>
              <a:t>&amp;’</a:t>
            </a:r>
            <a:r>
              <a:rPr lang="ko-KR" altLang="en-US" sz="800"/>
              <a:t>원</a:t>
            </a:r>
            <a:r>
              <a:rPr lang="en-US" altLang="ko-KR" sz="800"/>
              <a:t>’)</a:t>
            </a:r>
          </a:p>
          <a:p>
            <a:pPr>
              <a:lnSpc>
                <a:spcPct val="150000"/>
              </a:lnSpc>
            </a:pPr>
            <a:r>
              <a:rPr lang="ko-KR" altLang="en-US" sz="800"/>
              <a:t>매장명</a:t>
            </a:r>
            <a:r>
              <a:rPr lang="en-US" altLang="ko-KR" sz="800"/>
              <a:t> (</a:t>
            </a:r>
            <a:r>
              <a:rPr lang="ko-KR" altLang="en-US" sz="800"/>
              <a:t>매출액</a:t>
            </a:r>
            <a:r>
              <a:rPr lang="en-US" altLang="ko-KR" sz="800"/>
              <a:t>&amp;’</a:t>
            </a:r>
            <a:r>
              <a:rPr lang="ko-KR" altLang="en-US" sz="800"/>
              <a:t>원</a:t>
            </a:r>
            <a:r>
              <a:rPr lang="en-US" altLang="ko-KR" sz="800"/>
              <a:t>’)</a:t>
            </a:r>
          </a:p>
          <a:p>
            <a:pPr>
              <a:lnSpc>
                <a:spcPct val="150000"/>
              </a:lnSpc>
            </a:pPr>
            <a:r>
              <a:rPr lang="ko-KR" altLang="en-US" sz="800"/>
              <a:t>매장명</a:t>
            </a:r>
            <a:r>
              <a:rPr lang="en-US" altLang="ko-KR" sz="800"/>
              <a:t> (</a:t>
            </a:r>
            <a:r>
              <a:rPr lang="ko-KR" altLang="en-US" sz="800"/>
              <a:t>매출액</a:t>
            </a:r>
            <a:r>
              <a:rPr lang="en-US" altLang="ko-KR" sz="800"/>
              <a:t>&amp;’</a:t>
            </a:r>
            <a:r>
              <a:rPr lang="ko-KR" altLang="en-US" sz="800"/>
              <a:t>원</a:t>
            </a:r>
            <a:r>
              <a:rPr lang="en-US" altLang="ko-KR" sz="800"/>
              <a:t>’)</a:t>
            </a:r>
          </a:p>
          <a:p>
            <a:pPr>
              <a:lnSpc>
                <a:spcPct val="150000"/>
              </a:lnSpc>
            </a:pPr>
            <a:r>
              <a:rPr lang="ko-KR" altLang="en-US" sz="800"/>
              <a:t>매장명</a:t>
            </a:r>
            <a:r>
              <a:rPr lang="en-US" altLang="ko-KR" sz="800"/>
              <a:t> (</a:t>
            </a:r>
            <a:r>
              <a:rPr lang="ko-KR" altLang="en-US" sz="800"/>
              <a:t>매출액</a:t>
            </a:r>
            <a:r>
              <a:rPr lang="en-US" altLang="ko-KR" sz="800"/>
              <a:t>&amp;’</a:t>
            </a:r>
            <a:r>
              <a:rPr lang="ko-KR" altLang="en-US" sz="800"/>
              <a:t>원</a:t>
            </a:r>
            <a:r>
              <a:rPr lang="en-US" altLang="ko-KR" sz="800"/>
              <a:t>’)</a:t>
            </a:r>
          </a:p>
          <a:p>
            <a:pPr algn="r">
              <a:lnSpc>
                <a:spcPct val="150000"/>
              </a:lnSpc>
            </a:pPr>
            <a:endParaRPr lang="en-US" altLang="ko-KR" sz="600"/>
          </a:p>
          <a:p>
            <a:pPr algn="r">
              <a:lnSpc>
                <a:spcPct val="150000"/>
              </a:lnSpc>
            </a:pPr>
            <a:r>
              <a:rPr lang="ko-KR" altLang="en-US" sz="600"/>
              <a:t>자세히 보기</a:t>
            </a:r>
            <a:endParaRPr lang="en-US" altLang="ko-KR" sz="600"/>
          </a:p>
        </p:txBody>
      </p:sp>
      <p:sp>
        <p:nvSpPr>
          <p:cNvPr id="66" name="사각형: 둥근 모서리 65">
            <a:extLst>
              <a:ext uri="{FF2B5EF4-FFF2-40B4-BE49-F238E27FC236}">
                <a16:creationId xmlns:a16="http://schemas.microsoft.com/office/drawing/2014/main" id="{E036E650-6CA0-3856-8D58-352C9BAC787D}"/>
              </a:ext>
            </a:extLst>
          </p:cNvPr>
          <p:cNvSpPr/>
          <p:nvPr/>
        </p:nvSpPr>
        <p:spPr>
          <a:xfrm>
            <a:off x="4328838" y="2904517"/>
            <a:ext cx="228600" cy="20031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/>
              <a:t>연</a:t>
            </a:r>
          </a:p>
        </p:txBody>
      </p:sp>
      <p:sp>
        <p:nvSpPr>
          <p:cNvPr id="67" name="사각형: 둥근 모서리 66">
            <a:extLst>
              <a:ext uri="{FF2B5EF4-FFF2-40B4-BE49-F238E27FC236}">
                <a16:creationId xmlns:a16="http://schemas.microsoft.com/office/drawing/2014/main" id="{6EF81066-07ED-9D3B-1228-79189F8F70D6}"/>
              </a:ext>
            </a:extLst>
          </p:cNvPr>
          <p:cNvSpPr/>
          <p:nvPr/>
        </p:nvSpPr>
        <p:spPr>
          <a:xfrm>
            <a:off x="4328838" y="3141978"/>
            <a:ext cx="228600" cy="20031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월</a:t>
            </a:r>
          </a:p>
        </p:txBody>
      </p:sp>
      <p:sp>
        <p:nvSpPr>
          <p:cNvPr id="68" name="사각형: 둥근 모서리 67">
            <a:extLst>
              <a:ext uri="{FF2B5EF4-FFF2-40B4-BE49-F238E27FC236}">
                <a16:creationId xmlns:a16="http://schemas.microsoft.com/office/drawing/2014/main" id="{C7E00872-BD45-2B86-06CC-BD67852D6EE8}"/>
              </a:ext>
            </a:extLst>
          </p:cNvPr>
          <p:cNvSpPr/>
          <p:nvPr/>
        </p:nvSpPr>
        <p:spPr>
          <a:xfrm>
            <a:off x="4326139" y="3379439"/>
            <a:ext cx="228600" cy="20031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일</a:t>
            </a:r>
          </a:p>
        </p:txBody>
      </p:sp>
      <p:sp>
        <p:nvSpPr>
          <p:cNvPr id="69" name="사각형: 둥근 모서리 68">
            <a:extLst>
              <a:ext uri="{FF2B5EF4-FFF2-40B4-BE49-F238E27FC236}">
                <a16:creationId xmlns:a16="http://schemas.microsoft.com/office/drawing/2014/main" id="{9BD566DF-07EF-E05A-0168-91840A81A598}"/>
              </a:ext>
            </a:extLst>
          </p:cNvPr>
          <p:cNvSpPr/>
          <p:nvPr/>
        </p:nvSpPr>
        <p:spPr>
          <a:xfrm>
            <a:off x="7007388" y="2906495"/>
            <a:ext cx="228600" cy="20031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/>
              <a:t>연</a:t>
            </a:r>
          </a:p>
        </p:txBody>
      </p:sp>
      <p:sp>
        <p:nvSpPr>
          <p:cNvPr id="70" name="사각형: 둥근 모서리 69">
            <a:extLst>
              <a:ext uri="{FF2B5EF4-FFF2-40B4-BE49-F238E27FC236}">
                <a16:creationId xmlns:a16="http://schemas.microsoft.com/office/drawing/2014/main" id="{692C6746-D0B3-3265-6CF3-F2A91A2F92D9}"/>
              </a:ext>
            </a:extLst>
          </p:cNvPr>
          <p:cNvSpPr/>
          <p:nvPr/>
        </p:nvSpPr>
        <p:spPr>
          <a:xfrm>
            <a:off x="7007388" y="3143956"/>
            <a:ext cx="228600" cy="20031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월</a:t>
            </a:r>
          </a:p>
        </p:txBody>
      </p:sp>
      <p:sp>
        <p:nvSpPr>
          <p:cNvPr id="71" name="사각형: 둥근 모서리 70">
            <a:extLst>
              <a:ext uri="{FF2B5EF4-FFF2-40B4-BE49-F238E27FC236}">
                <a16:creationId xmlns:a16="http://schemas.microsoft.com/office/drawing/2014/main" id="{93D8E0B0-6127-8493-4CC5-A9C45D48F7FB}"/>
              </a:ext>
            </a:extLst>
          </p:cNvPr>
          <p:cNvSpPr/>
          <p:nvPr/>
        </p:nvSpPr>
        <p:spPr>
          <a:xfrm>
            <a:off x="7004689" y="3381417"/>
            <a:ext cx="228600" cy="20031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일</a:t>
            </a:r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A14FB44C-FC05-DB40-F519-D8C91DFE850D}"/>
              </a:ext>
            </a:extLst>
          </p:cNvPr>
          <p:cNvSpPr/>
          <p:nvPr/>
        </p:nvSpPr>
        <p:spPr>
          <a:xfrm>
            <a:off x="7405901" y="2848786"/>
            <a:ext cx="2607008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918997D-08D5-DD27-8567-D9A699D64A08}"/>
              </a:ext>
            </a:extLst>
          </p:cNvPr>
          <p:cNvSpPr txBox="1"/>
          <p:nvPr/>
        </p:nvSpPr>
        <p:spPr>
          <a:xfrm>
            <a:off x="7484641" y="2977516"/>
            <a:ext cx="226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b="1"/>
              <a:t>스토리 쇼핑 상품 주문 </a:t>
            </a:r>
            <a:r>
              <a:rPr lang="en-US" altLang="ko-KR" sz="1050" b="1"/>
              <a:t>TOP 10</a:t>
            </a:r>
            <a:endParaRPr lang="ko-KR" altLang="en-US" sz="1050" b="1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C0E19BE-8D96-2F05-0070-D3E7AFFA9A53}"/>
              </a:ext>
            </a:extLst>
          </p:cNvPr>
          <p:cNvSpPr txBox="1"/>
          <p:nvPr/>
        </p:nvSpPr>
        <p:spPr>
          <a:xfrm>
            <a:off x="7484641" y="3217571"/>
            <a:ext cx="381000" cy="991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800" b="1"/>
              <a:t>1</a:t>
            </a:r>
            <a:r>
              <a:rPr lang="ko-KR" altLang="en-US" sz="800" b="1"/>
              <a:t>위</a:t>
            </a:r>
            <a:endParaRPr lang="en-US" altLang="ko-KR" sz="800" b="1"/>
          </a:p>
          <a:p>
            <a:pPr>
              <a:lnSpc>
                <a:spcPct val="150000"/>
              </a:lnSpc>
            </a:pPr>
            <a:r>
              <a:rPr lang="en-US" altLang="ko-KR" sz="800" b="1"/>
              <a:t>2</a:t>
            </a:r>
            <a:r>
              <a:rPr lang="ko-KR" altLang="en-US" sz="800" b="1"/>
              <a:t>위</a:t>
            </a:r>
            <a:endParaRPr lang="en-US" altLang="ko-KR" sz="800" b="1"/>
          </a:p>
          <a:p>
            <a:pPr>
              <a:lnSpc>
                <a:spcPct val="150000"/>
              </a:lnSpc>
            </a:pPr>
            <a:r>
              <a:rPr lang="en-US" altLang="ko-KR" sz="800" b="1"/>
              <a:t>3</a:t>
            </a:r>
            <a:r>
              <a:rPr lang="ko-KR" altLang="en-US" sz="800" b="1"/>
              <a:t>위</a:t>
            </a:r>
            <a:endParaRPr lang="en-US" altLang="ko-KR" sz="800" b="1"/>
          </a:p>
          <a:p>
            <a:pPr>
              <a:lnSpc>
                <a:spcPct val="150000"/>
              </a:lnSpc>
            </a:pPr>
            <a:r>
              <a:rPr lang="en-US" altLang="ko-KR" sz="800" b="1"/>
              <a:t>4</a:t>
            </a:r>
            <a:r>
              <a:rPr lang="ko-KR" altLang="en-US" sz="800" b="1"/>
              <a:t>위</a:t>
            </a:r>
            <a:endParaRPr lang="en-US" altLang="ko-KR" sz="800" b="1"/>
          </a:p>
          <a:p>
            <a:pPr>
              <a:lnSpc>
                <a:spcPct val="150000"/>
              </a:lnSpc>
            </a:pPr>
            <a:r>
              <a:rPr lang="en-US" altLang="ko-KR" sz="800" b="1"/>
              <a:t>5</a:t>
            </a:r>
            <a:r>
              <a:rPr lang="ko-KR" altLang="en-US" sz="800" b="1"/>
              <a:t>위</a:t>
            </a:r>
            <a:endParaRPr lang="en-US" altLang="ko-KR" sz="800" b="1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3B34D4D-B656-5DA2-7961-8DEEFE72F8A5}"/>
              </a:ext>
            </a:extLst>
          </p:cNvPr>
          <p:cNvSpPr txBox="1"/>
          <p:nvPr/>
        </p:nvSpPr>
        <p:spPr>
          <a:xfrm>
            <a:off x="7713241" y="3217571"/>
            <a:ext cx="2299668" cy="1274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/>
              <a:t>상품명 </a:t>
            </a:r>
            <a:r>
              <a:rPr lang="en-US" altLang="ko-KR" sz="800"/>
              <a:t>(</a:t>
            </a:r>
            <a:r>
              <a:rPr lang="ko-KR" altLang="en-US" sz="800"/>
              <a:t>주문 수</a:t>
            </a:r>
            <a:r>
              <a:rPr lang="en-US" altLang="ko-KR" sz="800"/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800"/>
              <a:t>상품명 </a:t>
            </a:r>
            <a:r>
              <a:rPr lang="en-US" altLang="ko-KR" sz="800"/>
              <a:t>(</a:t>
            </a:r>
            <a:r>
              <a:rPr lang="ko-KR" altLang="en-US" sz="800"/>
              <a:t>주문 수</a:t>
            </a:r>
            <a:r>
              <a:rPr lang="en-US" altLang="ko-KR" sz="800"/>
              <a:t>)</a:t>
            </a:r>
            <a:endParaRPr lang="en-US" altLang="ko-KR" sz="600"/>
          </a:p>
          <a:p>
            <a:pPr>
              <a:lnSpc>
                <a:spcPct val="150000"/>
              </a:lnSpc>
            </a:pPr>
            <a:r>
              <a:rPr lang="ko-KR" altLang="en-US" sz="800"/>
              <a:t>상품명 </a:t>
            </a:r>
            <a:r>
              <a:rPr lang="en-US" altLang="ko-KR" sz="800"/>
              <a:t>(</a:t>
            </a:r>
            <a:r>
              <a:rPr lang="ko-KR" altLang="en-US" sz="800"/>
              <a:t>주문 수</a:t>
            </a:r>
            <a:r>
              <a:rPr lang="en-US" altLang="ko-KR" sz="800"/>
              <a:t>)</a:t>
            </a:r>
            <a:endParaRPr lang="en-US" altLang="ko-KR" sz="600"/>
          </a:p>
          <a:p>
            <a:pPr>
              <a:lnSpc>
                <a:spcPct val="150000"/>
              </a:lnSpc>
            </a:pPr>
            <a:r>
              <a:rPr lang="ko-KR" altLang="en-US" sz="800"/>
              <a:t>상품명 </a:t>
            </a:r>
            <a:r>
              <a:rPr lang="en-US" altLang="ko-KR" sz="800"/>
              <a:t>(</a:t>
            </a:r>
            <a:r>
              <a:rPr lang="ko-KR" altLang="en-US" sz="800"/>
              <a:t>주문 수</a:t>
            </a:r>
            <a:r>
              <a:rPr lang="en-US" altLang="ko-KR" sz="800"/>
              <a:t>)</a:t>
            </a:r>
            <a:endParaRPr lang="en-US" altLang="ko-KR" sz="600"/>
          </a:p>
          <a:p>
            <a:pPr>
              <a:lnSpc>
                <a:spcPct val="150000"/>
              </a:lnSpc>
            </a:pPr>
            <a:r>
              <a:rPr lang="ko-KR" altLang="en-US" sz="800"/>
              <a:t>상품명 </a:t>
            </a:r>
            <a:r>
              <a:rPr lang="en-US" altLang="ko-KR" sz="800"/>
              <a:t>(</a:t>
            </a:r>
            <a:r>
              <a:rPr lang="ko-KR" altLang="en-US" sz="800"/>
              <a:t>주문 수</a:t>
            </a:r>
            <a:r>
              <a:rPr lang="en-US" altLang="ko-KR" sz="800"/>
              <a:t>)</a:t>
            </a:r>
            <a:endParaRPr lang="en-US" altLang="ko-KR" sz="600"/>
          </a:p>
          <a:p>
            <a:pPr>
              <a:lnSpc>
                <a:spcPct val="150000"/>
              </a:lnSpc>
            </a:pPr>
            <a:endParaRPr lang="en-US" altLang="ko-KR" sz="600"/>
          </a:p>
          <a:p>
            <a:pPr algn="r">
              <a:lnSpc>
                <a:spcPct val="150000"/>
              </a:lnSpc>
            </a:pPr>
            <a:r>
              <a:rPr lang="ko-KR" altLang="en-US" sz="600"/>
              <a:t>  자세히 보기</a:t>
            </a:r>
            <a:endParaRPr lang="en-US" altLang="ko-KR" sz="600"/>
          </a:p>
        </p:txBody>
      </p:sp>
      <p:sp>
        <p:nvSpPr>
          <p:cNvPr id="76" name="사각형: 둥근 모서리 75">
            <a:extLst>
              <a:ext uri="{FF2B5EF4-FFF2-40B4-BE49-F238E27FC236}">
                <a16:creationId xmlns:a16="http://schemas.microsoft.com/office/drawing/2014/main" id="{33C4B7DB-0CF9-A649-7E90-980F065CBB68}"/>
              </a:ext>
            </a:extLst>
          </p:cNvPr>
          <p:cNvSpPr/>
          <p:nvPr/>
        </p:nvSpPr>
        <p:spPr>
          <a:xfrm>
            <a:off x="9730268" y="2906495"/>
            <a:ext cx="228600" cy="20031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/>
              <a:t>연</a:t>
            </a:r>
          </a:p>
        </p:txBody>
      </p:sp>
      <p:sp>
        <p:nvSpPr>
          <p:cNvPr id="77" name="사각형: 둥근 모서리 76">
            <a:extLst>
              <a:ext uri="{FF2B5EF4-FFF2-40B4-BE49-F238E27FC236}">
                <a16:creationId xmlns:a16="http://schemas.microsoft.com/office/drawing/2014/main" id="{5A726521-E802-1EE7-7C70-2449163A8FFD}"/>
              </a:ext>
            </a:extLst>
          </p:cNvPr>
          <p:cNvSpPr/>
          <p:nvPr/>
        </p:nvSpPr>
        <p:spPr>
          <a:xfrm>
            <a:off x="9730268" y="3143956"/>
            <a:ext cx="228600" cy="20031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월</a:t>
            </a:r>
          </a:p>
        </p:txBody>
      </p:sp>
      <p:sp>
        <p:nvSpPr>
          <p:cNvPr id="78" name="사각형: 둥근 모서리 77">
            <a:extLst>
              <a:ext uri="{FF2B5EF4-FFF2-40B4-BE49-F238E27FC236}">
                <a16:creationId xmlns:a16="http://schemas.microsoft.com/office/drawing/2014/main" id="{B48D6054-E5AB-EC38-F625-954B5F1D6ED1}"/>
              </a:ext>
            </a:extLst>
          </p:cNvPr>
          <p:cNvSpPr/>
          <p:nvPr/>
        </p:nvSpPr>
        <p:spPr>
          <a:xfrm>
            <a:off x="9727569" y="3381417"/>
            <a:ext cx="228600" cy="20031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일</a:t>
            </a:r>
          </a:p>
        </p:txBody>
      </p:sp>
      <p:grpSp>
        <p:nvGrpSpPr>
          <p:cNvPr id="79" name="그룹 78">
            <a:extLst>
              <a:ext uri="{FF2B5EF4-FFF2-40B4-BE49-F238E27FC236}">
                <a16:creationId xmlns:a16="http://schemas.microsoft.com/office/drawing/2014/main" id="{7209B5DD-AEEF-CBC5-BB6D-6A15B9F1421D}"/>
              </a:ext>
            </a:extLst>
          </p:cNvPr>
          <p:cNvGrpSpPr/>
          <p:nvPr/>
        </p:nvGrpSpPr>
        <p:grpSpPr>
          <a:xfrm>
            <a:off x="1794974" y="1490427"/>
            <a:ext cx="273426" cy="200053"/>
            <a:chOff x="889701" y="2161677"/>
            <a:chExt cx="273426" cy="200053"/>
          </a:xfrm>
        </p:grpSpPr>
        <p:sp>
          <p:nvSpPr>
            <p:cNvPr id="80" name="이등변 삼각형 79">
              <a:extLst>
                <a:ext uri="{FF2B5EF4-FFF2-40B4-BE49-F238E27FC236}">
                  <a16:creationId xmlns:a16="http://schemas.microsoft.com/office/drawing/2014/main" id="{C887C17F-5984-1562-08BA-E3C776942040}"/>
                </a:ext>
              </a:extLst>
            </p:cNvPr>
            <p:cNvSpPr/>
            <p:nvPr/>
          </p:nvSpPr>
          <p:spPr>
            <a:xfrm rot="5400000">
              <a:off x="1084967" y="2225519"/>
              <a:ext cx="83950" cy="72370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95363" fontAlgn="t" latinLnBrk="0">
                <a:spcBef>
                  <a:spcPct val="70000"/>
                </a:spcBef>
                <a:spcAft>
                  <a:spcPct val="0"/>
                </a:spcAft>
              </a:pPr>
              <a:endParaRPr kumimoji="1" lang="ko-KR" altLang="en-US" sz="900">
                <a:solidFill>
                  <a:prstClr val="white"/>
                </a:solidFill>
                <a:latin typeface="Pretendard" panose="02000503000000020004" pitchFamily="50" charset="-127"/>
                <a:ea typeface="Pretendard" panose="02000503000000020004" pitchFamily="50" charset="-127"/>
              </a:endParaRPr>
            </a:p>
          </p:txBody>
        </p:sp>
        <p:grpSp>
          <p:nvGrpSpPr>
            <p:cNvPr id="81" name="그룹 80">
              <a:extLst>
                <a:ext uri="{FF2B5EF4-FFF2-40B4-BE49-F238E27FC236}">
                  <a16:creationId xmlns:a16="http://schemas.microsoft.com/office/drawing/2014/main" id="{CECA3075-1323-75D6-7A9D-243F5CC086BB}"/>
                </a:ext>
              </a:extLst>
            </p:cNvPr>
            <p:cNvGrpSpPr/>
            <p:nvPr/>
          </p:nvGrpSpPr>
          <p:grpSpPr>
            <a:xfrm>
              <a:off x="889701" y="2161677"/>
              <a:ext cx="244417" cy="200053"/>
              <a:chOff x="5647053" y="5239718"/>
              <a:chExt cx="244417" cy="200053"/>
            </a:xfrm>
          </p:grpSpPr>
          <p:sp>
            <p:nvSpPr>
              <p:cNvPr id="82" name="Oval 593">
                <a:extLst>
                  <a:ext uri="{FF2B5EF4-FFF2-40B4-BE49-F238E27FC236}">
                    <a16:creationId xmlns:a16="http://schemas.microsoft.com/office/drawing/2014/main" id="{F9625E43-761B-29F6-F240-BE6663126F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5539" y="5253447"/>
                <a:ext cx="172594" cy="172594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lIns="0" tIns="0" rIns="0" bIns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95363" fontAlgn="t" latinLnBrk="0">
                  <a:spcBef>
                    <a:spcPct val="70000"/>
                  </a:spcBef>
                </a:pPr>
                <a:endParaRPr lang="en-US" altLang="ko-KR" sz="800" b="1" dirty="0">
                  <a:solidFill>
                    <a:prstClr val="white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  <p:sp>
            <p:nvSpPr>
              <p:cNvPr id="83" name="TextBox 14">
                <a:extLst>
                  <a:ext uri="{FF2B5EF4-FFF2-40B4-BE49-F238E27FC236}">
                    <a16:creationId xmlns:a16="http://schemas.microsoft.com/office/drawing/2014/main" id="{CD9984A5-23D3-4D40-5B9D-E963990C9CE3}"/>
                  </a:ext>
                </a:extLst>
              </p:cNvPr>
              <p:cNvSpPr txBox="1"/>
              <p:nvPr/>
            </p:nvSpPr>
            <p:spPr>
              <a:xfrm>
                <a:off x="5647053" y="5239718"/>
                <a:ext cx="244417" cy="200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45719" tIns="45719" rIns="45719" bIns="45719" numCol="1" spcCol="38100" rtlCol="0" anchor="t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700" b="1">
                    <a:solidFill>
                      <a:schemeClr val="bg1"/>
                    </a:solidFill>
                    <a:latin typeface="Pretendard" panose="02000503000000020004" pitchFamily="50" charset="-127"/>
                    <a:ea typeface="Pretendard" panose="02000503000000020004" pitchFamily="50" charset="-127"/>
                  </a:rPr>
                  <a:t>1</a:t>
                </a:r>
                <a:endParaRPr lang="ko-KR" altLang="en-US" sz="700" b="1" dirty="0">
                  <a:solidFill>
                    <a:schemeClr val="bg1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</p:grpSp>
      </p:grpSp>
      <p:graphicFrame>
        <p:nvGraphicFramePr>
          <p:cNvPr id="84" name="표 83">
            <a:extLst>
              <a:ext uri="{FF2B5EF4-FFF2-40B4-BE49-F238E27FC236}">
                <a16:creationId xmlns:a16="http://schemas.microsoft.com/office/drawing/2014/main" id="{F8F1334E-2C2A-5CE8-3D9E-C94FA5CF07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12312"/>
              </p:ext>
            </p:extLst>
          </p:nvPr>
        </p:nvGraphicFramePr>
        <p:xfrm>
          <a:off x="7756350" y="4675185"/>
          <a:ext cx="4017818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896">
                  <a:extLst>
                    <a:ext uri="{9D8B030D-6E8A-4147-A177-3AD203B41FA5}">
                      <a16:colId xmlns:a16="http://schemas.microsoft.com/office/drawing/2014/main" val="1076863512"/>
                    </a:ext>
                  </a:extLst>
                </a:gridCol>
                <a:gridCol w="3516922">
                  <a:extLst>
                    <a:ext uri="{9D8B030D-6E8A-4147-A177-3AD203B41FA5}">
                      <a16:colId xmlns:a16="http://schemas.microsoft.com/office/drawing/2014/main" val="1839731202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1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예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) 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매장명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(100,000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원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) </a:t>
                      </a:r>
                    </a:p>
                    <a:p>
                      <a:pPr latinLnBrk="1"/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처럼 표시</a:t>
                      </a:r>
                      <a:endParaRPr lang="en-US" altLang="ko-KR" sz="800" b="0" dirty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196965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2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조회 시점 기준 연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, 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월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, 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일 조회</a:t>
                      </a:r>
                      <a:endParaRPr lang="en-US" altLang="ko-KR" sz="800" b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989035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3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해당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 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통계 메뉴로 이동</a:t>
                      </a:r>
                      <a:endParaRPr lang="en-US" altLang="ko-KR" sz="800" b="0" dirty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  <a:p>
                      <a:pPr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- 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스토리 오더 매출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: [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포인트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/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구매관리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&gt; 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매출액 순위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]</a:t>
                      </a:r>
                    </a:p>
                    <a:p>
                      <a:pPr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- 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스토리 쇼핑 매출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: [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포인트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/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구매관리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&gt; 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매출액 순위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]</a:t>
                      </a:r>
                    </a:p>
                    <a:p>
                      <a:pPr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- 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스토리 오더 상품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: [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포인트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/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구매관리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&gt; 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상품별 주문 순위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]</a:t>
                      </a:r>
                    </a:p>
                    <a:p>
                      <a:pPr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- 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스토리 쇼핑 상품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: [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포인트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/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구매관리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&gt; 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상품별 주문 순위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]</a:t>
                      </a:r>
                    </a:p>
                    <a:p>
                      <a:pPr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- 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포인트 적립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: [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사용자 관리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&gt; 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포인트 적립 순위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]</a:t>
                      </a:r>
                    </a:p>
                    <a:p>
                      <a:pPr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- 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탄소 저감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: [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사용자 관리 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&gt; 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탄소저감량 순위</a:t>
                      </a:r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]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116126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4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1:1 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문의 종류별 미답변 현황 표시</a:t>
                      </a:r>
                      <a:endParaRPr lang="en-US" altLang="ko-KR" sz="800" b="0" dirty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  <a:p>
                      <a:pPr latinLnBrk="1"/>
                      <a:r>
                        <a:rPr lang="en-US" altLang="ko-KR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*0</a:t>
                      </a:r>
                      <a:r>
                        <a:rPr lang="ko-KR" altLang="en-US" sz="800" b="0" dirty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개여도 표시</a:t>
                      </a:r>
                      <a:endParaRPr lang="en-US" altLang="ko-KR" sz="800" b="0" dirty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65860"/>
                  </a:ext>
                </a:extLst>
              </a:tr>
            </a:tbl>
          </a:graphicData>
        </a:graphic>
      </p:graphicFrame>
      <p:sp>
        <p:nvSpPr>
          <p:cNvPr id="85" name="TextBox 84">
            <a:extLst>
              <a:ext uri="{FF2B5EF4-FFF2-40B4-BE49-F238E27FC236}">
                <a16:creationId xmlns:a16="http://schemas.microsoft.com/office/drawing/2014/main" id="{6F4E4215-0FA0-FFB8-5824-4DA763219DA2}"/>
              </a:ext>
            </a:extLst>
          </p:cNvPr>
          <p:cNvSpPr txBox="1"/>
          <p:nvPr/>
        </p:nvSpPr>
        <p:spPr>
          <a:xfrm>
            <a:off x="323445" y="272131"/>
            <a:ext cx="3578469" cy="2462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000" b="1"/>
              <a:t>시스템 관리자</a:t>
            </a:r>
            <a:r>
              <a:rPr lang="en-US" altLang="ko-KR" sz="1000" b="1"/>
              <a:t>, </a:t>
            </a:r>
            <a:r>
              <a:rPr lang="ko-KR" altLang="en-US" sz="1000" b="1"/>
              <a:t>관리자일 경우 대시보드</a:t>
            </a:r>
          </a:p>
        </p:txBody>
      </p:sp>
      <p:grpSp>
        <p:nvGrpSpPr>
          <p:cNvPr id="86" name="그룹 85">
            <a:extLst>
              <a:ext uri="{FF2B5EF4-FFF2-40B4-BE49-F238E27FC236}">
                <a16:creationId xmlns:a16="http://schemas.microsoft.com/office/drawing/2014/main" id="{55A88D47-5601-D595-428E-25E4273AC8D4}"/>
              </a:ext>
            </a:extLst>
          </p:cNvPr>
          <p:cNvGrpSpPr/>
          <p:nvPr/>
        </p:nvGrpSpPr>
        <p:grpSpPr>
          <a:xfrm>
            <a:off x="4076253" y="1120610"/>
            <a:ext cx="273426" cy="200053"/>
            <a:chOff x="889701" y="2161677"/>
            <a:chExt cx="273426" cy="200053"/>
          </a:xfrm>
        </p:grpSpPr>
        <p:sp>
          <p:nvSpPr>
            <p:cNvPr id="87" name="이등변 삼각형 86">
              <a:extLst>
                <a:ext uri="{FF2B5EF4-FFF2-40B4-BE49-F238E27FC236}">
                  <a16:creationId xmlns:a16="http://schemas.microsoft.com/office/drawing/2014/main" id="{1B67B1E4-9475-7B27-56DD-F7B2242D969D}"/>
                </a:ext>
              </a:extLst>
            </p:cNvPr>
            <p:cNvSpPr/>
            <p:nvPr/>
          </p:nvSpPr>
          <p:spPr>
            <a:xfrm rot="5400000">
              <a:off x="1084967" y="2225519"/>
              <a:ext cx="83950" cy="72370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95363" fontAlgn="t" latinLnBrk="0">
                <a:spcBef>
                  <a:spcPct val="70000"/>
                </a:spcBef>
                <a:spcAft>
                  <a:spcPct val="0"/>
                </a:spcAft>
              </a:pPr>
              <a:endParaRPr kumimoji="1" lang="ko-KR" altLang="en-US" sz="900">
                <a:solidFill>
                  <a:prstClr val="white"/>
                </a:solidFill>
                <a:latin typeface="Pretendard" panose="02000503000000020004" pitchFamily="50" charset="-127"/>
                <a:ea typeface="Pretendard" panose="02000503000000020004" pitchFamily="50" charset="-127"/>
              </a:endParaRPr>
            </a:p>
          </p:txBody>
        </p:sp>
        <p:grpSp>
          <p:nvGrpSpPr>
            <p:cNvPr id="88" name="그룹 87">
              <a:extLst>
                <a:ext uri="{FF2B5EF4-FFF2-40B4-BE49-F238E27FC236}">
                  <a16:creationId xmlns:a16="http://schemas.microsoft.com/office/drawing/2014/main" id="{9B7E27C8-2463-7B6F-FDBE-23737DFBAAD0}"/>
                </a:ext>
              </a:extLst>
            </p:cNvPr>
            <p:cNvGrpSpPr/>
            <p:nvPr/>
          </p:nvGrpSpPr>
          <p:grpSpPr>
            <a:xfrm>
              <a:off x="889701" y="2161677"/>
              <a:ext cx="244417" cy="200053"/>
              <a:chOff x="5647053" y="5239718"/>
              <a:chExt cx="244417" cy="200053"/>
            </a:xfrm>
          </p:grpSpPr>
          <p:sp>
            <p:nvSpPr>
              <p:cNvPr id="89" name="Oval 593">
                <a:extLst>
                  <a:ext uri="{FF2B5EF4-FFF2-40B4-BE49-F238E27FC236}">
                    <a16:creationId xmlns:a16="http://schemas.microsoft.com/office/drawing/2014/main" id="{E7C3F17E-8B60-67F2-64AA-BC03010BC2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5539" y="5253447"/>
                <a:ext cx="172594" cy="172594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lIns="0" tIns="0" rIns="0" bIns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95363" fontAlgn="t" latinLnBrk="0">
                  <a:spcBef>
                    <a:spcPct val="70000"/>
                  </a:spcBef>
                </a:pPr>
                <a:endParaRPr lang="en-US" altLang="ko-KR" sz="800" b="1" dirty="0">
                  <a:solidFill>
                    <a:prstClr val="white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  <p:sp>
            <p:nvSpPr>
              <p:cNvPr id="90" name="TextBox 14">
                <a:extLst>
                  <a:ext uri="{FF2B5EF4-FFF2-40B4-BE49-F238E27FC236}">
                    <a16:creationId xmlns:a16="http://schemas.microsoft.com/office/drawing/2014/main" id="{4D69F693-1688-9500-BEA9-397AD99A9203}"/>
                  </a:ext>
                </a:extLst>
              </p:cNvPr>
              <p:cNvSpPr txBox="1"/>
              <p:nvPr/>
            </p:nvSpPr>
            <p:spPr>
              <a:xfrm>
                <a:off x="5647053" y="5239718"/>
                <a:ext cx="244417" cy="200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45719" tIns="45719" rIns="45719" bIns="45719" numCol="1" spcCol="38100" rtlCol="0" anchor="t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700" b="1">
                    <a:solidFill>
                      <a:schemeClr val="bg1"/>
                    </a:solidFill>
                    <a:latin typeface="Pretendard" panose="02000503000000020004" pitchFamily="50" charset="-127"/>
                    <a:ea typeface="Pretendard" panose="02000503000000020004" pitchFamily="50" charset="-127"/>
                  </a:rPr>
                  <a:t>2</a:t>
                </a:r>
                <a:endParaRPr lang="ko-KR" altLang="en-US" sz="700" b="1" dirty="0">
                  <a:solidFill>
                    <a:schemeClr val="bg1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</p:grpSp>
      </p:grpSp>
      <p:grpSp>
        <p:nvGrpSpPr>
          <p:cNvPr id="91" name="그룹 90">
            <a:extLst>
              <a:ext uri="{FF2B5EF4-FFF2-40B4-BE49-F238E27FC236}">
                <a16:creationId xmlns:a16="http://schemas.microsoft.com/office/drawing/2014/main" id="{D81DE517-41B2-23A2-FBB6-AD212FEB11C2}"/>
              </a:ext>
            </a:extLst>
          </p:cNvPr>
          <p:cNvGrpSpPr/>
          <p:nvPr/>
        </p:nvGrpSpPr>
        <p:grpSpPr>
          <a:xfrm>
            <a:off x="3788368" y="2514996"/>
            <a:ext cx="273426" cy="200053"/>
            <a:chOff x="889701" y="2161677"/>
            <a:chExt cx="273426" cy="200053"/>
          </a:xfrm>
        </p:grpSpPr>
        <p:sp>
          <p:nvSpPr>
            <p:cNvPr id="92" name="이등변 삼각형 91">
              <a:extLst>
                <a:ext uri="{FF2B5EF4-FFF2-40B4-BE49-F238E27FC236}">
                  <a16:creationId xmlns:a16="http://schemas.microsoft.com/office/drawing/2014/main" id="{2634A925-5387-B51C-5CEA-EA8F47DF214D}"/>
                </a:ext>
              </a:extLst>
            </p:cNvPr>
            <p:cNvSpPr/>
            <p:nvPr/>
          </p:nvSpPr>
          <p:spPr>
            <a:xfrm rot="5400000">
              <a:off x="1084967" y="2225519"/>
              <a:ext cx="83950" cy="72370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95363" fontAlgn="t" latinLnBrk="0">
                <a:spcBef>
                  <a:spcPct val="70000"/>
                </a:spcBef>
                <a:spcAft>
                  <a:spcPct val="0"/>
                </a:spcAft>
              </a:pPr>
              <a:endParaRPr kumimoji="1" lang="ko-KR" altLang="en-US" sz="900">
                <a:solidFill>
                  <a:prstClr val="white"/>
                </a:solidFill>
                <a:latin typeface="Pretendard" panose="02000503000000020004" pitchFamily="50" charset="-127"/>
                <a:ea typeface="Pretendard" panose="02000503000000020004" pitchFamily="50" charset="-127"/>
              </a:endParaRPr>
            </a:p>
          </p:txBody>
        </p:sp>
        <p:grpSp>
          <p:nvGrpSpPr>
            <p:cNvPr id="93" name="그룹 92">
              <a:extLst>
                <a:ext uri="{FF2B5EF4-FFF2-40B4-BE49-F238E27FC236}">
                  <a16:creationId xmlns:a16="http://schemas.microsoft.com/office/drawing/2014/main" id="{36F3B329-A7E0-CEF9-A1CC-F1B07EA5728E}"/>
                </a:ext>
              </a:extLst>
            </p:cNvPr>
            <p:cNvGrpSpPr/>
            <p:nvPr/>
          </p:nvGrpSpPr>
          <p:grpSpPr>
            <a:xfrm>
              <a:off x="889701" y="2161677"/>
              <a:ext cx="244417" cy="200053"/>
              <a:chOff x="5647053" y="5239718"/>
              <a:chExt cx="244417" cy="200053"/>
            </a:xfrm>
          </p:grpSpPr>
          <p:sp>
            <p:nvSpPr>
              <p:cNvPr id="94" name="Oval 593">
                <a:extLst>
                  <a:ext uri="{FF2B5EF4-FFF2-40B4-BE49-F238E27FC236}">
                    <a16:creationId xmlns:a16="http://schemas.microsoft.com/office/drawing/2014/main" id="{E99E70E6-7E32-CB7E-4C92-79190C990D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5539" y="5253447"/>
                <a:ext cx="172594" cy="172594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lIns="0" tIns="0" rIns="0" bIns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95363" fontAlgn="t" latinLnBrk="0">
                  <a:spcBef>
                    <a:spcPct val="70000"/>
                  </a:spcBef>
                </a:pPr>
                <a:endParaRPr lang="en-US" altLang="ko-KR" sz="800" b="1" dirty="0">
                  <a:solidFill>
                    <a:prstClr val="white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  <p:sp>
            <p:nvSpPr>
              <p:cNvPr id="95" name="TextBox 14">
                <a:extLst>
                  <a:ext uri="{FF2B5EF4-FFF2-40B4-BE49-F238E27FC236}">
                    <a16:creationId xmlns:a16="http://schemas.microsoft.com/office/drawing/2014/main" id="{942FAD72-3FB4-5DE5-36FE-2CC37ACCBAD9}"/>
                  </a:ext>
                </a:extLst>
              </p:cNvPr>
              <p:cNvSpPr txBox="1"/>
              <p:nvPr/>
            </p:nvSpPr>
            <p:spPr>
              <a:xfrm>
                <a:off x="5647053" y="5239718"/>
                <a:ext cx="244417" cy="200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45719" tIns="45719" rIns="45719" bIns="45719" numCol="1" spcCol="38100" rtlCol="0" anchor="t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700" b="1">
                    <a:solidFill>
                      <a:schemeClr val="bg1"/>
                    </a:solidFill>
                    <a:latin typeface="Pretendard" panose="02000503000000020004" pitchFamily="50" charset="-127"/>
                    <a:ea typeface="Pretendard" panose="02000503000000020004" pitchFamily="50" charset="-127"/>
                  </a:rPr>
                  <a:t>3</a:t>
                </a:r>
                <a:endParaRPr lang="ko-KR" altLang="en-US" sz="700" b="1" dirty="0">
                  <a:solidFill>
                    <a:schemeClr val="bg1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320FC77-FCB2-AF8D-A6B6-03AAB81BC747}"/>
              </a:ext>
            </a:extLst>
          </p:cNvPr>
          <p:cNvSpPr txBox="1"/>
          <p:nvPr/>
        </p:nvSpPr>
        <p:spPr>
          <a:xfrm>
            <a:off x="1988142" y="4672573"/>
            <a:ext cx="18002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b="1"/>
              <a:t>1:1 </a:t>
            </a:r>
            <a:r>
              <a:rPr lang="ko-KR" altLang="en-US" sz="1050" b="1"/>
              <a:t>문의 미답변 현황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08C613D0-0CF9-CA8A-05D7-87725A192EF0}"/>
              </a:ext>
            </a:extLst>
          </p:cNvPr>
          <p:cNvSpPr/>
          <p:nvPr/>
        </p:nvSpPr>
        <p:spPr>
          <a:xfrm>
            <a:off x="1988142" y="4986863"/>
            <a:ext cx="1199019" cy="575139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800" b="1">
                <a:solidFill>
                  <a:schemeClr val="tx1"/>
                </a:solidFill>
              </a:rPr>
              <a:t>포인트</a:t>
            </a:r>
            <a:endParaRPr lang="en-US" altLang="ko-KR" sz="800" b="1">
              <a:solidFill>
                <a:schemeClr val="tx1"/>
              </a:solidFill>
            </a:endParaRPr>
          </a:p>
          <a:p>
            <a:pPr algn="ctr"/>
            <a:endParaRPr lang="en-US" altLang="ko-KR" sz="800">
              <a:solidFill>
                <a:schemeClr val="tx1"/>
              </a:solidFill>
            </a:endParaRPr>
          </a:p>
          <a:p>
            <a:pPr algn="ctr"/>
            <a:r>
              <a:rPr lang="en-US" altLang="ko-KR" sz="8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E1F2005C-1438-215C-003B-7FD33DA59CE4}"/>
              </a:ext>
            </a:extLst>
          </p:cNvPr>
          <p:cNvSpPr/>
          <p:nvPr/>
        </p:nvSpPr>
        <p:spPr>
          <a:xfrm>
            <a:off x="3236633" y="4986863"/>
            <a:ext cx="1199019" cy="575139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800" b="1">
                <a:solidFill>
                  <a:schemeClr val="tx1"/>
                </a:solidFill>
              </a:rPr>
              <a:t>스토리 오더</a:t>
            </a:r>
            <a:endParaRPr lang="en-US" altLang="ko-KR" sz="800" b="1">
              <a:solidFill>
                <a:schemeClr val="tx1"/>
              </a:solidFill>
            </a:endParaRPr>
          </a:p>
          <a:p>
            <a:pPr algn="ctr"/>
            <a:endParaRPr lang="en-US" altLang="ko-KR" sz="800">
              <a:solidFill>
                <a:schemeClr val="tx1"/>
              </a:solidFill>
            </a:endParaRPr>
          </a:p>
          <a:p>
            <a:pPr algn="ctr"/>
            <a:r>
              <a:rPr lang="en-US" altLang="ko-KR" sz="800">
                <a:solidFill>
                  <a:schemeClr val="tx1"/>
                </a:solidFill>
              </a:rPr>
              <a:t>17</a:t>
            </a:r>
            <a:endParaRPr lang="ko-KR" altLang="en-US" sz="800">
              <a:solidFill>
                <a:schemeClr val="tx1"/>
              </a:solidFill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6EF5947D-1C58-615A-2289-D4C06A0540AF}"/>
              </a:ext>
            </a:extLst>
          </p:cNvPr>
          <p:cNvSpPr/>
          <p:nvPr/>
        </p:nvSpPr>
        <p:spPr>
          <a:xfrm>
            <a:off x="4485124" y="4986863"/>
            <a:ext cx="1199019" cy="575139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800" b="1">
                <a:solidFill>
                  <a:schemeClr val="tx1"/>
                </a:solidFill>
              </a:rPr>
              <a:t>스토리 쇼핑</a:t>
            </a:r>
            <a:endParaRPr lang="en-US" altLang="ko-KR" sz="800" b="1">
              <a:solidFill>
                <a:schemeClr val="tx1"/>
              </a:solidFill>
            </a:endParaRPr>
          </a:p>
          <a:p>
            <a:pPr algn="ctr"/>
            <a:endParaRPr lang="en-US" altLang="ko-KR" sz="800">
              <a:solidFill>
                <a:schemeClr val="tx1"/>
              </a:solidFill>
            </a:endParaRPr>
          </a:p>
          <a:p>
            <a:pPr algn="ctr"/>
            <a:r>
              <a:rPr lang="en-US" altLang="ko-KR" sz="800">
                <a:solidFill>
                  <a:schemeClr val="tx1"/>
                </a:solidFill>
              </a:rPr>
              <a:t>4</a:t>
            </a:r>
            <a:endParaRPr lang="ko-KR" altLang="en-US" sz="800">
              <a:solidFill>
                <a:schemeClr val="tx1"/>
              </a:solidFill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2C55D7AA-8D17-114B-5557-D6CC5B08F616}"/>
              </a:ext>
            </a:extLst>
          </p:cNvPr>
          <p:cNvCxnSpPr>
            <a:cxnSpLocks/>
          </p:cNvCxnSpPr>
          <p:nvPr/>
        </p:nvCxnSpPr>
        <p:spPr>
          <a:xfrm>
            <a:off x="1988142" y="5237491"/>
            <a:ext cx="119901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B80BB01D-64C8-1D20-9100-DF2900D1CDC1}"/>
              </a:ext>
            </a:extLst>
          </p:cNvPr>
          <p:cNvCxnSpPr/>
          <p:nvPr/>
        </p:nvCxnSpPr>
        <p:spPr>
          <a:xfrm>
            <a:off x="3236633" y="5237491"/>
            <a:ext cx="119901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59CF0F4E-DB21-8195-8088-0A06E855BE32}"/>
              </a:ext>
            </a:extLst>
          </p:cNvPr>
          <p:cNvCxnSpPr/>
          <p:nvPr/>
        </p:nvCxnSpPr>
        <p:spPr>
          <a:xfrm>
            <a:off x="4485124" y="5239768"/>
            <a:ext cx="119901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7BB2D660-A7C0-CAA1-238C-9AC9925F6814}"/>
              </a:ext>
            </a:extLst>
          </p:cNvPr>
          <p:cNvGrpSpPr/>
          <p:nvPr/>
        </p:nvGrpSpPr>
        <p:grpSpPr>
          <a:xfrm>
            <a:off x="1750312" y="4702804"/>
            <a:ext cx="273426" cy="200053"/>
            <a:chOff x="889701" y="2161677"/>
            <a:chExt cx="273426" cy="200053"/>
          </a:xfrm>
        </p:grpSpPr>
        <p:sp>
          <p:nvSpPr>
            <p:cNvPr id="27" name="이등변 삼각형 26">
              <a:extLst>
                <a:ext uri="{FF2B5EF4-FFF2-40B4-BE49-F238E27FC236}">
                  <a16:creationId xmlns:a16="http://schemas.microsoft.com/office/drawing/2014/main" id="{6BA09149-9670-D258-AC31-79772C89523F}"/>
                </a:ext>
              </a:extLst>
            </p:cNvPr>
            <p:cNvSpPr/>
            <p:nvPr/>
          </p:nvSpPr>
          <p:spPr>
            <a:xfrm rot="5400000">
              <a:off x="1084967" y="2225519"/>
              <a:ext cx="83950" cy="72370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95363" fontAlgn="t" latinLnBrk="0">
                <a:spcBef>
                  <a:spcPct val="70000"/>
                </a:spcBef>
                <a:spcAft>
                  <a:spcPct val="0"/>
                </a:spcAft>
              </a:pPr>
              <a:endParaRPr kumimoji="1" lang="ko-KR" altLang="en-US" sz="900">
                <a:solidFill>
                  <a:prstClr val="white"/>
                </a:solidFill>
                <a:latin typeface="Pretendard" panose="02000503000000020004" pitchFamily="50" charset="-127"/>
                <a:ea typeface="Pretendard" panose="02000503000000020004" pitchFamily="50" charset="-127"/>
              </a:endParaRPr>
            </a:p>
          </p:txBody>
        </p: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EFEFAA8B-2426-0F1A-A8C6-31376CE9147B}"/>
                </a:ext>
              </a:extLst>
            </p:cNvPr>
            <p:cNvGrpSpPr/>
            <p:nvPr/>
          </p:nvGrpSpPr>
          <p:grpSpPr>
            <a:xfrm>
              <a:off x="889701" y="2161677"/>
              <a:ext cx="244417" cy="200053"/>
              <a:chOff x="5647053" y="5239718"/>
              <a:chExt cx="244417" cy="200053"/>
            </a:xfrm>
          </p:grpSpPr>
          <p:sp>
            <p:nvSpPr>
              <p:cNvPr id="29" name="Oval 593">
                <a:extLst>
                  <a:ext uri="{FF2B5EF4-FFF2-40B4-BE49-F238E27FC236}">
                    <a16:creationId xmlns:a16="http://schemas.microsoft.com/office/drawing/2014/main" id="{98EA98C0-1ABE-5E7C-9015-1F3DAD6522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5539" y="5253447"/>
                <a:ext cx="172594" cy="172594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lIns="0" tIns="0" rIns="0" bIns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95363" fontAlgn="t" latinLnBrk="0">
                  <a:spcBef>
                    <a:spcPct val="70000"/>
                  </a:spcBef>
                </a:pPr>
                <a:endParaRPr lang="en-US" altLang="ko-KR" sz="800" b="1" dirty="0">
                  <a:solidFill>
                    <a:prstClr val="white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  <p:sp>
            <p:nvSpPr>
              <p:cNvPr id="41" name="TextBox 14">
                <a:extLst>
                  <a:ext uri="{FF2B5EF4-FFF2-40B4-BE49-F238E27FC236}">
                    <a16:creationId xmlns:a16="http://schemas.microsoft.com/office/drawing/2014/main" id="{87165858-6443-F148-9F74-A55DB345600D}"/>
                  </a:ext>
                </a:extLst>
              </p:cNvPr>
              <p:cNvSpPr txBox="1"/>
              <p:nvPr/>
            </p:nvSpPr>
            <p:spPr>
              <a:xfrm>
                <a:off x="5647053" y="5239718"/>
                <a:ext cx="244417" cy="200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45719" tIns="45719" rIns="45719" bIns="45719" numCol="1" spcCol="38100" rtlCol="0" anchor="t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700" b="1">
                    <a:solidFill>
                      <a:schemeClr val="bg1"/>
                    </a:solidFill>
                    <a:latin typeface="Pretendard" panose="02000503000000020004" pitchFamily="50" charset="-127"/>
                    <a:ea typeface="Pretendard" panose="02000503000000020004" pitchFamily="50" charset="-127"/>
                  </a:rPr>
                  <a:t>4</a:t>
                </a:r>
                <a:endParaRPr lang="ko-KR" altLang="en-US" sz="700" b="1" dirty="0">
                  <a:solidFill>
                    <a:schemeClr val="bg1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</p:grpSp>
      </p:grpSp>
      <p:sp>
        <p:nvSpPr>
          <p:cNvPr id="96" name="TextBox 95"/>
          <p:cNvSpPr txBox="1"/>
          <p:nvPr/>
        </p:nvSpPr>
        <p:spPr>
          <a:xfrm>
            <a:off x="6022643" y="4675185"/>
            <a:ext cx="4070984" cy="6324808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1.Menu navigation</a:t>
            </a: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대시보드 </a:t>
            </a:r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(/main)</a:t>
            </a:r>
            <a:b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- if login admin </a:t>
            </a:r>
            <a:r>
              <a:rPr lang="en-US" altLang="ko-KR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auth</a:t>
            </a:r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 = ‘AU00</a:t>
            </a:r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’ (</a:t>
            </a:r>
            <a:r>
              <a:rPr lang="ko-KR" alt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시스템관리자</a:t>
            </a:r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ko-KR" sz="900" b="1" dirty="0">
                <a:latin typeface="Arial" panose="020B0604020202020204" pitchFamily="34" charset="0"/>
                <a:cs typeface="Arial" panose="020B0604020202020204" pitchFamily="34" charset="0"/>
              </a:rPr>
              <a:t>or ‘</a:t>
            </a:r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AU01’(</a:t>
            </a:r>
            <a:r>
              <a:rPr lang="ko-KR" alt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관리자</a:t>
            </a:r>
            <a:r>
              <a:rPr lang="en-US" altLang="ko-K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ko-KR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ko-KR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스토리 오더 매출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TOP 10</a:t>
            </a: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1) </a:t>
            </a:r>
            <a:r>
              <a:rPr lang="ko-KR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자세히 보기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(link) – move to 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포인트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/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구매관리 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&gt; 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매출액 </a:t>
            </a:r>
            <a:r>
              <a:rPr lang="ko-KR" altLang="en-US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순위 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(/</a:t>
            </a:r>
            <a:r>
              <a:rPr lang="en-US" altLang="ko-KR" sz="900" dirty="0" err="1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salesRanking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)</a:t>
            </a: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2) list</a:t>
            </a: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a) logic :</a:t>
            </a: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 a-1) same with the link page with </a:t>
            </a:r>
            <a:r>
              <a:rPr lang="en-US" altLang="ko-KR" sz="900" b="1" dirty="0" err="1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mall_type</a:t>
            </a:r>
            <a:r>
              <a:rPr lang="en-US" altLang="ko-KR" sz="900" b="1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=‘store’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condition</a:t>
            </a: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 a-2) period type : </a:t>
            </a:r>
            <a:r>
              <a:rPr lang="ko-KR" altLang="en-US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연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/</a:t>
            </a:r>
            <a:r>
              <a:rPr lang="ko-KR" altLang="en-US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월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/</a:t>
            </a:r>
            <a:r>
              <a:rPr lang="ko-KR" altLang="en-US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일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(year/month/day) – default: 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연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(year)</a:t>
            </a:r>
            <a:b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</a:b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    - if </a:t>
            </a:r>
            <a:r>
              <a:rPr lang="ko-KR" altLang="en-US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연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(year) is selected, add period condition by this year and reload the list</a:t>
            </a: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   - 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if </a:t>
            </a:r>
            <a:r>
              <a:rPr lang="ko-KR" altLang="en-US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월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(month) 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is selected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, 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add period condition by this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month and reload the list</a:t>
            </a: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   - 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if </a:t>
            </a:r>
            <a:r>
              <a:rPr lang="ko-KR" altLang="en-US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일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(day) 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is selected, add period condition by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today and 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reload the list</a:t>
            </a:r>
            <a:endParaRPr lang="en-US" altLang="ko-KR" sz="900" dirty="0" smtClean="0">
              <a:latin typeface="Arial" panose="020B0604020202020204" pitchFamily="34" charset="0"/>
              <a:ea typeface="Pretendard" panose="02000503000000020004" pitchFamily="50" charset="-127"/>
              <a:cs typeface="Arial" panose="020B0604020202020204" pitchFamily="34" charset="0"/>
            </a:endParaRP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b) format</a:t>
            </a:r>
            <a:b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</a:b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  - “{rank}</a:t>
            </a:r>
            <a:r>
              <a:rPr lang="ko-KR" altLang="en-US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위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{</a:t>
            </a:r>
            <a:r>
              <a:rPr lang="en-US" altLang="ko-KR" sz="900" dirty="0" err="1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mall_name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} ({sales amount}</a:t>
            </a:r>
            <a:r>
              <a:rPr lang="ko-KR" altLang="en-US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원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)”</a:t>
            </a: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 - {sales amount} : 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link page &gt; grid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&gt; </a:t>
            </a:r>
            <a:r>
              <a:rPr lang="ko-KR" altLang="en-US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매출액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column (with thousand separator(,))</a:t>
            </a:r>
          </a:p>
          <a:p>
            <a:endParaRPr lang="en-US" altLang="ko-KR" sz="900" dirty="0">
              <a:latin typeface="Arial" panose="020B0604020202020204" pitchFamily="34" charset="0"/>
              <a:ea typeface="Pretendard" panose="02000503000000020004" pitchFamily="50" charset="-127"/>
              <a:cs typeface="Arial" panose="020B0604020202020204" pitchFamily="34" charset="0"/>
            </a:endParaRPr>
          </a:p>
          <a:p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3.</a:t>
            </a:r>
            <a:r>
              <a:rPr lang="ko-KR" altLang="en-US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스토리 쇼핑 매출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TOP 10</a:t>
            </a: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ko-KR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자세히 보기 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(link) – move to 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포인트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/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구매관리 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&gt; 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매출액 순위 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(/</a:t>
            </a:r>
            <a:r>
              <a:rPr lang="en-US" altLang="ko-KR" sz="900" dirty="0" err="1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salesRanking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)</a:t>
            </a:r>
          </a:p>
          <a:p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2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) list</a:t>
            </a: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a) logic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:</a:t>
            </a: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 a-1) same 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with the link page with </a:t>
            </a:r>
            <a:r>
              <a:rPr lang="en-US" altLang="ko-KR" sz="900" b="1" dirty="0" err="1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mall_type</a:t>
            </a:r>
            <a:r>
              <a:rPr lang="en-US" altLang="ko-KR" sz="900" b="1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=‘online’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condition</a:t>
            </a:r>
            <a:endParaRPr lang="en-US" altLang="ko-KR" sz="900" dirty="0">
              <a:latin typeface="Arial" panose="020B0604020202020204" pitchFamily="34" charset="0"/>
              <a:ea typeface="Pretendard" panose="02000503000000020004" pitchFamily="50" charset="-127"/>
              <a:cs typeface="Arial" panose="020B0604020202020204" pitchFamily="34" charset="0"/>
            </a:endParaRP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 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a-2) 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period type : 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연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/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월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/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일 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(year/month/day) – default: 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연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(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year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)</a:t>
            </a:r>
            <a:b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</a:b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    - same with No 2</a:t>
            </a:r>
            <a:endParaRPr lang="en-US" altLang="ko-KR" sz="900" dirty="0">
              <a:latin typeface="Arial" panose="020B0604020202020204" pitchFamily="34" charset="0"/>
              <a:ea typeface="Pretendard" panose="02000503000000020004" pitchFamily="50" charset="-127"/>
              <a:cs typeface="Arial" panose="020B0604020202020204" pitchFamily="34" charset="0"/>
            </a:endParaRP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b) format</a:t>
            </a:r>
            <a:b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</a:b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 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- same with No2</a:t>
            </a:r>
          </a:p>
          <a:p>
            <a:endParaRPr lang="en-US" altLang="ko-KR" sz="900" dirty="0">
              <a:latin typeface="Arial" panose="020B0604020202020204" pitchFamily="34" charset="0"/>
              <a:ea typeface="Pretendard" panose="02000503000000020004" pitchFamily="50" charset="-127"/>
              <a:cs typeface="Arial" panose="020B0604020202020204" pitchFamily="34" charset="0"/>
            </a:endParaRPr>
          </a:p>
          <a:p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4.</a:t>
            </a:r>
            <a:r>
              <a:rPr lang="ko-KR" altLang="en-US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포인트 적립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TOP 10</a:t>
            </a:r>
          </a:p>
          <a:p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ko-KR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자세히 보기 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(link) – move to </a:t>
            </a:r>
            <a:r>
              <a:rPr lang="ko-KR" altLang="en-US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사용자 관리 </a:t>
            </a:r>
            <a:r>
              <a:rPr lang="en-US" altLang="ko-KR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&gt; </a:t>
            </a:r>
            <a:r>
              <a:rPr lang="ko-KR" altLang="en-US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포인트 적립 순위</a:t>
            </a:r>
            <a:r>
              <a:rPr lang="ko-KR" altLang="en-US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(/</a:t>
            </a:r>
            <a:r>
              <a:rPr lang="en-US" altLang="ko-KR" sz="900" dirty="0" err="1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pointRanking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)</a:t>
            </a:r>
          </a:p>
          <a:p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2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) list</a:t>
            </a: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a) logic :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/>
            </a:r>
            <a:b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</a:b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  a-1) same 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with the link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page</a:t>
            </a:r>
            <a:b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</a:b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  a-2) 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period type : 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연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/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월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/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일 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(year/month/day) – default: 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년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(year)</a:t>
            </a:r>
            <a:b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</a:b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    - same with No 2</a:t>
            </a: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b) format</a:t>
            </a:r>
            <a:b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</a:b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  - “{rank}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위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{user id} ({save point}</a:t>
            </a:r>
            <a:r>
              <a:rPr lang="ko-KR" altLang="en-US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포인트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)”</a:t>
            </a:r>
            <a:endParaRPr lang="en-US" altLang="ko-KR" sz="900" dirty="0">
              <a:latin typeface="Arial" panose="020B0604020202020204" pitchFamily="34" charset="0"/>
              <a:ea typeface="Pretendard" panose="02000503000000020004" pitchFamily="50" charset="-127"/>
              <a:cs typeface="Arial" panose="020B0604020202020204" pitchFamily="34" charset="0"/>
            </a:endParaRP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  -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{save point} 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: link page &gt; grid &gt; </a:t>
            </a:r>
            <a:r>
              <a:rPr lang="ko-KR" altLang="en-US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기간 내  적립 포인트 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column (with thousand separator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(,))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657354" y="5669322"/>
            <a:ext cx="4070984" cy="687880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5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.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탄소 저감 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TOP 10</a:t>
            </a: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ko-KR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자세히 보기 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(link) – move to </a:t>
            </a:r>
            <a:r>
              <a:rPr lang="ko-KR" altLang="en-US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사용자 관리 </a:t>
            </a:r>
            <a:r>
              <a:rPr lang="en-US" altLang="ko-KR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&gt; </a:t>
            </a:r>
            <a:r>
              <a:rPr lang="ko-KR" altLang="en-US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탄소 저감량 순위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(/</a:t>
            </a:r>
            <a:r>
              <a:rPr lang="en-US" altLang="ko-KR" sz="900" dirty="0" err="1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carbonRanking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)</a:t>
            </a: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2) list</a:t>
            </a: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a) logic : </a:t>
            </a:r>
            <a:b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</a:b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  a-1) same with the link page</a:t>
            </a: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  a-2) period type : 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연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/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월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/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일 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(year/month/day) – default: 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연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(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year)</a:t>
            </a:r>
            <a:b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</a:b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    - same with No 2</a:t>
            </a: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b) format</a:t>
            </a:r>
            <a:b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</a:b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  - “{rank}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위 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{user id} ({carbon save}</a:t>
            </a:r>
            <a:r>
              <a:rPr lang="en-US" altLang="ko-KR" sz="900" dirty="0"/>
              <a:t>g/kg/t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)”</a:t>
            </a: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  - {carbon save} : link page &gt; grid &gt; 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기간 내  탄소 저감량 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column (with thousand separator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(,))</a:t>
            </a:r>
          </a:p>
          <a:p>
            <a:endParaRPr lang="en-US" altLang="ko-KR" sz="900" dirty="0">
              <a:latin typeface="Arial" panose="020B0604020202020204" pitchFamily="34" charset="0"/>
              <a:ea typeface="Pretendard" panose="02000503000000020004" pitchFamily="50" charset="-127"/>
              <a:cs typeface="Arial" panose="020B0604020202020204" pitchFamily="34" charset="0"/>
            </a:endParaRPr>
          </a:p>
          <a:p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6.</a:t>
            </a:r>
            <a:r>
              <a:rPr lang="ko-KR" altLang="en-US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스토리 오더 상품 주문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TOP 10</a:t>
            </a: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ko-KR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자세히 보기 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(link) – move to </a:t>
            </a:r>
            <a:r>
              <a:rPr lang="ko-KR" altLang="en-US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포인트</a:t>
            </a:r>
            <a:r>
              <a:rPr lang="en-US" altLang="ko-KR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/</a:t>
            </a:r>
            <a:r>
              <a:rPr lang="ko-KR" altLang="en-US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구매관리 </a:t>
            </a:r>
            <a:r>
              <a:rPr lang="en-US" altLang="ko-KR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&gt; </a:t>
            </a:r>
            <a:r>
              <a:rPr lang="ko-KR" altLang="en-US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상품별 주문 순위</a:t>
            </a:r>
            <a:r>
              <a:rPr lang="ko-KR" altLang="en-US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(/ </a:t>
            </a:r>
            <a:r>
              <a:rPr lang="en-US" altLang="ko-KR" sz="900" dirty="0" err="1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productOrderRanking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)</a:t>
            </a: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2) list</a:t>
            </a: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a)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logic :</a:t>
            </a: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 a-1) same 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with the link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page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with </a:t>
            </a:r>
            <a:r>
              <a:rPr lang="en-US" altLang="ko-KR" sz="900" b="1" dirty="0" err="1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mall_type</a:t>
            </a:r>
            <a:r>
              <a:rPr lang="en-US" altLang="ko-KR" sz="900" b="1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=‘store’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condition</a:t>
            </a: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 a-2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) period type : 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연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/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월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/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일 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(year/month/day) – default: 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연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(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year)</a:t>
            </a:r>
            <a:b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</a:b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    - same with No 2</a:t>
            </a: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b) format</a:t>
            </a:r>
            <a:b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</a:b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  - “{rank}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위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{product name} ({order count})”</a:t>
            </a:r>
            <a:endParaRPr lang="en-US" altLang="ko-KR" sz="900" dirty="0">
              <a:latin typeface="Arial" panose="020B0604020202020204" pitchFamily="34" charset="0"/>
              <a:ea typeface="Pretendard" panose="02000503000000020004" pitchFamily="50" charset="-127"/>
              <a:cs typeface="Arial" panose="020B0604020202020204" pitchFamily="34" charset="0"/>
            </a:endParaRP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  -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{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product name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} 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: link page &gt; grid &gt; </a:t>
            </a:r>
            <a:r>
              <a:rPr lang="ko-KR" altLang="en-US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상품명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column</a:t>
            </a: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 - {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order count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} 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: link page &gt; grid &gt; </a:t>
            </a:r>
            <a:r>
              <a:rPr lang="ko-KR" altLang="en-US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주문 수 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column (with thousand separator(,))</a:t>
            </a:r>
            <a:endParaRPr lang="en-US" altLang="ko-KR" sz="900" dirty="0" smtClean="0">
              <a:latin typeface="Arial" panose="020B0604020202020204" pitchFamily="34" charset="0"/>
              <a:ea typeface="Pretendard" panose="02000503000000020004" pitchFamily="50" charset="-127"/>
              <a:cs typeface="Arial" panose="020B0604020202020204" pitchFamily="34" charset="0"/>
            </a:endParaRPr>
          </a:p>
          <a:p>
            <a:endParaRPr lang="en-US" altLang="ko-KR" sz="900" dirty="0">
              <a:latin typeface="Arial" panose="020B0604020202020204" pitchFamily="34" charset="0"/>
              <a:ea typeface="Pretendard" panose="02000503000000020004" pitchFamily="50" charset="-127"/>
              <a:cs typeface="Arial" panose="020B0604020202020204" pitchFamily="34" charset="0"/>
            </a:endParaRPr>
          </a:p>
          <a:p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7.</a:t>
            </a:r>
            <a:r>
              <a:rPr lang="ko-KR" altLang="en-US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스토리 쇼핑 상품 주문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TOP 10</a:t>
            </a: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ko-KR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자세히 보기 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(link) – move to </a:t>
            </a:r>
            <a:r>
              <a:rPr lang="ko-KR" altLang="en-US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포인트</a:t>
            </a:r>
            <a:r>
              <a:rPr lang="en-US" altLang="ko-KR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/</a:t>
            </a:r>
            <a:r>
              <a:rPr lang="ko-KR" altLang="en-US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구매관리 </a:t>
            </a:r>
            <a:r>
              <a:rPr lang="en-US" altLang="ko-KR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&gt; </a:t>
            </a:r>
            <a:r>
              <a:rPr lang="ko-KR" altLang="en-US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상품별 주문 순위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(/ </a:t>
            </a:r>
            <a:r>
              <a:rPr lang="en-US" altLang="ko-KR" sz="900" dirty="0" err="1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productOrderRanking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)</a:t>
            </a: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2) list</a:t>
            </a: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a) logic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:</a:t>
            </a: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 a-1) same 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with the link page with </a:t>
            </a:r>
            <a:r>
              <a:rPr lang="en-US" altLang="ko-KR" sz="900" b="1" dirty="0" err="1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mall_type</a:t>
            </a:r>
            <a:r>
              <a:rPr lang="en-US" altLang="ko-KR" sz="900" b="1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=‘online’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condition</a:t>
            </a:r>
            <a:b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</a:b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  a-2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) period type : 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연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/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월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/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일 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(year/month/day) – default: 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연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(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year)</a:t>
            </a:r>
            <a:b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</a:b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    - same with No 2</a:t>
            </a: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b) format</a:t>
            </a:r>
            <a:b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</a:b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 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- same with No 6</a:t>
            </a:r>
          </a:p>
          <a:p>
            <a:endParaRPr lang="en-US" altLang="ko-K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8.1:1 </a:t>
            </a:r>
            <a:r>
              <a:rPr lang="ko-KR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문의 미답변 현황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(1:1 </a:t>
            </a:r>
            <a:r>
              <a:rPr lang="en-US" altLang="ko-KR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QnA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No Reply status)</a:t>
            </a: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) logic</a:t>
            </a:r>
            <a:b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    DB: </a:t>
            </a:r>
            <a:r>
              <a:rPr lang="en-US" altLang="ko-KR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st_qna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 select: count</a:t>
            </a:r>
            <a:b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    conditions: </a:t>
            </a:r>
            <a:r>
              <a:rPr lang="en-US" altLang="ko-KR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qna_type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IN ('QA03','QA04','QA05‘) AND </a:t>
            </a:r>
            <a:r>
              <a:rPr lang="en-US" altLang="ko-KR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reply_yn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=‘N’</a:t>
            </a:r>
            <a:b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 group by </a:t>
            </a:r>
            <a:r>
              <a:rPr lang="en-US" altLang="ko-KR" sz="900" dirty="0" err="1">
                <a:latin typeface="Arial" panose="020B0604020202020204" pitchFamily="34" charset="0"/>
                <a:cs typeface="Arial" panose="020B0604020202020204" pitchFamily="34" charset="0"/>
              </a:rPr>
              <a:t>qna_type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2) fields</a:t>
            </a: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ko-KR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포인트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: 'QA03‘ count (if NULL, show 0)</a:t>
            </a:r>
            <a:b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 - </a:t>
            </a:r>
            <a:r>
              <a:rPr lang="ko-KR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스토리 오더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'QA04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‘ count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(if NULL, show 0)</a:t>
            </a:r>
            <a:endParaRPr lang="en-US" altLang="ko-KR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ko-KR" alt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스토리 쇼핑 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'QA05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‘ count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 (if NULL, show 0</a:t>
            </a:r>
            <a:r>
              <a:rPr lang="en-US" altLang="ko-K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50221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FC9C9DB-F13C-26C5-57EB-981B2D36C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3" y="692319"/>
            <a:ext cx="11349960" cy="547336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0" name="직사각형 29">
            <a:extLst>
              <a:ext uri="{FF2B5EF4-FFF2-40B4-BE49-F238E27FC236}">
                <a16:creationId xmlns:a16="http://schemas.microsoft.com/office/drawing/2014/main" id="{D3E280BC-D9D7-5D10-5ECD-26C8F0D7444C}"/>
              </a:ext>
            </a:extLst>
          </p:cNvPr>
          <p:cNvSpPr/>
          <p:nvPr/>
        </p:nvSpPr>
        <p:spPr>
          <a:xfrm>
            <a:off x="1997381" y="1500060"/>
            <a:ext cx="2607008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0B8C3B-5879-5816-4D88-C0B8EFEE1CAC}"/>
              </a:ext>
            </a:extLst>
          </p:cNvPr>
          <p:cNvSpPr txBox="1"/>
          <p:nvPr/>
        </p:nvSpPr>
        <p:spPr>
          <a:xfrm>
            <a:off x="2076121" y="1610318"/>
            <a:ext cx="226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b="1"/>
              <a:t>상품 주문 </a:t>
            </a:r>
            <a:r>
              <a:rPr lang="en-US" altLang="ko-KR" sz="1050" b="1"/>
              <a:t>TOP 10</a:t>
            </a:r>
            <a:endParaRPr lang="ko-KR" altLang="en-US" sz="1050" b="1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E67512-7917-8C1D-FCEF-ED8CCACD2CA6}"/>
              </a:ext>
            </a:extLst>
          </p:cNvPr>
          <p:cNvSpPr txBox="1"/>
          <p:nvPr/>
        </p:nvSpPr>
        <p:spPr>
          <a:xfrm>
            <a:off x="2076121" y="1868845"/>
            <a:ext cx="381000" cy="991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800" b="1"/>
              <a:t>1</a:t>
            </a:r>
            <a:r>
              <a:rPr lang="ko-KR" altLang="en-US" sz="800" b="1"/>
              <a:t>위</a:t>
            </a:r>
            <a:endParaRPr lang="en-US" altLang="ko-KR" sz="800" b="1"/>
          </a:p>
          <a:p>
            <a:pPr>
              <a:lnSpc>
                <a:spcPct val="150000"/>
              </a:lnSpc>
            </a:pPr>
            <a:r>
              <a:rPr lang="en-US" altLang="ko-KR" sz="800" b="1"/>
              <a:t>2</a:t>
            </a:r>
            <a:r>
              <a:rPr lang="ko-KR" altLang="en-US" sz="800" b="1"/>
              <a:t>위</a:t>
            </a:r>
            <a:endParaRPr lang="en-US" altLang="ko-KR" sz="800" b="1"/>
          </a:p>
          <a:p>
            <a:pPr>
              <a:lnSpc>
                <a:spcPct val="150000"/>
              </a:lnSpc>
            </a:pPr>
            <a:r>
              <a:rPr lang="en-US" altLang="ko-KR" sz="800" b="1"/>
              <a:t>3</a:t>
            </a:r>
            <a:r>
              <a:rPr lang="ko-KR" altLang="en-US" sz="800" b="1"/>
              <a:t>위</a:t>
            </a:r>
            <a:endParaRPr lang="en-US" altLang="ko-KR" sz="800" b="1"/>
          </a:p>
          <a:p>
            <a:pPr>
              <a:lnSpc>
                <a:spcPct val="150000"/>
              </a:lnSpc>
            </a:pPr>
            <a:r>
              <a:rPr lang="en-US" altLang="ko-KR" sz="800" b="1"/>
              <a:t>4</a:t>
            </a:r>
            <a:r>
              <a:rPr lang="ko-KR" altLang="en-US" sz="800" b="1"/>
              <a:t>위</a:t>
            </a:r>
            <a:endParaRPr lang="en-US" altLang="ko-KR" sz="800" b="1"/>
          </a:p>
          <a:p>
            <a:pPr>
              <a:lnSpc>
                <a:spcPct val="150000"/>
              </a:lnSpc>
            </a:pPr>
            <a:r>
              <a:rPr lang="en-US" altLang="ko-KR" sz="800" b="1"/>
              <a:t>5</a:t>
            </a:r>
            <a:r>
              <a:rPr lang="ko-KR" altLang="en-US" sz="800" b="1"/>
              <a:t>위</a:t>
            </a:r>
            <a:endParaRPr lang="en-US" altLang="ko-KR" sz="800" b="1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012F2F6-0518-FE18-6DE0-6963306A16AB}"/>
              </a:ext>
            </a:extLst>
          </p:cNvPr>
          <p:cNvSpPr txBox="1"/>
          <p:nvPr/>
        </p:nvSpPr>
        <p:spPr>
          <a:xfrm>
            <a:off x="2304721" y="1868845"/>
            <a:ext cx="2299668" cy="1274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/>
              <a:t>상품명 </a:t>
            </a:r>
            <a:r>
              <a:rPr lang="en-US" altLang="ko-KR" sz="800"/>
              <a:t>(</a:t>
            </a:r>
            <a:r>
              <a:rPr lang="ko-KR" altLang="en-US" sz="800"/>
              <a:t>주문 수</a:t>
            </a:r>
            <a:r>
              <a:rPr lang="en-US" altLang="ko-KR" sz="800"/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800"/>
              <a:t>상품명 </a:t>
            </a:r>
            <a:r>
              <a:rPr lang="en-US" altLang="ko-KR" sz="800"/>
              <a:t>(</a:t>
            </a:r>
            <a:r>
              <a:rPr lang="ko-KR" altLang="en-US" sz="800"/>
              <a:t>주문 수</a:t>
            </a:r>
            <a:r>
              <a:rPr lang="en-US" altLang="ko-KR" sz="800"/>
              <a:t>)</a:t>
            </a:r>
            <a:endParaRPr lang="en-US" altLang="ko-KR" sz="600"/>
          </a:p>
          <a:p>
            <a:pPr>
              <a:lnSpc>
                <a:spcPct val="150000"/>
              </a:lnSpc>
            </a:pPr>
            <a:r>
              <a:rPr lang="ko-KR" altLang="en-US" sz="800"/>
              <a:t>상품명 </a:t>
            </a:r>
            <a:r>
              <a:rPr lang="en-US" altLang="ko-KR" sz="800"/>
              <a:t>(</a:t>
            </a:r>
            <a:r>
              <a:rPr lang="ko-KR" altLang="en-US" sz="800"/>
              <a:t>주문 수</a:t>
            </a:r>
            <a:r>
              <a:rPr lang="en-US" altLang="ko-KR" sz="800"/>
              <a:t>)</a:t>
            </a:r>
            <a:endParaRPr lang="en-US" altLang="ko-KR" sz="600"/>
          </a:p>
          <a:p>
            <a:pPr>
              <a:lnSpc>
                <a:spcPct val="150000"/>
              </a:lnSpc>
            </a:pPr>
            <a:r>
              <a:rPr lang="ko-KR" altLang="en-US" sz="800"/>
              <a:t>상품명 </a:t>
            </a:r>
            <a:r>
              <a:rPr lang="en-US" altLang="ko-KR" sz="800"/>
              <a:t>(</a:t>
            </a:r>
            <a:r>
              <a:rPr lang="ko-KR" altLang="en-US" sz="800"/>
              <a:t>주문 수</a:t>
            </a:r>
            <a:r>
              <a:rPr lang="en-US" altLang="ko-KR" sz="800"/>
              <a:t>)</a:t>
            </a:r>
            <a:endParaRPr lang="en-US" altLang="ko-KR" sz="600"/>
          </a:p>
          <a:p>
            <a:pPr>
              <a:lnSpc>
                <a:spcPct val="150000"/>
              </a:lnSpc>
            </a:pPr>
            <a:r>
              <a:rPr lang="ko-KR" altLang="en-US" sz="800"/>
              <a:t>상품명 </a:t>
            </a:r>
            <a:r>
              <a:rPr lang="en-US" altLang="ko-KR" sz="800"/>
              <a:t>(</a:t>
            </a:r>
            <a:r>
              <a:rPr lang="ko-KR" altLang="en-US" sz="800"/>
              <a:t>주문 수</a:t>
            </a:r>
            <a:r>
              <a:rPr lang="en-US" altLang="ko-KR" sz="800"/>
              <a:t>)</a:t>
            </a:r>
            <a:endParaRPr lang="en-US" altLang="ko-KR" sz="600"/>
          </a:p>
          <a:p>
            <a:pPr algn="r">
              <a:lnSpc>
                <a:spcPct val="150000"/>
              </a:lnSpc>
            </a:pPr>
            <a:endParaRPr lang="en-US" altLang="ko-KR" sz="600"/>
          </a:p>
          <a:p>
            <a:pPr algn="r">
              <a:lnSpc>
                <a:spcPct val="150000"/>
              </a:lnSpc>
            </a:pPr>
            <a:r>
              <a:rPr lang="ko-KR" altLang="en-US" sz="600"/>
              <a:t>자세히 보기</a:t>
            </a:r>
            <a:endParaRPr lang="en-US" altLang="ko-KR" sz="600"/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4E4AAB9D-50E2-4E5F-08BD-801B4F663364}"/>
              </a:ext>
            </a:extLst>
          </p:cNvPr>
          <p:cNvSpPr/>
          <p:nvPr/>
        </p:nvSpPr>
        <p:spPr>
          <a:xfrm>
            <a:off x="4328838" y="1552817"/>
            <a:ext cx="228600" cy="20031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/>
              <a:t>연</a:t>
            </a:r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477C7CA6-AC36-EC01-1EC9-ACE4B829CBC8}"/>
              </a:ext>
            </a:extLst>
          </p:cNvPr>
          <p:cNvSpPr/>
          <p:nvPr/>
        </p:nvSpPr>
        <p:spPr>
          <a:xfrm>
            <a:off x="4328838" y="1790278"/>
            <a:ext cx="228600" cy="20031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월</a:t>
            </a:r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CF5DAB7C-B757-8CDA-08B4-146E27C133EA}"/>
              </a:ext>
            </a:extLst>
          </p:cNvPr>
          <p:cNvSpPr/>
          <p:nvPr/>
        </p:nvSpPr>
        <p:spPr>
          <a:xfrm>
            <a:off x="4326139" y="2027739"/>
            <a:ext cx="228600" cy="20031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일</a:t>
            </a:r>
          </a:p>
        </p:txBody>
      </p:sp>
      <p:grpSp>
        <p:nvGrpSpPr>
          <p:cNvPr id="79" name="그룹 78">
            <a:extLst>
              <a:ext uri="{FF2B5EF4-FFF2-40B4-BE49-F238E27FC236}">
                <a16:creationId xmlns:a16="http://schemas.microsoft.com/office/drawing/2014/main" id="{7209B5DD-AEEF-CBC5-BB6D-6A15B9F1421D}"/>
              </a:ext>
            </a:extLst>
          </p:cNvPr>
          <p:cNvGrpSpPr/>
          <p:nvPr/>
        </p:nvGrpSpPr>
        <p:grpSpPr>
          <a:xfrm>
            <a:off x="1794974" y="1923687"/>
            <a:ext cx="273426" cy="200053"/>
            <a:chOff x="889701" y="2161677"/>
            <a:chExt cx="273426" cy="200053"/>
          </a:xfrm>
        </p:grpSpPr>
        <p:sp>
          <p:nvSpPr>
            <p:cNvPr id="80" name="이등변 삼각형 79">
              <a:extLst>
                <a:ext uri="{FF2B5EF4-FFF2-40B4-BE49-F238E27FC236}">
                  <a16:creationId xmlns:a16="http://schemas.microsoft.com/office/drawing/2014/main" id="{C887C17F-5984-1562-08BA-E3C776942040}"/>
                </a:ext>
              </a:extLst>
            </p:cNvPr>
            <p:cNvSpPr/>
            <p:nvPr/>
          </p:nvSpPr>
          <p:spPr>
            <a:xfrm rot="5400000">
              <a:off x="1084967" y="2225519"/>
              <a:ext cx="83950" cy="72370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95363" fontAlgn="t" latinLnBrk="0">
                <a:spcBef>
                  <a:spcPct val="70000"/>
                </a:spcBef>
                <a:spcAft>
                  <a:spcPct val="0"/>
                </a:spcAft>
              </a:pPr>
              <a:endParaRPr kumimoji="1" lang="ko-KR" altLang="en-US" sz="900">
                <a:solidFill>
                  <a:prstClr val="white"/>
                </a:solidFill>
                <a:latin typeface="Pretendard" panose="02000503000000020004" pitchFamily="50" charset="-127"/>
                <a:ea typeface="Pretendard" panose="02000503000000020004" pitchFamily="50" charset="-127"/>
              </a:endParaRPr>
            </a:p>
          </p:txBody>
        </p:sp>
        <p:grpSp>
          <p:nvGrpSpPr>
            <p:cNvPr id="81" name="그룹 80">
              <a:extLst>
                <a:ext uri="{FF2B5EF4-FFF2-40B4-BE49-F238E27FC236}">
                  <a16:creationId xmlns:a16="http://schemas.microsoft.com/office/drawing/2014/main" id="{CECA3075-1323-75D6-7A9D-243F5CC086BB}"/>
                </a:ext>
              </a:extLst>
            </p:cNvPr>
            <p:cNvGrpSpPr/>
            <p:nvPr/>
          </p:nvGrpSpPr>
          <p:grpSpPr>
            <a:xfrm>
              <a:off x="889701" y="2161677"/>
              <a:ext cx="244417" cy="200053"/>
              <a:chOff x="5647053" y="5239718"/>
              <a:chExt cx="244417" cy="200053"/>
            </a:xfrm>
          </p:grpSpPr>
          <p:sp>
            <p:nvSpPr>
              <p:cNvPr id="82" name="Oval 593">
                <a:extLst>
                  <a:ext uri="{FF2B5EF4-FFF2-40B4-BE49-F238E27FC236}">
                    <a16:creationId xmlns:a16="http://schemas.microsoft.com/office/drawing/2014/main" id="{F9625E43-761B-29F6-F240-BE6663126F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5539" y="5253447"/>
                <a:ext cx="172594" cy="172594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lIns="0" tIns="0" rIns="0" bIns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95363" fontAlgn="t" latinLnBrk="0">
                  <a:spcBef>
                    <a:spcPct val="70000"/>
                  </a:spcBef>
                </a:pPr>
                <a:endParaRPr lang="en-US" altLang="ko-KR" sz="800" b="1" dirty="0">
                  <a:solidFill>
                    <a:prstClr val="white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  <p:sp>
            <p:nvSpPr>
              <p:cNvPr id="83" name="TextBox 14">
                <a:extLst>
                  <a:ext uri="{FF2B5EF4-FFF2-40B4-BE49-F238E27FC236}">
                    <a16:creationId xmlns:a16="http://schemas.microsoft.com/office/drawing/2014/main" id="{CD9984A5-23D3-4D40-5B9D-E963990C9CE3}"/>
                  </a:ext>
                </a:extLst>
              </p:cNvPr>
              <p:cNvSpPr txBox="1"/>
              <p:nvPr/>
            </p:nvSpPr>
            <p:spPr>
              <a:xfrm>
                <a:off x="5647053" y="5239718"/>
                <a:ext cx="244417" cy="200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45719" tIns="45719" rIns="45719" bIns="45719" numCol="1" spcCol="38100" rtlCol="0" anchor="t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700" b="1">
                    <a:solidFill>
                      <a:schemeClr val="bg1"/>
                    </a:solidFill>
                    <a:latin typeface="Pretendard" panose="02000503000000020004" pitchFamily="50" charset="-127"/>
                    <a:ea typeface="Pretendard" panose="02000503000000020004" pitchFamily="50" charset="-127"/>
                  </a:rPr>
                  <a:t>2</a:t>
                </a:r>
                <a:endParaRPr lang="ko-KR" altLang="en-US" sz="700" b="1" dirty="0">
                  <a:solidFill>
                    <a:schemeClr val="bg1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</p:grpSp>
      </p:grpSp>
      <p:graphicFrame>
        <p:nvGraphicFramePr>
          <p:cNvPr id="84" name="표 83">
            <a:extLst>
              <a:ext uri="{FF2B5EF4-FFF2-40B4-BE49-F238E27FC236}">
                <a16:creationId xmlns:a16="http://schemas.microsoft.com/office/drawing/2014/main" id="{F8F1334E-2C2A-5CE8-3D9E-C94FA5CF07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836683"/>
              </p:ext>
            </p:extLst>
          </p:nvPr>
        </p:nvGraphicFramePr>
        <p:xfrm>
          <a:off x="6848744" y="5026784"/>
          <a:ext cx="4577061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616">
                  <a:extLst>
                    <a:ext uri="{9D8B030D-6E8A-4147-A177-3AD203B41FA5}">
                      <a16:colId xmlns:a16="http://schemas.microsoft.com/office/drawing/2014/main" val="1076863512"/>
                    </a:ext>
                  </a:extLst>
                </a:gridCol>
                <a:gridCol w="4006445">
                  <a:extLst>
                    <a:ext uri="{9D8B030D-6E8A-4147-A177-3AD203B41FA5}">
                      <a16:colId xmlns:a16="http://schemas.microsoft.com/office/drawing/2014/main" val="1839731202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1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로그인된 관리자의 권한 매장 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+ 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매장 코드 표시</a:t>
                      </a:r>
                      <a:endParaRPr lang="en-US" altLang="ko-KR" sz="800" b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196965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2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권한 매장의 상품 주문 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TOP 5 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표시</a:t>
                      </a:r>
                      <a:endParaRPr lang="en-US" altLang="ko-KR" sz="800" b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989035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3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해당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 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통계 메뉴로 이동</a:t>
                      </a:r>
                      <a:endParaRPr lang="en-US" altLang="ko-KR" sz="800" b="0">
                        <a:solidFill>
                          <a:schemeClr val="tx1"/>
                        </a:solidFill>
                        <a:latin typeface="Pretendard" panose="02000503000000020004" pitchFamily="50" charset="-127"/>
                        <a:ea typeface="Pretendard" panose="02000503000000020004" pitchFamily="50" charset="-127"/>
                        <a:cs typeface="Pretendard" panose="02000503000000020004" pitchFamily="50" charset="-127"/>
                      </a:endParaRPr>
                    </a:p>
                    <a:p>
                      <a:pPr latinLnBrk="1"/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- 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스토리 오더 상품 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: [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포인트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/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구매관리 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&gt; 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상품별 주문 순위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]</a:t>
                      </a:r>
                    </a:p>
                    <a:p>
                      <a:pPr latinLnBrk="1"/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*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현재 권한이 없는 메뉴인데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, </a:t>
                      </a:r>
                      <a:r>
                        <a:rPr lang="ko-KR" altLang="en-US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해당되는 매장에 대한 통계 결과만 조회할 수 있도록 부탁드립니다</a:t>
                      </a:r>
                      <a:r>
                        <a:rPr lang="en-US" altLang="ko-KR" sz="800" b="0">
                          <a:solidFill>
                            <a:schemeClr val="tx1"/>
                          </a:solidFill>
                          <a:latin typeface="Pretendard" panose="02000503000000020004" pitchFamily="50" charset="-127"/>
                          <a:ea typeface="Pretendard" panose="02000503000000020004" pitchFamily="50" charset="-127"/>
                          <a:cs typeface="Pretendard" panose="02000503000000020004" pitchFamily="50" charset="-127"/>
                        </a:rPr>
                        <a:t>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C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116126"/>
                  </a:ext>
                </a:extLst>
              </a:tr>
            </a:tbl>
          </a:graphicData>
        </a:graphic>
      </p:graphicFrame>
      <p:sp>
        <p:nvSpPr>
          <p:cNvPr id="85" name="TextBox 84">
            <a:extLst>
              <a:ext uri="{FF2B5EF4-FFF2-40B4-BE49-F238E27FC236}">
                <a16:creationId xmlns:a16="http://schemas.microsoft.com/office/drawing/2014/main" id="{6F4E4215-0FA0-FFB8-5824-4DA763219DA2}"/>
              </a:ext>
            </a:extLst>
          </p:cNvPr>
          <p:cNvSpPr txBox="1"/>
          <p:nvPr/>
        </p:nvSpPr>
        <p:spPr>
          <a:xfrm>
            <a:off x="323445" y="272131"/>
            <a:ext cx="3578469" cy="2462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000" b="1"/>
              <a:t>스토리 오더 관리자일 경우 대시보드</a:t>
            </a:r>
          </a:p>
        </p:txBody>
      </p:sp>
      <p:grpSp>
        <p:nvGrpSpPr>
          <p:cNvPr id="91" name="그룹 90">
            <a:extLst>
              <a:ext uri="{FF2B5EF4-FFF2-40B4-BE49-F238E27FC236}">
                <a16:creationId xmlns:a16="http://schemas.microsoft.com/office/drawing/2014/main" id="{D81DE517-41B2-23A2-FBB6-AD212FEB11C2}"/>
              </a:ext>
            </a:extLst>
          </p:cNvPr>
          <p:cNvGrpSpPr/>
          <p:nvPr/>
        </p:nvGrpSpPr>
        <p:grpSpPr>
          <a:xfrm>
            <a:off x="3788368" y="2948256"/>
            <a:ext cx="273426" cy="200053"/>
            <a:chOff x="889701" y="2161677"/>
            <a:chExt cx="273426" cy="200053"/>
          </a:xfrm>
        </p:grpSpPr>
        <p:sp>
          <p:nvSpPr>
            <p:cNvPr id="92" name="이등변 삼각형 91">
              <a:extLst>
                <a:ext uri="{FF2B5EF4-FFF2-40B4-BE49-F238E27FC236}">
                  <a16:creationId xmlns:a16="http://schemas.microsoft.com/office/drawing/2014/main" id="{2634A925-5387-B51C-5CEA-EA8F47DF214D}"/>
                </a:ext>
              </a:extLst>
            </p:cNvPr>
            <p:cNvSpPr/>
            <p:nvPr/>
          </p:nvSpPr>
          <p:spPr>
            <a:xfrm rot="5400000">
              <a:off x="1084967" y="2225519"/>
              <a:ext cx="83950" cy="72370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95363" fontAlgn="t" latinLnBrk="0">
                <a:spcBef>
                  <a:spcPct val="70000"/>
                </a:spcBef>
                <a:spcAft>
                  <a:spcPct val="0"/>
                </a:spcAft>
              </a:pPr>
              <a:endParaRPr kumimoji="1" lang="ko-KR" altLang="en-US" sz="900">
                <a:solidFill>
                  <a:prstClr val="white"/>
                </a:solidFill>
                <a:latin typeface="Pretendard" panose="02000503000000020004" pitchFamily="50" charset="-127"/>
                <a:ea typeface="Pretendard" panose="02000503000000020004" pitchFamily="50" charset="-127"/>
              </a:endParaRPr>
            </a:p>
          </p:txBody>
        </p:sp>
        <p:grpSp>
          <p:nvGrpSpPr>
            <p:cNvPr id="93" name="그룹 92">
              <a:extLst>
                <a:ext uri="{FF2B5EF4-FFF2-40B4-BE49-F238E27FC236}">
                  <a16:creationId xmlns:a16="http://schemas.microsoft.com/office/drawing/2014/main" id="{36F3B329-A7E0-CEF9-A1CC-F1B07EA5728E}"/>
                </a:ext>
              </a:extLst>
            </p:cNvPr>
            <p:cNvGrpSpPr/>
            <p:nvPr/>
          </p:nvGrpSpPr>
          <p:grpSpPr>
            <a:xfrm>
              <a:off x="889701" y="2161677"/>
              <a:ext cx="244417" cy="200053"/>
              <a:chOff x="5647053" y="5239718"/>
              <a:chExt cx="244417" cy="200053"/>
            </a:xfrm>
          </p:grpSpPr>
          <p:sp>
            <p:nvSpPr>
              <p:cNvPr id="94" name="Oval 593">
                <a:extLst>
                  <a:ext uri="{FF2B5EF4-FFF2-40B4-BE49-F238E27FC236}">
                    <a16:creationId xmlns:a16="http://schemas.microsoft.com/office/drawing/2014/main" id="{E99E70E6-7E32-CB7E-4C92-79190C990D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5539" y="5253447"/>
                <a:ext cx="172594" cy="172594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lIns="0" tIns="0" rIns="0" bIns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95363" fontAlgn="t" latinLnBrk="0">
                  <a:spcBef>
                    <a:spcPct val="70000"/>
                  </a:spcBef>
                </a:pPr>
                <a:endParaRPr lang="en-US" altLang="ko-KR" sz="800" b="1" dirty="0">
                  <a:solidFill>
                    <a:prstClr val="white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  <p:sp>
            <p:nvSpPr>
              <p:cNvPr id="95" name="TextBox 14">
                <a:extLst>
                  <a:ext uri="{FF2B5EF4-FFF2-40B4-BE49-F238E27FC236}">
                    <a16:creationId xmlns:a16="http://schemas.microsoft.com/office/drawing/2014/main" id="{942FAD72-3FB4-5DE5-36FE-2CC37ACCBAD9}"/>
                  </a:ext>
                </a:extLst>
              </p:cNvPr>
              <p:cNvSpPr txBox="1"/>
              <p:nvPr/>
            </p:nvSpPr>
            <p:spPr>
              <a:xfrm>
                <a:off x="5647053" y="5239718"/>
                <a:ext cx="244417" cy="200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45719" tIns="45719" rIns="45719" bIns="45719" numCol="1" spcCol="38100" rtlCol="0" anchor="t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700" b="1">
                    <a:solidFill>
                      <a:schemeClr val="bg1"/>
                    </a:solidFill>
                    <a:latin typeface="Pretendard" panose="02000503000000020004" pitchFamily="50" charset="-127"/>
                    <a:ea typeface="Pretendard" panose="02000503000000020004" pitchFamily="50" charset="-127"/>
                  </a:rPr>
                  <a:t>3</a:t>
                </a:r>
                <a:endParaRPr lang="ko-KR" altLang="en-US" sz="700" b="1" dirty="0">
                  <a:solidFill>
                    <a:schemeClr val="bg1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65392FA-CBD0-21FC-9964-4DBFA1551377}"/>
              </a:ext>
            </a:extLst>
          </p:cNvPr>
          <p:cNvSpPr txBox="1"/>
          <p:nvPr/>
        </p:nvSpPr>
        <p:spPr>
          <a:xfrm>
            <a:off x="1988142" y="3338722"/>
            <a:ext cx="18002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b="1"/>
              <a:t>스토리 오더 주문 현황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77A110D5-6607-B5D4-5A01-106838CD3842}"/>
              </a:ext>
            </a:extLst>
          </p:cNvPr>
          <p:cNvSpPr/>
          <p:nvPr/>
        </p:nvSpPr>
        <p:spPr>
          <a:xfrm>
            <a:off x="1988142" y="3653012"/>
            <a:ext cx="1199019" cy="575139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800" b="1">
                <a:solidFill>
                  <a:schemeClr val="tx1"/>
                </a:solidFill>
              </a:rPr>
              <a:t>결제 대기 중</a:t>
            </a:r>
            <a:endParaRPr lang="en-US" altLang="ko-KR" sz="800" b="1">
              <a:solidFill>
                <a:schemeClr val="tx1"/>
              </a:solidFill>
            </a:endParaRPr>
          </a:p>
          <a:p>
            <a:pPr algn="ctr"/>
            <a:endParaRPr lang="en-US" altLang="ko-KR" sz="800">
              <a:solidFill>
                <a:schemeClr val="tx1"/>
              </a:solidFill>
            </a:endParaRPr>
          </a:p>
          <a:p>
            <a:pPr algn="ctr"/>
            <a:r>
              <a:rPr lang="en-US" altLang="ko-KR" sz="80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EAB61626-359B-1DF7-B1AA-E5023453258A}"/>
              </a:ext>
            </a:extLst>
          </p:cNvPr>
          <p:cNvSpPr/>
          <p:nvPr/>
        </p:nvSpPr>
        <p:spPr>
          <a:xfrm>
            <a:off x="3236633" y="3653012"/>
            <a:ext cx="1199019" cy="575139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800" b="1">
                <a:solidFill>
                  <a:schemeClr val="tx1"/>
                </a:solidFill>
              </a:rPr>
              <a:t>주문 확인 중</a:t>
            </a:r>
            <a:endParaRPr lang="en-US" altLang="ko-KR" sz="800" b="1">
              <a:solidFill>
                <a:schemeClr val="tx1"/>
              </a:solidFill>
            </a:endParaRPr>
          </a:p>
          <a:p>
            <a:pPr algn="ctr"/>
            <a:endParaRPr lang="en-US" altLang="ko-KR" sz="800">
              <a:solidFill>
                <a:schemeClr val="tx1"/>
              </a:solidFill>
            </a:endParaRPr>
          </a:p>
          <a:p>
            <a:pPr algn="ctr"/>
            <a:r>
              <a:rPr lang="en-US" altLang="ko-KR" sz="800">
                <a:solidFill>
                  <a:schemeClr val="tx1"/>
                </a:solidFill>
              </a:rPr>
              <a:t>17</a:t>
            </a:r>
            <a:endParaRPr lang="ko-KR" altLang="en-US" sz="800">
              <a:solidFill>
                <a:schemeClr val="tx1"/>
              </a:solidFill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2A24D8BD-7022-6D72-2A80-D70F65E70621}"/>
              </a:ext>
            </a:extLst>
          </p:cNvPr>
          <p:cNvSpPr/>
          <p:nvPr/>
        </p:nvSpPr>
        <p:spPr>
          <a:xfrm>
            <a:off x="4485124" y="3653012"/>
            <a:ext cx="1199019" cy="575139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800" b="1">
                <a:solidFill>
                  <a:schemeClr val="tx1"/>
                </a:solidFill>
              </a:rPr>
              <a:t>수령 대기 중</a:t>
            </a:r>
            <a:endParaRPr lang="en-US" altLang="ko-KR" sz="800" b="1">
              <a:solidFill>
                <a:schemeClr val="tx1"/>
              </a:solidFill>
            </a:endParaRPr>
          </a:p>
          <a:p>
            <a:pPr algn="ctr"/>
            <a:endParaRPr lang="en-US" altLang="ko-KR" sz="800">
              <a:solidFill>
                <a:schemeClr val="tx1"/>
              </a:solidFill>
            </a:endParaRPr>
          </a:p>
          <a:p>
            <a:pPr algn="ctr"/>
            <a:r>
              <a:rPr lang="en-US" altLang="ko-KR" sz="800">
                <a:solidFill>
                  <a:schemeClr val="tx1"/>
                </a:solidFill>
              </a:rPr>
              <a:t>13</a:t>
            </a:r>
            <a:endParaRPr lang="ko-KR" altLang="en-US" sz="800">
              <a:solidFill>
                <a:schemeClr val="tx1"/>
              </a:solidFill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2704B2AE-7FA3-7C29-C60F-24261CD29A4B}"/>
              </a:ext>
            </a:extLst>
          </p:cNvPr>
          <p:cNvSpPr/>
          <p:nvPr/>
        </p:nvSpPr>
        <p:spPr>
          <a:xfrm>
            <a:off x="5733616" y="3653012"/>
            <a:ext cx="1199019" cy="575139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800" b="1">
                <a:solidFill>
                  <a:schemeClr val="tx1"/>
                </a:solidFill>
              </a:rPr>
              <a:t>수령 완료</a:t>
            </a:r>
            <a:endParaRPr lang="en-US" altLang="ko-KR" sz="800" b="1">
              <a:solidFill>
                <a:schemeClr val="tx1"/>
              </a:solidFill>
            </a:endParaRPr>
          </a:p>
          <a:p>
            <a:pPr algn="ctr"/>
            <a:endParaRPr lang="en-US" altLang="ko-KR" sz="800">
              <a:solidFill>
                <a:schemeClr val="tx1"/>
              </a:solidFill>
            </a:endParaRPr>
          </a:p>
          <a:p>
            <a:pPr algn="ctr"/>
            <a:r>
              <a:rPr lang="en-US" altLang="ko-KR" sz="800">
                <a:solidFill>
                  <a:schemeClr val="tx1"/>
                </a:solidFill>
              </a:rPr>
              <a:t>45</a:t>
            </a:r>
            <a:endParaRPr lang="ko-KR" altLang="en-US" sz="800">
              <a:solidFill>
                <a:schemeClr val="tx1"/>
              </a:solidFill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67840BC0-F21E-BE83-13A9-2AEAF9A21E59}"/>
              </a:ext>
            </a:extLst>
          </p:cNvPr>
          <p:cNvSpPr/>
          <p:nvPr/>
        </p:nvSpPr>
        <p:spPr>
          <a:xfrm>
            <a:off x="6982109" y="3660398"/>
            <a:ext cx="1199019" cy="575139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800" b="1">
                <a:solidFill>
                  <a:schemeClr val="tx1"/>
                </a:solidFill>
              </a:rPr>
              <a:t>주문자 취소</a:t>
            </a:r>
            <a:endParaRPr lang="en-US" altLang="ko-KR" sz="800" b="1">
              <a:solidFill>
                <a:schemeClr val="tx1"/>
              </a:solidFill>
            </a:endParaRPr>
          </a:p>
          <a:p>
            <a:pPr algn="ctr"/>
            <a:endParaRPr lang="en-US" altLang="ko-KR" sz="800">
              <a:solidFill>
                <a:schemeClr val="tx1"/>
              </a:solidFill>
            </a:endParaRPr>
          </a:p>
          <a:p>
            <a:pPr algn="ctr"/>
            <a:r>
              <a:rPr lang="en-US" altLang="ko-KR" sz="800">
                <a:solidFill>
                  <a:schemeClr val="tx1"/>
                </a:solidFill>
              </a:rPr>
              <a:t>110</a:t>
            </a:r>
            <a:endParaRPr lang="ko-KR" altLang="en-US" sz="800">
              <a:solidFill>
                <a:schemeClr val="tx1"/>
              </a:solidFill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311B9221-8185-8725-4166-968406AFE969}"/>
              </a:ext>
            </a:extLst>
          </p:cNvPr>
          <p:cNvSpPr/>
          <p:nvPr/>
        </p:nvSpPr>
        <p:spPr>
          <a:xfrm>
            <a:off x="8230599" y="3660398"/>
            <a:ext cx="1199019" cy="575139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800" b="1">
                <a:solidFill>
                  <a:schemeClr val="tx1"/>
                </a:solidFill>
              </a:rPr>
              <a:t>매장 취소</a:t>
            </a:r>
            <a:r>
              <a:rPr lang="en-US" altLang="ko-KR" sz="800" b="1">
                <a:solidFill>
                  <a:schemeClr val="tx1"/>
                </a:solidFill>
              </a:rPr>
              <a:t>(</a:t>
            </a:r>
            <a:r>
              <a:rPr lang="ko-KR" altLang="en-US" sz="800" b="1">
                <a:solidFill>
                  <a:schemeClr val="tx1"/>
                </a:solidFill>
              </a:rPr>
              <a:t>주문 취소</a:t>
            </a:r>
            <a:r>
              <a:rPr lang="en-US" altLang="ko-KR" sz="800" b="1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altLang="ko-KR" sz="800">
              <a:solidFill>
                <a:schemeClr val="tx1"/>
              </a:solidFill>
            </a:endParaRPr>
          </a:p>
          <a:p>
            <a:pPr algn="ctr"/>
            <a:r>
              <a:rPr lang="en-US" altLang="ko-KR" sz="800">
                <a:solidFill>
                  <a:schemeClr val="tx1"/>
                </a:solidFill>
              </a:rPr>
              <a:t>11</a:t>
            </a:r>
            <a:endParaRPr lang="ko-KR" altLang="en-US" sz="800">
              <a:solidFill>
                <a:schemeClr val="tx1"/>
              </a:solidFill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7CE6AF46-DAF6-A705-FD21-C091BE44CDFE}"/>
              </a:ext>
            </a:extLst>
          </p:cNvPr>
          <p:cNvSpPr/>
          <p:nvPr/>
        </p:nvSpPr>
        <p:spPr>
          <a:xfrm>
            <a:off x="9479090" y="3660398"/>
            <a:ext cx="1199019" cy="575139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800" b="1">
                <a:solidFill>
                  <a:schemeClr val="tx1"/>
                </a:solidFill>
              </a:rPr>
              <a:t>매장 취소</a:t>
            </a:r>
            <a:r>
              <a:rPr lang="en-US" altLang="ko-KR" sz="800" b="1">
                <a:solidFill>
                  <a:schemeClr val="tx1"/>
                </a:solidFill>
              </a:rPr>
              <a:t>(</a:t>
            </a:r>
            <a:r>
              <a:rPr lang="ko-KR" altLang="en-US" sz="800" b="1">
                <a:solidFill>
                  <a:schemeClr val="tx1"/>
                </a:solidFill>
              </a:rPr>
              <a:t>환불</a:t>
            </a:r>
            <a:r>
              <a:rPr lang="en-US" altLang="ko-KR" sz="800" b="1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altLang="ko-KR" sz="800">
              <a:solidFill>
                <a:schemeClr val="tx1"/>
              </a:solidFill>
            </a:endParaRPr>
          </a:p>
          <a:p>
            <a:pPr algn="ctr"/>
            <a:r>
              <a:rPr lang="en-US" altLang="ko-KR" sz="800">
                <a:solidFill>
                  <a:schemeClr val="tx1"/>
                </a:solidFill>
              </a:rPr>
              <a:t>0</a:t>
            </a:r>
            <a:endParaRPr lang="ko-KR" altLang="en-US" sz="800">
              <a:solidFill>
                <a:schemeClr val="tx1"/>
              </a:solidFill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B8DD95EC-D5F1-2784-431A-F3E85CEC4A33}"/>
              </a:ext>
            </a:extLst>
          </p:cNvPr>
          <p:cNvCxnSpPr>
            <a:cxnSpLocks/>
          </p:cNvCxnSpPr>
          <p:nvPr/>
        </p:nvCxnSpPr>
        <p:spPr>
          <a:xfrm>
            <a:off x="1988142" y="3903640"/>
            <a:ext cx="119901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55639EFF-6C67-6322-AD77-646C88FE0DEF}"/>
              </a:ext>
            </a:extLst>
          </p:cNvPr>
          <p:cNvCxnSpPr/>
          <p:nvPr/>
        </p:nvCxnSpPr>
        <p:spPr>
          <a:xfrm>
            <a:off x="3236633" y="3903640"/>
            <a:ext cx="119901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528AADEE-A806-FAEB-7270-5BDBEE0E691D}"/>
              </a:ext>
            </a:extLst>
          </p:cNvPr>
          <p:cNvCxnSpPr/>
          <p:nvPr/>
        </p:nvCxnSpPr>
        <p:spPr>
          <a:xfrm>
            <a:off x="4485124" y="3905917"/>
            <a:ext cx="119901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90E0F24D-2779-6D61-14A1-1AF4A94B2C97}"/>
              </a:ext>
            </a:extLst>
          </p:cNvPr>
          <p:cNvCxnSpPr/>
          <p:nvPr/>
        </p:nvCxnSpPr>
        <p:spPr>
          <a:xfrm>
            <a:off x="5733615" y="3905917"/>
            <a:ext cx="119901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70665CB7-A098-CEEB-5DA7-8B4ABF47D683}"/>
              </a:ext>
            </a:extLst>
          </p:cNvPr>
          <p:cNvCxnSpPr/>
          <p:nvPr/>
        </p:nvCxnSpPr>
        <p:spPr>
          <a:xfrm>
            <a:off x="6982109" y="3910667"/>
            <a:ext cx="119901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3F0DD680-93CE-358E-45EA-D92F749ED58B}"/>
              </a:ext>
            </a:extLst>
          </p:cNvPr>
          <p:cNvCxnSpPr/>
          <p:nvPr/>
        </p:nvCxnSpPr>
        <p:spPr>
          <a:xfrm>
            <a:off x="8230599" y="3910667"/>
            <a:ext cx="119901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AC7E5ABD-B99A-0996-DA92-E6FCC9F7EC5D}"/>
              </a:ext>
            </a:extLst>
          </p:cNvPr>
          <p:cNvCxnSpPr/>
          <p:nvPr/>
        </p:nvCxnSpPr>
        <p:spPr>
          <a:xfrm>
            <a:off x="9479090" y="3912944"/>
            <a:ext cx="119901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FCB6AD0E-0F13-54FF-5311-D900EFB859E3}"/>
              </a:ext>
            </a:extLst>
          </p:cNvPr>
          <p:cNvSpPr/>
          <p:nvPr/>
        </p:nvSpPr>
        <p:spPr>
          <a:xfrm>
            <a:off x="1996030" y="1145030"/>
            <a:ext cx="3874189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3261A46B-3D91-45F8-4354-1E866DDE8607}"/>
              </a:ext>
            </a:extLst>
          </p:cNvPr>
          <p:cNvSpPr/>
          <p:nvPr/>
        </p:nvSpPr>
        <p:spPr>
          <a:xfrm>
            <a:off x="1996030" y="1145211"/>
            <a:ext cx="1036730" cy="2616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05B7E8B-66A3-4224-B7BB-1174F6AFAF0E}"/>
              </a:ext>
            </a:extLst>
          </p:cNvPr>
          <p:cNvSpPr txBox="1"/>
          <p:nvPr/>
        </p:nvSpPr>
        <p:spPr>
          <a:xfrm>
            <a:off x="2009355" y="1161607"/>
            <a:ext cx="10234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b="1"/>
              <a:t>권한 매장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136C183-48F0-7D12-2940-564ADA3356C2}"/>
              </a:ext>
            </a:extLst>
          </p:cNvPr>
          <p:cNvSpPr txBox="1"/>
          <p:nvPr/>
        </p:nvSpPr>
        <p:spPr>
          <a:xfrm>
            <a:off x="3040304" y="1162706"/>
            <a:ext cx="36712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/>
              <a:t>매장명 </a:t>
            </a:r>
            <a:r>
              <a:rPr lang="en-US" altLang="ko-KR" sz="900"/>
              <a:t>(</a:t>
            </a:r>
            <a:r>
              <a:rPr lang="ko-KR" altLang="en-US" sz="900"/>
              <a:t>매장 코드 </a:t>
            </a:r>
            <a:r>
              <a:rPr lang="en-US" altLang="ko-KR" sz="900"/>
              <a:t>: 111111)</a:t>
            </a:r>
            <a:endParaRPr lang="ko-KR" altLang="en-US" sz="900"/>
          </a:p>
        </p:txBody>
      </p: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5B1C3A1C-E93D-1C8B-1E8F-9D16ABD448F3}"/>
              </a:ext>
            </a:extLst>
          </p:cNvPr>
          <p:cNvGrpSpPr/>
          <p:nvPr/>
        </p:nvGrpSpPr>
        <p:grpSpPr>
          <a:xfrm>
            <a:off x="1771233" y="1170595"/>
            <a:ext cx="273426" cy="200053"/>
            <a:chOff x="889701" y="2161677"/>
            <a:chExt cx="273426" cy="200053"/>
          </a:xfrm>
        </p:grpSpPr>
        <p:sp>
          <p:nvSpPr>
            <p:cNvPr id="57" name="이등변 삼각형 56">
              <a:extLst>
                <a:ext uri="{FF2B5EF4-FFF2-40B4-BE49-F238E27FC236}">
                  <a16:creationId xmlns:a16="http://schemas.microsoft.com/office/drawing/2014/main" id="{3CC01990-B373-9D61-1225-96AD0DAFE91E}"/>
                </a:ext>
              </a:extLst>
            </p:cNvPr>
            <p:cNvSpPr/>
            <p:nvPr/>
          </p:nvSpPr>
          <p:spPr>
            <a:xfrm rot="5400000">
              <a:off x="1084967" y="2225519"/>
              <a:ext cx="83950" cy="72370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95363" fontAlgn="t" latinLnBrk="0">
                <a:spcBef>
                  <a:spcPct val="70000"/>
                </a:spcBef>
                <a:spcAft>
                  <a:spcPct val="0"/>
                </a:spcAft>
              </a:pPr>
              <a:endParaRPr kumimoji="1" lang="ko-KR" altLang="en-US" sz="900">
                <a:solidFill>
                  <a:prstClr val="white"/>
                </a:solidFill>
                <a:latin typeface="Pretendard" panose="02000503000000020004" pitchFamily="50" charset="-127"/>
                <a:ea typeface="Pretendard" panose="02000503000000020004" pitchFamily="50" charset="-127"/>
              </a:endParaRPr>
            </a:p>
          </p:txBody>
        </p:sp>
        <p:grpSp>
          <p:nvGrpSpPr>
            <p:cNvPr id="58" name="그룹 57">
              <a:extLst>
                <a:ext uri="{FF2B5EF4-FFF2-40B4-BE49-F238E27FC236}">
                  <a16:creationId xmlns:a16="http://schemas.microsoft.com/office/drawing/2014/main" id="{9F6D3B6A-A166-0918-5726-B5B824E35FC8}"/>
                </a:ext>
              </a:extLst>
            </p:cNvPr>
            <p:cNvGrpSpPr/>
            <p:nvPr/>
          </p:nvGrpSpPr>
          <p:grpSpPr>
            <a:xfrm>
              <a:off x="889701" y="2161677"/>
              <a:ext cx="244417" cy="200053"/>
              <a:chOff x="5647053" y="5239718"/>
              <a:chExt cx="244417" cy="200053"/>
            </a:xfrm>
          </p:grpSpPr>
          <p:sp>
            <p:nvSpPr>
              <p:cNvPr id="59" name="Oval 593">
                <a:extLst>
                  <a:ext uri="{FF2B5EF4-FFF2-40B4-BE49-F238E27FC236}">
                    <a16:creationId xmlns:a16="http://schemas.microsoft.com/office/drawing/2014/main" id="{CC9DDD41-BD75-3FDF-FFDF-3482504B89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5539" y="5253447"/>
                <a:ext cx="172594" cy="172594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lIns="0" tIns="0" rIns="0" bIns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95363" fontAlgn="t" latinLnBrk="0">
                  <a:spcBef>
                    <a:spcPct val="70000"/>
                  </a:spcBef>
                </a:pPr>
                <a:endParaRPr lang="en-US" altLang="ko-KR" sz="800" b="1" dirty="0">
                  <a:solidFill>
                    <a:prstClr val="white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  <p:sp>
            <p:nvSpPr>
              <p:cNvPr id="60" name="TextBox 14">
                <a:extLst>
                  <a:ext uri="{FF2B5EF4-FFF2-40B4-BE49-F238E27FC236}">
                    <a16:creationId xmlns:a16="http://schemas.microsoft.com/office/drawing/2014/main" id="{265F84B8-11AD-8424-5DA1-959BDB5BD72C}"/>
                  </a:ext>
                </a:extLst>
              </p:cNvPr>
              <p:cNvSpPr txBox="1"/>
              <p:nvPr/>
            </p:nvSpPr>
            <p:spPr>
              <a:xfrm>
                <a:off x="5647053" y="5239718"/>
                <a:ext cx="244417" cy="200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45719" tIns="45719" rIns="45719" bIns="45719" numCol="1" spcCol="38100" rtlCol="0" anchor="t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700" b="1">
                    <a:solidFill>
                      <a:schemeClr val="bg1"/>
                    </a:solidFill>
                    <a:latin typeface="Pretendard" panose="02000503000000020004" pitchFamily="50" charset="-127"/>
                    <a:ea typeface="Pretendard" panose="02000503000000020004" pitchFamily="50" charset="-127"/>
                  </a:rPr>
                  <a:t>1</a:t>
                </a:r>
                <a:endParaRPr lang="ko-KR" altLang="en-US" sz="700" b="1" dirty="0">
                  <a:solidFill>
                    <a:schemeClr val="bg1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</p:grp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4A01D92C-99FC-58E6-38A8-558A6BFAD78D}"/>
              </a:ext>
            </a:extLst>
          </p:cNvPr>
          <p:cNvGrpSpPr/>
          <p:nvPr/>
        </p:nvGrpSpPr>
        <p:grpSpPr>
          <a:xfrm>
            <a:off x="1750312" y="3343786"/>
            <a:ext cx="273426" cy="200053"/>
            <a:chOff x="889701" y="2161677"/>
            <a:chExt cx="273426" cy="200053"/>
          </a:xfrm>
        </p:grpSpPr>
        <p:sp>
          <p:nvSpPr>
            <p:cNvPr id="62" name="이등변 삼각형 61">
              <a:extLst>
                <a:ext uri="{FF2B5EF4-FFF2-40B4-BE49-F238E27FC236}">
                  <a16:creationId xmlns:a16="http://schemas.microsoft.com/office/drawing/2014/main" id="{B46A8BF9-28E0-D5DE-25A6-DA8847DF69F5}"/>
                </a:ext>
              </a:extLst>
            </p:cNvPr>
            <p:cNvSpPr/>
            <p:nvPr/>
          </p:nvSpPr>
          <p:spPr>
            <a:xfrm rot="5400000">
              <a:off x="1084967" y="2225519"/>
              <a:ext cx="83950" cy="72370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95363" fontAlgn="t" latinLnBrk="0">
                <a:spcBef>
                  <a:spcPct val="70000"/>
                </a:spcBef>
                <a:spcAft>
                  <a:spcPct val="0"/>
                </a:spcAft>
              </a:pPr>
              <a:endParaRPr kumimoji="1" lang="ko-KR" altLang="en-US" sz="900">
                <a:solidFill>
                  <a:prstClr val="white"/>
                </a:solidFill>
                <a:latin typeface="Pretendard" panose="02000503000000020004" pitchFamily="50" charset="-127"/>
                <a:ea typeface="Pretendard" panose="02000503000000020004" pitchFamily="50" charset="-127"/>
              </a:endParaRPr>
            </a:p>
          </p:txBody>
        </p:sp>
        <p:grpSp>
          <p:nvGrpSpPr>
            <p:cNvPr id="96" name="그룹 95">
              <a:extLst>
                <a:ext uri="{FF2B5EF4-FFF2-40B4-BE49-F238E27FC236}">
                  <a16:creationId xmlns:a16="http://schemas.microsoft.com/office/drawing/2014/main" id="{2F0415CF-15E2-9CF9-0ECF-52B3F2BD4622}"/>
                </a:ext>
              </a:extLst>
            </p:cNvPr>
            <p:cNvGrpSpPr/>
            <p:nvPr/>
          </p:nvGrpSpPr>
          <p:grpSpPr>
            <a:xfrm>
              <a:off x="889701" y="2161677"/>
              <a:ext cx="244417" cy="200053"/>
              <a:chOff x="5647053" y="5239718"/>
              <a:chExt cx="244417" cy="200053"/>
            </a:xfrm>
          </p:grpSpPr>
          <p:sp>
            <p:nvSpPr>
              <p:cNvPr id="97" name="Oval 593">
                <a:extLst>
                  <a:ext uri="{FF2B5EF4-FFF2-40B4-BE49-F238E27FC236}">
                    <a16:creationId xmlns:a16="http://schemas.microsoft.com/office/drawing/2014/main" id="{604BC351-6AA3-786D-098B-0B6FA34405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5539" y="5253447"/>
                <a:ext cx="172594" cy="172594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p:spPr>
            <p:txBody>
              <a:bodyPr wrap="none" lIns="0" tIns="0" rIns="0" bIns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95363" fontAlgn="t" latinLnBrk="0">
                  <a:spcBef>
                    <a:spcPct val="70000"/>
                  </a:spcBef>
                </a:pPr>
                <a:endParaRPr lang="en-US" altLang="ko-KR" sz="800" b="1" dirty="0">
                  <a:solidFill>
                    <a:prstClr val="white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  <p:sp>
            <p:nvSpPr>
              <p:cNvPr id="98" name="TextBox 14">
                <a:extLst>
                  <a:ext uri="{FF2B5EF4-FFF2-40B4-BE49-F238E27FC236}">
                    <a16:creationId xmlns:a16="http://schemas.microsoft.com/office/drawing/2014/main" id="{6B0AAE8A-0E7D-100A-1337-1449FF1EE9DC}"/>
                  </a:ext>
                </a:extLst>
              </p:cNvPr>
              <p:cNvSpPr txBox="1"/>
              <p:nvPr/>
            </p:nvSpPr>
            <p:spPr>
              <a:xfrm>
                <a:off x="5647053" y="5239718"/>
                <a:ext cx="244417" cy="2000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="horz" wrap="square" lIns="45719" tIns="45719" rIns="45719" bIns="45719" numCol="1" spcCol="38100" rtlCol="0" anchor="t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ko-KR" sz="700" b="1">
                    <a:solidFill>
                      <a:schemeClr val="bg1"/>
                    </a:solidFill>
                    <a:latin typeface="Pretendard" panose="02000503000000020004" pitchFamily="50" charset="-127"/>
                    <a:ea typeface="Pretendard" panose="02000503000000020004" pitchFamily="50" charset="-127"/>
                  </a:rPr>
                  <a:t>4</a:t>
                </a:r>
                <a:endParaRPr lang="ko-KR" altLang="en-US" sz="700" b="1" dirty="0">
                  <a:solidFill>
                    <a:schemeClr val="bg1"/>
                  </a:solidFill>
                  <a:latin typeface="Pretendard" panose="02000503000000020004" pitchFamily="50" charset="-127"/>
                  <a:ea typeface="Pretendard" panose="02000503000000020004" pitchFamily="50" charset="-127"/>
                </a:endParaRPr>
              </a:p>
            </p:txBody>
          </p:sp>
        </p:grpSp>
      </p:grp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61EA860-11AD-1864-894B-F34F282A37E3}"/>
              </a:ext>
            </a:extLst>
          </p:cNvPr>
          <p:cNvSpPr/>
          <p:nvPr/>
        </p:nvSpPr>
        <p:spPr>
          <a:xfrm>
            <a:off x="4711698" y="1503421"/>
            <a:ext cx="2607008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D09E5D-CD4F-3E5E-B28C-1CA75B18AD2D}"/>
              </a:ext>
            </a:extLst>
          </p:cNvPr>
          <p:cNvSpPr txBox="1"/>
          <p:nvPr/>
        </p:nvSpPr>
        <p:spPr>
          <a:xfrm>
            <a:off x="4790438" y="1613679"/>
            <a:ext cx="226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b="1"/>
              <a:t>매출액 현황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88D3596-86AA-C2C4-E02F-E0CE434E59D3}"/>
              </a:ext>
            </a:extLst>
          </p:cNvPr>
          <p:cNvSpPr txBox="1"/>
          <p:nvPr/>
        </p:nvSpPr>
        <p:spPr>
          <a:xfrm>
            <a:off x="4790438" y="1871396"/>
            <a:ext cx="916177" cy="688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900" b="1"/>
              <a:t>연 매출액 </a:t>
            </a:r>
            <a:endParaRPr lang="en-US" altLang="ko-KR" sz="900" b="1"/>
          </a:p>
          <a:p>
            <a:pPr>
              <a:lnSpc>
                <a:spcPct val="150000"/>
              </a:lnSpc>
            </a:pPr>
            <a:r>
              <a:rPr lang="ko-KR" altLang="en-US" sz="900" b="1"/>
              <a:t>월 매출액</a:t>
            </a:r>
            <a:endParaRPr lang="en-US" altLang="ko-KR" sz="900" b="1"/>
          </a:p>
          <a:p>
            <a:pPr>
              <a:lnSpc>
                <a:spcPct val="150000"/>
              </a:lnSpc>
            </a:pPr>
            <a:r>
              <a:rPr lang="ko-KR" altLang="en-US" sz="900" b="1"/>
              <a:t>일 매출액</a:t>
            </a:r>
            <a:endParaRPr lang="en-US" altLang="ko-KR" sz="900" b="1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259646D-850E-841B-2EA1-7C4E72E797F1}"/>
              </a:ext>
            </a:extLst>
          </p:cNvPr>
          <p:cNvSpPr txBox="1"/>
          <p:nvPr/>
        </p:nvSpPr>
        <p:spPr>
          <a:xfrm>
            <a:off x="5455604" y="1871441"/>
            <a:ext cx="1870823" cy="1321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00"/>
              <a:t>1,000,000</a:t>
            </a:r>
            <a:r>
              <a:rPr lang="ko-KR" altLang="en-US" sz="900"/>
              <a:t>원</a:t>
            </a:r>
            <a:endParaRPr lang="en-US" altLang="ko-KR" sz="900"/>
          </a:p>
          <a:p>
            <a:pPr>
              <a:lnSpc>
                <a:spcPct val="150000"/>
              </a:lnSpc>
            </a:pPr>
            <a:r>
              <a:rPr lang="en-US" altLang="ko-KR" sz="900"/>
              <a:t>1,000,000</a:t>
            </a:r>
            <a:r>
              <a:rPr lang="ko-KR" altLang="en-US" sz="900"/>
              <a:t>원</a:t>
            </a:r>
            <a:endParaRPr lang="en-US" altLang="ko-KR" sz="900"/>
          </a:p>
          <a:p>
            <a:pPr>
              <a:lnSpc>
                <a:spcPct val="150000"/>
              </a:lnSpc>
            </a:pPr>
            <a:r>
              <a:rPr lang="en-US" altLang="ko-KR" sz="900"/>
              <a:t>1,000,000</a:t>
            </a:r>
            <a:r>
              <a:rPr lang="ko-KR" altLang="en-US" sz="900"/>
              <a:t>원</a:t>
            </a:r>
            <a:endParaRPr lang="en-US" altLang="ko-KR" sz="700"/>
          </a:p>
          <a:p>
            <a:pPr algn="r">
              <a:lnSpc>
                <a:spcPct val="150000"/>
              </a:lnSpc>
            </a:pPr>
            <a:endParaRPr lang="en-US" altLang="ko-KR" sz="600"/>
          </a:p>
          <a:p>
            <a:pPr algn="r">
              <a:lnSpc>
                <a:spcPct val="150000"/>
              </a:lnSpc>
            </a:pPr>
            <a:endParaRPr lang="en-US" altLang="ko-KR" sz="600"/>
          </a:p>
          <a:p>
            <a:pPr algn="r">
              <a:lnSpc>
                <a:spcPct val="150000"/>
              </a:lnSpc>
            </a:pPr>
            <a:endParaRPr lang="en-US" altLang="ko-KR" sz="600"/>
          </a:p>
          <a:p>
            <a:pPr algn="r">
              <a:lnSpc>
                <a:spcPct val="150000"/>
              </a:lnSpc>
            </a:pPr>
            <a:r>
              <a:rPr lang="en-US" altLang="ko-KR" sz="200"/>
              <a:t> </a:t>
            </a:r>
          </a:p>
          <a:p>
            <a:pPr algn="r">
              <a:lnSpc>
                <a:spcPct val="150000"/>
              </a:lnSpc>
            </a:pPr>
            <a:r>
              <a:rPr lang="ko-KR" altLang="en-US" sz="600"/>
              <a:t>자세히 보기</a:t>
            </a:r>
            <a:endParaRPr lang="en-US" altLang="ko-KR" sz="600"/>
          </a:p>
        </p:txBody>
      </p:sp>
      <p:sp>
        <p:nvSpPr>
          <p:cNvPr id="55" name="TextBox 54"/>
          <p:cNvSpPr txBox="1"/>
          <p:nvPr/>
        </p:nvSpPr>
        <p:spPr>
          <a:xfrm>
            <a:off x="2754946" y="4329310"/>
            <a:ext cx="4070984" cy="660180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dirty="0" smtClean="0"/>
              <a:t>1.Menu navigation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</a:t>
            </a:r>
            <a:r>
              <a:rPr lang="ko-KR" altLang="en-US" sz="900" dirty="0" smtClean="0"/>
              <a:t>대시보드 </a:t>
            </a:r>
            <a:r>
              <a:rPr lang="en-US" altLang="ko-KR" sz="900" b="1" dirty="0" smtClean="0"/>
              <a:t>(/main)</a:t>
            </a:r>
            <a:br>
              <a:rPr lang="en-US" altLang="ko-KR" sz="900" b="1" dirty="0" smtClean="0"/>
            </a:br>
            <a:r>
              <a:rPr lang="en-US" altLang="ko-KR" sz="900" b="1" dirty="0" smtClean="0"/>
              <a:t>  - if login admin </a:t>
            </a:r>
            <a:r>
              <a:rPr lang="en-US" altLang="ko-KR" sz="900" b="1" dirty="0" err="1" smtClean="0"/>
              <a:t>auth</a:t>
            </a:r>
            <a:r>
              <a:rPr lang="en-US" altLang="ko-KR" sz="900" b="1" dirty="0"/>
              <a:t> = ‘AU11’ </a:t>
            </a:r>
            <a:r>
              <a:rPr lang="en-US" altLang="ko-KR" sz="900" b="1" dirty="0" smtClean="0"/>
              <a:t>(</a:t>
            </a:r>
            <a:r>
              <a:rPr lang="ko-KR" altLang="en-US" sz="900" b="1" dirty="0"/>
              <a:t>스토리오더 관리자</a:t>
            </a:r>
            <a:r>
              <a:rPr lang="en-US" altLang="ko-KR" sz="900" b="1" dirty="0" smtClean="0"/>
              <a:t>)</a:t>
            </a:r>
          </a:p>
          <a:p>
            <a:endParaRPr lang="en-US" altLang="ko-KR" sz="900" b="1" dirty="0"/>
          </a:p>
          <a:p>
            <a:r>
              <a:rPr lang="en-US" altLang="ko-KR" sz="900" dirty="0" smtClean="0"/>
              <a:t>2.</a:t>
            </a:r>
            <a:r>
              <a:rPr lang="ko-KR" altLang="en-US" sz="900" dirty="0" smtClean="0"/>
              <a:t>권한 매장</a:t>
            </a:r>
            <a:r>
              <a:rPr lang="en-US" altLang="ko-KR" sz="900" dirty="0" smtClean="0"/>
              <a:t/>
            </a:r>
            <a:br>
              <a:rPr lang="en-US" altLang="ko-KR" sz="900" dirty="0" smtClean="0"/>
            </a:br>
            <a:r>
              <a:rPr lang="en-US" altLang="ko-KR" sz="900" dirty="0" smtClean="0"/>
              <a:t>  - show “{</a:t>
            </a:r>
            <a:r>
              <a:rPr lang="en-US" altLang="ko-KR" sz="900" dirty="0" err="1" smtClean="0"/>
              <a:t>mall_name</a:t>
            </a:r>
            <a:r>
              <a:rPr lang="en-US" altLang="ko-KR" sz="900" dirty="0" smtClean="0"/>
              <a:t>} (</a:t>
            </a:r>
            <a:r>
              <a:rPr lang="ko-KR" altLang="en-US" sz="900" dirty="0" smtClean="0"/>
              <a:t>매장 코드 </a:t>
            </a:r>
            <a:r>
              <a:rPr lang="en-US" altLang="ko-KR" sz="900" dirty="0" smtClean="0"/>
              <a:t>: {</a:t>
            </a:r>
            <a:r>
              <a:rPr lang="en-US" altLang="ko-KR" sz="900" dirty="0" err="1" smtClean="0"/>
              <a:t>mall_code</a:t>
            </a:r>
            <a:r>
              <a:rPr lang="en-US" altLang="ko-KR" sz="900" dirty="0"/>
              <a:t>}</a:t>
            </a:r>
            <a:r>
              <a:rPr lang="en-US" altLang="ko-KR" sz="900" dirty="0" smtClean="0"/>
              <a:t>)” with </a:t>
            </a:r>
            <a:r>
              <a:rPr lang="en-US" altLang="ko-KR" sz="900" dirty="0" err="1" smtClean="0"/>
              <a:t>st_user.mall_code</a:t>
            </a:r>
            <a:endParaRPr lang="en-US" altLang="ko-KR" sz="900" dirty="0" smtClean="0"/>
          </a:p>
          <a:p>
            <a:endParaRPr lang="en-US" altLang="ko-KR" sz="900" dirty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3.</a:t>
            </a:r>
            <a:r>
              <a:rPr lang="ko-KR" altLang="en-US" sz="900" dirty="0" smtClean="0">
                <a:latin typeface="+mn-ea"/>
              </a:rPr>
              <a:t>상품 주문 </a:t>
            </a:r>
            <a:r>
              <a:rPr lang="en-US" altLang="ko-KR" sz="900" dirty="0" smtClean="0">
                <a:latin typeface="+mn-ea"/>
              </a:rPr>
              <a:t>TOP 10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1) </a:t>
            </a:r>
            <a:r>
              <a:rPr lang="ko-KR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자세히 보기 </a:t>
            </a:r>
            <a:r>
              <a:rPr lang="en-US" altLang="ko-KR" sz="900" dirty="0">
                <a:latin typeface="Arial" panose="020B0604020202020204" pitchFamily="34" charset="0"/>
                <a:cs typeface="Arial" panose="020B0604020202020204" pitchFamily="34" charset="0"/>
              </a:rPr>
              <a:t>(link) – move to </a:t>
            </a:r>
            <a:r>
              <a:rPr lang="ko-KR" altLang="en-US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포인트</a:t>
            </a:r>
            <a:r>
              <a:rPr lang="en-US" altLang="ko-KR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/</a:t>
            </a:r>
            <a:r>
              <a:rPr lang="ko-KR" altLang="en-US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구매관리 </a:t>
            </a:r>
            <a:r>
              <a:rPr lang="en-US" altLang="ko-KR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&gt; </a:t>
            </a:r>
            <a:r>
              <a:rPr lang="ko-KR" altLang="en-US" sz="9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상품별 주문 순위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(/ </a:t>
            </a:r>
            <a:r>
              <a:rPr lang="en-US" altLang="ko-KR" sz="900" dirty="0" err="1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productOrderRanking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)</a:t>
            </a:r>
            <a:b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</a:b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 </a:t>
            </a:r>
            <a:r>
              <a:rPr lang="en-US" altLang="ko-KR" sz="900" b="1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a) when move to link page</a:t>
            </a:r>
            <a:br>
              <a:rPr lang="en-US" altLang="ko-KR" sz="900" b="1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</a:br>
            <a:r>
              <a:rPr lang="en-US" altLang="ko-KR" sz="900" b="1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   - search option: </a:t>
            </a:r>
            <a:br>
              <a:rPr lang="en-US" altLang="ko-KR" sz="900" b="1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</a:br>
            <a:r>
              <a:rPr lang="en-US" altLang="ko-KR" sz="900" b="1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     + </a:t>
            </a:r>
            <a:r>
              <a:rPr lang="ko-KR" altLang="en-US" sz="900" b="1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매장 분류 </a:t>
            </a:r>
            <a:r>
              <a:rPr lang="en-US" altLang="ko-KR" sz="900" b="1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&gt; </a:t>
            </a:r>
            <a:r>
              <a:rPr lang="ko-KR" altLang="en-US" sz="900" b="1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매장유형</a:t>
            </a:r>
            <a:r>
              <a:rPr lang="en-US" altLang="ko-KR" sz="900" b="1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(mall type) </a:t>
            </a:r>
            <a:r>
              <a:rPr lang="en-US" altLang="ko-KR" sz="900" b="1" dirty="0" err="1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selectbox</a:t>
            </a:r>
            <a:r>
              <a:rPr lang="en-US" altLang="ko-KR" sz="900" b="1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: fix with </a:t>
            </a:r>
            <a:r>
              <a:rPr lang="ko-KR" altLang="en-US" sz="900" b="1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스토리오더</a:t>
            </a:r>
            <a:r>
              <a:rPr lang="en-US" altLang="ko-KR" sz="900" b="1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(store)</a:t>
            </a:r>
          </a:p>
          <a:p>
            <a:r>
              <a:rPr lang="en-US" altLang="ko-KR" sz="900" b="1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900" b="1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   + </a:t>
            </a:r>
            <a:r>
              <a:rPr lang="ko-KR" altLang="en-US" sz="900" b="1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매장 분류 </a:t>
            </a:r>
            <a:r>
              <a:rPr lang="en-US" altLang="ko-KR" sz="900" b="1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&gt; </a:t>
            </a:r>
            <a:r>
              <a:rPr lang="en-US" altLang="ko-KR" sz="900" b="1" dirty="0" err="1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inputbox</a:t>
            </a:r>
            <a:r>
              <a:rPr lang="en-US" altLang="ko-KR" sz="900" b="1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: fix with mall name of </a:t>
            </a:r>
            <a:r>
              <a:rPr lang="en-US" altLang="ko-KR" sz="900" b="1" dirty="0" err="1"/>
              <a:t>st_user.mall_code</a:t>
            </a:r>
            <a:endParaRPr lang="en-US" altLang="ko-KR" sz="900" b="1" dirty="0">
              <a:latin typeface="Arial" panose="020B0604020202020204" pitchFamily="34" charset="0"/>
              <a:ea typeface="Pretendard" panose="02000503000000020004" pitchFamily="50" charset="-127"/>
              <a:cs typeface="Arial" panose="020B0604020202020204" pitchFamily="34" charset="0"/>
            </a:endParaRPr>
          </a:p>
          <a:p>
            <a:r>
              <a:rPr lang="en-US" altLang="ko-KR" sz="900" b="1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900" b="1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2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)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list</a:t>
            </a:r>
            <a:endParaRPr lang="en-US" altLang="ko-KR" sz="900" dirty="0">
              <a:latin typeface="Arial" panose="020B0604020202020204" pitchFamily="34" charset="0"/>
              <a:ea typeface="Pretendard" panose="02000503000000020004" pitchFamily="50" charset="-127"/>
              <a:cs typeface="Arial" panose="020B0604020202020204" pitchFamily="34" charset="0"/>
            </a:endParaRP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a) logic :</a:t>
            </a: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  a-1) same with the link page with </a:t>
            </a:r>
            <a:r>
              <a:rPr lang="en-US" altLang="ko-KR" sz="900" b="1" dirty="0" err="1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mall_code</a:t>
            </a:r>
            <a:r>
              <a:rPr lang="en-US" altLang="ko-KR" sz="900" b="1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900" b="1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={</a:t>
            </a:r>
            <a:r>
              <a:rPr lang="en-US" altLang="ko-KR" sz="900" b="1" dirty="0" err="1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st_user.mall_code</a:t>
            </a:r>
            <a:r>
              <a:rPr lang="en-US" altLang="ko-KR" sz="900" b="1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} 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condition</a:t>
            </a: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  a-2) period type : 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연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/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월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/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일 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(year/month/day) – default: 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연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(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year)</a:t>
            </a:r>
            <a:b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</a:b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    - same with No 2</a:t>
            </a: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b) format</a:t>
            </a:r>
            <a:b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</a:b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  - “{rank}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위 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{product name} ({order count})”</a:t>
            </a: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  - {product name} : link page &gt; grid &gt; 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상품명 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column</a:t>
            </a: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  - {order count} : link page &gt; grid &gt; 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주문 수 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column (with thousand separator(,))</a:t>
            </a:r>
            <a:endParaRPr lang="en-US" altLang="ko-KR" sz="900" dirty="0" smtClean="0">
              <a:latin typeface="+mn-ea"/>
            </a:endParaRPr>
          </a:p>
          <a:p>
            <a:endParaRPr lang="en-US" altLang="ko-KR" sz="900" dirty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4.</a:t>
            </a:r>
            <a:r>
              <a:rPr lang="ko-KR" altLang="en-US" sz="900" dirty="0" smtClean="0">
                <a:latin typeface="+mn-ea"/>
              </a:rPr>
              <a:t>매출액 현황 </a:t>
            </a:r>
            <a:r>
              <a:rPr lang="en-US" altLang="ko-KR" sz="900" dirty="0" smtClean="0">
                <a:latin typeface="+mn-ea"/>
              </a:rPr>
              <a:t>(sales amount status)</a:t>
            </a:r>
            <a:br>
              <a:rPr lang="en-US" altLang="ko-KR" sz="900" dirty="0" smtClean="0">
                <a:latin typeface="+mn-ea"/>
              </a:rPr>
            </a:br>
            <a:r>
              <a:rPr lang="en-US" altLang="ko-KR" sz="900" dirty="0" smtClean="0">
                <a:latin typeface="+mn-ea"/>
              </a:rPr>
              <a:t>  1) logic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a-1) same with 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포인트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/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구매관리 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&gt; </a:t>
            </a:r>
            <a:r>
              <a:rPr lang="ko-KR" altLang="en-US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매출액 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순위 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(/</a:t>
            </a:r>
            <a:r>
              <a:rPr lang="en-US" altLang="ko-KR" sz="900" dirty="0" err="1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salesRanking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) with </a:t>
            </a:r>
            <a:r>
              <a:rPr lang="en-US" altLang="ko-KR" sz="900" b="1" dirty="0" err="1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mall_code</a:t>
            </a:r>
            <a:r>
              <a:rPr lang="en-US" altLang="ko-KR" sz="900" b="1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={</a:t>
            </a:r>
            <a:r>
              <a:rPr lang="en-US" altLang="ko-KR" sz="900" b="1" dirty="0" err="1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st_user.mall_code</a:t>
            </a:r>
            <a:r>
              <a:rPr lang="en-US" altLang="ko-KR" sz="900" b="1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}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condition</a:t>
            </a:r>
            <a:b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</a:b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 a-2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) period type : 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연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/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월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/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일 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(year/month/day) – default: </a:t>
            </a:r>
            <a:r>
              <a:rPr lang="ko-KR" altLang="en-US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연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(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year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)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  2) fields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a) </a:t>
            </a:r>
            <a:r>
              <a:rPr lang="ko-KR" altLang="en-US" sz="900" dirty="0" smtClean="0">
                <a:latin typeface="+mn-ea"/>
              </a:rPr>
              <a:t>연 매출액 </a:t>
            </a:r>
            <a:r>
              <a:rPr lang="en-US" altLang="ko-KR" sz="900" dirty="0" smtClean="0">
                <a:latin typeface="+mn-ea"/>
              </a:rPr>
              <a:t>: {this year sales amount}</a:t>
            </a:r>
            <a:r>
              <a:rPr lang="ko-KR" altLang="en-US" sz="900" dirty="0" smtClean="0">
                <a:latin typeface="+mn-ea"/>
              </a:rPr>
              <a:t>원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b) </a:t>
            </a:r>
            <a:r>
              <a:rPr lang="ko-KR" altLang="en-US" sz="900" dirty="0" smtClean="0">
                <a:latin typeface="+mn-ea"/>
              </a:rPr>
              <a:t>월 </a:t>
            </a:r>
            <a:r>
              <a:rPr lang="ko-KR" altLang="en-US" sz="900" dirty="0">
                <a:latin typeface="+mn-ea"/>
              </a:rPr>
              <a:t>매출액 </a:t>
            </a:r>
            <a:r>
              <a:rPr lang="en-US" altLang="ko-KR" sz="900" dirty="0">
                <a:latin typeface="+mn-ea"/>
              </a:rPr>
              <a:t>: </a:t>
            </a:r>
            <a:r>
              <a:rPr lang="en-US" altLang="ko-KR" sz="900" dirty="0" smtClean="0">
                <a:latin typeface="+mn-ea"/>
              </a:rPr>
              <a:t>{this month </a:t>
            </a:r>
            <a:r>
              <a:rPr lang="en-US" altLang="ko-KR" sz="900" dirty="0">
                <a:latin typeface="+mn-ea"/>
              </a:rPr>
              <a:t>sales amount}</a:t>
            </a:r>
            <a:r>
              <a:rPr lang="ko-KR" altLang="en-US" sz="900" dirty="0">
                <a:latin typeface="+mn-ea"/>
              </a:rPr>
              <a:t>원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c) </a:t>
            </a:r>
            <a:r>
              <a:rPr lang="ko-KR" altLang="en-US" sz="900" dirty="0" smtClean="0">
                <a:latin typeface="+mn-ea"/>
              </a:rPr>
              <a:t>일 </a:t>
            </a:r>
            <a:r>
              <a:rPr lang="ko-KR" altLang="en-US" sz="900" dirty="0">
                <a:latin typeface="+mn-ea"/>
              </a:rPr>
              <a:t>매출액 </a:t>
            </a:r>
            <a:r>
              <a:rPr lang="en-US" altLang="ko-KR" sz="900" dirty="0">
                <a:latin typeface="+mn-ea"/>
              </a:rPr>
              <a:t>: </a:t>
            </a:r>
            <a:r>
              <a:rPr lang="en-US" altLang="ko-KR" sz="900" dirty="0" smtClean="0">
                <a:latin typeface="+mn-ea"/>
              </a:rPr>
              <a:t>{today </a:t>
            </a:r>
            <a:r>
              <a:rPr lang="en-US" altLang="ko-KR" sz="900" dirty="0">
                <a:latin typeface="+mn-ea"/>
              </a:rPr>
              <a:t>sales amount}</a:t>
            </a:r>
            <a:r>
              <a:rPr lang="ko-KR" altLang="en-US" sz="900" dirty="0">
                <a:latin typeface="+mn-ea"/>
              </a:rPr>
              <a:t>원</a:t>
            </a:r>
            <a:endParaRPr lang="en-US" altLang="ko-KR" sz="900" dirty="0" smtClean="0">
              <a:latin typeface="+mn-ea"/>
            </a:endParaRPr>
          </a:p>
          <a:p>
            <a:endParaRPr lang="en-US" altLang="ko-KR" sz="900" dirty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5.</a:t>
            </a:r>
            <a:r>
              <a:rPr lang="ko-KR" altLang="en-US" sz="900" dirty="0" smtClean="0">
                <a:latin typeface="+mn-ea"/>
              </a:rPr>
              <a:t>스토리 오더 주문 현황 </a:t>
            </a:r>
            <a:r>
              <a:rPr lang="en-US" altLang="ko-KR" sz="900" dirty="0" smtClean="0">
                <a:latin typeface="+mn-ea"/>
              </a:rPr>
              <a:t>(store order status)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1) logic</a:t>
            </a:r>
            <a:br>
              <a:rPr lang="en-US" altLang="ko-KR" sz="900" dirty="0" smtClean="0">
                <a:latin typeface="+mn-ea"/>
              </a:rPr>
            </a:br>
            <a:r>
              <a:rPr lang="en-US" altLang="ko-KR" sz="900" dirty="0" smtClean="0">
                <a:latin typeface="+mn-ea"/>
              </a:rPr>
              <a:t>     DB: </a:t>
            </a:r>
            <a:r>
              <a:rPr lang="en-US" altLang="ko-KR" sz="900" dirty="0" err="1" smtClean="0">
                <a:latin typeface="+mn-ea"/>
              </a:rPr>
              <a:t>st_order</a:t>
            </a:r>
            <a:r>
              <a:rPr lang="en-US" altLang="ko-KR" sz="900" dirty="0" smtClean="0">
                <a:latin typeface="+mn-ea"/>
              </a:rPr>
              <a:t/>
            </a:r>
            <a:br>
              <a:rPr lang="en-US" altLang="ko-KR" sz="900" dirty="0" smtClean="0">
                <a:latin typeface="+mn-ea"/>
              </a:rPr>
            </a:br>
            <a:r>
              <a:rPr lang="en-US" altLang="ko-KR" sz="900" dirty="0" smtClean="0">
                <a:latin typeface="+mn-ea"/>
              </a:rPr>
              <a:t>     select: count</a:t>
            </a:r>
            <a:br>
              <a:rPr lang="en-US" altLang="ko-KR" sz="900" dirty="0" smtClean="0">
                <a:latin typeface="+mn-ea"/>
              </a:rPr>
            </a:br>
            <a:r>
              <a:rPr lang="en-US" altLang="ko-KR" sz="900" dirty="0">
                <a:latin typeface="+mn-ea"/>
              </a:rPr>
              <a:t>     condition: </a:t>
            </a:r>
            <a:r>
              <a:rPr lang="en-US" altLang="ko-KR" sz="900" b="1" dirty="0" err="1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mall_code</a:t>
            </a:r>
            <a:r>
              <a:rPr lang="en-US" altLang="ko-KR" sz="900" b="1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={</a:t>
            </a:r>
            <a:r>
              <a:rPr lang="en-US" altLang="ko-KR" sz="900" b="1" dirty="0" err="1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st_user.mall_code</a:t>
            </a:r>
            <a:r>
              <a:rPr lang="en-US" altLang="ko-KR" sz="900" b="1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} </a:t>
            </a:r>
            <a:endParaRPr lang="en-US" altLang="ko-KR" sz="900" dirty="0" smtClean="0">
              <a:latin typeface="Arial" panose="020B0604020202020204" pitchFamily="34" charset="0"/>
              <a:ea typeface="Pretendard" panose="02000503000000020004" pitchFamily="50" charset="-127"/>
              <a:cs typeface="Arial" panose="020B0604020202020204" pitchFamily="34" charset="0"/>
            </a:endParaRPr>
          </a:p>
          <a:p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 group by</a:t>
            </a:r>
            <a:r>
              <a:rPr lang="en-US" altLang="ko-KR" sz="900" dirty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: </a:t>
            </a:r>
            <a:r>
              <a:rPr lang="en-US" altLang="ko-KR" sz="900" dirty="0" err="1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smart_order_status</a:t>
            </a:r>
            <a:endParaRPr lang="en-US" altLang="ko-KR" sz="900" dirty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  2) fields (per </a:t>
            </a:r>
            <a:r>
              <a:rPr lang="en-US" altLang="ko-KR" sz="900" dirty="0" err="1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smart_order_status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)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- </a:t>
            </a:r>
            <a:r>
              <a:rPr lang="en-US" altLang="ko-KR" sz="900" dirty="0" err="1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smart_order_status</a:t>
            </a: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(code name)</a:t>
            </a:r>
            <a:b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</a:br>
            <a:r>
              <a:rPr lang="en-US" altLang="ko-KR" sz="900" dirty="0" smtClean="0">
                <a:latin typeface="Arial" panose="020B0604020202020204" pitchFamily="34" charset="0"/>
                <a:ea typeface="Pretendard" panose="02000503000000020004" pitchFamily="50" charset="-127"/>
                <a:cs typeface="Arial" panose="020B0604020202020204" pitchFamily="34" charset="0"/>
              </a:rPr>
              <a:t>     - count</a:t>
            </a:r>
            <a:endParaRPr lang="en-US" altLang="ko-KR" sz="9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493050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ZU/W0IqlvXPkJ37/hSWg5jSIFh0KZmI7sT1syyiYH8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ZU/W0IqlvXPkJ37/hSWg5jSIFh0KZmI7sT1syyiYH8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ZU/W0IqlvXPkJ37/hSWg5jSIFh0KZmI7sT1syyiYH8=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ZU/W0IqlvXPkJ37/hSWg5jSIFh0KZmI7sT1syyiYH8=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ZU/W0IqlvXPkJ37/hSWg5jSIFh0KZmI7sT1syyiYH8=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xZU/W0IqlvXPkJ37/hSWg5jSIFh0KZmI7sT1syyiYH8=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2072</TotalTime>
  <Words>5554</Words>
  <Application>Microsoft Office PowerPoint</Application>
  <PresentationFormat>Widescreen</PresentationFormat>
  <Paragraphs>878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KoPub돋움체 Medium</vt:lpstr>
      <vt:lpstr>Pretendard</vt:lpstr>
      <vt:lpstr>맑은 고딕</vt:lpstr>
      <vt:lpstr>Arial</vt:lpstr>
      <vt:lpstr>Segoe UI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지수</dc:creator>
  <cp:lastModifiedBy>gram</cp:lastModifiedBy>
  <cp:revision>50</cp:revision>
  <dcterms:created xsi:type="dcterms:W3CDTF">2023-10-06T02:34:19Z</dcterms:created>
  <dcterms:modified xsi:type="dcterms:W3CDTF">2023-10-16T08:10:21Z</dcterms:modified>
</cp:coreProperties>
</file>