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C08EAA-7F27-2EFD-BF84-9F8874814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07D358E-637A-065A-7F42-C582CCB64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B97AF7-4F7B-C6E3-597E-865DD1FF4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BDC5D7-52D6-3F31-0965-681A21FB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935493-6C08-E557-6704-7AC9CBEB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31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08E672-19A6-E459-42B1-3C510342F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59CB7D5-69FB-6F80-DC87-3A9C05B73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E41E1E-289F-B8F7-A4D1-D2DF11265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A9EA72-60A3-AA11-BCDC-C1344CE3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820979-C2B4-CC00-367B-4814CD93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1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A19CB34-1C09-4F63-BED5-F6070DFA0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3CFF1B-0613-2AE6-9B52-FACE9A2FA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EFCF19-DE2C-9D2B-9795-31F9048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61DD55-370D-BE5A-1197-62277AD7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4D74C95-818A-FA5F-517F-CD242295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32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1A885C-CD64-DC3B-BE0E-BFC32C03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369693-DAE2-5507-2071-CDE829EB9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9C5240-D559-8EBB-B641-68167E9A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077849-F06B-1E39-F907-57B08F7F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02FD6F-7E0F-DA40-61A8-AFACFCCF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194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624FC5-1105-2CA4-7C48-4DBCFD475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B24704-E7D0-0B95-15A6-9217F9DDF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5B428B-3A04-6E5F-15F9-EB646B90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79681B-E09E-E337-2C2F-AFE7F4E01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F34FE6-C6AC-AA94-C5B3-8D797686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89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F55628-1FCB-4351-A90C-439B87EC7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E6D8A6-C60B-AC0E-01BE-8DE8BB1F2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FA79A4-4AFC-41B7-DCA6-8E0774201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5FF520-1DD8-F3B6-C150-8F983F76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132E88-46A1-F37A-F2B6-A58D2614B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943B24F-E4E0-7C88-7734-949E19CB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42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FC7F8E-4F76-8260-12C5-C369209A2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494F5F-0B80-B775-1DDC-088D1D9C8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346EB5A-EDE8-1F4E-9719-82107D271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EAE6D9D-A8C1-CA89-86D5-6322C42FB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551E53A-DE7F-AC10-5B57-D7C4B321E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E3CACB8-A1FD-24CB-A231-BDF81743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6054CCD-AEF8-020E-CA09-FC30FAAC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DBA958-1231-17D9-CCFB-E23E2329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06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87D63D-FF1F-A50A-59E0-AA0CD2D8C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5994AE0-D848-4FE5-ACA1-6044818E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9EFE2C9-3B8D-C9B5-42BC-70A03F2C9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844C3BE-7240-5F34-D6C0-6CA88ABF1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09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BB12ED1-4890-5B4F-E08F-713BEA33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BD5A5F-FDF4-31D5-5EB9-FF9F9AA5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ABE9054-962C-9DD5-570A-79166C3A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5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F315A2-5A05-CE34-355A-C5009D3D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BFF111-D132-B011-363F-13D124D08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92491F-4C91-F397-9ADD-EE6878ED0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05B5A7-FFBA-6647-AB95-4BD80147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337364-2C5A-9D5C-C82A-E7F9B4CE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A61DA5-2BDF-1C83-FFAD-73945453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35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C4852D-4906-427F-8005-3FD1CCD30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666651E-18F1-1941-579C-79CE0830E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939C91-8BC6-AC06-56DB-A08CD0682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B7B5A6-1939-4E94-BB76-A3D5C8DEB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660B1C-E02D-0B21-E66F-4A461A2C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98327B-7205-312B-5557-77369DC3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88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361BE77-87C6-B409-E489-A53EC043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127AA6-74C3-A6EA-C991-0245DB67E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71ABA6-808B-036C-AE81-BED12FE0E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BA5B-A19E-4434-8517-61F6F50C73A0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C9C541-185A-8A0F-930E-32373BB79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8B8FBE-BB52-7118-5764-A42F141DD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1263B-79D0-4391-831A-9074A9AB5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21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03FB45F-8B0E-9436-40EF-94318D014E94}"/>
              </a:ext>
            </a:extLst>
          </p:cNvPr>
          <p:cNvSpPr txBox="1"/>
          <p:nvPr/>
        </p:nvSpPr>
        <p:spPr>
          <a:xfrm>
            <a:off x="3815205" y="671625"/>
            <a:ext cx="5548603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현재 스토리 쇼핑</a:t>
            </a:r>
            <a:endParaRPr lang="en-US" altLang="ko-KR" sz="1000" b="1"/>
          </a:p>
          <a:p>
            <a:r>
              <a:rPr lang="en-US" altLang="ko-KR" sz="1000"/>
              <a:t>: </a:t>
            </a:r>
            <a:r>
              <a:rPr lang="ko-KR" altLang="en-US" sz="1000"/>
              <a:t>정렬 기준 있음</a:t>
            </a:r>
            <a:endParaRPr lang="en-US" altLang="ko-KR" sz="1000"/>
          </a:p>
          <a:p>
            <a:r>
              <a:rPr lang="ko-KR" altLang="en-US" sz="1000"/>
              <a:t>신상품순</a:t>
            </a:r>
            <a:r>
              <a:rPr lang="en-US" altLang="ko-KR" sz="1000"/>
              <a:t>, </a:t>
            </a:r>
            <a:r>
              <a:rPr lang="ko-KR" altLang="en-US" sz="1000"/>
              <a:t>높은 가격순</a:t>
            </a:r>
            <a:r>
              <a:rPr lang="en-US" altLang="ko-KR" sz="1000"/>
              <a:t>, </a:t>
            </a:r>
            <a:r>
              <a:rPr lang="ko-KR" altLang="en-US" sz="1000"/>
              <a:t>낮은 가격순</a:t>
            </a:r>
            <a:r>
              <a:rPr lang="en-US" altLang="ko-KR" sz="1000"/>
              <a:t>, </a:t>
            </a:r>
            <a:r>
              <a:rPr lang="ko-KR" altLang="en-US" sz="1000"/>
              <a:t>할인율 높은 순</a:t>
            </a:r>
            <a:endParaRPr lang="en-US" altLang="ko-KR" sz="1000"/>
          </a:p>
          <a:p>
            <a:endParaRPr lang="en-US" altLang="ko-KR" sz="1000"/>
          </a:p>
          <a:p>
            <a:r>
              <a:rPr lang="ko-KR" altLang="en-US" sz="1000" b="1"/>
              <a:t>변동사항</a:t>
            </a:r>
            <a:endParaRPr lang="en-US" altLang="ko-KR" sz="1000" b="1"/>
          </a:p>
          <a:p>
            <a:pPr marL="228600" indent="-228600">
              <a:buAutoNum type="arabicPeriod"/>
            </a:pPr>
            <a:r>
              <a:rPr lang="ko-KR" altLang="en-US" sz="1000" b="1">
                <a:solidFill>
                  <a:srgbClr val="C00000"/>
                </a:solidFill>
              </a:rPr>
              <a:t>정렬 기준에 추천순 추가</a:t>
            </a:r>
            <a:r>
              <a:rPr lang="ko-KR" altLang="en-US" sz="1000"/>
              <a:t>하고</a:t>
            </a:r>
            <a:r>
              <a:rPr lang="en-US" altLang="ko-KR" sz="1000"/>
              <a:t>, </a:t>
            </a:r>
            <a:r>
              <a:rPr lang="ko-KR" altLang="en-US" sz="1000"/>
              <a:t>디폴트값으로 표출</a:t>
            </a:r>
            <a:endParaRPr lang="en-US" altLang="ko-KR" sz="1000"/>
          </a:p>
          <a:p>
            <a:pPr marL="228600" indent="-228600">
              <a:buAutoNum type="arabicPeriod"/>
            </a:pPr>
            <a:r>
              <a:rPr lang="ko-KR" altLang="en-US" sz="1000" b="1">
                <a:solidFill>
                  <a:srgbClr val="C00000"/>
                </a:solidFill>
              </a:rPr>
              <a:t>추천순을 관리자 페이지에서 등록</a:t>
            </a:r>
            <a:r>
              <a:rPr lang="ko-KR" altLang="en-US" sz="1000"/>
              <a:t>할 수 있는 기능 추가</a:t>
            </a:r>
            <a:endParaRPr lang="en-US" altLang="ko-KR" sz="1000"/>
          </a:p>
          <a:p>
            <a:pPr marL="228600" indent="-228600">
              <a:buAutoNum type="arabicPeriod"/>
            </a:pPr>
            <a:r>
              <a:rPr lang="ko-KR" altLang="en-US" sz="1000"/>
              <a:t>추천순이 직접 설정되지 않거나 일부만 설정된 경우 추천순 정렬 내용은 최신순과 동일함</a:t>
            </a:r>
            <a:r>
              <a:rPr lang="en-US" altLang="ko-KR" sz="1000"/>
              <a:t>(</a:t>
            </a:r>
            <a:r>
              <a:rPr lang="ko-KR" altLang="en-US" sz="1000"/>
              <a:t>스토리 오더와 동일하게 처리</a:t>
            </a:r>
            <a:r>
              <a:rPr lang="en-US" altLang="ko-KR" sz="1000"/>
              <a:t>)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18459A5-86C5-FA59-DDBE-A4F314DBE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45" y="670463"/>
            <a:ext cx="3082745" cy="5499237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7A14DE7E-48BA-8672-DCF0-8AD05566D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5205" y="2819914"/>
            <a:ext cx="7135221" cy="6573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6C8A88-7B27-A7A3-6BF1-9EE5F41FAC7C}"/>
              </a:ext>
            </a:extLst>
          </p:cNvPr>
          <p:cNvSpPr txBox="1"/>
          <p:nvPr/>
        </p:nvSpPr>
        <p:spPr>
          <a:xfrm>
            <a:off x="3815205" y="3624375"/>
            <a:ext cx="3538096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현재 </a:t>
            </a:r>
            <a:r>
              <a:rPr lang="en-US" altLang="ko-KR" sz="1000" dirty="0"/>
              <a:t>/</a:t>
            </a:r>
            <a:r>
              <a:rPr lang="en-US" altLang="ko-KR" sz="1000" dirty="0" err="1"/>
              <a:t>api</a:t>
            </a:r>
            <a:r>
              <a:rPr lang="en-US" altLang="ko-KR" sz="1000" dirty="0"/>
              <a:t>/</a:t>
            </a:r>
            <a:r>
              <a:rPr lang="en-US" altLang="ko-KR" sz="1000" dirty="0" err="1"/>
              <a:t>mall_product_list</a:t>
            </a:r>
            <a:r>
              <a:rPr lang="en-US" altLang="ko-KR" sz="1000" dirty="0"/>
              <a:t> </a:t>
            </a:r>
            <a:r>
              <a:rPr lang="ko-KR" altLang="en-US" sz="1000" dirty="0"/>
              <a:t>에 </a:t>
            </a:r>
            <a:r>
              <a:rPr lang="ko-KR" altLang="en-US" sz="1000" b="1" dirty="0"/>
              <a:t>정렬유형 </a:t>
            </a:r>
            <a:r>
              <a:rPr lang="en-US" altLang="ko-KR" sz="1000" b="1" dirty="0"/>
              <a:t>50(</a:t>
            </a:r>
            <a:r>
              <a:rPr lang="ko-KR" altLang="en-US" sz="1000" b="1" dirty="0"/>
              <a:t>추천순</a:t>
            </a:r>
            <a:r>
              <a:rPr lang="en-US" altLang="ko-KR" sz="1000" b="1" dirty="0"/>
              <a:t>) </a:t>
            </a:r>
            <a:r>
              <a:rPr lang="ko-KR" altLang="en-US" sz="1000" b="1" dirty="0"/>
              <a:t>추가</a:t>
            </a:r>
            <a:endParaRPr lang="en-US" altLang="ko-KR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52179" y="4046041"/>
            <a:ext cx="4070984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+mn-ea"/>
              </a:rPr>
              <a:t>[API] GET </a:t>
            </a:r>
            <a:r>
              <a:rPr lang="en-US" altLang="ko-KR" sz="900" b="1" dirty="0"/>
              <a:t>/</a:t>
            </a:r>
            <a:r>
              <a:rPr lang="en-US" altLang="ko-KR" sz="900" b="1" dirty="0" err="1" smtClean="0"/>
              <a:t>api</a:t>
            </a:r>
            <a:r>
              <a:rPr lang="en-US" altLang="ko-KR" sz="900" b="1" dirty="0" smtClean="0"/>
              <a:t>/</a:t>
            </a:r>
            <a:r>
              <a:rPr lang="en-US" altLang="ko-KR" sz="900" b="1" dirty="0" err="1" smtClean="0"/>
              <a:t>mall_product_list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1.parameters</a:t>
            </a:r>
          </a:p>
          <a:p>
            <a:r>
              <a:rPr lang="en-US" altLang="ko-KR" sz="900" dirty="0">
                <a:latin typeface="+mn-ea"/>
              </a:rPr>
              <a:t>  1) </a:t>
            </a:r>
            <a:r>
              <a:rPr lang="en-US" altLang="ko-KR" sz="900" dirty="0" err="1" smtClean="0">
                <a:latin typeface="+mn-ea"/>
              </a:rPr>
              <a:t>sort_type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 change comment with “</a:t>
            </a:r>
            <a:r>
              <a:rPr lang="ko-KR" altLang="en-US" sz="900" dirty="0">
                <a:latin typeface="+mn-ea"/>
              </a:rPr>
              <a:t>정렬유형 </a:t>
            </a:r>
            <a:r>
              <a:rPr lang="en-US" altLang="ko-KR" sz="900" dirty="0">
                <a:latin typeface="+mn-ea"/>
              </a:rPr>
              <a:t>(10/20/30/40</a:t>
            </a:r>
            <a:r>
              <a:rPr lang="en-US" altLang="ko-KR" sz="900" b="1" dirty="0">
                <a:latin typeface="+mn-ea"/>
              </a:rPr>
              <a:t>/50</a:t>
            </a:r>
            <a:r>
              <a:rPr lang="en-US" altLang="ko-KR" sz="900" dirty="0">
                <a:latin typeface="+mn-ea"/>
              </a:rPr>
              <a:t> : </a:t>
            </a:r>
            <a:r>
              <a:rPr lang="ko-KR" altLang="en-US" sz="900" dirty="0">
                <a:latin typeface="+mn-ea"/>
              </a:rPr>
              <a:t>높은 가격순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낮은가격순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최신순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할인율 높은순</a:t>
            </a:r>
            <a:r>
              <a:rPr lang="en-US" altLang="ko-KR" sz="900" b="1" dirty="0">
                <a:latin typeface="+mn-ea"/>
              </a:rPr>
              <a:t>/</a:t>
            </a:r>
            <a:r>
              <a:rPr lang="ko-KR" altLang="en-US" sz="900" b="1" dirty="0">
                <a:latin typeface="+mn-ea"/>
              </a:rPr>
              <a:t>추천순</a:t>
            </a:r>
            <a:r>
              <a:rPr lang="en-US" altLang="ko-KR" sz="900" dirty="0" smtClean="0">
                <a:latin typeface="+mn-ea"/>
              </a:rPr>
              <a:t>)”</a:t>
            </a:r>
          </a:p>
          <a:p>
            <a:r>
              <a:rPr lang="en-US" altLang="ko-KR" sz="900" dirty="0" smtClean="0">
                <a:latin typeface="+mn-ea"/>
              </a:rPr>
              <a:t>2.logic (change)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if </a:t>
            </a:r>
            <a:r>
              <a:rPr lang="en-US" altLang="ko-KR" sz="900" dirty="0" err="1" smtClean="0">
                <a:latin typeface="+mn-ea"/>
              </a:rPr>
              <a:t>sort_type</a:t>
            </a:r>
            <a:r>
              <a:rPr lang="en-US" altLang="ko-KR" sz="900" dirty="0" smtClean="0">
                <a:latin typeface="+mn-ea"/>
              </a:rPr>
              <a:t> = ‘50’ (NEW)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sort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b="1" dirty="0" err="1" smtClean="0">
                <a:latin typeface="+mn-ea"/>
              </a:rPr>
              <a:t>show_order</a:t>
            </a:r>
            <a:r>
              <a:rPr lang="en-US" altLang="ko-KR" sz="900" b="1" dirty="0" smtClean="0">
                <a:latin typeface="+mn-ea"/>
              </a:rPr>
              <a:t> IS NULL ASC, show order, </a:t>
            </a:r>
            <a:r>
              <a:rPr lang="en-US" altLang="ko-KR" sz="900" b="1" dirty="0" err="1" smtClean="0">
                <a:latin typeface="+mn-ea"/>
              </a:rPr>
              <a:t>reg_date</a:t>
            </a:r>
            <a:r>
              <a:rPr lang="en-US" altLang="ko-KR" sz="900" b="1" dirty="0" smtClean="0">
                <a:latin typeface="+mn-ea"/>
              </a:rPr>
              <a:t> DESC</a:t>
            </a:r>
            <a:endParaRPr lang="en-US" altLang="ko-KR" sz="9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45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4384712-8054-6091-B369-A536263A7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6" y="1503578"/>
            <a:ext cx="5832325" cy="1622716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609F1EC-5611-9EB6-8886-D0B5F804A75A}"/>
              </a:ext>
            </a:extLst>
          </p:cNvPr>
          <p:cNvSpPr/>
          <p:nvPr/>
        </p:nvSpPr>
        <p:spPr>
          <a:xfrm>
            <a:off x="2529590" y="1859141"/>
            <a:ext cx="835993" cy="1456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순서</a:t>
            </a:r>
            <a:r>
              <a:rPr lang="en-US" altLang="ko-KR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717844F-6A67-7503-F7A6-87EFFC4B210C}"/>
              </a:ext>
            </a:extLst>
          </p:cNvPr>
          <p:cNvSpPr/>
          <p:nvPr/>
        </p:nvSpPr>
        <p:spPr>
          <a:xfrm>
            <a:off x="6693465" y="100682"/>
            <a:ext cx="5165159" cy="636428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C591819-D921-074F-573A-B83D0B1932A9}"/>
              </a:ext>
            </a:extLst>
          </p:cNvPr>
          <p:cNvSpPr/>
          <p:nvPr/>
        </p:nvSpPr>
        <p:spPr>
          <a:xfrm>
            <a:off x="6693465" y="100682"/>
            <a:ext cx="5165159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C62E1A-9FEB-A6A2-EFB2-DD86DC072F5D}"/>
              </a:ext>
            </a:extLst>
          </p:cNvPr>
          <p:cNvSpPr txBox="1"/>
          <p:nvPr/>
        </p:nvSpPr>
        <p:spPr>
          <a:xfrm>
            <a:off x="6758798" y="170532"/>
            <a:ext cx="5099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>
                <a:solidFill>
                  <a:schemeClr val="bg1"/>
                </a:solidFill>
              </a:rPr>
              <a:t>추천 상품 순서</a:t>
            </a:r>
            <a:r>
              <a:rPr lang="en-US" altLang="ko-KR" sz="1000" b="1">
                <a:solidFill>
                  <a:schemeClr val="bg1"/>
                </a:solidFill>
              </a:rPr>
              <a:t>/</a:t>
            </a:r>
            <a:r>
              <a:rPr lang="ko-KR" altLang="en-US" sz="1000" b="1">
                <a:solidFill>
                  <a:schemeClr val="bg1"/>
                </a:solidFill>
              </a:rPr>
              <a:t>노출 설정                                                                            </a:t>
            </a:r>
            <a:r>
              <a:rPr lang="en-US" altLang="ko-KR" sz="1000" b="1"/>
              <a:t>x</a:t>
            </a:r>
            <a:endParaRPr lang="ko-KR" altLang="en-US" sz="1000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94F36A-E0A2-6815-2EB8-2581D71743BA}"/>
              </a:ext>
            </a:extLst>
          </p:cNvPr>
          <p:cNvSpPr txBox="1"/>
          <p:nvPr/>
        </p:nvSpPr>
        <p:spPr>
          <a:xfrm>
            <a:off x="6844628" y="612077"/>
            <a:ext cx="47191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/>
              <a:t>안내</a:t>
            </a:r>
            <a:endParaRPr lang="en-US" altLang="ko-KR" sz="900" b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719051-354E-1C82-A75C-3370113C9967}"/>
              </a:ext>
            </a:extLst>
          </p:cNvPr>
          <p:cNvSpPr txBox="1"/>
          <p:nvPr/>
        </p:nvSpPr>
        <p:spPr>
          <a:xfrm>
            <a:off x="6820620" y="1453199"/>
            <a:ext cx="4848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순서에는 숫자만 입력 가능합니다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**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순서가 중복 입력되거나 미입력된 경우 해당 부분은 신상품순으로 정렬됩니다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altLang="ko-KR" sz="700" dirty="0"/>
          </a:p>
        </p:txBody>
      </p:sp>
      <p:graphicFrame>
        <p:nvGraphicFramePr>
          <p:cNvPr id="25" name="표 2">
            <a:extLst>
              <a:ext uri="{FF2B5EF4-FFF2-40B4-BE49-F238E27FC236}">
                <a16:creationId xmlns:a16="http://schemas.microsoft.com/office/drawing/2014/main" id="{516BAEF4-5063-2CF1-4C18-6D1C8DA7DA47}"/>
              </a:ext>
            </a:extLst>
          </p:cNvPr>
          <p:cNvGraphicFramePr>
            <a:graphicFrameLocks noGrp="1"/>
          </p:cNvGraphicFramePr>
          <p:nvPr/>
        </p:nvGraphicFramePr>
        <p:xfrm>
          <a:off x="6858719" y="1842719"/>
          <a:ext cx="4633022" cy="4049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21">
                  <a:extLst>
                    <a:ext uri="{9D8B030D-6E8A-4147-A177-3AD203B41FA5}">
                      <a16:colId xmlns:a16="http://schemas.microsoft.com/office/drawing/2014/main" val="2038617268"/>
                    </a:ext>
                  </a:extLst>
                </a:gridCol>
                <a:gridCol w="1876122">
                  <a:extLst>
                    <a:ext uri="{9D8B030D-6E8A-4147-A177-3AD203B41FA5}">
                      <a16:colId xmlns:a16="http://schemas.microsoft.com/office/drawing/2014/main" val="3610076051"/>
                    </a:ext>
                  </a:extLst>
                </a:gridCol>
                <a:gridCol w="766042">
                  <a:extLst>
                    <a:ext uri="{9D8B030D-6E8A-4147-A177-3AD203B41FA5}">
                      <a16:colId xmlns:a16="http://schemas.microsoft.com/office/drawing/2014/main" val="1290826404"/>
                    </a:ext>
                  </a:extLst>
                </a:gridCol>
                <a:gridCol w="536978">
                  <a:extLst>
                    <a:ext uri="{9D8B030D-6E8A-4147-A177-3AD203B41FA5}">
                      <a16:colId xmlns:a16="http://schemas.microsoft.com/office/drawing/2014/main" val="4044167484"/>
                    </a:ext>
                  </a:extLst>
                </a:gridCol>
                <a:gridCol w="1013459">
                  <a:extLst>
                    <a:ext uri="{9D8B030D-6E8A-4147-A177-3AD203B41FA5}">
                      <a16:colId xmlns:a16="http://schemas.microsoft.com/office/drawing/2014/main" val="689145258"/>
                    </a:ext>
                  </a:extLst>
                </a:gridCol>
              </a:tblGrid>
              <a:tr h="2948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/>
                        <a:t>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/>
                        <a:t>상품명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/>
                        <a:t>가격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/>
                        <a:t>순서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0"/>
                        <a:t>상품 노출 여부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547814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1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/>
                        <a:t>통영 꿀빵</a:t>
                      </a:r>
                      <a:r>
                        <a:rPr lang="en-US" altLang="ko-KR" sz="800"/>
                        <a:t>_</a:t>
                      </a:r>
                      <a:r>
                        <a:rPr lang="ko-KR" altLang="en-US" sz="800"/>
                        <a:t>테스트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/>
                        <a:t>10,000</a:t>
                      </a:r>
                      <a:r>
                        <a:rPr lang="ko-KR" altLang="en-US" sz="800"/>
                        <a:t>원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228166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2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623380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3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98402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4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381346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5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72124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6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24479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7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005831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8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04126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9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31992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10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689541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776888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56968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612323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46424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/>
                        <a:t>…</a:t>
                      </a:r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76805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EBEC0777-C86B-0C4A-F24E-2863A1BC81CD}"/>
              </a:ext>
            </a:extLst>
          </p:cNvPr>
          <p:cNvSpPr txBox="1"/>
          <p:nvPr/>
        </p:nvSpPr>
        <p:spPr>
          <a:xfrm>
            <a:off x="6820620" y="1216433"/>
            <a:ext cx="47191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/>
              <a:t>(</a:t>
            </a:r>
            <a:r>
              <a:rPr lang="ko-KR" altLang="en-US" sz="900" b="1"/>
              <a:t>추천순</a:t>
            </a:r>
            <a:r>
              <a:rPr lang="en-US" altLang="ko-KR" sz="900" b="1"/>
              <a:t>) </a:t>
            </a:r>
            <a:r>
              <a:rPr lang="ko-KR" altLang="en-US" sz="900" b="1"/>
              <a:t>상품 정렬 순서</a:t>
            </a:r>
            <a:r>
              <a:rPr lang="en-US" altLang="ko-KR" sz="900" b="1"/>
              <a:t>/</a:t>
            </a:r>
            <a:r>
              <a:rPr lang="ko-KR" altLang="en-US" sz="900" b="1"/>
              <a:t>노출 여부 선택</a:t>
            </a:r>
            <a:endParaRPr lang="en-US" altLang="ko-KR" sz="900" b="1"/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E033830E-35E9-7D6D-3FA8-7A6C3F0F9E84}"/>
              </a:ext>
            </a:extLst>
          </p:cNvPr>
          <p:cNvGrpSpPr/>
          <p:nvPr/>
        </p:nvGrpSpPr>
        <p:grpSpPr>
          <a:xfrm>
            <a:off x="6612163" y="2152953"/>
            <a:ext cx="273426" cy="200053"/>
            <a:chOff x="889701" y="2161677"/>
            <a:chExt cx="273426" cy="200053"/>
          </a:xfrm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F6A5BF44-5B46-CA51-2EE9-F21A3784403B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95A2B861-959B-2D58-A963-337553F277C6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50" name="Oval 593">
                <a:extLst>
                  <a:ext uri="{FF2B5EF4-FFF2-40B4-BE49-F238E27FC236}">
                    <a16:creationId xmlns:a16="http://schemas.microsoft.com/office/drawing/2014/main" id="{A3341638-1D45-40F0-E775-4A865D5CE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E90871E1-1C8D-1C03-E275-836D857F501F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1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79B88189-D0E6-9F37-EE11-2DBF390FF4CC}"/>
              </a:ext>
            </a:extLst>
          </p:cNvPr>
          <p:cNvSpPr/>
          <p:nvPr/>
        </p:nvSpPr>
        <p:spPr>
          <a:xfrm>
            <a:off x="9978074" y="2189641"/>
            <a:ext cx="447820" cy="1456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63" name="사각형: 둥근 모서리 62">
            <a:extLst>
              <a:ext uri="{FF2B5EF4-FFF2-40B4-BE49-F238E27FC236}">
                <a16:creationId xmlns:a16="http://schemas.microsoft.com/office/drawing/2014/main" id="{632A0629-6295-ED0B-5BBB-1ACD8643EF15}"/>
              </a:ext>
            </a:extLst>
          </p:cNvPr>
          <p:cNvSpPr/>
          <p:nvPr/>
        </p:nvSpPr>
        <p:spPr>
          <a:xfrm>
            <a:off x="11373633" y="6155534"/>
            <a:ext cx="400374" cy="18400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저장</a:t>
            </a:r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5F3F8FE5-DEF1-4660-2B4F-AE7C4F544552}"/>
              </a:ext>
            </a:extLst>
          </p:cNvPr>
          <p:cNvGrpSpPr/>
          <p:nvPr/>
        </p:nvGrpSpPr>
        <p:grpSpPr>
          <a:xfrm>
            <a:off x="11563807" y="2160032"/>
            <a:ext cx="50594" cy="3708000"/>
            <a:chOff x="4394406" y="1110800"/>
            <a:chExt cx="50594" cy="3790800"/>
          </a:xfrm>
        </p:grpSpPr>
        <p:sp>
          <p:nvSpPr>
            <p:cNvPr id="65" name="Text Box">
              <a:extLst>
                <a:ext uri="{FF2B5EF4-FFF2-40B4-BE49-F238E27FC236}">
                  <a16:creationId xmlns:a16="http://schemas.microsoft.com/office/drawing/2014/main" id="{531EA801-431C-13B4-C2B8-7D0961D5312E}"/>
                </a:ext>
              </a:extLst>
            </p:cNvPr>
            <p:cNvSpPr/>
            <p:nvPr/>
          </p:nvSpPr>
          <p:spPr>
            <a:xfrm>
              <a:off x="4394406" y="1110800"/>
              <a:ext cx="50594" cy="3790800"/>
            </a:xfrm>
            <a:prstGeom prst="rect">
              <a:avLst/>
            </a:prstGeom>
            <a:solidFill>
              <a:srgbClr val="808080"/>
            </a:solidFill>
            <a:ln w="6350"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746" tIns="40414" rIns="72746" bIns="404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716" dirty="0">
                <a:solidFill>
                  <a:srgbClr val="5F5F5F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  <a:cs typeface="Segoe UI" panose="020B0502040204020203" pitchFamily="34" charset="0"/>
              </a:endParaRPr>
            </a:p>
          </p:txBody>
        </p:sp>
        <p:sp>
          <p:nvSpPr>
            <p:cNvPr id="66" name="사각형: 둥근 모서리 65">
              <a:extLst>
                <a:ext uri="{FF2B5EF4-FFF2-40B4-BE49-F238E27FC236}">
                  <a16:creationId xmlns:a16="http://schemas.microsoft.com/office/drawing/2014/main" id="{BF9AABF3-AC38-67AC-F2A2-E388CBDF7A42}"/>
                </a:ext>
              </a:extLst>
            </p:cNvPr>
            <p:cNvSpPr/>
            <p:nvPr/>
          </p:nvSpPr>
          <p:spPr>
            <a:xfrm>
              <a:off x="4403503" y="1133479"/>
              <a:ext cx="32400" cy="162000"/>
            </a:xfrm>
            <a:prstGeom prst="round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"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</p:grpSp>
      <p:graphicFrame>
        <p:nvGraphicFramePr>
          <p:cNvPr id="67" name="표 66">
            <a:extLst>
              <a:ext uri="{FF2B5EF4-FFF2-40B4-BE49-F238E27FC236}">
                <a16:creationId xmlns:a16="http://schemas.microsoft.com/office/drawing/2014/main" id="{B8BE258A-C0C2-F5E4-3B0A-4FF68C4C6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23106"/>
              </p:ext>
            </p:extLst>
          </p:nvPr>
        </p:nvGraphicFramePr>
        <p:xfrm>
          <a:off x="2608370" y="4014080"/>
          <a:ext cx="354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250">
                  <a:extLst>
                    <a:ext uri="{9D8B030D-6E8A-4147-A177-3AD203B41FA5}">
                      <a16:colId xmlns:a16="http://schemas.microsoft.com/office/drawing/2014/main" val="1076863512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1839731202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전체 상품 정보 표시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현재 페이지 번호대로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1161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페이징 처리 없이 모든 상품을 아래로 나열</a:t>
                      </a:r>
                      <a:endParaRPr lang="en-US" altLang="ko-KR" sz="800" b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리스트 부분만 스크롤 처리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팝업 영역 고정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14614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EE855EC2-24A0-F637-6A1F-63E1369AFEBA}"/>
              </a:ext>
            </a:extLst>
          </p:cNvPr>
          <p:cNvSpPr txBox="1"/>
          <p:nvPr/>
        </p:nvSpPr>
        <p:spPr>
          <a:xfrm>
            <a:off x="6836093" y="833527"/>
            <a:ext cx="4848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dirty="0"/>
              <a:t>- </a:t>
            </a:r>
            <a:r>
              <a:rPr lang="ko-KR" altLang="en-US" sz="700" dirty="0"/>
              <a:t>매장 내에서 </a:t>
            </a:r>
            <a:r>
              <a:rPr lang="en-US" altLang="ko-KR" sz="700" dirty="0"/>
              <a:t>‘</a:t>
            </a:r>
            <a:r>
              <a:rPr lang="ko-KR" altLang="en-US" sz="700" dirty="0"/>
              <a:t>추천순</a:t>
            </a:r>
            <a:r>
              <a:rPr lang="en-US" altLang="ko-KR" sz="700" dirty="0"/>
              <a:t>’</a:t>
            </a:r>
            <a:r>
              <a:rPr lang="ko-KR" altLang="en-US" sz="700" dirty="0"/>
              <a:t>으로 정렬했을 때 표시되는 상품 순서를 정합니다</a:t>
            </a:r>
            <a:r>
              <a:rPr lang="en-US" altLang="ko-KR" sz="700" dirty="0"/>
              <a:t>.</a:t>
            </a:r>
          </a:p>
          <a:p>
            <a:r>
              <a:rPr lang="en-US" altLang="ko-KR" sz="700" dirty="0"/>
              <a:t>- </a:t>
            </a:r>
            <a:r>
              <a:rPr lang="ko-KR" altLang="en-US" sz="700" dirty="0"/>
              <a:t>상품은 기본 </a:t>
            </a:r>
            <a:r>
              <a:rPr lang="en-US" altLang="ko-KR" sz="700" dirty="0"/>
              <a:t>‘</a:t>
            </a:r>
            <a:r>
              <a:rPr lang="ko-KR" altLang="en-US" sz="700" dirty="0"/>
              <a:t>추천순</a:t>
            </a:r>
            <a:r>
              <a:rPr lang="en-US" altLang="ko-KR" sz="700" dirty="0"/>
              <a:t>’</a:t>
            </a:r>
            <a:r>
              <a:rPr lang="ko-KR" altLang="en-US" sz="700" dirty="0"/>
              <a:t>으로</a:t>
            </a:r>
            <a:r>
              <a:rPr lang="en-US" altLang="ko-KR" sz="700" dirty="0"/>
              <a:t> </a:t>
            </a:r>
            <a:r>
              <a:rPr lang="ko-KR" altLang="en-US" sz="700" dirty="0"/>
              <a:t>정렬되며</a:t>
            </a:r>
            <a:r>
              <a:rPr lang="en-US" altLang="ko-KR" sz="700" dirty="0"/>
              <a:t>, </a:t>
            </a:r>
            <a:r>
              <a:rPr lang="ko-KR" altLang="en-US" sz="700" dirty="0"/>
              <a:t>추천순 등록이 아예 되어 있지 않은 경우 추천순 </a:t>
            </a:r>
            <a:r>
              <a:rPr lang="en-US" altLang="ko-KR" sz="700" dirty="0"/>
              <a:t>= </a:t>
            </a:r>
            <a:r>
              <a:rPr lang="ko-KR" altLang="en-US" sz="700" dirty="0"/>
              <a:t>신상품순입니다</a:t>
            </a:r>
            <a:r>
              <a:rPr lang="en-US" altLang="ko-KR" sz="700" dirty="0"/>
              <a:t>.</a:t>
            </a:r>
          </a:p>
        </p:txBody>
      </p: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5EC5B6F5-7BB7-CFFF-CCAA-0057B9AC5B4C}"/>
              </a:ext>
            </a:extLst>
          </p:cNvPr>
          <p:cNvGrpSpPr/>
          <p:nvPr/>
        </p:nvGrpSpPr>
        <p:grpSpPr>
          <a:xfrm>
            <a:off x="11277438" y="2496727"/>
            <a:ext cx="273426" cy="200053"/>
            <a:chOff x="889701" y="2161677"/>
            <a:chExt cx="273426" cy="200053"/>
          </a:xfrm>
        </p:grpSpPr>
        <p:sp>
          <p:nvSpPr>
            <p:cNvPr id="70" name="이등변 삼각형 69">
              <a:extLst>
                <a:ext uri="{FF2B5EF4-FFF2-40B4-BE49-F238E27FC236}">
                  <a16:creationId xmlns:a16="http://schemas.microsoft.com/office/drawing/2014/main" id="{D47A707F-0936-7BD8-AF36-D4CB9884F1E2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EDD1F060-559C-FD70-4D4C-D43767943C21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72" name="Oval 593">
                <a:extLst>
                  <a:ext uri="{FF2B5EF4-FFF2-40B4-BE49-F238E27FC236}">
                    <a16:creationId xmlns:a16="http://schemas.microsoft.com/office/drawing/2014/main" id="{EBF39A68-8B2D-F034-184C-0D341ECD5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73" name="TextBox 14">
                <a:extLst>
                  <a:ext uri="{FF2B5EF4-FFF2-40B4-BE49-F238E27FC236}">
                    <a16:creationId xmlns:a16="http://schemas.microsoft.com/office/drawing/2014/main" id="{B2E064C5-BD26-EFC9-AF74-5EBFBF96B3DB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3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sp>
        <p:nvSpPr>
          <p:cNvPr id="74" name="사각형: 둥근 모서리 73">
            <a:extLst>
              <a:ext uri="{FF2B5EF4-FFF2-40B4-BE49-F238E27FC236}">
                <a16:creationId xmlns:a16="http://schemas.microsoft.com/office/drawing/2014/main" id="{0395B4A4-2A9D-7E90-9995-C04E58E5811A}"/>
              </a:ext>
            </a:extLst>
          </p:cNvPr>
          <p:cNvSpPr/>
          <p:nvPr/>
        </p:nvSpPr>
        <p:spPr>
          <a:xfrm>
            <a:off x="10670717" y="2189641"/>
            <a:ext cx="555278" cy="1456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여        </a:t>
            </a:r>
            <a:r>
              <a:rPr lang="ko-KR" altLang="en-US" sz="5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026674BC-F1E7-EEAC-1CED-DF20C9C5799F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3365583" y="291182"/>
            <a:ext cx="3327882" cy="1640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FF92FDB-7D69-6D63-226B-285C76D30047}"/>
              </a:ext>
            </a:extLst>
          </p:cNvPr>
          <p:cNvSpPr txBox="1"/>
          <p:nvPr/>
        </p:nvSpPr>
        <p:spPr>
          <a:xfrm>
            <a:off x="323445" y="272131"/>
            <a:ext cx="3578469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스토리 쇼핑 관리 </a:t>
            </a:r>
            <a:r>
              <a:rPr lang="en-US" altLang="ko-KR" sz="1000" b="1"/>
              <a:t>&gt; </a:t>
            </a:r>
            <a:r>
              <a:rPr lang="ko-KR" altLang="en-US" sz="1000" b="1"/>
              <a:t>상품 관리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533" y="2807557"/>
            <a:ext cx="4070984" cy="424731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/>
              <a:t>스토리 </a:t>
            </a:r>
            <a:r>
              <a:rPr lang="ko-KR" altLang="en-US" sz="900" dirty="0" smtClean="0"/>
              <a:t>쇼핑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 </a:t>
            </a:r>
            <a:r>
              <a:rPr lang="ko-KR" altLang="en-US" sz="900" dirty="0" smtClean="0"/>
              <a:t>상품 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onlineProduct</a:t>
            </a:r>
            <a:r>
              <a:rPr lang="en-US" altLang="ko-KR" sz="900" b="1" dirty="0"/>
              <a:t>)</a:t>
            </a:r>
            <a:r>
              <a:rPr lang="en-US" altLang="ko-KR" sz="900" b="1" dirty="0" smtClean="0"/>
              <a:t/>
            </a:r>
            <a:br>
              <a:rPr lang="en-US" altLang="ko-KR" sz="900" b="1" dirty="0" smtClean="0"/>
            </a:br>
            <a:r>
              <a:rPr lang="en-US" altLang="ko-KR" sz="900" b="1" dirty="0" smtClean="0"/>
              <a:t>  - if </a:t>
            </a:r>
            <a:r>
              <a:rPr lang="en-US" altLang="ko-KR" sz="900" b="1" dirty="0" smtClean="0"/>
              <a:t>mall is selected</a:t>
            </a:r>
            <a:r>
              <a:rPr lang="en-US" altLang="ko-KR" sz="900" b="1" dirty="0" smtClean="0"/>
              <a:t>, </a:t>
            </a:r>
            <a:r>
              <a:rPr lang="en-US" altLang="ko-KR" sz="900" b="1" dirty="0" smtClean="0"/>
              <a:t>add </a:t>
            </a:r>
            <a:r>
              <a:rPr lang="ko-KR" altLang="en-US" sz="900" b="1" dirty="0" smtClean="0"/>
              <a:t>추천 상품 </a:t>
            </a:r>
            <a:r>
              <a:rPr lang="ko-KR" altLang="en-US" sz="900" b="1" dirty="0" smtClean="0"/>
              <a:t>순서</a:t>
            </a:r>
            <a:r>
              <a:rPr lang="en-US" altLang="ko-KR" sz="900" b="1" dirty="0" smtClean="0"/>
              <a:t>/</a:t>
            </a:r>
            <a:r>
              <a:rPr lang="ko-KR" altLang="en-US" sz="900" b="1" dirty="0" smtClean="0"/>
              <a:t>노출 설정 </a:t>
            </a:r>
            <a:r>
              <a:rPr lang="en-US" altLang="ko-KR" sz="900" b="1" dirty="0" smtClean="0"/>
              <a:t>(product order/show setting) button next to Grid &gt; </a:t>
            </a:r>
            <a:r>
              <a:rPr lang="en-US" altLang="ko-KR" sz="900" b="1" dirty="0" smtClean="0"/>
              <a:t>Results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</a:t>
            </a:r>
            <a:r>
              <a:rPr lang="en-US" altLang="ko-KR" sz="900" dirty="0" smtClean="0">
                <a:solidFill>
                  <a:srgbClr val="FF0000"/>
                </a:solidFill>
              </a:rPr>
              <a:t>- refer to </a:t>
            </a:r>
            <a:r>
              <a:rPr lang="ko-KR" altLang="en-US" sz="900" dirty="0">
                <a:solidFill>
                  <a:srgbClr val="FF0000"/>
                </a:solidFill>
              </a:rPr>
              <a:t>스토리 </a:t>
            </a:r>
            <a:r>
              <a:rPr lang="ko-KR" altLang="en-US" sz="900" dirty="0" smtClean="0">
                <a:solidFill>
                  <a:srgbClr val="FF0000"/>
                </a:solidFill>
              </a:rPr>
              <a:t>오더 관리 </a:t>
            </a:r>
            <a:r>
              <a:rPr lang="en-US" altLang="ko-KR" sz="900" dirty="0">
                <a:solidFill>
                  <a:srgbClr val="FF0000"/>
                </a:solidFill>
              </a:rPr>
              <a:t>&gt; </a:t>
            </a:r>
            <a:r>
              <a:rPr lang="ko-KR" altLang="en-US" sz="900" dirty="0">
                <a:solidFill>
                  <a:srgbClr val="FF0000"/>
                </a:solidFill>
              </a:rPr>
              <a:t>상품 관리 </a:t>
            </a:r>
            <a:r>
              <a:rPr lang="en-US" altLang="ko-KR" sz="900" dirty="0" smtClean="0">
                <a:solidFill>
                  <a:srgbClr val="FF0000"/>
                </a:solidFill>
              </a:rPr>
              <a:t>(/</a:t>
            </a:r>
            <a:r>
              <a:rPr lang="en-US" altLang="ko-KR" sz="900" dirty="0" err="1" smtClean="0">
                <a:solidFill>
                  <a:srgbClr val="FF0000"/>
                </a:solidFill>
              </a:rPr>
              <a:t>storeProduct</a:t>
            </a:r>
            <a:r>
              <a:rPr lang="en-US" altLang="ko-KR" sz="900" dirty="0">
                <a:solidFill>
                  <a:srgbClr val="FF0000"/>
                </a:solidFill>
              </a:rPr>
              <a:t>)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</a:t>
            </a:r>
            <a:r>
              <a:rPr lang="en-US" altLang="ko-KR" sz="900" dirty="0" smtClean="0">
                <a:latin typeface="+mn-ea"/>
              </a:rPr>
              <a:t>.</a:t>
            </a:r>
            <a:r>
              <a:rPr lang="ko-KR" altLang="en-US" sz="900" b="1" dirty="0" smtClean="0">
                <a:latin typeface="+mn-ea"/>
              </a:rPr>
              <a:t>추천 </a:t>
            </a:r>
            <a:r>
              <a:rPr lang="ko-KR" altLang="en-US" sz="900" b="1" dirty="0" smtClean="0"/>
              <a:t>상품 </a:t>
            </a:r>
            <a:r>
              <a:rPr lang="ko-KR" altLang="en-US" sz="900" b="1" dirty="0"/>
              <a:t>순서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노출 설정 </a:t>
            </a:r>
            <a:r>
              <a:rPr lang="en-US" altLang="ko-KR" sz="900" b="1" dirty="0"/>
              <a:t>(product order/show setting</a:t>
            </a:r>
            <a:r>
              <a:rPr lang="en-US" altLang="ko-KR" sz="900" b="1" dirty="0" smtClean="0"/>
              <a:t>) modal</a:t>
            </a:r>
            <a:br>
              <a:rPr lang="en-US" altLang="ko-KR" sz="900" b="1" dirty="0" smtClean="0"/>
            </a:br>
            <a:r>
              <a:rPr lang="en-US" altLang="ko-KR" sz="900" b="1" dirty="0" smtClean="0"/>
              <a:t>  </a:t>
            </a:r>
            <a:r>
              <a:rPr lang="en-US" altLang="ko-KR" sz="900" dirty="0" smtClean="0">
                <a:latin typeface="+mn-ea"/>
              </a:rPr>
              <a:t>1</a:t>
            </a:r>
            <a:r>
              <a:rPr lang="en-US" altLang="ko-KR" sz="900" dirty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안내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  - </a:t>
            </a:r>
            <a:r>
              <a:rPr lang="en-US" altLang="ko-KR" sz="900" dirty="0" smtClean="0">
                <a:latin typeface="+mn-ea"/>
              </a:rPr>
              <a:t>show label and guide text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2) </a:t>
            </a:r>
            <a:r>
              <a:rPr lang="en-US" altLang="ko-KR" sz="900" dirty="0">
                <a:latin typeface="+mn-ea"/>
              </a:rPr>
              <a:t>(</a:t>
            </a:r>
            <a:r>
              <a:rPr lang="ko-KR" altLang="en-US" sz="900" dirty="0">
                <a:latin typeface="+mn-ea"/>
              </a:rPr>
              <a:t>추천순</a:t>
            </a:r>
            <a:r>
              <a:rPr lang="en-US" altLang="ko-KR" sz="900" dirty="0">
                <a:latin typeface="+mn-ea"/>
              </a:rPr>
              <a:t>) </a:t>
            </a:r>
            <a:r>
              <a:rPr lang="ko-KR" altLang="en-US" sz="900" dirty="0">
                <a:latin typeface="+mn-ea"/>
              </a:rPr>
              <a:t>상품 정렬 순서</a:t>
            </a:r>
            <a:r>
              <a:rPr lang="en-US" altLang="ko-KR" sz="900" dirty="0">
                <a:latin typeface="+mn-ea"/>
              </a:rPr>
              <a:t>/</a:t>
            </a:r>
            <a:r>
              <a:rPr lang="ko-KR" altLang="en-US" sz="900" dirty="0">
                <a:latin typeface="+mn-ea"/>
              </a:rPr>
              <a:t>노출 여부 선택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b="1" dirty="0" smtClean="0">
                <a:latin typeface="+mn-ea"/>
              </a:rPr>
              <a:t>display all product of current </a:t>
            </a:r>
            <a:r>
              <a:rPr lang="en-US" altLang="ko-KR" sz="900" b="1" dirty="0" err="1" smtClean="0">
                <a:latin typeface="+mn-ea"/>
              </a:rPr>
              <a:t>mall_code</a:t>
            </a:r>
            <a:r>
              <a:rPr lang="en-US" altLang="ko-KR" sz="900" b="1" dirty="0" smtClean="0">
                <a:latin typeface="+mn-ea"/>
              </a:rPr>
              <a:t> without pagination (with scroll)</a:t>
            </a:r>
            <a:br>
              <a:rPr lang="en-US" altLang="ko-KR" sz="900" b="1" dirty="0" smtClean="0">
                <a:latin typeface="+mn-ea"/>
              </a:rPr>
            </a:br>
            <a:r>
              <a:rPr lang="en-US" altLang="ko-KR" sz="900" b="1" dirty="0" smtClean="0">
                <a:latin typeface="+mn-ea"/>
              </a:rPr>
              <a:t>      + sort: </a:t>
            </a:r>
            <a:r>
              <a:rPr lang="en-US" altLang="ko-KR" sz="900" b="1" dirty="0" err="1" smtClean="0">
                <a:latin typeface="+mn-ea"/>
              </a:rPr>
              <a:t>st_product.show_order</a:t>
            </a:r>
            <a:r>
              <a:rPr lang="en-US" altLang="ko-KR" sz="900" b="1" dirty="0" smtClean="0">
                <a:latin typeface="+mn-ea"/>
              </a:rPr>
              <a:t> ASC (current </a:t>
            </a:r>
            <a:r>
              <a:rPr lang="en-US" altLang="ko-KR" sz="900" b="1" dirty="0" smtClean="0">
                <a:latin typeface="+mn-ea"/>
              </a:rPr>
              <a:t>Grid sort </a:t>
            </a:r>
            <a:r>
              <a:rPr lang="en-US" altLang="ko-KR" sz="900" b="1" dirty="0" smtClean="0">
                <a:latin typeface="+mn-ea"/>
              </a:rPr>
              <a:t>rule)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a)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번호 </a:t>
            </a:r>
            <a:r>
              <a:rPr lang="en-US" altLang="ko-KR" sz="900" dirty="0" smtClean="0">
                <a:latin typeface="+mn-ea"/>
              </a:rPr>
              <a:t>: logical no </a:t>
            </a:r>
            <a:r>
              <a:rPr lang="en-US" altLang="ko-KR" sz="900" b="1" dirty="0" smtClean="0">
                <a:latin typeface="+mn-ea"/>
              </a:rPr>
              <a:t>(start from 1)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상품명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st_product.product_name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가격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st_product.sale_price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순서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show_order</a:t>
            </a:r>
            <a:r>
              <a:rPr lang="en-US" altLang="ko-KR" sz="900" dirty="0" smtClean="0">
                <a:latin typeface="+mn-ea"/>
              </a:rPr>
              <a:t>}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 +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validation: number, min (&gt;=0)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ko-KR" altLang="en-US" sz="900" dirty="0" smtClean="0">
                <a:latin typeface="+mn-ea"/>
              </a:rPr>
              <a:t>상품 노출 여부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show_yn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 +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options: </a:t>
            </a:r>
            <a:r>
              <a:rPr lang="ko-KR" altLang="en-US" sz="900" dirty="0" smtClean="0">
                <a:latin typeface="+mn-ea"/>
              </a:rPr>
              <a:t>예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ko-KR" altLang="en-US" sz="900" dirty="0" smtClean="0">
                <a:latin typeface="+mn-ea"/>
              </a:rPr>
              <a:t>아니오 </a:t>
            </a:r>
            <a:r>
              <a:rPr lang="en-US" altLang="ko-KR" sz="900" dirty="0" smtClean="0">
                <a:latin typeface="+mn-ea"/>
              </a:rPr>
              <a:t>(Y/N)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ko-KR" altLang="en-US" sz="900" dirty="0" smtClean="0">
                <a:latin typeface="+mn-ea"/>
              </a:rPr>
              <a:t>저장 </a:t>
            </a:r>
            <a:r>
              <a:rPr lang="en-US" altLang="ko-KR" sz="900" dirty="0" smtClean="0">
                <a:latin typeface="+mn-ea"/>
              </a:rPr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- if clicks, show common save confirm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- if YES, do the process and alert common save complete </a:t>
            </a:r>
            <a:r>
              <a:rPr lang="en-US" altLang="ko-KR" sz="900" dirty="0" err="1" smtClean="0">
                <a:latin typeface="+mn-ea"/>
              </a:rPr>
              <a:t>msg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1</a:t>
            </a:r>
            <a:r>
              <a:rPr lang="en-US" altLang="ko-KR" sz="900" dirty="0">
                <a:latin typeface="+mn-ea"/>
              </a:rPr>
              <a:t>) </a:t>
            </a:r>
            <a:r>
              <a:rPr lang="en-US" altLang="ko-KR" sz="900" dirty="0" smtClean="0">
                <a:latin typeface="+mn-ea"/>
              </a:rPr>
              <a:t>process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a) </a:t>
            </a:r>
            <a:r>
              <a:rPr lang="en-US" altLang="ko-KR" sz="900" dirty="0" smtClean="0">
                <a:latin typeface="+mn-ea"/>
              </a:rPr>
              <a:t>UPDATE </a:t>
            </a:r>
            <a:r>
              <a:rPr lang="en-US" altLang="ko-KR" sz="900" dirty="0" err="1" smtClean="0">
                <a:latin typeface="+mn-ea"/>
              </a:rPr>
              <a:t>st_product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(</a:t>
            </a:r>
            <a:r>
              <a:rPr lang="en-US" altLang="ko-KR" sz="900" b="1" dirty="0" smtClean="0">
                <a:latin typeface="+mn-ea"/>
              </a:rPr>
              <a:t>update </a:t>
            </a:r>
            <a:r>
              <a:rPr lang="en-US" altLang="ko-KR" sz="900" b="1" dirty="0">
                <a:latin typeface="+mn-ea"/>
              </a:rPr>
              <a:t>products which </a:t>
            </a:r>
            <a:r>
              <a:rPr lang="ko-KR" altLang="en-US" sz="900" b="1" dirty="0">
                <a:latin typeface="+mn-ea"/>
              </a:rPr>
              <a:t>순서</a:t>
            </a:r>
            <a:r>
              <a:rPr lang="en-US" altLang="ko-KR" sz="900" b="1" dirty="0">
                <a:latin typeface="+mn-ea"/>
              </a:rPr>
              <a:t>(</a:t>
            </a:r>
            <a:r>
              <a:rPr lang="en-US" altLang="ko-KR" sz="900" b="1" dirty="0" err="1">
                <a:latin typeface="+mn-ea"/>
              </a:rPr>
              <a:t>show_order</a:t>
            </a:r>
            <a:r>
              <a:rPr lang="en-US" altLang="ko-KR" sz="900" b="1" dirty="0">
                <a:latin typeface="+mn-ea"/>
              </a:rPr>
              <a:t>) or </a:t>
            </a:r>
            <a:r>
              <a:rPr lang="ko-KR" altLang="en-US" sz="900" b="1" dirty="0">
                <a:latin typeface="+mn-ea"/>
              </a:rPr>
              <a:t>상품 노출 여부</a:t>
            </a:r>
            <a:r>
              <a:rPr lang="en-US" altLang="ko-KR" sz="900" b="1" dirty="0">
                <a:latin typeface="+mn-ea"/>
              </a:rPr>
              <a:t>(</a:t>
            </a:r>
            <a:r>
              <a:rPr lang="en-US" altLang="ko-KR" sz="900" b="1" dirty="0" err="1">
                <a:latin typeface="+mn-ea"/>
              </a:rPr>
              <a:t>show_yn</a:t>
            </a:r>
            <a:r>
              <a:rPr lang="en-US" altLang="ko-KR" sz="900" b="1" dirty="0">
                <a:latin typeface="+mn-ea"/>
              </a:rPr>
              <a:t>) is </a:t>
            </a:r>
            <a:r>
              <a:rPr lang="en-US" altLang="ko-KR" sz="900" b="1" dirty="0" smtClean="0">
                <a:latin typeface="+mn-ea"/>
              </a:rPr>
              <a:t>changed)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</a:t>
            </a:r>
            <a:r>
              <a:rPr lang="en-US" altLang="ko-KR" sz="900" dirty="0" err="1" smtClean="0">
                <a:latin typeface="+mn-ea"/>
              </a:rPr>
              <a:t>show_order</a:t>
            </a:r>
            <a:r>
              <a:rPr lang="en-US" altLang="ko-KR" sz="900" dirty="0" smtClean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show_yn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</a:t>
            </a:r>
            <a:r>
              <a:rPr lang="en-US" altLang="ko-KR" sz="900" dirty="0" err="1" smtClean="0">
                <a:latin typeface="+mn-ea"/>
              </a:rPr>
              <a:t>mod_date</a:t>
            </a:r>
            <a:r>
              <a:rPr lang="en-US" altLang="ko-KR" sz="900" dirty="0" smtClean="0">
                <a:latin typeface="+mn-ea"/>
              </a:rPr>
              <a:t> / </a:t>
            </a:r>
            <a:r>
              <a:rPr lang="en-US" altLang="ko-KR" sz="900" dirty="0" err="1" smtClean="0">
                <a:latin typeface="+mn-ea"/>
              </a:rPr>
              <a:t>mod_user_seq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813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520</Words>
  <Application>Microsoft Office PowerPoint</Application>
  <PresentationFormat>Widescreen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KoPub돋움체 Medium</vt:lpstr>
      <vt:lpstr>Pretendard</vt:lpstr>
      <vt:lpstr>맑은 고딕</vt:lpstr>
      <vt:lpstr>Arial</vt:lpstr>
      <vt:lpstr>Segoe UI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7</cp:revision>
  <dcterms:created xsi:type="dcterms:W3CDTF">2023-10-31T09:40:09Z</dcterms:created>
  <dcterms:modified xsi:type="dcterms:W3CDTF">2023-11-01T04:04:17Z</dcterms:modified>
</cp:coreProperties>
</file>