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AFB"/>
    <a:srgbClr val="FFFFFF"/>
    <a:srgbClr val="797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54E9EE-E28D-7CF0-899D-D2FA6B935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4DACF59-E252-F4A5-1B82-1DF4566D7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0C8803-62A2-D1A9-ED77-E67AB56A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1C8E1F-5153-EFB4-D675-5F3CDFF5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59DD43-3FF3-2C8A-C192-2025FB8E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6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B809CA-D7B4-D00C-8DBA-8D84AA87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6C4B795-B7F3-813D-26DE-B170B4583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CC94FC-51FD-F60B-FFF5-05DC358E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14AFEA-AAA3-10A1-DDF6-BB8FB516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96FC21-2F86-419C-46ED-F6957692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227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DB0DDE5-F1BD-E2F3-E6D1-67C00B937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7DD4A5-349A-BDAE-ED57-1810B2DD1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789D8E-28C2-BE9C-3E0F-F9BF66EB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2FE32A-72CC-DEDE-C2F2-09C156BA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A8BA07-4381-0A10-A08E-58359DC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53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96AF8D-06F7-F899-18E8-73DB2793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8D4766-5D66-833D-4A8B-613FFA1D9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31CBA1-935C-9BFC-B062-236EC7B3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0E9AED-3BDF-9400-5A71-FB4007EBF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0D7034-958B-F30E-6E4E-DF1B23AC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45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83E347-A32D-9BAE-AAC1-2B7F792A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F822F5A-CF54-B722-5543-A3F6A6429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8D6B91-07A9-6E72-34FF-99A883E3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D5AEB5-65EA-51F6-452D-171C8498E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5EB5D6-0E14-5583-B2A8-CB926FCA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23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F26838-5594-CC8B-F715-C1BD3B37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0B6E53-04F6-D7D9-FEFE-BF3A2251C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721FA54-6431-8533-B89B-6E84DE64E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EED6F72-76E6-3D8C-5743-2CF52F03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AFA524-8B33-76F8-963C-1CA25612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9C7B13-A9A7-5102-2BE4-663D8CCF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375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EA441A-88E1-8CB2-0D6F-146FAFD84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DA15AD-00D7-840E-7AE7-21A4D266F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4F47CFC-1FC2-CC68-93B9-A4465F400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13F280F-F97B-CA23-1AF7-2F8BD46C8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006F11C-4259-39EF-AC21-9CE98C1B9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24833D-062E-4175-5B61-77887E9C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A1EA5E4-AFD9-1E95-76BB-6D940BE6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5DEA27A-87B0-A01B-821A-BD0F3167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8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FBDEDE-8E13-6C23-E154-E78B226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F14DCB3-82D5-41A8-D851-22B7C102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27F20A-427B-EB18-EDE5-D23366B9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69B59CB-0C62-1BED-467E-4BA9D66F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1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06A4E4B-C4C5-35F9-798D-25DF67D4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1102EF-FAAB-C8CF-E61F-C0AAF3BA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7CE06A-26DC-A6A7-AD13-609DC213D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972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C65FD4-6C74-6F0F-CE04-137A4169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555607-03C6-FF3C-D0A5-3E8ABF07D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FF48734-DF92-482A-E325-4D13E99A6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2AD42C-63F6-1BFB-0381-05D218ED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F29315-0C2E-268F-6185-6545EDBA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B04371-A14A-B909-E1B0-A7947224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9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6DE911-0B35-2A1E-505D-7301AC5D5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E733F42-3206-8AC8-CA66-8438B70BA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6868D19-A1B8-B9BC-F8EC-9A5577831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4F9C8C-355E-87AE-DBB6-74B274FC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2EC539-C83A-E881-5380-3603CCD5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150A00-44E1-A7C2-44C9-7FDD3568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28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56006ED-027B-47D5-A492-25490F432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5B880B-7506-B265-072D-0D7B06660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66141E-1FF5-D3DF-EB6F-29B2AD487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3B32-4AEB-4E53-879A-9A70B36244AD}" type="datetimeFigureOut">
              <a:rPr lang="ko-KR" altLang="en-US" smtClean="0"/>
              <a:t>2023-11-11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1586EF-6BC6-01BC-B629-619B5BDBB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AA64B7-98A9-9391-4FE9-A9ECA9543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C8077-9405-4EBC-9849-8C77CBD866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3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258E70-29E3-0DC7-194C-FD0681FE4F65}"/>
              </a:ext>
            </a:extLst>
          </p:cNvPr>
          <p:cNvSpPr txBox="1"/>
          <p:nvPr/>
        </p:nvSpPr>
        <p:spPr>
          <a:xfrm>
            <a:off x="2684585" y="3036585"/>
            <a:ext cx="682283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500" b="1"/>
              <a:t>광고성 </a:t>
            </a:r>
            <a:r>
              <a:rPr lang="en-US" altLang="ko-KR" sz="4500" b="1"/>
              <a:t>PUSH </a:t>
            </a:r>
            <a:r>
              <a:rPr lang="ko-KR" altLang="en-US" sz="4500" b="1"/>
              <a:t>알림 발송</a:t>
            </a:r>
          </a:p>
        </p:txBody>
      </p:sp>
    </p:spTree>
    <p:extLst>
      <p:ext uri="{BB962C8B-B14F-4D97-AF65-F5344CB8AC3E}">
        <p14:creationId xmlns:p14="http://schemas.microsoft.com/office/powerpoint/2010/main" val="5926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4820CAD-9951-5BB9-ABF8-9A5B61F3CD9E}"/>
              </a:ext>
            </a:extLst>
          </p:cNvPr>
          <p:cNvSpPr txBox="1"/>
          <p:nvPr/>
        </p:nvSpPr>
        <p:spPr>
          <a:xfrm>
            <a:off x="457200" y="470919"/>
            <a:ext cx="79130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/>
              <a:t>공지 관리 </a:t>
            </a:r>
            <a:r>
              <a:rPr lang="en-US" altLang="ko-KR" sz="1000" b="1" dirty="0"/>
              <a:t>&gt; </a:t>
            </a:r>
            <a:r>
              <a:rPr lang="ko-KR" altLang="en-US" sz="1000" b="1" dirty="0"/>
              <a:t>광고성 </a:t>
            </a:r>
            <a:r>
              <a:rPr lang="en-US" altLang="ko-KR" sz="1000" b="1" dirty="0"/>
              <a:t>PUSH </a:t>
            </a:r>
            <a:r>
              <a:rPr lang="ko-KR" altLang="en-US" sz="1000" b="1" dirty="0"/>
              <a:t>알림 발송</a:t>
            </a:r>
            <a:endParaRPr lang="en-US" altLang="ko-KR" sz="1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D37C4C-81F5-D813-1D77-DD01CA13CC08}"/>
              </a:ext>
            </a:extLst>
          </p:cNvPr>
          <p:cNvSpPr txBox="1"/>
          <p:nvPr/>
        </p:nvSpPr>
        <p:spPr>
          <a:xfrm>
            <a:off x="457201" y="843127"/>
            <a:ext cx="8792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/>
              <a:t>PUSH </a:t>
            </a:r>
            <a:r>
              <a:rPr lang="ko-KR" altLang="en-US" sz="1000"/>
              <a:t>제목</a:t>
            </a:r>
            <a:endParaRPr lang="en-US" altLang="ko-KR" sz="1000"/>
          </a:p>
          <a:p>
            <a:endParaRPr lang="en-US" altLang="ko-KR" sz="1000"/>
          </a:p>
          <a:p>
            <a:r>
              <a:rPr lang="en-US" altLang="ko-KR" sz="1000"/>
              <a:t>PUSH</a:t>
            </a:r>
            <a:r>
              <a:rPr lang="ko-KR" altLang="en-US" sz="1000"/>
              <a:t> 내용</a:t>
            </a:r>
            <a:endParaRPr lang="en-US" altLang="ko-KR" sz="10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B19C1F8F-6A5F-6E0C-3605-A408EAFC6131}"/>
              </a:ext>
            </a:extLst>
          </p:cNvPr>
          <p:cNvSpPr/>
          <p:nvPr/>
        </p:nvSpPr>
        <p:spPr>
          <a:xfrm>
            <a:off x="1336431" y="852653"/>
            <a:ext cx="3052689" cy="2189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7A06C234-0641-7BC6-B6FF-DF1FEEA5958A}"/>
              </a:ext>
            </a:extLst>
          </p:cNvPr>
          <p:cNvSpPr/>
          <p:nvPr/>
        </p:nvSpPr>
        <p:spPr>
          <a:xfrm>
            <a:off x="1336430" y="1158394"/>
            <a:ext cx="3052689" cy="2189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1581B53A-4EF9-5639-3F22-DAC9855CDF58}"/>
              </a:ext>
            </a:extLst>
          </p:cNvPr>
          <p:cNvSpPr/>
          <p:nvPr/>
        </p:nvSpPr>
        <p:spPr>
          <a:xfrm>
            <a:off x="8518569" y="1498374"/>
            <a:ext cx="530469" cy="21891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조회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BE659E-F0A7-737D-C956-128CC0340D25}"/>
              </a:ext>
            </a:extLst>
          </p:cNvPr>
          <p:cNvSpPr txBox="1"/>
          <p:nvPr/>
        </p:nvSpPr>
        <p:spPr>
          <a:xfrm>
            <a:off x="457201" y="2138527"/>
            <a:ext cx="8792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/>
              <a:t>000 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1FD793-E2B6-E01D-6F94-749F4620D72E}"/>
              </a:ext>
            </a:extLst>
          </p:cNvPr>
          <p:cNvSpPr txBox="1"/>
          <p:nvPr/>
        </p:nvSpPr>
        <p:spPr>
          <a:xfrm>
            <a:off x="457200" y="2668997"/>
            <a:ext cx="10014438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PUSH </a:t>
            </a:r>
            <a:r>
              <a:rPr lang="ko-KR" altLang="en-US" sz="1000"/>
              <a:t>제목                     발송일시                                  </a:t>
            </a:r>
            <a:r>
              <a:rPr lang="en-US" altLang="ko-KR" sz="1000"/>
              <a:t>PUSH </a:t>
            </a:r>
            <a:r>
              <a:rPr lang="ko-KR" altLang="en-US" sz="1000"/>
              <a:t>내용                                    </a:t>
            </a:r>
            <a:endParaRPr lang="en-US" altLang="ko-KR" sz="1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F9EEF3-4377-29E0-10B8-A9E4A7A3CB8B}"/>
              </a:ext>
            </a:extLst>
          </p:cNvPr>
          <p:cNvSpPr txBox="1"/>
          <p:nvPr/>
        </p:nvSpPr>
        <p:spPr>
          <a:xfrm>
            <a:off x="5433642" y="838868"/>
            <a:ext cx="8792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발송일</a:t>
            </a:r>
            <a:endParaRPr lang="en-US" altLang="ko-KR" sz="100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0CD7AE5-F011-0221-CE55-2BF2509B3D1F}"/>
              </a:ext>
            </a:extLst>
          </p:cNvPr>
          <p:cNvSpPr/>
          <p:nvPr/>
        </p:nvSpPr>
        <p:spPr>
          <a:xfrm>
            <a:off x="6110654" y="851203"/>
            <a:ext cx="1081454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달력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5ABB7739-A855-31AB-7B30-0246C91BBCDA}"/>
              </a:ext>
            </a:extLst>
          </p:cNvPr>
          <p:cNvSpPr/>
          <p:nvPr/>
        </p:nvSpPr>
        <p:spPr>
          <a:xfrm>
            <a:off x="7253653" y="856345"/>
            <a:ext cx="1081454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달력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CC0BDE-F997-85F0-C2E7-DD7FFA28129D}"/>
              </a:ext>
            </a:extLst>
          </p:cNvPr>
          <p:cNvSpPr txBox="1"/>
          <p:nvPr/>
        </p:nvSpPr>
        <p:spPr>
          <a:xfrm>
            <a:off x="457200" y="2990317"/>
            <a:ext cx="10014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accent5"/>
                </a:solidFill>
              </a:rPr>
              <a:t>PUSH </a:t>
            </a:r>
            <a:r>
              <a:rPr lang="ko-KR" altLang="en-US" sz="1000" dirty="0">
                <a:solidFill>
                  <a:schemeClr val="accent5"/>
                </a:solidFill>
              </a:rPr>
              <a:t>제목                     </a:t>
            </a:r>
            <a:r>
              <a:rPr lang="en-US" altLang="ko-KR" sz="1000" dirty="0" err="1"/>
              <a:t>yyyy</a:t>
            </a:r>
            <a:r>
              <a:rPr lang="en-US" altLang="ko-KR" sz="1000" dirty="0"/>
              <a:t>-mm-</a:t>
            </a:r>
            <a:r>
              <a:rPr lang="en-US" altLang="ko-KR" sz="1000" dirty="0" err="1"/>
              <a:t>dd</a:t>
            </a:r>
            <a:r>
              <a:rPr lang="en-US" altLang="ko-KR" sz="1000" dirty="0"/>
              <a:t> </a:t>
            </a:r>
            <a:r>
              <a:rPr lang="en-US" altLang="ko-KR" sz="1000" dirty="0" err="1"/>
              <a:t>hh:mm:ss</a:t>
            </a:r>
            <a:r>
              <a:rPr lang="ko-KR" altLang="en-US" sz="1000" dirty="0"/>
              <a:t>                </a:t>
            </a:r>
            <a:r>
              <a:rPr lang="en-US" altLang="ko-KR" sz="1000" dirty="0"/>
              <a:t>PUSH </a:t>
            </a:r>
            <a:r>
              <a:rPr lang="ko-KR" altLang="en-US" sz="1000" dirty="0"/>
              <a:t>내용                                    </a:t>
            </a:r>
            <a:endParaRPr lang="en-US" altLang="ko-KR" sz="1000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E29C1F7F-CFFC-8503-31F6-E23EB817F896}"/>
              </a:ext>
            </a:extLst>
          </p:cNvPr>
          <p:cNvSpPr/>
          <p:nvPr/>
        </p:nvSpPr>
        <p:spPr>
          <a:xfrm>
            <a:off x="9941169" y="2374987"/>
            <a:ext cx="530469" cy="21891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추가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9443093-EC42-3D51-DD7D-F4C30E78103A}"/>
              </a:ext>
            </a:extLst>
          </p:cNvPr>
          <p:cNvSpPr/>
          <p:nvPr/>
        </p:nvSpPr>
        <p:spPr>
          <a:xfrm>
            <a:off x="8920089" y="441184"/>
            <a:ext cx="2042160" cy="3976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광고성 </a:t>
            </a:r>
            <a:r>
              <a:rPr lang="en-US" altLang="ko-KR" sz="800">
                <a:solidFill>
                  <a:schemeClr val="tx1"/>
                </a:solidFill>
              </a:rPr>
              <a:t>push </a:t>
            </a:r>
            <a:r>
              <a:rPr lang="ko-KR" altLang="en-US" sz="800">
                <a:solidFill>
                  <a:schemeClr val="tx1"/>
                </a:solidFill>
              </a:rPr>
              <a:t>알림 발송을 위한 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ko-KR" altLang="en-US" sz="800">
                <a:solidFill>
                  <a:schemeClr val="tx1"/>
                </a:solidFill>
              </a:rPr>
              <a:t>신규 페이지입니다 </a:t>
            </a:r>
            <a:r>
              <a:rPr lang="en-US" altLang="ko-KR" sz="800">
                <a:solidFill>
                  <a:schemeClr val="tx1"/>
                </a:solidFill>
              </a:rPr>
              <a:t>!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53653" y="3112960"/>
            <a:ext cx="3897686" cy="30008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</a:t>
            </a:r>
          </a:p>
          <a:p>
            <a:r>
              <a:rPr lang="en-US" altLang="ko-KR" sz="900" dirty="0" smtClean="0"/>
              <a:t>  - </a:t>
            </a:r>
            <a:r>
              <a:rPr lang="ko-KR" altLang="en-US" sz="900" dirty="0" smtClean="0"/>
              <a:t>공지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광고성 </a:t>
            </a:r>
            <a:r>
              <a:rPr lang="en-US" altLang="ko-KR" sz="900" dirty="0"/>
              <a:t>PUSH </a:t>
            </a:r>
            <a:r>
              <a:rPr lang="ko-KR" altLang="en-US" sz="900" dirty="0"/>
              <a:t>알림 </a:t>
            </a:r>
            <a:r>
              <a:rPr lang="ko-KR" altLang="en-US" sz="900" dirty="0" smtClean="0"/>
              <a:t>발송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pushMessage</a:t>
            </a:r>
            <a:r>
              <a:rPr lang="en-US" altLang="ko-KR" sz="900" b="1" dirty="0" smtClean="0"/>
              <a:t>)</a:t>
            </a: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2.search area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PUSH </a:t>
            </a:r>
            <a:r>
              <a:rPr lang="ko-KR" altLang="en-US" sz="900" dirty="0" smtClean="0"/>
              <a:t>제목 </a:t>
            </a:r>
            <a:r>
              <a:rPr lang="en-US" altLang="ko-KR" sz="900" dirty="0" smtClean="0"/>
              <a:t>: {</a:t>
            </a:r>
            <a:r>
              <a:rPr lang="en-US" altLang="ko-KR" sz="900" dirty="0" smtClean="0"/>
              <a:t>title} LIKE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발송일 </a:t>
            </a:r>
            <a:r>
              <a:rPr lang="en-US" altLang="ko-KR" sz="900" dirty="0" smtClean="0"/>
              <a:t>: 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datepicker</a:t>
            </a:r>
            <a:r>
              <a:rPr lang="en-US" altLang="ko-KR" sz="900" dirty="0" smtClean="0"/>
              <a:t>) : {</a:t>
            </a:r>
            <a:r>
              <a:rPr lang="en-US" altLang="ko-KR" sz="900" dirty="0" err="1" smtClean="0"/>
              <a:t>send_date</a:t>
            </a:r>
            <a:r>
              <a:rPr lang="en-US" altLang="ko-KR" sz="900" dirty="0" smtClean="0"/>
              <a:t>} (from)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dirty="0" err="1"/>
              <a:t>inputbox</a:t>
            </a:r>
            <a:r>
              <a:rPr lang="en-US" altLang="ko-KR" sz="900" dirty="0"/>
              <a:t> (</a:t>
            </a:r>
            <a:r>
              <a:rPr lang="en-US" altLang="ko-KR" sz="900" dirty="0" err="1"/>
              <a:t>datepicker</a:t>
            </a:r>
            <a:r>
              <a:rPr lang="en-US" altLang="ko-KR" sz="900" dirty="0"/>
              <a:t>) 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send_date</a:t>
            </a:r>
            <a:r>
              <a:rPr lang="en-US" altLang="ko-KR" sz="900" dirty="0" smtClean="0"/>
              <a:t>} (to)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smtClean="0"/>
              <a:t>PUSH </a:t>
            </a:r>
            <a:r>
              <a:rPr lang="ko-KR" altLang="en-US" sz="900" dirty="0" smtClean="0"/>
              <a:t>내뇽 </a:t>
            </a:r>
            <a:r>
              <a:rPr lang="en-US" altLang="ko-KR" sz="900" dirty="0" smtClean="0"/>
              <a:t>: {content} LIKE</a:t>
            </a:r>
          </a:p>
          <a:p>
            <a:r>
              <a:rPr lang="en-US" altLang="ko-KR" sz="900" dirty="0" smtClean="0"/>
              <a:t>3.Grid</a:t>
            </a:r>
          </a:p>
          <a:p>
            <a:r>
              <a:rPr lang="en-US" altLang="ko-KR" sz="900" dirty="0" smtClean="0"/>
              <a:t> 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DB: </a:t>
            </a:r>
            <a:r>
              <a:rPr lang="en-US" altLang="ko-KR" sz="900" dirty="0" err="1" smtClean="0"/>
              <a:t>st_message_push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conditions: set by search options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sort: </a:t>
            </a:r>
            <a:r>
              <a:rPr lang="en-US" altLang="ko-KR" sz="900" dirty="0" err="1" smtClean="0"/>
              <a:t>reg_date</a:t>
            </a:r>
            <a:r>
              <a:rPr lang="en-US" altLang="ko-KR" sz="900" dirty="0" smtClean="0"/>
              <a:t> DESC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2)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a) PUSH </a:t>
            </a:r>
            <a:r>
              <a:rPr lang="ko-KR" altLang="en-US" sz="900" dirty="0" smtClean="0"/>
              <a:t>제목 </a:t>
            </a:r>
            <a:r>
              <a:rPr lang="en-US" altLang="ko-KR" sz="900" dirty="0" smtClean="0"/>
              <a:t>: {title}</a:t>
            </a:r>
            <a:br>
              <a:rPr lang="en-US" altLang="ko-KR" sz="900" dirty="0" smtClean="0"/>
            </a:br>
            <a:r>
              <a:rPr lang="en-US" altLang="ko-KR" sz="900" dirty="0" smtClean="0"/>
              <a:t>        + if link clicks, move to details page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b) </a:t>
            </a:r>
            <a:r>
              <a:rPr lang="ko-KR" altLang="en-US" sz="900" dirty="0" smtClean="0"/>
              <a:t>발송일시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send_date</a:t>
            </a:r>
            <a:r>
              <a:rPr lang="en-US" altLang="ko-KR" sz="900" dirty="0" smtClean="0"/>
              <a:t>} (format: </a:t>
            </a:r>
            <a:r>
              <a:rPr lang="en-US" altLang="ko-KR" sz="900" dirty="0" err="1" smtClean="0"/>
              <a:t>yyyy</a:t>
            </a:r>
            <a:r>
              <a:rPr lang="en-US" altLang="ko-KR" sz="900" dirty="0" smtClean="0"/>
              <a:t>-mm-</a:t>
            </a:r>
            <a:r>
              <a:rPr lang="en-US" altLang="ko-KR" sz="900" dirty="0" err="1" smtClean="0"/>
              <a:t>dd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hh:mm:ss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c) PUSH </a:t>
            </a:r>
            <a:r>
              <a:rPr lang="ko-KR" altLang="en-US" sz="900" dirty="0" smtClean="0"/>
              <a:t>내용 </a:t>
            </a:r>
            <a:r>
              <a:rPr lang="en-US" altLang="ko-KR" sz="900" dirty="0" smtClean="0"/>
              <a:t>: {content}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en-US" altLang="ko-KR" sz="900" dirty="0" smtClean="0"/>
              <a:t>buttons</a:t>
            </a:r>
          </a:p>
          <a:p>
            <a:r>
              <a:rPr lang="en-US" altLang="ko-KR" sz="900" dirty="0" smtClean="0"/>
              <a:t>    a) </a:t>
            </a:r>
            <a:r>
              <a:rPr lang="ko-KR" altLang="en-US" sz="900" dirty="0" smtClean="0"/>
              <a:t>추가 </a:t>
            </a:r>
            <a:r>
              <a:rPr lang="en-US" altLang="ko-KR" sz="900" dirty="0" smtClean="0"/>
              <a:t>(Add) : if clicks, move to Add page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48697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4820CAD-9951-5BB9-ABF8-9A5B61F3CD9E}"/>
              </a:ext>
            </a:extLst>
          </p:cNvPr>
          <p:cNvSpPr txBox="1"/>
          <p:nvPr/>
        </p:nvSpPr>
        <p:spPr>
          <a:xfrm>
            <a:off x="457200" y="470919"/>
            <a:ext cx="79130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공지 관리 </a:t>
            </a:r>
            <a:r>
              <a:rPr lang="en-US" altLang="ko-KR" sz="1000" b="1"/>
              <a:t>&gt; </a:t>
            </a:r>
            <a:r>
              <a:rPr lang="ko-KR" altLang="en-US" sz="1000" b="1"/>
              <a:t>광고성 </a:t>
            </a:r>
            <a:r>
              <a:rPr lang="en-US" altLang="ko-KR" sz="1000" b="1"/>
              <a:t>PUSH </a:t>
            </a:r>
            <a:r>
              <a:rPr lang="ko-KR" altLang="en-US" sz="1000" b="1"/>
              <a:t>알림 발송 </a:t>
            </a:r>
            <a:r>
              <a:rPr lang="en-US" altLang="ko-KR" sz="1000" b="1"/>
              <a:t>&gt; </a:t>
            </a:r>
            <a:r>
              <a:rPr lang="ko-KR" altLang="en-US" sz="1000" b="1"/>
              <a:t>추가</a:t>
            </a:r>
            <a:endParaRPr lang="en-US" altLang="ko-KR" sz="1000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1FD793-E2B6-E01D-6F94-749F4620D72E}"/>
              </a:ext>
            </a:extLst>
          </p:cNvPr>
          <p:cNvSpPr txBox="1"/>
          <p:nvPr/>
        </p:nvSpPr>
        <p:spPr>
          <a:xfrm>
            <a:off x="457200" y="1121551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>
                <a:solidFill>
                  <a:srgbClr val="C00000"/>
                </a:solidFill>
              </a:rPr>
              <a:t>*</a:t>
            </a:r>
            <a:r>
              <a:rPr lang="en-US" altLang="ko-KR" sz="1000"/>
              <a:t>PUSH </a:t>
            </a:r>
            <a:r>
              <a:rPr lang="ko-KR" altLang="en-US" sz="1000"/>
              <a:t>제목</a:t>
            </a:r>
            <a:endParaRPr lang="en-US" altLang="ko-KR" sz="100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44AD56B3-7DBC-3922-8E9B-C47A41F3A11F}"/>
              </a:ext>
            </a:extLst>
          </p:cNvPr>
          <p:cNvSpPr/>
          <p:nvPr/>
        </p:nvSpPr>
        <p:spPr>
          <a:xfrm>
            <a:off x="1580858" y="1130343"/>
            <a:ext cx="3052689" cy="2189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86AA39-26B4-6346-6984-B382FA3099FE}"/>
              </a:ext>
            </a:extLst>
          </p:cNvPr>
          <p:cNvSpPr txBox="1"/>
          <p:nvPr/>
        </p:nvSpPr>
        <p:spPr>
          <a:xfrm>
            <a:off x="1525172" y="1393051"/>
            <a:ext cx="47437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*PUSH </a:t>
            </a:r>
            <a:r>
              <a:rPr lang="ko-KR" altLang="en-US" sz="800"/>
              <a:t>알림을 보냈을 경우</a:t>
            </a:r>
            <a:r>
              <a:rPr lang="en-US" altLang="ko-KR" sz="800"/>
              <a:t>, </a:t>
            </a:r>
            <a:r>
              <a:rPr lang="ko-KR" altLang="en-US" sz="800"/>
              <a:t>알림에 표시되는 제목입니다</a:t>
            </a:r>
            <a:r>
              <a:rPr lang="en-US" altLang="ko-KR" sz="800"/>
              <a:t>. </a:t>
            </a:r>
            <a:r>
              <a:rPr lang="ko-KR" altLang="en-US" sz="800"/>
              <a:t>내용이 길 경우 잘림이 있을 수 있습니다</a:t>
            </a:r>
            <a:r>
              <a:rPr lang="en-US" altLang="ko-KR" sz="80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054814-1190-205C-2B95-DBB362DBD9B5}"/>
              </a:ext>
            </a:extLst>
          </p:cNvPr>
          <p:cNvSpPr txBox="1"/>
          <p:nvPr/>
        </p:nvSpPr>
        <p:spPr>
          <a:xfrm>
            <a:off x="513617" y="1789767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>
                <a:solidFill>
                  <a:srgbClr val="C00000"/>
                </a:solidFill>
              </a:rPr>
              <a:t>*</a:t>
            </a:r>
            <a:r>
              <a:rPr lang="en-US" altLang="ko-KR" sz="1000"/>
              <a:t>PUSH </a:t>
            </a:r>
            <a:r>
              <a:rPr lang="ko-KR" altLang="en-US" sz="1000"/>
              <a:t>내용</a:t>
            </a:r>
            <a:endParaRPr lang="en-US" altLang="ko-KR" sz="100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0CD28F1-71DD-6776-B97B-6707BD04B7ED}"/>
              </a:ext>
            </a:extLst>
          </p:cNvPr>
          <p:cNvSpPr/>
          <p:nvPr/>
        </p:nvSpPr>
        <p:spPr>
          <a:xfrm>
            <a:off x="1589650" y="1798559"/>
            <a:ext cx="3734824" cy="570013"/>
          </a:xfrm>
          <a:prstGeom prst="roundRect">
            <a:avLst>
              <a:gd name="adj" fmla="val 8312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E2E7B5-59F5-E31C-CD19-C404F9C891D2}"/>
              </a:ext>
            </a:extLst>
          </p:cNvPr>
          <p:cNvSpPr txBox="1"/>
          <p:nvPr/>
        </p:nvSpPr>
        <p:spPr>
          <a:xfrm>
            <a:off x="1533964" y="2404167"/>
            <a:ext cx="4224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*PUSH </a:t>
            </a:r>
            <a:r>
              <a:rPr lang="ko-KR" altLang="en-US" sz="800"/>
              <a:t>알림을 보냈을 경우</a:t>
            </a:r>
            <a:r>
              <a:rPr lang="en-US" altLang="ko-KR" sz="800"/>
              <a:t>, </a:t>
            </a:r>
            <a:r>
              <a:rPr lang="ko-KR" altLang="en-US" sz="800"/>
              <a:t>알림함의 제목 아래 표시되는 내용입니다</a:t>
            </a:r>
            <a:r>
              <a:rPr lang="en-US" altLang="ko-KR" sz="80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D52FD-7C8D-EC60-D92E-498FC702B545}"/>
              </a:ext>
            </a:extLst>
          </p:cNvPr>
          <p:cNvSpPr txBox="1"/>
          <p:nvPr/>
        </p:nvSpPr>
        <p:spPr>
          <a:xfrm>
            <a:off x="509952" y="2824497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연결 링크 </a:t>
            </a:r>
            <a:r>
              <a:rPr lang="en-US" altLang="ko-KR" sz="1000"/>
              <a:t>URL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52BDFDF-E11C-6EBD-4E27-DEB7B0E1E464}"/>
              </a:ext>
            </a:extLst>
          </p:cNvPr>
          <p:cNvSpPr/>
          <p:nvPr/>
        </p:nvSpPr>
        <p:spPr>
          <a:xfrm>
            <a:off x="1591406" y="2833289"/>
            <a:ext cx="1406771" cy="2189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800">
                <a:solidFill>
                  <a:schemeClr val="tx1"/>
                </a:solidFill>
              </a:rPr>
              <a:t>▼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CCC89BBF-3BFA-36FA-8181-D6E09AF2A347}"/>
              </a:ext>
            </a:extLst>
          </p:cNvPr>
          <p:cNvSpPr/>
          <p:nvPr/>
        </p:nvSpPr>
        <p:spPr>
          <a:xfrm>
            <a:off x="1589650" y="3125645"/>
            <a:ext cx="3052689" cy="21891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3C5404-F9C7-86E1-B6EF-D495FF3B1F83}"/>
              </a:ext>
            </a:extLst>
          </p:cNvPr>
          <p:cNvSpPr txBox="1"/>
          <p:nvPr/>
        </p:nvSpPr>
        <p:spPr>
          <a:xfrm>
            <a:off x="525780" y="3648789"/>
            <a:ext cx="816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발송 대상</a:t>
            </a:r>
            <a:endParaRPr lang="en-US" altLang="ko-KR" sz="100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D5FA29E5-028E-81AB-70FA-3A211566213E}"/>
              </a:ext>
            </a:extLst>
          </p:cNvPr>
          <p:cNvSpPr/>
          <p:nvPr/>
        </p:nvSpPr>
        <p:spPr>
          <a:xfrm>
            <a:off x="1589650" y="3699183"/>
            <a:ext cx="133251" cy="13325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01FAFFE9-31E8-D392-09E8-0E285528004D}"/>
              </a:ext>
            </a:extLst>
          </p:cNvPr>
          <p:cNvSpPr/>
          <p:nvPr/>
        </p:nvSpPr>
        <p:spPr>
          <a:xfrm>
            <a:off x="1625244" y="3734777"/>
            <a:ext cx="62062" cy="6206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B0B6BA-68D0-4357-4A9D-2D47E640A4CF}"/>
              </a:ext>
            </a:extLst>
          </p:cNvPr>
          <p:cNvSpPr txBox="1"/>
          <p:nvPr/>
        </p:nvSpPr>
        <p:spPr>
          <a:xfrm>
            <a:off x="1722952" y="3648789"/>
            <a:ext cx="2734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프로모션</a:t>
            </a:r>
            <a:r>
              <a:rPr lang="en-US" altLang="ko-KR" sz="1000"/>
              <a:t>/</a:t>
            </a:r>
            <a:r>
              <a:rPr lang="ko-KR" altLang="en-US" sz="1000"/>
              <a:t>이벤트 </a:t>
            </a:r>
            <a:r>
              <a:rPr lang="en-US" altLang="ko-KR" sz="1000"/>
              <a:t>PUSH </a:t>
            </a:r>
            <a:r>
              <a:rPr lang="ko-KR" altLang="en-US" sz="1000"/>
              <a:t>알림 수신 동의 회원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1F3D78-E2D5-9223-7B50-C49EDD03CF7F}"/>
              </a:ext>
            </a:extLst>
          </p:cNvPr>
          <p:cNvSpPr txBox="1"/>
          <p:nvPr/>
        </p:nvSpPr>
        <p:spPr>
          <a:xfrm>
            <a:off x="1516551" y="3895010"/>
            <a:ext cx="51223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</a:t>
            </a:r>
            <a:r>
              <a:rPr lang="ko-KR" altLang="en-US" sz="800"/>
              <a:t>광고성 </a:t>
            </a:r>
            <a:r>
              <a:rPr lang="en-US" altLang="ko-KR" sz="800"/>
              <a:t>PUSH </a:t>
            </a:r>
            <a:r>
              <a:rPr lang="ko-KR" altLang="en-US" sz="800"/>
              <a:t>알림은 발송 시점에 프로모션</a:t>
            </a:r>
            <a:r>
              <a:rPr lang="en-US" altLang="ko-KR" sz="800"/>
              <a:t>/</a:t>
            </a:r>
            <a:r>
              <a:rPr lang="ko-KR" altLang="en-US" sz="800"/>
              <a:t>이벤트 </a:t>
            </a:r>
            <a:r>
              <a:rPr lang="en-US" altLang="ko-KR" sz="800"/>
              <a:t>PUSH </a:t>
            </a:r>
            <a:r>
              <a:rPr lang="ko-KR" altLang="en-US" sz="800"/>
              <a:t>알림 수신 동의를 한 회원에게만 발송됩니다</a:t>
            </a:r>
            <a:r>
              <a:rPr lang="en-US" altLang="ko-KR" sz="800"/>
              <a:t>.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1AC69DEA-DC75-F8A1-A243-BE6A3C9C77F7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2998177" y="2942745"/>
            <a:ext cx="3806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E17515C-058A-B21C-18A8-FD64FCF35D64}"/>
              </a:ext>
            </a:extLst>
          </p:cNvPr>
          <p:cNvSpPr/>
          <p:nvPr/>
        </p:nvSpPr>
        <p:spPr>
          <a:xfrm>
            <a:off x="6804660" y="2750820"/>
            <a:ext cx="2042160" cy="5382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팝업</a:t>
            </a:r>
            <a:r>
              <a:rPr lang="en-US" altLang="ko-KR" sz="800">
                <a:solidFill>
                  <a:schemeClr val="tx1"/>
                </a:solidFill>
              </a:rPr>
              <a:t>/</a:t>
            </a:r>
            <a:r>
              <a:rPr lang="ko-KR" altLang="en-US" sz="800">
                <a:solidFill>
                  <a:schemeClr val="tx1"/>
                </a:solidFill>
              </a:rPr>
              <a:t>배너와 똑같이 구성</a:t>
            </a:r>
            <a:endParaRPr lang="en-US" altLang="ko-KR" sz="800">
              <a:solidFill>
                <a:schemeClr val="tx1"/>
              </a:solidFill>
            </a:endParaRPr>
          </a:p>
          <a:p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셀렉트</a:t>
            </a:r>
            <a:r>
              <a:rPr lang="en-US" altLang="ko-KR" sz="800">
                <a:solidFill>
                  <a:schemeClr val="tx1"/>
                </a:solidFill>
              </a:rPr>
              <a:t>+</a:t>
            </a:r>
            <a:r>
              <a:rPr lang="ko-KR" altLang="en-US" sz="800">
                <a:solidFill>
                  <a:schemeClr val="tx1"/>
                </a:solidFill>
              </a:rPr>
              <a:t>인풋 박스로 처리</a:t>
            </a:r>
            <a:r>
              <a:rPr lang="en-US" altLang="ko-KR" sz="800">
                <a:solidFill>
                  <a:schemeClr val="tx1"/>
                </a:solidFill>
              </a:rPr>
              <a:t>)</a:t>
            </a:r>
          </a:p>
          <a:p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선택 값입니다</a:t>
            </a:r>
            <a:r>
              <a:rPr lang="en-US" altLang="ko-KR" sz="800">
                <a:solidFill>
                  <a:schemeClr val="tx1"/>
                </a:solidFill>
              </a:rPr>
              <a:t>. </a:t>
            </a:r>
            <a:r>
              <a:rPr lang="ko-KR" altLang="en-US" sz="800">
                <a:solidFill>
                  <a:schemeClr val="tx1"/>
                </a:solidFill>
              </a:rPr>
              <a:t>입력된 값 없으면 연결 </a:t>
            </a:r>
            <a:r>
              <a:rPr lang="en-US" altLang="ko-KR" sz="800">
                <a:solidFill>
                  <a:schemeClr val="tx1"/>
                </a:solidFill>
              </a:rPr>
              <a:t>x)</a:t>
            </a:r>
            <a:endParaRPr lang="ko-KR" altLang="en-US" sz="800">
              <a:solidFill>
                <a:schemeClr val="tx1"/>
              </a:solidFill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310BB3D0-C0F5-66FF-BAFC-AAAF0DDB09E9}"/>
              </a:ext>
            </a:extLst>
          </p:cNvPr>
          <p:cNvCxnSpPr>
            <a:cxnSpLocks/>
          </p:cNvCxnSpPr>
          <p:nvPr/>
        </p:nvCxnSpPr>
        <p:spPr>
          <a:xfrm>
            <a:off x="4404360" y="3760845"/>
            <a:ext cx="2400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A82102F-2F11-7722-AC53-A0F7BAD4B2A6}"/>
              </a:ext>
            </a:extLst>
          </p:cNvPr>
          <p:cNvSpPr/>
          <p:nvPr/>
        </p:nvSpPr>
        <p:spPr>
          <a:xfrm>
            <a:off x="6804659" y="3568920"/>
            <a:ext cx="2400299" cy="11261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</a:rPr>
              <a:t>발송 대상은 고정합니다</a:t>
            </a:r>
            <a:r>
              <a:rPr lang="en-US" altLang="ko-KR" sz="80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일단 </a:t>
            </a:r>
            <a:r>
              <a:rPr lang="en-US" altLang="ko-KR" sz="800">
                <a:solidFill>
                  <a:schemeClr val="tx1"/>
                </a:solidFill>
              </a:rPr>
              <a:t>iOS, </a:t>
            </a:r>
            <a:r>
              <a:rPr lang="ko-KR" altLang="en-US" sz="800">
                <a:solidFill>
                  <a:schemeClr val="tx1"/>
                </a:solidFill>
              </a:rPr>
              <a:t>안드로이드 구분 </a:t>
            </a:r>
            <a:r>
              <a:rPr lang="en-US" altLang="ko-KR" sz="800">
                <a:solidFill>
                  <a:schemeClr val="tx1"/>
                </a:solidFill>
              </a:rPr>
              <a:t>x)</a:t>
            </a:r>
          </a:p>
          <a:p>
            <a:endParaRPr lang="en-US" altLang="ko-KR" sz="800">
              <a:solidFill>
                <a:schemeClr val="tx1"/>
              </a:solidFill>
            </a:endParaRPr>
          </a:p>
          <a:p>
            <a:r>
              <a:rPr lang="en-US" altLang="ko-KR" sz="800" b="0" i="0">
                <a:solidFill>
                  <a:srgbClr val="222222"/>
                </a:solidFill>
                <a:effectLst/>
              </a:rPr>
              <a:t>alter table st_user add column push_rcv_event enum ('Y', 'N') default 'Y' comment '</a:t>
            </a:r>
            <a:r>
              <a:rPr lang="ko-KR" altLang="en-US" sz="800" b="0" i="0">
                <a:solidFill>
                  <a:srgbClr val="222222"/>
                </a:solidFill>
                <a:effectLst/>
              </a:rPr>
              <a:t>프로모션</a:t>
            </a:r>
            <a:r>
              <a:rPr lang="en-US" altLang="ko-KR" sz="800" b="0" i="0">
                <a:solidFill>
                  <a:srgbClr val="222222"/>
                </a:solidFill>
                <a:effectLst/>
              </a:rPr>
              <a:t>/</a:t>
            </a:r>
            <a:r>
              <a:rPr lang="ko-KR" altLang="en-US" sz="800" b="0" i="0">
                <a:solidFill>
                  <a:srgbClr val="222222"/>
                </a:solidFill>
                <a:effectLst/>
              </a:rPr>
              <a:t>이벤트 </a:t>
            </a:r>
            <a:r>
              <a:rPr lang="en-US" altLang="ko-KR" sz="800" b="0" i="0">
                <a:solidFill>
                  <a:srgbClr val="222222"/>
                </a:solidFill>
                <a:effectLst/>
              </a:rPr>
              <a:t>PUSH </a:t>
            </a:r>
            <a:r>
              <a:rPr lang="ko-KR" altLang="en-US" sz="800" b="0" i="0">
                <a:solidFill>
                  <a:srgbClr val="222222"/>
                </a:solidFill>
                <a:effectLst/>
              </a:rPr>
              <a:t>알림 수신여부</a:t>
            </a:r>
            <a:r>
              <a:rPr lang="en-US" altLang="ko-KR" sz="800" b="0" i="0">
                <a:solidFill>
                  <a:srgbClr val="222222"/>
                </a:solidFill>
                <a:effectLst/>
              </a:rPr>
              <a:t>' after push_rcv_buy;</a:t>
            </a:r>
            <a:endParaRPr lang="ko-KR" altLang="en-US" sz="800"/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210D8309-4BB9-C227-43E9-1570EFCC967E}"/>
              </a:ext>
            </a:extLst>
          </p:cNvPr>
          <p:cNvSpPr/>
          <p:nvPr/>
        </p:nvSpPr>
        <p:spPr>
          <a:xfrm>
            <a:off x="8337594" y="5365524"/>
            <a:ext cx="530469" cy="21891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저장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F54A5F5-92D8-6EE0-3458-0BFB133A8F74}"/>
              </a:ext>
            </a:extLst>
          </p:cNvPr>
          <p:cNvSpPr txBox="1"/>
          <p:nvPr/>
        </p:nvSpPr>
        <p:spPr>
          <a:xfrm>
            <a:off x="465990" y="4364115"/>
            <a:ext cx="5706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rgbClr val="C00000"/>
                </a:solidFill>
              </a:rPr>
              <a:t>*</a:t>
            </a:r>
            <a:r>
              <a:rPr lang="ko-KR" altLang="en-US" sz="800">
                <a:solidFill>
                  <a:srgbClr val="C00000"/>
                </a:solidFill>
              </a:rPr>
              <a:t>작성된 </a:t>
            </a:r>
            <a:r>
              <a:rPr lang="en-US" altLang="ko-KR" sz="800">
                <a:solidFill>
                  <a:srgbClr val="C00000"/>
                </a:solidFill>
              </a:rPr>
              <a:t>PUSH </a:t>
            </a:r>
            <a:r>
              <a:rPr lang="ko-KR" altLang="en-US" sz="800">
                <a:solidFill>
                  <a:srgbClr val="C00000"/>
                </a:solidFill>
              </a:rPr>
              <a:t>알림은 저장 시 바로 발송되고 수정할 수 없으므로 반드시 확인 후 저장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발송</a:t>
            </a:r>
            <a:r>
              <a:rPr lang="en-US" altLang="ko-KR" sz="800">
                <a:solidFill>
                  <a:srgbClr val="C00000"/>
                </a:solidFill>
              </a:rPr>
              <a:t>)</a:t>
            </a:r>
            <a:r>
              <a:rPr lang="ko-KR" altLang="en-US" sz="800">
                <a:solidFill>
                  <a:srgbClr val="C00000"/>
                </a:solidFill>
              </a:rPr>
              <a:t> 처리하시기를 바랍니다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  <a:p>
            <a:r>
              <a:rPr lang="en-US" altLang="ko-KR" sz="800">
                <a:solidFill>
                  <a:srgbClr val="C00000"/>
                </a:solidFill>
              </a:rPr>
              <a:t>**</a:t>
            </a:r>
            <a:r>
              <a:rPr lang="ko-KR" altLang="en-US" sz="800">
                <a:solidFill>
                  <a:srgbClr val="C00000"/>
                </a:solidFill>
              </a:rPr>
              <a:t>수동 푸시 발송 시 국내 정보통신망법을 준수한 작성이 필요합니다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앱 푸시 내용이 영리목적 광고성 정보에 해당하는 경우</a:t>
            </a:r>
            <a:r>
              <a:rPr lang="en-US" altLang="ko-KR" sz="800">
                <a:solidFill>
                  <a:srgbClr val="C00000"/>
                </a:solidFill>
              </a:rPr>
              <a:t>,</a:t>
            </a:r>
            <a:r>
              <a:rPr lang="ko-KR" altLang="en-US" sz="800">
                <a:solidFill>
                  <a:srgbClr val="C00000"/>
                </a:solidFill>
              </a:rPr>
              <a:t> 시작 부분에 </a:t>
            </a:r>
            <a:r>
              <a:rPr lang="en-US" altLang="ko-KR" sz="800">
                <a:solidFill>
                  <a:srgbClr val="C00000"/>
                </a:solidFill>
              </a:rPr>
              <a:t>“(</a:t>
            </a:r>
            <a:r>
              <a:rPr lang="ko-KR" altLang="en-US" sz="800">
                <a:solidFill>
                  <a:srgbClr val="C00000"/>
                </a:solidFill>
              </a:rPr>
              <a:t>광고</a:t>
            </a:r>
            <a:r>
              <a:rPr lang="en-US" altLang="ko-KR" sz="800">
                <a:solidFill>
                  <a:srgbClr val="C00000"/>
                </a:solidFill>
              </a:rPr>
              <a:t>)” </a:t>
            </a:r>
            <a:r>
              <a:rPr lang="ko-KR" altLang="en-US" sz="800">
                <a:solidFill>
                  <a:srgbClr val="C00000"/>
                </a:solidFill>
              </a:rPr>
              <a:t>표시</a:t>
            </a:r>
            <a:endParaRPr lang="en-US" altLang="ko-KR" sz="800">
              <a:solidFill>
                <a:srgbClr val="C00000"/>
              </a:solidFill>
            </a:endParaRP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정보 마지막 부분에 수신 거부 방법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푸시 알림 거부 방법 등</a:t>
            </a:r>
            <a:r>
              <a:rPr lang="en-US" altLang="ko-KR" sz="800">
                <a:solidFill>
                  <a:srgbClr val="C00000"/>
                </a:solidFill>
              </a:rPr>
              <a:t>) </a:t>
            </a:r>
            <a:r>
              <a:rPr lang="ko-KR" altLang="en-US" sz="800">
                <a:solidFill>
                  <a:srgbClr val="C00000"/>
                </a:solidFill>
              </a:rPr>
              <a:t>표시</a:t>
            </a:r>
            <a:endParaRPr lang="en-US" altLang="ko-KR" sz="800">
              <a:solidFill>
                <a:srgbClr val="C00000"/>
              </a:solidFill>
            </a:endParaRP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야간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오후 </a:t>
            </a:r>
            <a:r>
              <a:rPr lang="en-US" altLang="ko-KR" sz="800">
                <a:solidFill>
                  <a:srgbClr val="C00000"/>
                </a:solidFill>
              </a:rPr>
              <a:t>9</a:t>
            </a:r>
            <a:r>
              <a:rPr lang="ko-KR" altLang="en-US" sz="800">
                <a:solidFill>
                  <a:srgbClr val="C00000"/>
                </a:solidFill>
              </a:rPr>
              <a:t>시</a:t>
            </a:r>
            <a:r>
              <a:rPr lang="en-US" altLang="ko-KR" sz="800">
                <a:solidFill>
                  <a:srgbClr val="C00000"/>
                </a:solidFill>
              </a:rPr>
              <a:t>~</a:t>
            </a:r>
            <a:r>
              <a:rPr lang="ko-KR" altLang="en-US" sz="800">
                <a:solidFill>
                  <a:srgbClr val="C00000"/>
                </a:solidFill>
              </a:rPr>
              <a:t>오전 </a:t>
            </a:r>
            <a:r>
              <a:rPr lang="en-US" altLang="ko-KR" sz="800">
                <a:solidFill>
                  <a:srgbClr val="C00000"/>
                </a:solidFill>
              </a:rPr>
              <a:t>8</a:t>
            </a:r>
            <a:r>
              <a:rPr lang="ko-KR" altLang="en-US" sz="800">
                <a:solidFill>
                  <a:srgbClr val="C00000"/>
                </a:solidFill>
              </a:rPr>
              <a:t>시</a:t>
            </a:r>
            <a:r>
              <a:rPr lang="en-US" altLang="ko-KR" sz="800">
                <a:solidFill>
                  <a:srgbClr val="C00000"/>
                </a:solidFill>
              </a:rPr>
              <a:t>)</a:t>
            </a:r>
            <a:r>
              <a:rPr lang="ko-KR" altLang="en-US" sz="800">
                <a:solidFill>
                  <a:srgbClr val="C00000"/>
                </a:solidFill>
              </a:rPr>
              <a:t> 광고 발송은 불가하므로 해당 시간 외에 발송해주시기를 바랍니다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</p:txBody>
      </p: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5BCDF414-4B2B-56F8-0C6B-CDC613C4BAB7}"/>
              </a:ext>
            </a:extLst>
          </p:cNvPr>
          <p:cNvCxnSpPr>
            <a:cxnSpLocks/>
          </p:cNvCxnSpPr>
          <p:nvPr/>
        </p:nvCxnSpPr>
        <p:spPr>
          <a:xfrm>
            <a:off x="5324474" y="2055810"/>
            <a:ext cx="1480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99BAD0E0-D9CF-99C0-0854-DBF6E883C16F}"/>
              </a:ext>
            </a:extLst>
          </p:cNvPr>
          <p:cNvSpPr/>
          <p:nvPr/>
        </p:nvSpPr>
        <p:spPr>
          <a:xfrm>
            <a:off x="6804660" y="1863886"/>
            <a:ext cx="2042160" cy="3976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</a:rPr>
              <a:t>(</a:t>
            </a:r>
            <a:r>
              <a:rPr lang="ko-KR" altLang="en-US" sz="800">
                <a:solidFill>
                  <a:schemeClr val="tx1"/>
                </a:solidFill>
              </a:rPr>
              <a:t>인풋 박스</a:t>
            </a:r>
            <a:r>
              <a:rPr lang="en-US" altLang="ko-KR" sz="800">
                <a:solidFill>
                  <a:schemeClr val="tx1"/>
                </a:solidFill>
              </a:rPr>
              <a:t>)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04808" y="554222"/>
            <a:ext cx="3897686" cy="466281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</a:t>
            </a:r>
          </a:p>
          <a:p>
            <a:r>
              <a:rPr lang="en-US" altLang="ko-KR" sz="900" dirty="0" smtClean="0"/>
              <a:t>  - </a:t>
            </a:r>
            <a:r>
              <a:rPr lang="ko-KR" altLang="en-US" sz="900" dirty="0" smtClean="0"/>
              <a:t>공지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광고성 </a:t>
            </a:r>
            <a:r>
              <a:rPr lang="en-US" altLang="ko-KR" sz="900" dirty="0"/>
              <a:t>PUSH </a:t>
            </a:r>
            <a:r>
              <a:rPr lang="ko-KR" altLang="en-US" sz="900" dirty="0"/>
              <a:t>알림 </a:t>
            </a:r>
            <a:r>
              <a:rPr lang="ko-KR" altLang="en-US" sz="900" dirty="0" smtClean="0"/>
              <a:t>발송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pushMessage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</a:t>
            </a: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1) </a:t>
            </a:r>
            <a:r>
              <a:rPr lang="en-US" altLang="ko-KR" sz="900" dirty="0"/>
              <a:t>PUSH </a:t>
            </a:r>
            <a:r>
              <a:rPr lang="ko-KR" altLang="en-US" sz="900" dirty="0" smtClean="0"/>
              <a:t>제목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{title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  - validation: required, max length(256 bytes)</a:t>
            </a:r>
          </a:p>
          <a:p>
            <a:r>
              <a:rPr lang="en-US" altLang="ko-KR" sz="900" dirty="0" smtClean="0"/>
              <a:t>      - show guide text</a:t>
            </a:r>
            <a:endParaRPr lang="en-US" altLang="ko-KR" sz="900" dirty="0"/>
          </a:p>
          <a:p>
            <a:r>
              <a:rPr lang="en-US" altLang="ko-KR" sz="900" dirty="0" smtClean="0"/>
              <a:t>  2) PUSH </a:t>
            </a:r>
            <a:r>
              <a:rPr lang="ko-KR" altLang="en-US" sz="900" dirty="0" smtClean="0"/>
              <a:t>내용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</a:t>
            </a:r>
            <a:r>
              <a:rPr lang="en-US" altLang="ko-KR" sz="900" dirty="0"/>
              <a:t>) </a:t>
            </a:r>
            <a:r>
              <a:rPr lang="en-US" altLang="ko-KR" sz="900" dirty="0" err="1" smtClean="0"/>
              <a:t>textarea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/>
              <a:t>content</a:t>
            </a:r>
            <a:r>
              <a:rPr lang="en-US" altLang="ko-KR" sz="900" dirty="0" smtClean="0"/>
              <a:t>}</a:t>
            </a:r>
            <a:endParaRPr lang="en-US" altLang="ko-KR" sz="900" dirty="0"/>
          </a:p>
          <a:p>
            <a:r>
              <a:rPr lang="en-US" altLang="ko-KR" sz="900" dirty="0"/>
              <a:t>      - validation: required, max </a:t>
            </a:r>
            <a:r>
              <a:rPr lang="en-US" altLang="ko-KR" sz="900" dirty="0" smtClean="0"/>
              <a:t>length(1024 </a:t>
            </a:r>
            <a:r>
              <a:rPr lang="en-US" altLang="ko-KR" sz="900" dirty="0"/>
              <a:t>bytes)</a:t>
            </a:r>
          </a:p>
          <a:p>
            <a:r>
              <a:rPr lang="en-US" altLang="ko-KR" sz="900" dirty="0"/>
              <a:t>      - show guide </a:t>
            </a:r>
            <a:r>
              <a:rPr lang="en-US" altLang="ko-KR" sz="900" dirty="0" smtClean="0"/>
              <a:t>text</a:t>
            </a:r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연결 링크 </a:t>
            </a:r>
            <a:r>
              <a:rPr lang="en-US" altLang="ko-KR" sz="900" dirty="0" smtClean="0"/>
              <a:t>URL : </a:t>
            </a:r>
            <a:r>
              <a:rPr lang="en-US" altLang="ko-KR" sz="900" b="1" dirty="0" smtClean="0"/>
              <a:t>same with </a:t>
            </a:r>
            <a:r>
              <a:rPr lang="ko-KR" altLang="en-US" sz="900" b="1" dirty="0" smtClean="0"/>
              <a:t>배너 관리</a:t>
            </a:r>
            <a:r>
              <a:rPr lang="en-US" altLang="ko-KR" sz="900" b="1" dirty="0" smtClean="0"/>
              <a:t>(/banner) &gt; Add &gt; </a:t>
            </a:r>
            <a:r>
              <a:rPr lang="ko-KR" altLang="en-US" sz="900" b="1" dirty="0" smtClean="0"/>
              <a:t>링크 </a:t>
            </a:r>
            <a:r>
              <a:rPr lang="en-US" altLang="ko-KR" sz="900" b="1" dirty="0" smtClean="0"/>
              <a:t>URL</a:t>
            </a:r>
          </a:p>
          <a:p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/>
              <a:t> ; 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options: </a:t>
            </a:r>
            <a:r>
              <a:rPr lang="ko-KR" altLang="en-US" sz="900" dirty="0" smtClean="0"/>
              <a:t>선택</a:t>
            </a:r>
            <a:r>
              <a:rPr lang="en-US" altLang="ko-KR" sz="900" dirty="0" smtClean="0"/>
              <a:t>(select), </a:t>
            </a:r>
            <a:r>
              <a:rPr lang="ko-KR" altLang="en-US" sz="900" dirty="0" smtClean="0"/>
              <a:t>직접입력</a:t>
            </a:r>
            <a:r>
              <a:rPr lang="en-US" altLang="ko-KR" sz="900" dirty="0" smtClean="0"/>
              <a:t>(direct input), LP codes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: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4) </a:t>
            </a:r>
            <a:r>
              <a:rPr lang="ko-KR" altLang="en-US" sz="900" dirty="0" smtClean="0"/>
              <a:t>발송 대상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radio : checked (fix)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show guide text </a:t>
            </a:r>
            <a:r>
              <a:rPr lang="en-US" altLang="ko-KR" sz="900" b="1" dirty="0" smtClean="0"/>
              <a:t>(red color)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3.Buttons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저장 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 smtClean="0"/>
              <a:t>    - </a:t>
            </a:r>
            <a:r>
              <a:rPr lang="en-US" altLang="ko-KR" sz="900" dirty="0" smtClean="0"/>
              <a:t>if clicks, show common save confirm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- if YES, do the process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process</a:t>
            </a:r>
          </a:p>
          <a:p>
            <a:r>
              <a:rPr lang="en-US" altLang="ko-KR" sz="900" dirty="0"/>
              <a:t>       </a:t>
            </a:r>
            <a:r>
              <a:rPr lang="en-US" altLang="ko-KR" sz="900" dirty="0" smtClean="0"/>
              <a:t>a) INSERT </a:t>
            </a:r>
            <a:r>
              <a:rPr lang="en-US" altLang="ko-KR" sz="900" dirty="0"/>
              <a:t>DB (</a:t>
            </a:r>
            <a:r>
              <a:rPr lang="en-US" altLang="ko-KR" sz="900" dirty="0" err="1" smtClean="0"/>
              <a:t>st_message_push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b) send push message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- show progress bar (“</a:t>
            </a:r>
            <a:r>
              <a:rPr lang="ko-KR" altLang="en-US" sz="900" dirty="0" smtClean="0"/>
              <a:t>광고성 </a:t>
            </a:r>
            <a:r>
              <a:rPr lang="en-US" altLang="ko-KR" sz="900" dirty="0" smtClean="0"/>
              <a:t>PUSH </a:t>
            </a:r>
            <a:r>
              <a:rPr lang="ko-KR" altLang="en-US" sz="900" dirty="0" smtClean="0"/>
              <a:t>알림 발송중 입니다</a:t>
            </a:r>
            <a:r>
              <a:rPr lang="en-US" altLang="ko-KR" sz="900" dirty="0" smtClean="0"/>
              <a:t>.”)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- if push message send is done</a:t>
            </a:r>
            <a:br>
              <a:rPr lang="en-US" altLang="ko-KR" sz="900" dirty="0" smtClean="0"/>
            </a:br>
            <a:r>
              <a:rPr lang="en-US" altLang="ko-KR" sz="900" dirty="0" smtClean="0"/>
              <a:t>           UPDATE DB (</a:t>
            </a:r>
            <a:r>
              <a:rPr lang="en-US" altLang="ko-KR" sz="900" dirty="0" err="1" smtClean="0"/>
              <a:t>st_message_push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       - </a:t>
            </a:r>
            <a:r>
              <a:rPr lang="en-US" altLang="ko-KR" sz="900" dirty="0" err="1" smtClean="0"/>
              <a:t>send_date</a:t>
            </a:r>
            <a:r>
              <a:rPr lang="en-US" altLang="ko-KR" sz="900" dirty="0" smtClean="0"/>
              <a:t> = {current </a:t>
            </a:r>
            <a:r>
              <a:rPr lang="en-US" altLang="ko-KR" sz="900" dirty="0" err="1" smtClean="0"/>
              <a:t>datetime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- alert </a:t>
            </a:r>
            <a:r>
              <a:rPr lang="en-US" altLang="ko-KR" sz="900" dirty="0" err="1" smtClean="0"/>
              <a:t>msg</a:t>
            </a:r>
            <a:r>
              <a:rPr lang="en-US" altLang="ko-KR" sz="900" dirty="0" smtClean="0"/>
              <a:t> (“</a:t>
            </a:r>
            <a:r>
              <a:rPr lang="ko-KR" altLang="en-US" sz="900" dirty="0"/>
              <a:t>광고성 </a:t>
            </a:r>
            <a:r>
              <a:rPr lang="en-US" altLang="ko-KR" sz="900" dirty="0"/>
              <a:t>PUSH </a:t>
            </a:r>
            <a:r>
              <a:rPr lang="ko-KR" altLang="en-US" sz="900" dirty="0"/>
              <a:t>알림 </a:t>
            </a:r>
            <a:r>
              <a:rPr lang="ko-KR" altLang="en-US" sz="900" dirty="0" smtClean="0"/>
              <a:t>발송이 완료되었습니다</a:t>
            </a:r>
            <a:r>
              <a:rPr lang="en-US" altLang="ko-KR" sz="900" dirty="0" smtClean="0"/>
              <a:t>.</a:t>
            </a:r>
            <a:r>
              <a:rPr lang="en-US" altLang="ko-KR" sz="900" dirty="0" smtClean="0">
                <a:sym typeface="Wingdings" panose="05000000000000000000" pitchFamily="2" charset="2"/>
              </a:rPr>
              <a:t>”) and move to list page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10406" y="5036245"/>
            <a:ext cx="3897686" cy="34163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ym typeface="Wingdings" panose="05000000000000000000" pitchFamily="2" charset="2"/>
              </a:rPr>
              <a:t>4.</a:t>
            </a:r>
            <a:r>
              <a:rPr lang="en-US" altLang="ko-KR" sz="900" b="1" dirty="0" smtClean="0">
                <a:sym typeface="Wingdings" panose="05000000000000000000" pitchFamily="2" charset="2"/>
              </a:rPr>
              <a:t>Send push message</a:t>
            </a: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1) logic</a:t>
            </a: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a) select target user</a:t>
            </a:r>
            <a:br>
              <a:rPr lang="en-US" altLang="ko-KR" sz="900" dirty="0" smtClean="0">
                <a:sym typeface="Wingdings" panose="05000000000000000000" pitchFamily="2" charset="2"/>
              </a:rPr>
            </a:br>
            <a:r>
              <a:rPr lang="en-US" altLang="ko-KR" sz="900" dirty="0" smtClean="0">
                <a:sym typeface="Wingdings" panose="05000000000000000000" pitchFamily="2" charset="2"/>
              </a:rPr>
              <a:t>      DB: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st_user</a:t>
            </a:r>
            <a:r>
              <a:rPr lang="en-US" altLang="ko-KR" sz="900" dirty="0" smtClean="0">
                <a:sym typeface="Wingdings" panose="05000000000000000000" pitchFamily="2" charset="2"/>
              </a:rPr>
              <a:t/>
            </a:r>
            <a:br>
              <a:rPr lang="en-US" altLang="ko-KR" sz="900" dirty="0" smtClean="0">
                <a:sym typeface="Wingdings" panose="05000000000000000000" pitchFamily="2" charset="2"/>
              </a:rPr>
            </a:br>
            <a:r>
              <a:rPr lang="en-US" altLang="ko-KR" sz="900" dirty="0">
                <a:sym typeface="Wingdings" panose="05000000000000000000" pitchFamily="2" charset="2"/>
              </a:rPr>
              <a:t>      conditions: </a:t>
            </a:r>
            <a:r>
              <a:rPr lang="en-US" altLang="ko-KR" sz="900" b="1" dirty="0" err="1" smtClean="0">
                <a:sym typeface="Wingdings" panose="05000000000000000000" pitchFamily="2" charset="2"/>
              </a:rPr>
              <a:t>auth</a:t>
            </a:r>
            <a:r>
              <a:rPr lang="en-US" altLang="ko-KR" sz="900" b="1" dirty="0">
                <a:sym typeface="Wingdings" panose="05000000000000000000" pitchFamily="2" charset="2"/>
              </a:rPr>
              <a:t>=‘AU02’ AND </a:t>
            </a:r>
            <a:r>
              <a:rPr lang="en-US" altLang="ko-KR" sz="900" b="1" dirty="0" err="1" smtClean="0">
                <a:sym typeface="Wingdings" panose="05000000000000000000" pitchFamily="2" charset="2"/>
              </a:rPr>
              <a:t>user_status</a:t>
            </a:r>
            <a:r>
              <a:rPr lang="en-US" altLang="ko-KR" sz="900" b="1" dirty="0">
                <a:sym typeface="Wingdings" panose="05000000000000000000" pitchFamily="2" charset="2"/>
              </a:rPr>
              <a:t>=‘US01’ AND </a:t>
            </a:r>
            <a:r>
              <a:rPr lang="en-US" altLang="ko-KR" sz="900" b="1" dirty="0" err="1" smtClean="0">
                <a:sym typeface="Wingdings" panose="05000000000000000000" pitchFamily="2" charset="2"/>
              </a:rPr>
              <a:t>push_rcv_event</a:t>
            </a:r>
            <a:r>
              <a:rPr lang="en-US" altLang="ko-KR" sz="900" b="1" dirty="0" smtClean="0">
                <a:sym typeface="Wingdings" panose="05000000000000000000" pitchFamily="2" charset="2"/>
              </a:rPr>
              <a:t>=‘Y’</a:t>
            </a:r>
            <a:endParaRPr lang="en-US" altLang="ko-KR" sz="900" dirty="0" smtClean="0">
              <a:sym typeface="Wingdings" panose="05000000000000000000" pitchFamily="2" charset="2"/>
            </a:endParaRP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b) send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Fcm</a:t>
            </a:r>
            <a:endParaRPr lang="en-US" altLang="ko-KR" sz="900" dirty="0" smtClean="0">
              <a:sym typeface="Wingdings" panose="05000000000000000000" pitchFamily="2" charset="2"/>
            </a:endParaRP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   - call </a:t>
            </a:r>
            <a:r>
              <a:rPr lang="en-US" altLang="ko-KR" sz="900" b="1" dirty="0" err="1" smtClean="0">
                <a:sym typeface="Wingdings" panose="05000000000000000000" pitchFamily="2" charset="2"/>
              </a:rPr>
              <a:t>FcmMessageService.sendFcmEvent</a:t>
            </a:r>
            <a:r>
              <a:rPr lang="en-US" altLang="ko-KR" sz="900" b="1" dirty="0">
                <a:sym typeface="Wingdings" panose="05000000000000000000" pitchFamily="2" charset="2"/>
              </a:rPr>
              <a:t>()</a:t>
            </a:r>
            <a:r>
              <a:rPr lang="en-US" altLang="ko-KR" sz="900" dirty="0">
                <a:sym typeface="Wingdings" panose="05000000000000000000" pitchFamily="2" charset="2"/>
              </a:rPr>
              <a:t/>
            </a:r>
            <a:br>
              <a:rPr lang="en-US" altLang="ko-KR" sz="900" dirty="0">
                <a:sym typeface="Wingdings" panose="05000000000000000000" pitchFamily="2" charset="2"/>
              </a:rPr>
            </a:br>
            <a:r>
              <a:rPr lang="en-US" altLang="ko-KR" sz="900" dirty="0">
                <a:sym typeface="Wingdings" panose="05000000000000000000" pitchFamily="2" charset="2"/>
              </a:rPr>
              <a:t>    c) </a:t>
            </a:r>
            <a:r>
              <a:rPr lang="en-US" altLang="ko-KR" sz="900" dirty="0" smtClean="0">
                <a:sym typeface="Wingdings" panose="05000000000000000000" pitchFamily="2" charset="2"/>
              </a:rPr>
              <a:t>create send push message history</a:t>
            </a: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  </a:t>
            </a:r>
            <a:r>
              <a:rPr lang="en-US" altLang="ko-KR" sz="900" dirty="0">
                <a:sym typeface="Wingdings" panose="05000000000000000000" pitchFamily="2" charset="2"/>
              </a:rPr>
              <a:t>- </a:t>
            </a:r>
            <a:r>
              <a:rPr lang="en-US" altLang="ko-KR" sz="900" dirty="0" smtClean="0">
                <a:sym typeface="Wingdings" panose="05000000000000000000" pitchFamily="2" charset="2"/>
              </a:rPr>
              <a:t>refer to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StoryOrderController.addMessageBox</a:t>
            </a:r>
            <a:r>
              <a:rPr lang="en-US" altLang="ko-KR" sz="900" dirty="0" smtClean="0">
                <a:sym typeface="Wingdings" panose="05000000000000000000" pitchFamily="2" charset="2"/>
              </a:rPr>
              <a:t>()</a:t>
            </a:r>
            <a:r>
              <a:rPr lang="en-US" altLang="ko-KR" sz="900" dirty="0">
                <a:sym typeface="Wingdings" panose="05000000000000000000" pitchFamily="2" charset="2"/>
              </a:rPr>
              <a:t/>
            </a:r>
            <a:br>
              <a:rPr lang="en-US" altLang="ko-KR" sz="900" dirty="0">
                <a:sym typeface="Wingdings" panose="05000000000000000000" pitchFamily="2" charset="2"/>
              </a:rPr>
            </a:br>
            <a:r>
              <a:rPr lang="en-US" altLang="ko-KR" sz="900" dirty="0">
                <a:sym typeface="Wingdings" panose="05000000000000000000" pitchFamily="2" charset="2"/>
              </a:rPr>
              <a:t>     </a:t>
            </a:r>
            <a:r>
              <a:rPr lang="en-US" altLang="ko-KR" sz="900" dirty="0" smtClean="0">
                <a:sym typeface="Wingdings" panose="05000000000000000000" pitchFamily="2" charset="2"/>
              </a:rPr>
              <a:t> - INSERT DB</a:t>
            </a:r>
            <a:r>
              <a:rPr lang="en-US" altLang="ko-KR" sz="900" dirty="0">
                <a:sym typeface="Wingdings" panose="05000000000000000000" pitchFamily="2" charset="2"/>
              </a:rPr>
              <a:t>: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st_message_box</a:t>
            </a:r>
            <a:r>
              <a:rPr lang="en-US" altLang="ko-KR" sz="900" dirty="0">
                <a:sym typeface="Wingdings" panose="05000000000000000000" pitchFamily="2" charset="2"/>
              </a:rPr>
              <a:t/>
            </a:r>
            <a:br>
              <a:rPr lang="en-US" altLang="ko-KR" sz="900" dirty="0">
                <a:sym typeface="Wingdings" panose="05000000000000000000" pitchFamily="2" charset="2"/>
              </a:rPr>
            </a:br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   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user_seq</a:t>
            </a:r>
            <a:r>
              <a:rPr lang="en-US" altLang="ko-KR" sz="900" dirty="0" smtClean="0">
                <a:sym typeface="Wingdings" panose="05000000000000000000" pitchFamily="2" charset="2"/>
              </a:rPr>
              <a:t> : {select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user_seq</a:t>
            </a:r>
            <a:r>
              <a:rPr lang="en-US" altLang="ko-KR" sz="900" dirty="0" smtClean="0">
                <a:sym typeface="Wingdings" panose="05000000000000000000" pitchFamily="2" charset="2"/>
              </a:rPr>
              <a:t>}</a:t>
            </a: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   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push_type</a:t>
            </a:r>
            <a:r>
              <a:rPr lang="en-US" altLang="ko-KR" sz="900" dirty="0" smtClean="0">
                <a:sym typeface="Wingdings" panose="05000000000000000000" pitchFamily="2" charset="2"/>
              </a:rPr>
              <a:t> : </a:t>
            </a:r>
            <a:r>
              <a:rPr lang="en-US" altLang="ko-KR" sz="900" b="1" dirty="0" smtClean="0">
                <a:sym typeface="Wingdings" panose="05000000000000000000" pitchFamily="2" charset="2"/>
              </a:rPr>
              <a:t>“event”</a:t>
            </a:r>
            <a:endParaRPr lang="en-US" altLang="ko-KR" sz="900" b="1" dirty="0">
              <a:sym typeface="Wingdings" panose="05000000000000000000" pitchFamily="2" charset="2"/>
            </a:endParaRP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  title </a:t>
            </a:r>
            <a:r>
              <a:rPr lang="en-US" altLang="ko-KR" sz="900" dirty="0">
                <a:sym typeface="Wingdings" panose="05000000000000000000" pitchFamily="2" charset="2"/>
              </a:rPr>
              <a:t>/ body / </a:t>
            </a:r>
            <a:r>
              <a:rPr lang="en-US" altLang="ko-KR" sz="900" dirty="0" err="1">
                <a:sym typeface="Wingdings" panose="05000000000000000000" pitchFamily="2" charset="2"/>
              </a:rPr>
              <a:t>url</a:t>
            </a:r>
            <a:r>
              <a:rPr lang="en-US" altLang="ko-KR" sz="900" dirty="0">
                <a:sym typeface="Wingdings" panose="05000000000000000000" pitchFamily="2" charset="2"/>
              </a:rPr>
              <a:t> / </a:t>
            </a:r>
            <a:r>
              <a:rPr lang="en-US" altLang="ko-KR" sz="900" dirty="0" err="1">
                <a:sym typeface="Wingdings" panose="05000000000000000000" pitchFamily="2" charset="2"/>
              </a:rPr>
              <a:t>fcm_token</a:t>
            </a:r>
            <a:r>
              <a:rPr lang="en-US" altLang="ko-KR" sz="900" dirty="0">
                <a:sym typeface="Wingdings" panose="05000000000000000000" pitchFamily="2" charset="2"/>
              </a:rPr>
              <a:t> /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send_result</a:t>
            </a:r>
            <a:r>
              <a:rPr lang="en-US" altLang="ko-KR" sz="900" dirty="0" smtClean="0">
                <a:sym typeface="Wingdings" panose="05000000000000000000" pitchFamily="2" charset="2"/>
              </a:rPr>
              <a:t> /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reg_date</a:t>
            </a:r>
            <a:r>
              <a:rPr lang="en-US" altLang="ko-KR" sz="900" dirty="0" smtClean="0">
                <a:sym typeface="Wingdings" panose="05000000000000000000" pitchFamily="2" charset="2"/>
              </a:rPr>
              <a:t> : refer to </a:t>
            </a:r>
            <a:r>
              <a:rPr lang="en-US" altLang="ko-KR" sz="900" dirty="0" err="1">
                <a:sym typeface="Wingdings" panose="05000000000000000000" pitchFamily="2" charset="2"/>
              </a:rPr>
              <a:t>addMessageBox</a:t>
            </a:r>
            <a:r>
              <a:rPr lang="en-US" altLang="ko-KR" sz="900" dirty="0" smtClean="0">
                <a:sym typeface="Wingdings" panose="05000000000000000000" pitchFamily="2" charset="2"/>
              </a:rPr>
              <a:t>()</a:t>
            </a:r>
            <a:endParaRPr lang="en-US" altLang="ko-KR" sz="900" dirty="0">
              <a:sym typeface="Wingdings" panose="05000000000000000000" pitchFamily="2" charset="2"/>
            </a:endParaRPr>
          </a:p>
          <a:p>
            <a:endParaRPr lang="en-US" altLang="ko-KR" sz="900" dirty="0" smtClean="0">
              <a:sym typeface="Wingdings" panose="05000000000000000000" pitchFamily="2" charset="2"/>
            </a:endParaRP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5.</a:t>
            </a:r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b="1" dirty="0" err="1" smtClean="0">
                <a:sym typeface="Wingdings" panose="05000000000000000000" pitchFamily="2" charset="2"/>
              </a:rPr>
              <a:t>FcmMessageService</a:t>
            </a:r>
            <a:endParaRPr lang="en-US" altLang="ko-KR" sz="900" b="1" dirty="0" smtClean="0">
              <a:sym typeface="Wingdings" panose="05000000000000000000" pitchFamily="2" charset="2"/>
            </a:endParaRP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1) make </a:t>
            </a:r>
            <a:r>
              <a:rPr lang="en-US" altLang="ko-KR" sz="900" dirty="0" err="1">
                <a:sym typeface="Wingdings" panose="05000000000000000000" pitchFamily="2" charset="2"/>
              </a:rPr>
              <a:t>sendFcmEvent</a:t>
            </a:r>
            <a:r>
              <a:rPr lang="en-US" altLang="ko-KR" sz="900" dirty="0" smtClean="0">
                <a:sym typeface="Wingdings" panose="05000000000000000000" pitchFamily="2" charset="2"/>
              </a:rPr>
              <a:t>() (</a:t>
            </a:r>
            <a:r>
              <a:rPr lang="en-US" altLang="ko-KR" sz="900" dirty="0">
                <a:sym typeface="Wingdings" panose="05000000000000000000" pitchFamily="2" charset="2"/>
              </a:rPr>
              <a:t>refer to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sendFcmBuy</a:t>
            </a:r>
            <a:r>
              <a:rPr lang="en-US" altLang="ko-KR" sz="900" dirty="0">
                <a:sym typeface="Wingdings" panose="05000000000000000000" pitchFamily="2" charset="2"/>
              </a:rPr>
              <a:t>())</a:t>
            </a:r>
            <a:endParaRPr lang="en-US" altLang="ko-KR" sz="900" dirty="0" smtClean="0">
              <a:sym typeface="Wingdings" panose="05000000000000000000" pitchFamily="2" charset="2"/>
            </a:endParaRP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  a) message </a:t>
            </a:r>
            <a:r>
              <a:rPr lang="en-US" altLang="ko-KR" sz="900" dirty="0" err="1">
                <a:sym typeface="Wingdings" panose="05000000000000000000" pitchFamily="2" charset="2"/>
              </a:rPr>
              <a:t>putData</a:t>
            </a:r>
            <a:endParaRPr lang="en-US" altLang="ko-KR" sz="900" dirty="0">
              <a:sym typeface="Wingdings" panose="05000000000000000000" pitchFamily="2" charset="2"/>
            </a:endParaRP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pushType</a:t>
            </a:r>
            <a:r>
              <a:rPr lang="en-US" altLang="ko-KR" sz="900" dirty="0" smtClean="0">
                <a:sym typeface="Wingdings" panose="05000000000000000000" pitchFamily="2" charset="2"/>
              </a:rPr>
              <a:t> </a:t>
            </a:r>
            <a:r>
              <a:rPr lang="en-US" altLang="ko-KR" sz="900" dirty="0">
                <a:sym typeface="Wingdings" panose="05000000000000000000" pitchFamily="2" charset="2"/>
              </a:rPr>
              <a:t>= "event"</a:t>
            </a: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if {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st_message_push.link_url</a:t>
            </a:r>
            <a:r>
              <a:rPr lang="en-US" altLang="ko-KR" sz="900" dirty="0">
                <a:sym typeface="Wingdings" panose="05000000000000000000" pitchFamily="2" charset="2"/>
              </a:rPr>
              <a:t>} </a:t>
            </a:r>
            <a:r>
              <a:rPr lang="en-US" altLang="ko-KR" sz="900" dirty="0" smtClean="0">
                <a:sym typeface="Wingdings" panose="05000000000000000000" pitchFamily="2" charset="2"/>
              </a:rPr>
              <a:t>is NOT empty(NULL)</a:t>
            </a:r>
            <a:endParaRPr lang="ko-KR" altLang="en-US" sz="900" dirty="0">
              <a:sym typeface="Wingdings" panose="05000000000000000000" pitchFamily="2" charset="2"/>
            </a:endParaRP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  </a:t>
            </a:r>
            <a:r>
              <a:rPr lang="en-US" altLang="ko-KR" sz="900" dirty="0" err="1" smtClean="0">
                <a:sym typeface="Wingdings" panose="05000000000000000000" pitchFamily="2" charset="2"/>
              </a:rPr>
              <a:t>url</a:t>
            </a:r>
            <a:r>
              <a:rPr lang="en-US" altLang="ko-KR" sz="900" dirty="0" smtClean="0">
                <a:sym typeface="Wingdings" panose="05000000000000000000" pitchFamily="2" charset="2"/>
              </a:rPr>
              <a:t> </a:t>
            </a:r>
            <a:r>
              <a:rPr lang="en-US" altLang="ko-KR" sz="900" dirty="0">
                <a:sym typeface="Wingdings" panose="05000000000000000000" pitchFamily="2" charset="2"/>
              </a:rPr>
              <a:t>= </a:t>
            </a:r>
            <a:r>
              <a:rPr lang="en-US" altLang="ko-KR" sz="900" dirty="0" err="1">
                <a:sym typeface="Wingdings" panose="05000000000000000000" pitchFamily="2" charset="2"/>
              </a:rPr>
              <a:t>urlPrefix</a:t>
            </a:r>
            <a:r>
              <a:rPr lang="en-US" altLang="ko-KR" sz="900" dirty="0">
                <a:sym typeface="Wingdings" panose="05000000000000000000" pitchFamily="2" charset="2"/>
              </a:rPr>
              <a:t> + {</a:t>
            </a:r>
            <a:r>
              <a:rPr lang="en-US" altLang="ko-KR" sz="900" dirty="0" err="1">
                <a:sym typeface="Wingdings" panose="05000000000000000000" pitchFamily="2" charset="2"/>
              </a:rPr>
              <a:t>st_message_push.link_url</a:t>
            </a:r>
            <a:r>
              <a:rPr lang="en-US" altLang="ko-KR" sz="900" dirty="0">
                <a:sym typeface="Wingdings" panose="05000000000000000000" pitchFamily="2" charset="2"/>
              </a:rPr>
              <a:t>}</a:t>
            </a: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title </a:t>
            </a:r>
            <a:r>
              <a:rPr lang="en-US" altLang="ko-KR" sz="900" dirty="0">
                <a:sym typeface="Wingdings" panose="05000000000000000000" pitchFamily="2" charset="2"/>
              </a:rPr>
              <a:t>= {</a:t>
            </a:r>
            <a:r>
              <a:rPr lang="en-US" altLang="ko-KR" sz="900" dirty="0" err="1">
                <a:sym typeface="Wingdings" panose="05000000000000000000" pitchFamily="2" charset="2"/>
              </a:rPr>
              <a:t>st_message_push.title</a:t>
            </a:r>
            <a:r>
              <a:rPr lang="en-US" altLang="ko-KR" sz="900" dirty="0">
                <a:sym typeface="Wingdings" panose="05000000000000000000" pitchFamily="2" charset="2"/>
              </a:rPr>
              <a:t>}</a:t>
            </a:r>
          </a:p>
          <a:p>
            <a:r>
              <a:rPr lang="en-US" altLang="ko-KR" sz="900" dirty="0" smtClean="0">
                <a:sym typeface="Wingdings" panose="05000000000000000000" pitchFamily="2" charset="2"/>
              </a:rPr>
              <a:t>      body </a:t>
            </a:r>
            <a:r>
              <a:rPr lang="en-US" altLang="ko-KR" sz="900" dirty="0">
                <a:sym typeface="Wingdings" panose="05000000000000000000" pitchFamily="2" charset="2"/>
              </a:rPr>
              <a:t>= {</a:t>
            </a:r>
            <a:r>
              <a:rPr lang="en-US" altLang="ko-KR" sz="900" dirty="0" err="1">
                <a:sym typeface="Wingdings" panose="05000000000000000000" pitchFamily="2" charset="2"/>
              </a:rPr>
              <a:t>st_message_push.content</a:t>
            </a:r>
            <a:r>
              <a:rPr lang="en-US" altLang="ko-KR" sz="900" dirty="0">
                <a:sym typeface="Wingdings" panose="05000000000000000000" pitchFamily="2" charset="2"/>
              </a:rPr>
              <a:t>}</a:t>
            </a:r>
            <a:endParaRPr lang="en-US" altLang="ko-KR" sz="9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22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4820CAD-9951-5BB9-ABF8-9A5B61F3CD9E}"/>
              </a:ext>
            </a:extLst>
          </p:cNvPr>
          <p:cNvSpPr txBox="1"/>
          <p:nvPr/>
        </p:nvSpPr>
        <p:spPr>
          <a:xfrm>
            <a:off x="457200" y="470919"/>
            <a:ext cx="79130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공지 관리 </a:t>
            </a:r>
            <a:r>
              <a:rPr lang="en-US" altLang="ko-KR" sz="1000" b="1"/>
              <a:t>&gt; </a:t>
            </a:r>
            <a:r>
              <a:rPr lang="ko-KR" altLang="en-US" sz="1000" b="1"/>
              <a:t>광고성 </a:t>
            </a:r>
            <a:r>
              <a:rPr lang="en-US" altLang="ko-KR" sz="1000" b="1"/>
              <a:t>PUSH </a:t>
            </a:r>
            <a:r>
              <a:rPr lang="ko-KR" altLang="en-US" sz="1000" b="1"/>
              <a:t>알림 발송 </a:t>
            </a:r>
            <a:r>
              <a:rPr lang="en-US" altLang="ko-KR" sz="1000" b="1"/>
              <a:t>&gt; </a:t>
            </a:r>
            <a:r>
              <a:rPr lang="ko-KR" altLang="en-US" sz="1000" b="1"/>
              <a:t>상세</a:t>
            </a:r>
            <a:endParaRPr lang="en-US" altLang="ko-KR" sz="1000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1FD793-E2B6-E01D-6F94-749F4620D72E}"/>
              </a:ext>
            </a:extLst>
          </p:cNvPr>
          <p:cNvSpPr txBox="1"/>
          <p:nvPr/>
        </p:nvSpPr>
        <p:spPr>
          <a:xfrm>
            <a:off x="457200" y="1121551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>
                <a:solidFill>
                  <a:srgbClr val="C00000"/>
                </a:solidFill>
              </a:rPr>
              <a:t>*</a:t>
            </a:r>
            <a:r>
              <a:rPr lang="en-US" altLang="ko-KR" sz="1000"/>
              <a:t>PUSH </a:t>
            </a:r>
            <a:r>
              <a:rPr lang="ko-KR" altLang="en-US" sz="1000"/>
              <a:t>제목</a:t>
            </a:r>
            <a:endParaRPr lang="en-US" altLang="ko-KR" sz="100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44AD56B3-7DBC-3922-8E9B-C47A41F3A11F}"/>
              </a:ext>
            </a:extLst>
          </p:cNvPr>
          <p:cNvSpPr/>
          <p:nvPr/>
        </p:nvSpPr>
        <p:spPr>
          <a:xfrm>
            <a:off x="1580858" y="1130343"/>
            <a:ext cx="3052689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86AA39-26B4-6346-6984-B382FA3099FE}"/>
              </a:ext>
            </a:extLst>
          </p:cNvPr>
          <p:cNvSpPr txBox="1"/>
          <p:nvPr/>
        </p:nvSpPr>
        <p:spPr>
          <a:xfrm>
            <a:off x="1525172" y="1393051"/>
            <a:ext cx="3504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*PUSH </a:t>
            </a:r>
            <a:r>
              <a:rPr lang="ko-KR" altLang="en-US" sz="800"/>
              <a:t>알림을 보냈을 경우</a:t>
            </a:r>
            <a:r>
              <a:rPr lang="en-US" altLang="ko-KR" sz="800"/>
              <a:t>, </a:t>
            </a:r>
            <a:r>
              <a:rPr lang="ko-KR" altLang="en-US" sz="800"/>
              <a:t>알림에 표시되는 제목입니다</a:t>
            </a:r>
            <a:r>
              <a:rPr lang="en-US" altLang="ko-KR" sz="80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054814-1190-205C-2B95-DBB362DBD9B5}"/>
              </a:ext>
            </a:extLst>
          </p:cNvPr>
          <p:cNvSpPr txBox="1"/>
          <p:nvPr/>
        </p:nvSpPr>
        <p:spPr>
          <a:xfrm>
            <a:off x="494567" y="1789767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>
                <a:solidFill>
                  <a:srgbClr val="C00000"/>
                </a:solidFill>
              </a:rPr>
              <a:t>*</a:t>
            </a:r>
            <a:r>
              <a:rPr lang="en-US" altLang="ko-KR" sz="1000"/>
              <a:t>PUSH </a:t>
            </a:r>
            <a:r>
              <a:rPr lang="ko-KR" altLang="en-US" sz="1000"/>
              <a:t>내용</a:t>
            </a:r>
            <a:endParaRPr lang="en-US" altLang="ko-KR" sz="1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E2E7B5-59F5-E31C-CD19-C404F9C891D2}"/>
              </a:ext>
            </a:extLst>
          </p:cNvPr>
          <p:cNvSpPr txBox="1"/>
          <p:nvPr/>
        </p:nvSpPr>
        <p:spPr>
          <a:xfrm>
            <a:off x="1533964" y="2394642"/>
            <a:ext cx="4224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*PUSH </a:t>
            </a:r>
            <a:r>
              <a:rPr lang="ko-KR" altLang="en-US" sz="800"/>
              <a:t>알림을 보냈을 경우</a:t>
            </a:r>
            <a:r>
              <a:rPr lang="en-US" altLang="ko-KR" sz="800"/>
              <a:t>, </a:t>
            </a:r>
            <a:r>
              <a:rPr lang="ko-KR" altLang="en-US" sz="800"/>
              <a:t>알림함의 제목 아래 표시되는 내용입니다</a:t>
            </a:r>
            <a:r>
              <a:rPr lang="en-US" altLang="ko-KR" sz="80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D52FD-7C8D-EC60-D92E-498FC702B545}"/>
              </a:ext>
            </a:extLst>
          </p:cNvPr>
          <p:cNvSpPr txBox="1"/>
          <p:nvPr/>
        </p:nvSpPr>
        <p:spPr>
          <a:xfrm>
            <a:off x="509952" y="2814972"/>
            <a:ext cx="1072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연결 링크 </a:t>
            </a:r>
            <a:r>
              <a:rPr lang="en-US" altLang="ko-KR" sz="1000"/>
              <a:t>URL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52BDFDF-E11C-6EBD-4E27-DEB7B0E1E464}"/>
              </a:ext>
            </a:extLst>
          </p:cNvPr>
          <p:cNvSpPr/>
          <p:nvPr/>
        </p:nvSpPr>
        <p:spPr>
          <a:xfrm>
            <a:off x="1591406" y="2823764"/>
            <a:ext cx="1406771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800">
                <a:solidFill>
                  <a:schemeClr val="tx1"/>
                </a:solidFill>
              </a:rPr>
              <a:t>▼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CCC89BBF-3BFA-36FA-8181-D6E09AF2A347}"/>
              </a:ext>
            </a:extLst>
          </p:cNvPr>
          <p:cNvSpPr/>
          <p:nvPr/>
        </p:nvSpPr>
        <p:spPr>
          <a:xfrm>
            <a:off x="1589650" y="3116120"/>
            <a:ext cx="3052689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3C5404-F9C7-86E1-B6EF-D495FF3B1F83}"/>
              </a:ext>
            </a:extLst>
          </p:cNvPr>
          <p:cNvSpPr txBox="1"/>
          <p:nvPr/>
        </p:nvSpPr>
        <p:spPr>
          <a:xfrm>
            <a:off x="525780" y="3563064"/>
            <a:ext cx="816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발송 대상</a:t>
            </a:r>
            <a:endParaRPr lang="en-US" altLang="ko-KR" sz="100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D5FA29E5-028E-81AB-70FA-3A211566213E}"/>
              </a:ext>
            </a:extLst>
          </p:cNvPr>
          <p:cNvSpPr/>
          <p:nvPr/>
        </p:nvSpPr>
        <p:spPr>
          <a:xfrm>
            <a:off x="1589650" y="3613458"/>
            <a:ext cx="133251" cy="13325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01FAFFE9-31E8-D392-09E8-0E285528004D}"/>
              </a:ext>
            </a:extLst>
          </p:cNvPr>
          <p:cNvSpPr/>
          <p:nvPr/>
        </p:nvSpPr>
        <p:spPr>
          <a:xfrm>
            <a:off x="1625244" y="3649052"/>
            <a:ext cx="62062" cy="6206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B0B6BA-68D0-4357-4A9D-2D47E640A4CF}"/>
              </a:ext>
            </a:extLst>
          </p:cNvPr>
          <p:cNvSpPr txBox="1"/>
          <p:nvPr/>
        </p:nvSpPr>
        <p:spPr>
          <a:xfrm>
            <a:off x="1722952" y="3563064"/>
            <a:ext cx="2734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프로모션</a:t>
            </a:r>
            <a:r>
              <a:rPr lang="en-US" altLang="ko-KR" sz="1000"/>
              <a:t>/</a:t>
            </a:r>
            <a:r>
              <a:rPr lang="ko-KR" altLang="en-US" sz="1000"/>
              <a:t>이벤트 </a:t>
            </a:r>
            <a:r>
              <a:rPr lang="en-US" altLang="ko-KR" sz="1000"/>
              <a:t>PUSH </a:t>
            </a:r>
            <a:r>
              <a:rPr lang="ko-KR" altLang="en-US" sz="1000"/>
              <a:t>알림 수신 동의 회원</a:t>
            </a:r>
            <a:endParaRPr lang="en-US" altLang="ko-KR" sz="1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1F3D78-E2D5-9223-7B50-C49EDD03CF7F}"/>
              </a:ext>
            </a:extLst>
          </p:cNvPr>
          <p:cNvSpPr txBox="1"/>
          <p:nvPr/>
        </p:nvSpPr>
        <p:spPr>
          <a:xfrm>
            <a:off x="1516552" y="3809285"/>
            <a:ext cx="4381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/>
              <a:t>*</a:t>
            </a:r>
            <a:r>
              <a:rPr lang="ko-KR" altLang="en-US" sz="800"/>
              <a:t>광고성 </a:t>
            </a:r>
            <a:r>
              <a:rPr lang="en-US" altLang="ko-KR" sz="800"/>
              <a:t>PUSH </a:t>
            </a:r>
            <a:r>
              <a:rPr lang="ko-KR" altLang="en-US" sz="800"/>
              <a:t>알림은 프로모션</a:t>
            </a:r>
            <a:r>
              <a:rPr lang="en-US" altLang="ko-KR" sz="800"/>
              <a:t>/</a:t>
            </a:r>
            <a:r>
              <a:rPr lang="ko-KR" altLang="en-US" sz="800"/>
              <a:t>이벤트 </a:t>
            </a:r>
            <a:r>
              <a:rPr lang="en-US" altLang="ko-KR" sz="800"/>
              <a:t>PUSH </a:t>
            </a:r>
            <a:r>
              <a:rPr lang="ko-KR" altLang="en-US" sz="800"/>
              <a:t>알림 수신 동의를 한 회원에게만 발송됩니다</a:t>
            </a:r>
            <a:r>
              <a:rPr lang="en-US" altLang="ko-KR" sz="800"/>
              <a:t>.</a:t>
            </a: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210D8309-4BB9-C227-43E9-1570EFCC967E}"/>
              </a:ext>
            </a:extLst>
          </p:cNvPr>
          <p:cNvSpPr/>
          <p:nvPr/>
        </p:nvSpPr>
        <p:spPr>
          <a:xfrm>
            <a:off x="8251869" y="6156099"/>
            <a:ext cx="530469" cy="218911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/>
                </a:solidFill>
              </a:rPr>
              <a:t>닫기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C26D4B-0B3D-BBD2-45D8-B57362518214}"/>
              </a:ext>
            </a:extLst>
          </p:cNvPr>
          <p:cNvSpPr txBox="1"/>
          <p:nvPr/>
        </p:nvSpPr>
        <p:spPr>
          <a:xfrm>
            <a:off x="528129" y="4230728"/>
            <a:ext cx="816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발송 일시</a:t>
            </a:r>
            <a:endParaRPr lang="en-US" altLang="ko-KR" sz="100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8E93B5D4-61DD-16DC-EF8D-5223DD477CB1}"/>
              </a:ext>
            </a:extLst>
          </p:cNvPr>
          <p:cNvSpPr/>
          <p:nvPr/>
        </p:nvSpPr>
        <p:spPr>
          <a:xfrm>
            <a:off x="1589650" y="4247601"/>
            <a:ext cx="3052689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>
                <a:solidFill>
                  <a:schemeClr val="tx1"/>
                </a:solidFill>
              </a:rPr>
              <a:t>yyyy-mm-dd hh:mm:ss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095CC5-0E83-155A-B79F-B49B8C4AE857}"/>
              </a:ext>
            </a:extLst>
          </p:cNvPr>
          <p:cNvSpPr txBox="1"/>
          <p:nvPr/>
        </p:nvSpPr>
        <p:spPr>
          <a:xfrm>
            <a:off x="554355" y="4679631"/>
            <a:ext cx="816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발송자</a:t>
            </a:r>
            <a:endParaRPr lang="en-US" altLang="ko-KR" sz="1000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6482AD0E-3A13-6AE6-1C4E-65CF878996B0}"/>
              </a:ext>
            </a:extLst>
          </p:cNvPr>
          <p:cNvSpPr/>
          <p:nvPr/>
        </p:nvSpPr>
        <p:spPr>
          <a:xfrm>
            <a:off x="1589651" y="4682793"/>
            <a:ext cx="1559950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관리자명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702ACD08-B58B-328E-0DE3-C65B85266FE0}"/>
              </a:ext>
            </a:extLst>
          </p:cNvPr>
          <p:cNvSpPr/>
          <p:nvPr/>
        </p:nvSpPr>
        <p:spPr>
          <a:xfrm>
            <a:off x="3221601" y="4678739"/>
            <a:ext cx="1559950" cy="21891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tx1"/>
                </a:solidFill>
              </a:rPr>
              <a:t>관리자 </a:t>
            </a:r>
            <a:r>
              <a:rPr lang="en-US" altLang="ko-KR" sz="900">
                <a:solidFill>
                  <a:schemeClr val="tx1"/>
                </a:solidFill>
              </a:rPr>
              <a:t>ID</a:t>
            </a:r>
            <a:endParaRPr lang="ko-KR" altLang="en-US" sz="9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78B10A5C-0150-3956-D6D2-6CF78097D9E0}"/>
              </a:ext>
            </a:extLst>
          </p:cNvPr>
          <p:cNvSpPr/>
          <p:nvPr/>
        </p:nvSpPr>
        <p:spPr>
          <a:xfrm>
            <a:off x="1589650" y="1798559"/>
            <a:ext cx="3734824" cy="570013"/>
          </a:xfrm>
          <a:prstGeom prst="roundRect">
            <a:avLst>
              <a:gd name="adj" fmla="val 8312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F7275-859A-0F07-75C6-960BB1EB16C3}"/>
              </a:ext>
            </a:extLst>
          </p:cNvPr>
          <p:cNvSpPr txBox="1"/>
          <p:nvPr/>
        </p:nvSpPr>
        <p:spPr>
          <a:xfrm>
            <a:off x="465990" y="5093875"/>
            <a:ext cx="5706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rgbClr val="C00000"/>
                </a:solidFill>
              </a:rPr>
              <a:t>*</a:t>
            </a:r>
            <a:r>
              <a:rPr lang="ko-KR" altLang="en-US" sz="800">
                <a:solidFill>
                  <a:srgbClr val="C00000"/>
                </a:solidFill>
              </a:rPr>
              <a:t>작성된 </a:t>
            </a:r>
            <a:r>
              <a:rPr lang="en-US" altLang="ko-KR" sz="800">
                <a:solidFill>
                  <a:srgbClr val="C00000"/>
                </a:solidFill>
              </a:rPr>
              <a:t>PUSH </a:t>
            </a:r>
            <a:r>
              <a:rPr lang="ko-KR" altLang="en-US" sz="800">
                <a:solidFill>
                  <a:srgbClr val="C00000"/>
                </a:solidFill>
              </a:rPr>
              <a:t>알림은 저장 시 바로 발송되고 수정할 수 없으므로 반드시 확인 후 저장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발송</a:t>
            </a:r>
            <a:r>
              <a:rPr lang="en-US" altLang="ko-KR" sz="800">
                <a:solidFill>
                  <a:srgbClr val="C00000"/>
                </a:solidFill>
              </a:rPr>
              <a:t>)</a:t>
            </a:r>
            <a:r>
              <a:rPr lang="ko-KR" altLang="en-US" sz="800">
                <a:solidFill>
                  <a:srgbClr val="C00000"/>
                </a:solidFill>
              </a:rPr>
              <a:t> 처리하시기를 바랍니다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  <a:p>
            <a:r>
              <a:rPr lang="en-US" altLang="ko-KR" sz="800">
                <a:solidFill>
                  <a:srgbClr val="C00000"/>
                </a:solidFill>
              </a:rPr>
              <a:t>**</a:t>
            </a:r>
            <a:r>
              <a:rPr lang="ko-KR" altLang="en-US" sz="800">
                <a:solidFill>
                  <a:srgbClr val="C00000"/>
                </a:solidFill>
              </a:rPr>
              <a:t>수동 푸시 발송 시 국내 정보통신망법을 준수한 작성이 필요합니다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앱 푸시 내용이 영리목적 광고성 정보에 해당하는 경우</a:t>
            </a:r>
            <a:r>
              <a:rPr lang="en-US" altLang="ko-KR" sz="800">
                <a:solidFill>
                  <a:srgbClr val="C00000"/>
                </a:solidFill>
              </a:rPr>
              <a:t>,</a:t>
            </a:r>
            <a:r>
              <a:rPr lang="ko-KR" altLang="en-US" sz="800">
                <a:solidFill>
                  <a:srgbClr val="C00000"/>
                </a:solidFill>
              </a:rPr>
              <a:t> 시작 부분에 </a:t>
            </a:r>
            <a:r>
              <a:rPr lang="en-US" altLang="ko-KR" sz="800">
                <a:solidFill>
                  <a:srgbClr val="C00000"/>
                </a:solidFill>
              </a:rPr>
              <a:t>“(</a:t>
            </a:r>
            <a:r>
              <a:rPr lang="ko-KR" altLang="en-US" sz="800">
                <a:solidFill>
                  <a:srgbClr val="C00000"/>
                </a:solidFill>
              </a:rPr>
              <a:t>광고</a:t>
            </a:r>
            <a:r>
              <a:rPr lang="en-US" altLang="ko-KR" sz="800">
                <a:solidFill>
                  <a:srgbClr val="C00000"/>
                </a:solidFill>
              </a:rPr>
              <a:t>)” </a:t>
            </a:r>
            <a:r>
              <a:rPr lang="ko-KR" altLang="en-US" sz="800">
                <a:solidFill>
                  <a:srgbClr val="C00000"/>
                </a:solidFill>
              </a:rPr>
              <a:t>표시</a:t>
            </a:r>
            <a:endParaRPr lang="en-US" altLang="ko-KR" sz="800">
              <a:solidFill>
                <a:srgbClr val="C00000"/>
              </a:solidFill>
            </a:endParaRP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정보 마지막 부분에 수신 거부 방법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푸시 알림 거부 방법 등</a:t>
            </a:r>
            <a:r>
              <a:rPr lang="en-US" altLang="ko-KR" sz="800">
                <a:solidFill>
                  <a:srgbClr val="C00000"/>
                </a:solidFill>
              </a:rPr>
              <a:t>) </a:t>
            </a:r>
            <a:r>
              <a:rPr lang="ko-KR" altLang="en-US" sz="800">
                <a:solidFill>
                  <a:srgbClr val="C00000"/>
                </a:solidFill>
              </a:rPr>
              <a:t>표시</a:t>
            </a:r>
            <a:endParaRPr lang="en-US" altLang="ko-KR" sz="800">
              <a:solidFill>
                <a:srgbClr val="C00000"/>
              </a:solidFill>
            </a:endParaRPr>
          </a:p>
          <a:p>
            <a:r>
              <a:rPr lang="en-US" altLang="ko-KR" sz="800">
                <a:solidFill>
                  <a:srgbClr val="C00000"/>
                </a:solidFill>
              </a:rPr>
              <a:t>- </a:t>
            </a:r>
            <a:r>
              <a:rPr lang="ko-KR" altLang="en-US" sz="800">
                <a:solidFill>
                  <a:srgbClr val="C00000"/>
                </a:solidFill>
              </a:rPr>
              <a:t>야간</a:t>
            </a:r>
            <a:r>
              <a:rPr lang="en-US" altLang="ko-KR" sz="800">
                <a:solidFill>
                  <a:srgbClr val="C00000"/>
                </a:solidFill>
              </a:rPr>
              <a:t>(</a:t>
            </a:r>
            <a:r>
              <a:rPr lang="ko-KR" altLang="en-US" sz="800">
                <a:solidFill>
                  <a:srgbClr val="C00000"/>
                </a:solidFill>
              </a:rPr>
              <a:t>오후 </a:t>
            </a:r>
            <a:r>
              <a:rPr lang="en-US" altLang="ko-KR" sz="800">
                <a:solidFill>
                  <a:srgbClr val="C00000"/>
                </a:solidFill>
              </a:rPr>
              <a:t>9</a:t>
            </a:r>
            <a:r>
              <a:rPr lang="ko-KR" altLang="en-US" sz="800">
                <a:solidFill>
                  <a:srgbClr val="C00000"/>
                </a:solidFill>
              </a:rPr>
              <a:t>시</a:t>
            </a:r>
            <a:r>
              <a:rPr lang="en-US" altLang="ko-KR" sz="800">
                <a:solidFill>
                  <a:srgbClr val="C00000"/>
                </a:solidFill>
              </a:rPr>
              <a:t>~</a:t>
            </a:r>
            <a:r>
              <a:rPr lang="ko-KR" altLang="en-US" sz="800">
                <a:solidFill>
                  <a:srgbClr val="C00000"/>
                </a:solidFill>
              </a:rPr>
              <a:t>오전 </a:t>
            </a:r>
            <a:r>
              <a:rPr lang="en-US" altLang="ko-KR" sz="800">
                <a:solidFill>
                  <a:srgbClr val="C00000"/>
                </a:solidFill>
              </a:rPr>
              <a:t>8</a:t>
            </a:r>
            <a:r>
              <a:rPr lang="ko-KR" altLang="en-US" sz="800">
                <a:solidFill>
                  <a:srgbClr val="C00000"/>
                </a:solidFill>
              </a:rPr>
              <a:t>시</a:t>
            </a:r>
            <a:r>
              <a:rPr lang="en-US" altLang="ko-KR" sz="800">
                <a:solidFill>
                  <a:srgbClr val="C00000"/>
                </a:solidFill>
              </a:rPr>
              <a:t>)</a:t>
            </a:r>
            <a:r>
              <a:rPr lang="ko-KR" altLang="en-US" sz="800">
                <a:solidFill>
                  <a:srgbClr val="C00000"/>
                </a:solidFill>
              </a:rPr>
              <a:t> 광고 발송은 불가하므로 해당 시간 외에 발송해주시기를 바랍니다</a:t>
            </a:r>
            <a:r>
              <a:rPr lang="en-US" altLang="ko-KR" sz="80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95834" y="597877"/>
            <a:ext cx="3897686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</a:t>
            </a:r>
          </a:p>
          <a:p>
            <a:r>
              <a:rPr lang="en-US" altLang="ko-KR" sz="900" dirty="0" smtClean="0"/>
              <a:t>  - </a:t>
            </a:r>
            <a:r>
              <a:rPr lang="ko-KR" altLang="en-US" sz="900" dirty="0" smtClean="0"/>
              <a:t>공지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광고성 </a:t>
            </a:r>
            <a:r>
              <a:rPr lang="en-US" altLang="ko-KR" sz="900" dirty="0"/>
              <a:t>PUSH </a:t>
            </a:r>
            <a:r>
              <a:rPr lang="ko-KR" altLang="en-US" sz="900" dirty="0"/>
              <a:t>알림 </a:t>
            </a:r>
            <a:r>
              <a:rPr lang="ko-KR" altLang="en-US" sz="900" dirty="0" smtClean="0"/>
              <a:t>발송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pushMessage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(View)</a:t>
            </a: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1) </a:t>
            </a:r>
            <a:r>
              <a:rPr lang="en-US" altLang="ko-KR" sz="900" dirty="0"/>
              <a:t>PUSH </a:t>
            </a:r>
            <a:r>
              <a:rPr lang="ko-KR" altLang="en-US" sz="900" dirty="0" smtClean="0"/>
              <a:t>제목</a:t>
            </a:r>
            <a:endParaRPr lang="en-US" altLang="ko-KR" sz="900" dirty="0"/>
          </a:p>
          <a:p>
            <a:r>
              <a:rPr lang="en-US" altLang="ko-KR" sz="900" dirty="0" smtClean="0"/>
              <a:t>  2) PUSH </a:t>
            </a:r>
            <a:r>
              <a:rPr lang="ko-KR" altLang="en-US" sz="900" dirty="0" smtClean="0"/>
              <a:t>내용</a:t>
            </a:r>
            <a:endParaRPr lang="en-US" altLang="ko-KR" sz="900" dirty="0" smtClean="0"/>
          </a:p>
          <a:p>
            <a:r>
              <a:rPr lang="en-US" altLang="ko-KR" sz="900" dirty="0" smtClean="0"/>
              <a:t>  3) </a:t>
            </a:r>
            <a:r>
              <a:rPr lang="ko-KR" altLang="en-US" sz="900" dirty="0" smtClean="0"/>
              <a:t>연결 링크 </a:t>
            </a:r>
            <a:r>
              <a:rPr lang="en-US" altLang="ko-KR" sz="900" dirty="0" smtClean="0"/>
              <a:t>URL</a:t>
            </a:r>
          </a:p>
          <a:p>
            <a:r>
              <a:rPr lang="en-US" altLang="ko-KR" sz="900" dirty="0" smtClean="0"/>
              <a:t>  4) </a:t>
            </a:r>
            <a:r>
              <a:rPr lang="ko-KR" altLang="en-US" sz="900" dirty="0" smtClean="0"/>
              <a:t>발송 대상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 (refer to Add page)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발송 일시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send_date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 </a:t>
            </a:r>
            <a:r>
              <a:rPr lang="en-US" altLang="ko-KR" sz="900" dirty="0" smtClean="0"/>
              <a:t>6) </a:t>
            </a:r>
            <a:r>
              <a:rPr lang="ko-KR" altLang="en-US" sz="900" dirty="0" smtClean="0"/>
              <a:t>발송자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- first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</a:t>
            </a:r>
            <a:r>
              <a:rPr lang="en-US" altLang="ko-KR" sz="900" dirty="0"/>
              <a:t>user name of 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 smtClean="0"/>
              <a:t>     - second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: user id of 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>
                <a:sym typeface="Wingdings" panose="05000000000000000000" pitchFamily="2" charset="2"/>
              </a:rPr>
              <a:t> </a:t>
            </a:r>
            <a:r>
              <a:rPr lang="en-US" altLang="ko-KR" sz="900" dirty="0" smtClean="0">
                <a:sym typeface="Wingdings" panose="05000000000000000000" pitchFamily="2" charset="2"/>
              </a:rPr>
              <a:t> 7) show guide text </a:t>
            </a:r>
            <a:r>
              <a:rPr lang="en-US" altLang="ko-KR" sz="900" b="1" dirty="0"/>
              <a:t>(red color)</a:t>
            </a:r>
            <a:endParaRPr lang="en-US" altLang="ko-KR" sz="9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6772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04314C39-0C45-279F-F32A-2AF659D3B5D4}"/>
              </a:ext>
            </a:extLst>
          </p:cNvPr>
          <p:cNvGrpSpPr/>
          <p:nvPr/>
        </p:nvGrpSpPr>
        <p:grpSpPr>
          <a:xfrm>
            <a:off x="299511" y="209550"/>
            <a:ext cx="7372862" cy="6438900"/>
            <a:chOff x="299511" y="209549"/>
            <a:chExt cx="7785564" cy="6799323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E422BE27-784D-4D4A-2998-78791285F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9511" y="537789"/>
              <a:ext cx="5295327" cy="374612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84E8170A-7B58-7D8E-8DE6-806545007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26839" y="3295709"/>
              <a:ext cx="5358236" cy="37131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AD7E995-EFCF-4F98-526F-D4F6C9A900B7}"/>
                </a:ext>
              </a:extLst>
            </p:cNvPr>
            <p:cNvSpPr/>
            <p:nvPr/>
          </p:nvSpPr>
          <p:spPr>
            <a:xfrm>
              <a:off x="2076450" y="209549"/>
              <a:ext cx="1924050" cy="241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>
                  <a:solidFill>
                    <a:schemeClr val="tx1"/>
                  </a:solidFill>
                </a:rPr>
                <a:t>구매 정보</a:t>
              </a:r>
              <a:r>
                <a:rPr lang="ko-KR" altLang="en-US" sz="800">
                  <a:solidFill>
                    <a:schemeClr val="tx1"/>
                  </a:solidFill>
                </a:rPr>
                <a:t> </a:t>
              </a:r>
              <a:r>
                <a:rPr lang="en-US" altLang="ko-KR" sz="800">
                  <a:solidFill>
                    <a:schemeClr val="tx1"/>
                  </a:solidFill>
                </a:rPr>
                <a:t>PUSH </a:t>
              </a:r>
              <a:r>
                <a:rPr lang="ko-KR" altLang="en-US" sz="800">
                  <a:solidFill>
                    <a:schemeClr val="tx1"/>
                  </a:solidFill>
                </a:rPr>
                <a:t>알림 수신 동의</a:t>
              </a:r>
              <a:endParaRPr lang="en-US" altLang="ko-KR" sz="800">
                <a:solidFill>
                  <a:schemeClr val="tx1"/>
                </a:solidFill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17B6009E-12E4-19C4-F1CF-6DE948836F9C}"/>
                </a:ext>
              </a:extLst>
            </p:cNvPr>
            <p:cNvSpPr/>
            <p:nvPr/>
          </p:nvSpPr>
          <p:spPr>
            <a:xfrm>
              <a:off x="4327376" y="2943283"/>
              <a:ext cx="2105025" cy="241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>
                  <a:solidFill>
                    <a:schemeClr val="tx1"/>
                  </a:solidFill>
                </a:rPr>
                <a:t>프로모션</a:t>
              </a:r>
              <a:r>
                <a:rPr lang="en-US" altLang="ko-KR" sz="800" b="1">
                  <a:solidFill>
                    <a:schemeClr val="tx1"/>
                  </a:solidFill>
                </a:rPr>
                <a:t>/</a:t>
              </a:r>
              <a:r>
                <a:rPr lang="ko-KR" altLang="en-US" sz="800" b="1">
                  <a:solidFill>
                    <a:schemeClr val="tx1"/>
                  </a:solidFill>
                </a:rPr>
                <a:t>이벤트</a:t>
              </a:r>
              <a:r>
                <a:rPr lang="ko-KR" altLang="en-US" sz="800">
                  <a:solidFill>
                    <a:schemeClr val="tx1"/>
                  </a:solidFill>
                </a:rPr>
                <a:t> </a:t>
              </a:r>
              <a:r>
                <a:rPr lang="en-US" altLang="ko-KR" sz="800">
                  <a:solidFill>
                    <a:schemeClr val="tx1"/>
                  </a:solidFill>
                </a:rPr>
                <a:t>PUSH </a:t>
              </a:r>
              <a:r>
                <a:rPr lang="ko-KR" altLang="en-US" sz="800">
                  <a:solidFill>
                    <a:schemeClr val="tx1"/>
                  </a:solidFill>
                </a:rPr>
                <a:t>알림 수신 동의</a:t>
              </a:r>
              <a:endParaRPr lang="en-US" altLang="ko-KR" sz="800">
                <a:solidFill>
                  <a:schemeClr val="tx1"/>
                </a:solidFill>
              </a:endParaRPr>
            </a:p>
          </p:txBody>
        </p:sp>
      </p:grpSp>
      <p:pic>
        <p:nvPicPr>
          <p:cNvPr id="12" name="그림 11">
            <a:extLst>
              <a:ext uri="{FF2B5EF4-FFF2-40B4-BE49-F238E27FC236}">
                <a16:creationId xmlns:a16="http://schemas.microsoft.com/office/drawing/2014/main" id="{7DC4FD55-5D32-E0F1-A141-569DE008A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8756" y="209550"/>
            <a:ext cx="3597943" cy="643549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AE6AC85D-AC0A-61FB-C8F9-3ECFD38CFA08}"/>
              </a:ext>
            </a:extLst>
          </p:cNvPr>
          <p:cNvCxnSpPr>
            <a:stCxn id="8" idx="3"/>
          </p:cNvCxnSpPr>
          <p:nvPr/>
        </p:nvCxnSpPr>
        <p:spPr>
          <a:xfrm>
            <a:off x="3804316" y="323819"/>
            <a:ext cx="4368134" cy="571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60A54BC-EF97-4EDD-65DC-953D92A401FA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107305" y="1196742"/>
            <a:ext cx="2065145" cy="1715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32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1088</Words>
  <Application>Microsoft Office PowerPoint</Application>
  <PresentationFormat>Widescreen</PresentationFormat>
  <Paragraphs>139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13</cp:revision>
  <dcterms:created xsi:type="dcterms:W3CDTF">2023-11-10T01:53:22Z</dcterms:created>
  <dcterms:modified xsi:type="dcterms:W3CDTF">2023-11-11T06:41:36Z</dcterms:modified>
</cp:coreProperties>
</file>