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CBCD43-E937-D57E-FD90-90EB2E00D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2FA146C-29AB-0F1B-1206-B5B51DA02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9B247B-0BE3-3B51-8E96-058DB0438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488E44-2304-7A4A-EE86-62AFE4FC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B51F7D-7E1F-5C5A-9F67-C0A2A3A7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7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8DCE42-1890-6ECB-CF0F-66B3DB6E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A840DE-CD3A-3770-9579-C7B5CC954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1F166C-B1F4-62BD-7695-E8491D53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A8B75E-6FCC-BBE7-E171-99050FD1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95B1C0-C5A4-83E1-F804-B737ECDE8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480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686EF59-4554-1D28-44E4-CE087D2A5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894933-3516-97C1-F446-3331035B6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2FBA26-9392-31BC-BDE1-3B6068B0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5A8E06-3208-EDC3-F011-A9A72535D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D95B3CD-F631-9386-97CA-F91596B4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374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20CCFB-9F52-CA1E-9DCC-2D9E39009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3D185A0-412F-0477-76F7-ABE6D1E94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B77B982-E465-6BB4-9458-B57EB6DA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2E6857B-1B6B-917C-C487-C10D9CA41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46CDA8-98B5-2DBF-031D-DE6A1100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41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1E39ED-C97F-86A9-3065-409586FB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0C3C65B-1002-CF62-713B-627512832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898F84-BF23-9B7A-9938-3DDBF8FE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845A64-9C56-9C98-CAF5-2DE502C3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6CC365-2CF9-E17C-059D-F9709992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794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B80E9C-D5F7-4AB2-D0BE-AB14AA29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5A6BCA-3F00-EB0F-15D3-A6494F929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6522288-D374-107F-9187-F04BA48F0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AB6BBA-7624-3B32-7F1F-BB48F57B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ADC0D88-AACB-FEEA-5E3F-F393BAC3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908B32E-2B05-856F-B237-E7CE5349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515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321819-5EC4-EB5B-12E7-FD811701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463F1CC-AC2A-03BA-9D52-95374A74D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7062CB2-7305-FA66-FDFB-69327B049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D9EB254-1DD2-8718-0E8B-817494D36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385C046-915A-4466-C991-E896A35C2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4181F76-2A6D-2CF5-0285-5904385AE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3D5F120-6223-3E3E-2E15-C40F6175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66AE1C6-3AD0-2F8A-A00D-903775EC4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51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D75E39-8ADA-5EDA-9D49-EEF3308B2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C972ECD-7ACA-EAC5-FF93-2D4E2FB6C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F6D62B7-5470-B244-BDF1-BE39B02A2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63B0B5B-CC87-CF7B-AA30-D6B543B4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139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51548A-2ADD-232F-050F-0F1F99F3C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4998114-DDB0-A723-A5B2-74AC94D7E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4A50E7C-35F0-B0AA-E44D-4B4B545CD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844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AA071A-00E7-8B86-7491-0F0F7008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CA909F-A4A8-5AF4-3138-3289C88CE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D3795EB-10C3-73D1-31EA-4682EF376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EF46032-5B69-EFCB-DB72-A5A3E5D3B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770F2FA-7E54-A9CA-6C21-9FEAE8AE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2B61ED4-F7E8-2A07-7CC1-098C0ED81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54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4B2F99-7676-45B8-CDC0-ABB34234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C26E892-CBA6-5325-A84C-4DBD75D24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99BD60-FEB0-CFE6-37CF-79037FAFC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7BB9ABE-1AB0-7DBF-BDC3-64B191363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66FEB5E-AA1F-0932-744C-BD751E8F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D207F8B-373E-8207-6318-4D0D6B20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199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DC166CF-F2B1-7206-09B9-29A0A86C7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8ECA4A9-9449-C9F4-DF21-4BBFF47EC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3BC1D3-8714-C171-6C11-A95663D902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766FD-28BA-4B44-96D0-0A85C980FCE6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6A232F-61A9-CBF7-73DE-6A7E045A9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0E9755-1D01-A278-C777-48F54AD8B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DC29-149B-47DE-8837-077D9BFDC7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063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B612F3-3F32-C858-5882-088C460127B6}"/>
              </a:ext>
            </a:extLst>
          </p:cNvPr>
          <p:cNvSpPr txBox="1"/>
          <p:nvPr/>
        </p:nvSpPr>
        <p:spPr>
          <a:xfrm>
            <a:off x="262218" y="223887"/>
            <a:ext cx="2395258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포인트</a:t>
            </a:r>
            <a:r>
              <a:rPr lang="en-US" altLang="ko-KR" sz="1000" dirty="0"/>
              <a:t>/</a:t>
            </a:r>
            <a:r>
              <a:rPr lang="ko-KR" altLang="en-US" sz="1000" dirty="0"/>
              <a:t>구매 관리 </a:t>
            </a:r>
            <a:r>
              <a:rPr lang="en-US" altLang="ko-KR" sz="1000" dirty="0"/>
              <a:t>&gt; </a:t>
            </a:r>
            <a:r>
              <a:rPr lang="ko-KR" altLang="en-US" sz="1000" dirty="0"/>
              <a:t>적립금 적립 이력</a:t>
            </a:r>
            <a:endParaRPr lang="en-US" altLang="ko-KR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FC20F6-416A-D346-1E50-0D176EC4C74E}"/>
              </a:ext>
            </a:extLst>
          </p:cNvPr>
          <p:cNvSpPr txBox="1"/>
          <p:nvPr/>
        </p:nvSpPr>
        <p:spPr>
          <a:xfrm>
            <a:off x="262218" y="728712"/>
            <a:ext cx="109033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 </a:t>
            </a:r>
            <a:r>
              <a:rPr lang="en-US" altLang="ko-KR" sz="1000"/>
              <a:t>ID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83D9E2-1AED-F14F-AD09-48AE1ADD7A2C}"/>
              </a:ext>
            </a:extLst>
          </p:cNvPr>
          <p:cNvSpPr txBox="1"/>
          <p:nvPr/>
        </p:nvSpPr>
        <p:spPr>
          <a:xfrm>
            <a:off x="1459847" y="728712"/>
            <a:ext cx="2807354" cy="2462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/>
              <a:t>검색어를</a:t>
            </a:r>
            <a:r>
              <a:rPr lang="en-US" altLang="ko-KR" sz="1000"/>
              <a:t> </a:t>
            </a:r>
            <a:r>
              <a:rPr lang="ko-KR" altLang="en-US" sz="1000"/>
              <a:t>입력하세요</a:t>
            </a:r>
            <a:r>
              <a:rPr lang="en-US" altLang="ko-KR" sz="100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A70A09-910E-DCCB-911C-950A34DA0BB8}"/>
              </a:ext>
            </a:extLst>
          </p:cNvPr>
          <p:cNvSpPr txBox="1"/>
          <p:nvPr/>
        </p:nvSpPr>
        <p:spPr>
          <a:xfrm>
            <a:off x="262218" y="1110426"/>
            <a:ext cx="109033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사용자명</a:t>
            </a:r>
            <a:endParaRPr lang="en-US" altLang="ko-KR" sz="10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47DD13-8C2B-D812-DB74-D33B92C873C2}"/>
              </a:ext>
            </a:extLst>
          </p:cNvPr>
          <p:cNvSpPr txBox="1"/>
          <p:nvPr/>
        </p:nvSpPr>
        <p:spPr>
          <a:xfrm>
            <a:off x="1459847" y="1110426"/>
            <a:ext cx="2807354" cy="2462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/>
              <a:t>검색어를</a:t>
            </a:r>
            <a:r>
              <a:rPr lang="en-US" altLang="ko-KR" sz="1000"/>
              <a:t> </a:t>
            </a:r>
            <a:r>
              <a:rPr lang="ko-KR" altLang="en-US" sz="1000"/>
              <a:t>입력하세요</a:t>
            </a:r>
            <a:r>
              <a:rPr lang="en-US" altLang="ko-KR" sz="100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FDE587-644C-E0D1-9982-0E41417E4EA9}"/>
              </a:ext>
            </a:extLst>
          </p:cNvPr>
          <p:cNvSpPr txBox="1"/>
          <p:nvPr/>
        </p:nvSpPr>
        <p:spPr>
          <a:xfrm>
            <a:off x="262218" y="1492140"/>
            <a:ext cx="109033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 상태</a:t>
            </a:r>
            <a:endParaRPr lang="en-US" altLang="ko-KR" sz="1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0CF75C-DEFE-8E64-F61B-6F48D22AA7D6}"/>
              </a:ext>
            </a:extLst>
          </p:cNvPr>
          <p:cNvSpPr txBox="1"/>
          <p:nvPr/>
        </p:nvSpPr>
        <p:spPr>
          <a:xfrm>
            <a:off x="1459847" y="1492140"/>
            <a:ext cx="2807354" cy="2462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/>
              <a:t>전체                                                  ▼</a:t>
            </a:r>
            <a:endParaRPr lang="en-US" altLang="ko-KR" sz="10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703AC1-C4A3-A5D3-9FDD-F6F28C8B6A7D}"/>
              </a:ext>
            </a:extLst>
          </p:cNvPr>
          <p:cNvSpPr txBox="1"/>
          <p:nvPr/>
        </p:nvSpPr>
        <p:spPr>
          <a:xfrm>
            <a:off x="4538943" y="738237"/>
            <a:ext cx="109033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적립일자</a:t>
            </a:r>
            <a:endParaRPr lang="en-US" altLang="ko-KR" sz="10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B87C49-A905-9F77-9266-F87286E4580F}"/>
              </a:ext>
            </a:extLst>
          </p:cNvPr>
          <p:cNvSpPr txBox="1"/>
          <p:nvPr/>
        </p:nvSpPr>
        <p:spPr>
          <a:xfrm>
            <a:off x="5736572" y="738237"/>
            <a:ext cx="1317952" cy="2462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/>
              <a:t>달력</a:t>
            </a:r>
            <a:endParaRPr lang="en-US" altLang="ko-KR" sz="10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711E17-6E78-CF72-2F0E-15A9F6AAF170}"/>
              </a:ext>
            </a:extLst>
          </p:cNvPr>
          <p:cNvSpPr txBox="1"/>
          <p:nvPr/>
        </p:nvSpPr>
        <p:spPr>
          <a:xfrm>
            <a:off x="4538943" y="1119951"/>
            <a:ext cx="1090332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적립 종류</a:t>
            </a:r>
            <a:endParaRPr lang="en-US" altLang="ko-KR" sz="1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DA6750-09DC-2197-AEC0-EFA9C338E841}"/>
              </a:ext>
            </a:extLst>
          </p:cNvPr>
          <p:cNvSpPr txBox="1"/>
          <p:nvPr/>
        </p:nvSpPr>
        <p:spPr>
          <a:xfrm>
            <a:off x="5736572" y="1119951"/>
            <a:ext cx="2807354" cy="2462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/>
              <a:t>전체                                                  ▼</a:t>
            </a:r>
            <a:endParaRPr lang="en-US" altLang="ko-KR" sz="10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69E8B9-DBFC-E647-2949-B1B41D8274BF}"/>
              </a:ext>
            </a:extLst>
          </p:cNvPr>
          <p:cNvSpPr txBox="1"/>
          <p:nvPr/>
        </p:nvSpPr>
        <p:spPr>
          <a:xfrm>
            <a:off x="7225974" y="732095"/>
            <a:ext cx="1317952" cy="2462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/>
              <a:t>달력</a:t>
            </a:r>
            <a:endParaRPr lang="en-US" altLang="ko-KR" sz="10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AA5EDF-7AD5-9691-1A7A-1134D714D5FB}"/>
              </a:ext>
            </a:extLst>
          </p:cNvPr>
          <p:cNvSpPr txBox="1"/>
          <p:nvPr/>
        </p:nvSpPr>
        <p:spPr>
          <a:xfrm>
            <a:off x="8993840" y="390157"/>
            <a:ext cx="2935942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적립 종류</a:t>
            </a:r>
            <a:endParaRPr lang="en-US" altLang="ko-KR" sz="1000" b="1"/>
          </a:p>
          <a:p>
            <a:endParaRPr lang="en-US" altLang="ko-KR" sz="1000" b="1"/>
          </a:p>
          <a:p>
            <a:r>
              <a:rPr lang="en-US" altLang="ko-KR" sz="1000"/>
              <a:t>- </a:t>
            </a:r>
            <a:r>
              <a:rPr lang="ko-KR" altLang="en-US" sz="1000"/>
              <a:t>구매 적립금</a:t>
            </a:r>
            <a:r>
              <a:rPr lang="en-US" altLang="ko-KR" sz="1000"/>
              <a:t>(</a:t>
            </a:r>
            <a:r>
              <a:rPr lang="ko-KR" altLang="en-US" sz="1000"/>
              <a:t>스토리 오더</a:t>
            </a:r>
            <a:r>
              <a:rPr lang="en-US" altLang="ko-KR" sz="1000"/>
              <a:t>)</a:t>
            </a:r>
          </a:p>
          <a:p>
            <a:r>
              <a:rPr lang="en-US" altLang="ko-KR" sz="1000"/>
              <a:t>- </a:t>
            </a:r>
            <a:r>
              <a:rPr lang="ko-KR" altLang="en-US" sz="1000"/>
              <a:t>구매 적립금</a:t>
            </a:r>
            <a:r>
              <a:rPr lang="en-US" altLang="ko-KR" sz="1000"/>
              <a:t>(</a:t>
            </a:r>
            <a:r>
              <a:rPr lang="ko-KR" altLang="en-US" sz="1000"/>
              <a:t>스토리 쇼핑</a:t>
            </a:r>
            <a:r>
              <a:rPr lang="en-US" altLang="ko-KR" sz="1000"/>
              <a:t>)</a:t>
            </a:r>
          </a:p>
          <a:p>
            <a:r>
              <a:rPr lang="en-US" altLang="ko-KR" sz="1000"/>
              <a:t>- </a:t>
            </a:r>
            <a:r>
              <a:rPr lang="ko-KR" altLang="en-US" sz="1000"/>
              <a:t>회원가입 적립금</a:t>
            </a:r>
            <a:endParaRPr lang="en-US" altLang="ko-KR" sz="1000"/>
          </a:p>
          <a:p>
            <a:r>
              <a:rPr lang="en-US" altLang="ko-KR" sz="1000"/>
              <a:t>- </a:t>
            </a:r>
            <a:r>
              <a:rPr lang="ko-KR" altLang="en-US" sz="1000"/>
              <a:t>텍스트 후기 적립금</a:t>
            </a:r>
            <a:endParaRPr lang="en-US" altLang="ko-KR" sz="1000"/>
          </a:p>
          <a:p>
            <a:r>
              <a:rPr lang="en-US" altLang="ko-KR" sz="1000"/>
              <a:t>- </a:t>
            </a:r>
            <a:r>
              <a:rPr lang="ko-KR" altLang="en-US" sz="1000"/>
              <a:t>이미지 후기 적립금</a:t>
            </a:r>
            <a:endParaRPr lang="en-US" altLang="ko-KR" sz="1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9B61BD-829A-1078-3710-0B0A21891851}"/>
              </a:ext>
            </a:extLst>
          </p:cNvPr>
          <p:cNvSpPr txBox="1"/>
          <p:nvPr/>
        </p:nvSpPr>
        <p:spPr>
          <a:xfrm>
            <a:off x="11334750" y="1920051"/>
            <a:ext cx="595032" cy="2462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>
                <a:solidFill>
                  <a:schemeClr val="bg1"/>
                </a:solidFill>
              </a:rPr>
              <a:t>조회</a:t>
            </a:r>
            <a:endParaRPr lang="en-US" altLang="ko-KR" sz="1000" b="1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05CDAA-56B6-8DE0-0A0F-C3D77AF07E26}"/>
              </a:ext>
            </a:extLst>
          </p:cNvPr>
          <p:cNvSpPr txBox="1"/>
          <p:nvPr/>
        </p:nvSpPr>
        <p:spPr>
          <a:xfrm>
            <a:off x="10972800" y="2526863"/>
            <a:ext cx="956982" cy="2462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>
                <a:solidFill>
                  <a:schemeClr val="bg1"/>
                </a:solidFill>
              </a:rPr>
              <a:t>엑셀 다운</a:t>
            </a:r>
            <a:endParaRPr lang="en-US" altLang="ko-KR" sz="1000" b="1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9F3D11-FD2A-0AD5-6930-43C3182C407E}"/>
              </a:ext>
            </a:extLst>
          </p:cNvPr>
          <p:cNvSpPr txBox="1"/>
          <p:nvPr/>
        </p:nvSpPr>
        <p:spPr>
          <a:xfrm>
            <a:off x="262218" y="2925604"/>
            <a:ext cx="11667564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상태                   사용자 </a:t>
            </a:r>
            <a:r>
              <a:rPr lang="en-US" altLang="ko-KR" sz="1000"/>
              <a:t>ID                 </a:t>
            </a:r>
            <a:r>
              <a:rPr lang="ko-KR" altLang="en-US" sz="1000"/>
              <a:t>사용자명                   </a:t>
            </a:r>
            <a:r>
              <a:rPr lang="ko-KR" altLang="en-US" sz="1000" b="1">
                <a:solidFill>
                  <a:schemeClr val="accent5"/>
                </a:solidFill>
              </a:rPr>
              <a:t>적립금                   적립 일시                          </a:t>
            </a:r>
            <a:r>
              <a:rPr lang="ko-KR" altLang="en-US" sz="1000" b="1">
                <a:highlight>
                  <a:srgbClr val="FFFF00"/>
                </a:highlight>
              </a:rPr>
              <a:t>적립 종류                          주문 번호                        </a:t>
            </a:r>
            <a:endParaRPr lang="en-US" altLang="ko-KR" sz="1000" b="1">
              <a:highlight>
                <a:srgbClr val="FFFF00"/>
              </a:highligh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FCC4C8-242B-1CDB-B271-9755E110388E}"/>
              </a:ext>
            </a:extLst>
          </p:cNvPr>
          <p:cNvSpPr txBox="1"/>
          <p:nvPr/>
        </p:nvSpPr>
        <p:spPr>
          <a:xfrm>
            <a:off x="4538943" y="1501665"/>
            <a:ext cx="1090332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주문번호</a:t>
            </a:r>
            <a:endParaRPr lang="en-US" altLang="ko-KR" sz="10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A61497-0B37-99B4-4FF2-9296C8D67071}"/>
              </a:ext>
            </a:extLst>
          </p:cNvPr>
          <p:cNvSpPr txBox="1"/>
          <p:nvPr/>
        </p:nvSpPr>
        <p:spPr>
          <a:xfrm>
            <a:off x="5736572" y="1508834"/>
            <a:ext cx="2807354" cy="2462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/>
              <a:t>검색어를</a:t>
            </a:r>
            <a:r>
              <a:rPr lang="en-US" altLang="ko-KR" sz="1000"/>
              <a:t> </a:t>
            </a:r>
            <a:r>
              <a:rPr lang="ko-KR" altLang="en-US" sz="1000"/>
              <a:t>입력하세요</a:t>
            </a:r>
            <a:r>
              <a:rPr lang="en-US" altLang="ko-KR" sz="100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64745" y="3257495"/>
            <a:ext cx="3897686" cy="383181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</a:t>
            </a:r>
            <a:r>
              <a:rPr lang="en-US" altLang="ko-KR" sz="900" b="1" dirty="0" smtClean="0"/>
              <a:t>]</a:t>
            </a:r>
            <a:r>
              <a:rPr lang="ko-KR" altLang="en-US" sz="900" b="1" dirty="0"/>
              <a:t> 포인트</a:t>
            </a:r>
            <a:r>
              <a:rPr lang="en-US" altLang="ko-KR" sz="900" b="1" dirty="0"/>
              <a:t>/</a:t>
            </a:r>
            <a:r>
              <a:rPr lang="ko-KR" altLang="en-US" sz="900" b="1" dirty="0"/>
              <a:t>구매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적립금 적립 이력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saveMoney</a:t>
            </a:r>
            <a:r>
              <a:rPr lang="en-US" altLang="ko-KR" sz="900" b="1" dirty="0" smtClean="0"/>
              <a:t>) (NEW)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1.Search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: </a:t>
            </a:r>
            <a:r>
              <a:rPr lang="en-US" altLang="ko-KR" sz="900" dirty="0"/>
              <a:t>user id of {</a:t>
            </a:r>
            <a:r>
              <a:rPr lang="en-US" altLang="ko-KR" sz="900" dirty="0" err="1" smtClean="0"/>
              <a:t>user_seq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적립일자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} (from ~ to)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from/to : </a:t>
            </a:r>
            <a:r>
              <a:rPr lang="en-US" altLang="ko-KR" sz="900" dirty="0" err="1" smtClean="0"/>
              <a:t>datepicker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사용자명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user name of {</a:t>
            </a:r>
            <a:r>
              <a:rPr lang="en-US" altLang="ko-KR" sz="900" dirty="0" err="1" smtClean="0"/>
              <a:t>user_seq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적립 종류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save_money_type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options: </a:t>
            </a:r>
            <a:r>
              <a:rPr lang="ko-KR" altLang="en-US" sz="900" dirty="0" smtClean="0"/>
              <a:t>전체</a:t>
            </a:r>
            <a:r>
              <a:rPr lang="en-US" altLang="ko-KR" sz="900" dirty="0" smtClean="0"/>
              <a:t>(all), SM codes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사용자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 smtClean="0"/>
              <a:t>a</a:t>
            </a:r>
            <a:r>
              <a:rPr lang="en-US" altLang="ko-KR" sz="900" dirty="0"/>
              <a:t>) </a:t>
            </a:r>
            <a:r>
              <a:rPr lang="en-US" altLang="ko-KR" sz="900" dirty="0" err="1"/>
              <a:t>selectbox</a:t>
            </a:r>
            <a:r>
              <a:rPr lang="en-US" altLang="ko-KR" sz="900" dirty="0"/>
              <a:t> options: </a:t>
            </a:r>
            <a:r>
              <a:rPr lang="ko-KR" altLang="en-US" sz="900" dirty="0"/>
              <a:t>전체</a:t>
            </a:r>
            <a:r>
              <a:rPr lang="en-US" altLang="ko-KR" sz="900" dirty="0"/>
              <a:t>(all), </a:t>
            </a:r>
            <a:r>
              <a:rPr lang="en-US" altLang="ko-KR" sz="900" dirty="0" smtClean="0"/>
              <a:t>US codes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    DB: </a:t>
            </a:r>
            <a:r>
              <a:rPr lang="en-US" altLang="ko-KR" sz="900" dirty="0" err="1" smtClean="0"/>
              <a:t>st_user_save_money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conditions: set by search options</a:t>
            </a:r>
          </a:p>
          <a:p>
            <a:r>
              <a:rPr lang="en-US" altLang="ko-KR" sz="900" dirty="0" smtClean="0"/>
              <a:t>  2)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상태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st_user.id}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사용자명</a:t>
            </a:r>
            <a:r>
              <a:rPr lang="en-US" altLang="ko-KR" sz="900" dirty="0" smtClean="0"/>
              <a:t> 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st_user</a:t>
            </a:r>
            <a:r>
              <a:rPr lang="en-US" altLang="ko-KR" sz="900" dirty="0"/>
              <a:t>. username}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ko-KR" altLang="en-US" sz="900" dirty="0" smtClean="0"/>
              <a:t>적립금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적립 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} (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hh:mm:ss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적립 종류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save_money_type</a:t>
            </a:r>
            <a:r>
              <a:rPr lang="en-US" altLang="ko-KR" sz="900" dirty="0" smtClean="0"/>
              <a:t>} (show code name_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g) </a:t>
            </a:r>
            <a:r>
              <a:rPr lang="ko-KR" altLang="en-US" sz="900" dirty="0" smtClean="0"/>
              <a:t>주문 번호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(excel download)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file name: “</a:t>
            </a:r>
            <a:r>
              <a:rPr lang="ko-KR" altLang="en-US" sz="900" dirty="0" smtClean="0"/>
              <a:t>적립금적립이력</a:t>
            </a:r>
            <a:r>
              <a:rPr lang="en-US" altLang="ko-KR" sz="900" dirty="0" smtClean="0"/>
              <a:t>_</a:t>
            </a:r>
            <a:r>
              <a:rPr lang="en-US" altLang="ko-KR" sz="900" dirty="0" smtClean="0"/>
              <a:t>yymmdd_hhmmss.xls”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313209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B612F3-3F32-C858-5882-088C460127B6}"/>
              </a:ext>
            </a:extLst>
          </p:cNvPr>
          <p:cNvSpPr txBox="1"/>
          <p:nvPr/>
        </p:nvSpPr>
        <p:spPr>
          <a:xfrm>
            <a:off x="262218" y="22388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적립금 적립 이력 </a:t>
            </a:r>
            <a:r>
              <a:rPr lang="en-US" altLang="ko-KR" sz="1000"/>
              <a:t>&gt; </a:t>
            </a:r>
            <a:r>
              <a:rPr lang="ko-KR" altLang="en-US" sz="1000"/>
              <a:t>상세</a:t>
            </a:r>
            <a:endParaRPr lang="en-US" altLang="ko-KR" sz="10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9F3D11-FD2A-0AD5-6930-43C3182C407E}"/>
              </a:ext>
            </a:extLst>
          </p:cNvPr>
          <p:cNvSpPr txBox="1"/>
          <p:nvPr/>
        </p:nvSpPr>
        <p:spPr>
          <a:xfrm>
            <a:off x="262218" y="668179"/>
            <a:ext cx="928407" cy="3477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 상태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 </a:t>
            </a:r>
            <a:r>
              <a:rPr lang="en-US" altLang="ko-KR" sz="1000"/>
              <a:t>ID                 </a:t>
            </a:r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사용자명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r>
              <a:rPr lang="ko-KR" altLang="en-US" sz="1000"/>
              <a:t>적립금                   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적립 일시       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적립 종류  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주문 번호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주문 상품</a:t>
            </a:r>
            <a:endParaRPr lang="en-US" altLang="ko-KR" sz="1000" b="1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92AF7B-A2C0-E516-9234-0BE3FC28A8A9}"/>
              </a:ext>
            </a:extLst>
          </p:cNvPr>
          <p:cNvSpPr txBox="1"/>
          <p:nvPr/>
        </p:nvSpPr>
        <p:spPr>
          <a:xfrm>
            <a:off x="1300443" y="677704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회원</a:t>
            </a:r>
            <a:endParaRPr lang="en-US" altLang="ko-KR" sz="1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5305DE-DD1D-DB03-6B8F-84F33D93AE69}"/>
              </a:ext>
            </a:extLst>
          </p:cNvPr>
          <p:cNvSpPr txBox="1"/>
          <p:nvPr/>
        </p:nvSpPr>
        <p:spPr>
          <a:xfrm>
            <a:off x="1300443" y="113505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00000000000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BCCFF4-07CD-72AE-33D8-8BE328F2CC9B}"/>
              </a:ext>
            </a:extLst>
          </p:cNvPr>
          <p:cNvSpPr txBox="1"/>
          <p:nvPr/>
        </p:nvSpPr>
        <p:spPr>
          <a:xfrm>
            <a:off x="1300443" y="1592410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홍길동</a:t>
            </a:r>
            <a:endParaRPr lang="en-US" altLang="ko-KR" sz="1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FE979-A384-0E0C-14BC-6E8073A41BDC}"/>
              </a:ext>
            </a:extLst>
          </p:cNvPr>
          <p:cNvSpPr txBox="1"/>
          <p:nvPr/>
        </p:nvSpPr>
        <p:spPr>
          <a:xfrm>
            <a:off x="1300443" y="2049763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2,000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53A4A6-AD2E-3C05-3BA5-783D252BF504}"/>
              </a:ext>
            </a:extLst>
          </p:cNvPr>
          <p:cNvSpPr txBox="1"/>
          <p:nvPr/>
        </p:nvSpPr>
        <p:spPr>
          <a:xfrm>
            <a:off x="1300443" y="2507116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yyyy-mm-dd hh:mm:ss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C057B2-A99C-B398-A86F-7F47BE29083D}"/>
              </a:ext>
            </a:extLst>
          </p:cNvPr>
          <p:cNvSpPr txBox="1"/>
          <p:nvPr/>
        </p:nvSpPr>
        <p:spPr>
          <a:xfrm>
            <a:off x="1300443" y="2964469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구매 적립금</a:t>
            </a:r>
            <a:r>
              <a:rPr lang="en-US" altLang="ko-KR" sz="1000"/>
              <a:t>(</a:t>
            </a:r>
            <a:r>
              <a:rPr lang="ko-KR" altLang="en-US" sz="1000"/>
              <a:t>스토리 오더</a:t>
            </a:r>
            <a:r>
              <a:rPr lang="en-US" altLang="ko-KR" sz="1000"/>
              <a:t>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C18231-C961-6E23-F79B-B6D052947C13}"/>
              </a:ext>
            </a:extLst>
          </p:cNvPr>
          <p:cNvSpPr txBox="1"/>
          <p:nvPr/>
        </p:nvSpPr>
        <p:spPr>
          <a:xfrm>
            <a:off x="1300443" y="3421822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ASDF1231128000011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8C96D-4ECF-8B03-3A02-F04A08216477}"/>
              </a:ext>
            </a:extLst>
          </p:cNvPr>
          <p:cNvSpPr txBox="1"/>
          <p:nvPr/>
        </p:nvSpPr>
        <p:spPr>
          <a:xfrm>
            <a:off x="1300443" y="3879175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상품명</a:t>
            </a:r>
            <a:endParaRPr lang="en-US" altLang="ko-KR" sz="10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4B8315-656A-8D1B-C0E5-6521EE859C81}"/>
              </a:ext>
            </a:extLst>
          </p:cNvPr>
          <p:cNvSpPr txBox="1"/>
          <p:nvPr/>
        </p:nvSpPr>
        <p:spPr>
          <a:xfrm>
            <a:off x="4346203" y="3879174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상품코드</a:t>
            </a:r>
            <a:endParaRPr lang="en-US" altLang="ko-KR" sz="1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3FA1F6-6E61-CD4F-9ABB-49988ABC8D65}"/>
              </a:ext>
            </a:extLst>
          </p:cNvPr>
          <p:cNvSpPr txBox="1"/>
          <p:nvPr/>
        </p:nvSpPr>
        <p:spPr>
          <a:xfrm>
            <a:off x="7435106" y="38791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개수</a:t>
            </a:r>
            <a:endParaRPr lang="en-US" altLang="ko-KR" sz="10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F3547F-407E-8024-239D-A943B57FD284}"/>
              </a:ext>
            </a:extLst>
          </p:cNvPr>
          <p:cNvSpPr txBox="1"/>
          <p:nvPr/>
        </p:nvSpPr>
        <p:spPr>
          <a:xfrm>
            <a:off x="5777193" y="38791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적용가</a:t>
            </a:r>
            <a:endParaRPr lang="en-US" altLang="ko-KR" sz="10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EE3EEE-CDC5-33BE-7392-99ED8397DADE}"/>
              </a:ext>
            </a:extLst>
          </p:cNvPr>
          <p:cNvSpPr txBox="1"/>
          <p:nvPr/>
        </p:nvSpPr>
        <p:spPr>
          <a:xfrm>
            <a:off x="7066997" y="3879172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원</a:t>
            </a:r>
            <a:endParaRPr lang="en-US" altLang="ko-KR" sz="10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2501B2-A75E-EEF1-995A-8F4C8C05C83C}"/>
              </a:ext>
            </a:extLst>
          </p:cNvPr>
          <p:cNvSpPr txBox="1"/>
          <p:nvPr/>
        </p:nvSpPr>
        <p:spPr>
          <a:xfrm>
            <a:off x="8727139" y="3879171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개</a:t>
            </a:r>
            <a:endParaRPr lang="en-US" altLang="ko-KR" sz="10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F12648-CFA1-FCEF-3FC7-B27213844B56}"/>
              </a:ext>
            </a:extLst>
          </p:cNvPr>
          <p:cNvSpPr txBox="1"/>
          <p:nvPr/>
        </p:nvSpPr>
        <p:spPr>
          <a:xfrm>
            <a:off x="6437779" y="223886"/>
            <a:ext cx="2935942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구매 적립금</a:t>
            </a:r>
            <a:r>
              <a:rPr lang="en-US" altLang="ko-KR" sz="1000" b="1"/>
              <a:t>(</a:t>
            </a:r>
            <a:r>
              <a:rPr lang="ko-KR" altLang="en-US" sz="1000" b="1"/>
              <a:t>스토리 오더</a:t>
            </a:r>
            <a:r>
              <a:rPr lang="en-US" altLang="ko-KR" sz="1000" b="1"/>
              <a:t>)</a:t>
            </a:r>
            <a:r>
              <a:rPr lang="ko-KR" altLang="en-US" sz="1000" b="1"/>
              <a:t>인 경우 </a:t>
            </a:r>
            <a:endParaRPr lang="en-US" altLang="ko-KR" sz="10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8534E87-CC08-15E3-7DD1-2323D6B12958}"/>
              </a:ext>
            </a:extLst>
          </p:cNvPr>
          <p:cNvSpPr txBox="1"/>
          <p:nvPr/>
        </p:nvSpPr>
        <p:spPr>
          <a:xfrm>
            <a:off x="1298205" y="4209878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상품명</a:t>
            </a:r>
            <a:endParaRPr lang="en-US" altLang="ko-KR" sz="100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CB903A3-3541-3122-A8CD-B791FB61988F}"/>
              </a:ext>
            </a:extLst>
          </p:cNvPr>
          <p:cNvSpPr txBox="1"/>
          <p:nvPr/>
        </p:nvSpPr>
        <p:spPr>
          <a:xfrm>
            <a:off x="4343965" y="4209877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상품코드</a:t>
            </a:r>
            <a:endParaRPr lang="en-US" altLang="ko-KR" sz="10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56A7F-3A7C-75B1-86E5-1B2D4BB4EC72}"/>
              </a:ext>
            </a:extLst>
          </p:cNvPr>
          <p:cNvSpPr txBox="1"/>
          <p:nvPr/>
        </p:nvSpPr>
        <p:spPr>
          <a:xfrm>
            <a:off x="7432868" y="4209876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개수</a:t>
            </a:r>
            <a:endParaRPr lang="en-US" altLang="ko-KR" sz="10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BF8771B-0EE7-2751-B16A-733A20D82F22}"/>
              </a:ext>
            </a:extLst>
          </p:cNvPr>
          <p:cNvSpPr txBox="1"/>
          <p:nvPr/>
        </p:nvSpPr>
        <p:spPr>
          <a:xfrm>
            <a:off x="5774955" y="4209876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적용가</a:t>
            </a:r>
            <a:endParaRPr lang="en-US" altLang="ko-KR" sz="10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5772A12-90BF-C96E-CAE3-6545DF6F0349}"/>
              </a:ext>
            </a:extLst>
          </p:cNvPr>
          <p:cNvSpPr txBox="1"/>
          <p:nvPr/>
        </p:nvSpPr>
        <p:spPr>
          <a:xfrm>
            <a:off x="7064759" y="4209875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원</a:t>
            </a:r>
            <a:endParaRPr lang="en-US" altLang="ko-KR" sz="10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C697E46-55D6-7E4B-5EE6-5B957C4576CB}"/>
              </a:ext>
            </a:extLst>
          </p:cNvPr>
          <p:cNvSpPr txBox="1"/>
          <p:nvPr/>
        </p:nvSpPr>
        <p:spPr>
          <a:xfrm>
            <a:off x="8724901" y="4209874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개</a:t>
            </a:r>
            <a:endParaRPr lang="en-US" altLang="ko-KR" sz="10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D1A1F8-0CA6-1BB3-E1FB-85D0A2F52F1F}"/>
              </a:ext>
            </a:extLst>
          </p:cNvPr>
          <p:cNvSpPr txBox="1"/>
          <p:nvPr/>
        </p:nvSpPr>
        <p:spPr>
          <a:xfrm>
            <a:off x="1298205" y="4540575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상품명</a:t>
            </a:r>
            <a:endParaRPr lang="en-US" altLang="ko-KR" sz="10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6C34D4E-D326-997C-58A3-323E534F77DD}"/>
              </a:ext>
            </a:extLst>
          </p:cNvPr>
          <p:cNvSpPr txBox="1"/>
          <p:nvPr/>
        </p:nvSpPr>
        <p:spPr>
          <a:xfrm>
            <a:off x="4343965" y="4540574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상품코드</a:t>
            </a:r>
            <a:endParaRPr lang="en-US" altLang="ko-KR" sz="10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BAB40C-EB56-1BF8-F24A-D7FEA44C8AC5}"/>
              </a:ext>
            </a:extLst>
          </p:cNvPr>
          <p:cNvSpPr txBox="1"/>
          <p:nvPr/>
        </p:nvSpPr>
        <p:spPr>
          <a:xfrm>
            <a:off x="7432868" y="45405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개수</a:t>
            </a:r>
            <a:endParaRPr lang="en-US" altLang="ko-KR" sz="100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FF94424-36EF-AA9A-964C-C4132D07AD80}"/>
              </a:ext>
            </a:extLst>
          </p:cNvPr>
          <p:cNvSpPr txBox="1"/>
          <p:nvPr/>
        </p:nvSpPr>
        <p:spPr>
          <a:xfrm>
            <a:off x="5774955" y="45405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적용가</a:t>
            </a:r>
            <a:endParaRPr lang="en-US" altLang="ko-KR" sz="100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AE47EA9-F4CE-2E3D-2A76-370E30FBB089}"/>
              </a:ext>
            </a:extLst>
          </p:cNvPr>
          <p:cNvSpPr txBox="1"/>
          <p:nvPr/>
        </p:nvSpPr>
        <p:spPr>
          <a:xfrm>
            <a:off x="7064759" y="4540572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원</a:t>
            </a:r>
            <a:endParaRPr lang="en-US" altLang="ko-KR" sz="10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097E2E1-95AD-B2E2-6116-44504CA53760}"/>
              </a:ext>
            </a:extLst>
          </p:cNvPr>
          <p:cNvSpPr txBox="1"/>
          <p:nvPr/>
        </p:nvSpPr>
        <p:spPr>
          <a:xfrm>
            <a:off x="8724901" y="4540571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개</a:t>
            </a:r>
            <a:endParaRPr lang="en-US" altLang="ko-KR" sz="1000"/>
          </a:p>
        </p:txBody>
      </p:sp>
      <p:sp>
        <p:nvSpPr>
          <p:cNvPr id="45" name="TextBox 44"/>
          <p:cNvSpPr txBox="1"/>
          <p:nvPr/>
        </p:nvSpPr>
        <p:spPr>
          <a:xfrm>
            <a:off x="5907767" y="870334"/>
            <a:ext cx="3897686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</a:t>
            </a:r>
            <a:r>
              <a:rPr lang="en-US" altLang="ko-KR" sz="900" b="1" dirty="0" smtClean="0"/>
              <a:t>]</a:t>
            </a:r>
            <a:r>
              <a:rPr lang="ko-KR" altLang="en-US" sz="900" b="1" dirty="0"/>
              <a:t> 포인트</a:t>
            </a:r>
            <a:r>
              <a:rPr lang="en-US" altLang="ko-KR" sz="900" b="1" dirty="0"/>
              <a:t>/</a:t>
            </a:r>
            <a:r>
              <a:rPr lang="ko-KR" altLang="en-US" sz="900" b="1" dirty="0"/>
              <a:t>구매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적립금 적립 이력 </a:t>
            </a:r>
            <a:r>
              <a:rPr lang="en-US" altLang="ko-KR" sz="900" b="1" dirty="0"/>
              <a:t>(/</a:t>
            </a:r>
            <a:r>
              <a:rPr lang="en-US" altLang="ko-KR" sz="900" b="1" dirty="0" err="1" smtClean="0"/>
              <a:t>saveMoney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(View)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b="1" dirty="0" smtClean="0"/>
              <a:t>[if </a:t>
            </a:r>
            <a:r>
              <a:rPr lang="en-US" altLang="ko-KR" sz="900" b="1" dirty="0" err="1" smtClean="0"/>
              <a:t>save_money_type</a:t>
            </a:r>
            <a:r>
              <a:rPr lang="en-US" altLang="ko-KR" sz="900" b="1" dirty="0"/>
              <a:t> = ‘</a:t>
            </a:r>
            <a:r>
              <a:rPr lang="en-US" altLang="ko-KR" sz="900" b="1" dirty="0" smtClean="0"/>
              <a:t>SM01’] (</a:t>
            </a:r>
            <a:r>
              <a:rPr lang="ko-KR" altLang="en-US" sz="900" b="1" dirty="0" smtClean="0"/>
              <a:t>구매적립금</a:t>
            </a:r>
            <a:r>
              <a:rPr lang="en-US" altLang="ko-KR" sz="900" b="1" dirty="0" smtClean="0"/>
              <a:t>)</a:t>
            </a:r>
            <a:endParaRPr lang="en-US" altLang="ko-KR" sz="900" b="1" dirty="0"/>
          </a:p>
          <a:p>
            <a:r>
              <a:rPr lang="en-US" altLang="ko-KR" sz="900" dirty="0" smtClean="0"/>
              <a:t>1.Fields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상태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st_user.id}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사용자명</a:t>
            </a:r>
            <a:r>
              <a:rPr lang="en-US" altLang="ko-KR" sz="900" dirty="0" smtClean="0"/>
              <a:t> 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st_user</a:t>
            </a:r>
            <a:r>
              <a:rPr lang="en-US" altLang="ko-KR" sz="900" dirty="0"/>
              <a:t>. username}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적립금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적립 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} (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hh:mm:ss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적립 종류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save_money_type</a:t>
            </a:r>
            <a:r>
              <a:rPr lang="en-US" altLang="ko-KR" sz="900" dirty="0" smtClean="0"/>
              <a:t>} (show code name)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7) </a:t>
            </a:r>
            <a:r>
              <a:rPr lang="ko-KR" altLang="en-US" sz="900" dirty="0" smtClean="0"/>
              <a:t>주문 번호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order_no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 smtClean="0"/>
              <a:t>  8) </a:t>
            </a:r>
            <a:r>
              <a:rPr lang="ko-KR" altLang="en-US" sz="900" dirty="0" smtClean="0"/>
              <a:t>주문 상품 </a:t>
            </a:r>
            <a:r>
              <a:rPr lang="en-US" altLang="ko-KR" sz="900" dirty="0" smtClean="0"/>
              <a:t>: </a:t>
            </a:r>
            <a:r>
              <a:rPr lang="en-US" altLang="ko-KR" sz="900" dirty="0" smtClean="0"/>
              <a:t>order product list of {</a:t>
            </a:r>
            <a:r>
              <a:rPr lang="en-US" altLang="ko-KR" sz="900" dirty="0" err="1"/>
              <a:t>order_no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smtClean="0"/>
              <a:t>product name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</a:t>
            </a:r>
            <a:r>
              <a:rPr lang="en-US" altLang="ko-KR" sz="900" dirty="0"/>
              <a:t>)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st_order_product.product_code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   c)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st_order_product.sale_price</a:t>
            </a:r>
            <a:r>
              <a:rPr lang="en-US" altLang="ko-KR" sz="900" dirty="0" smtClean="0"/>
              <a:t>} </a:t>
            </a:r>
            <a:r>
              <a:rPr lang="ko-KR" altLang="en-US" sz="900" dirty="0" smtClean="0"/>
              <a:t>원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</a:t>
            </a:r>
            <a:r>
              <a:rPr lang="en-US" altLang="ko-KR" sz="900" dirty="0"/>
              <a:t>)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st_order_product.order_count</a:t>
            </a:r>
            <a:r>
              <a:rPr lang="en-US" altLang="ko-KR" sz="900" dirty="0" smtClean="0"/>
              <a:t>} </a:t>
            </a:r>
            <a:r>
              <a:rPr lang="ko-KR" altLang="en-US" sz="900" dirty="0" smtClean="0"/>
              <a:t>개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20291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B612F3-3F32-C858-5882-088C460127B6}"/>
              </a:ext>
            </a:extLst>
          </p:cNvPr>
          <p:cNvSpPr txBox="1"/>
          <p:nvPr/>
        </p:nvSpPr>
        <p:spPr>
          <a:xfrm>
            <a:off x="262218" y="22388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적립금 적립 이력 </a:t>
            </a:r>
            <a:r>
              <a:rPr lang="en-US" altLang="ko-KR" sz="1000"/>
              <a:t>&gt; </a:t>
            </a:r>
            <a:r>
              <a:rPr lang="ko-KR" altLang="en-US" sz="1000"/>
              <a:t>상세</a:t>
            </a:r>
            <a:endParaRPr lang="en-US" altLang="ko-KR" sz="10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9F3D11-FD2A-0AD5-6930-43C3182C407E}"/>
              </a:ext>
            </a:extLst>
          </p:cNvPr>
          <p:cNvSpPr txBox="1"/>
          <p:nvPr/>
        </p:nvSpPr>
        <p:spPr>
          <a:xfrm>
            <a:off x="262218" y="668179"/>
            <a:ext cx="928407" cy="3477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 상태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 </a:t>
            </a:r>
            <a:r>
              <a:rPr lang="en-US" altLang="ko-KR" sz="1000"/>
              <a:t>ID                 </a:t>
            </a:r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사용자명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r>
              <a:rPr lang="ko-KR" altLang="en-US" sz="1000"/>
              <a:t>적립금                   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적립 일시       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적립 종류  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주문 번호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주문 상품</a:t>
            </a:r>
            <a:endParaRPr lang="en-US" altLang="ko-KR" sz="1000" b="1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92AF7B-A2C0-E516-9234-0BE3FC28A8A9}"/>
              </a:ext>
            </a:extLst>
          </p:cNvPr>
          <p:cNvSpPr txBox="1"/>
          <p:nvPr/>
        </p:nvSpPr>
        <p:spPr>
          <a:xfrm>
            <a:off x="1300443" y="677704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회원</a:t>
            </a:r>
            <a:endParaRPr lang="en-US" altLang="ko-KR" sz="1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5305DE-DD1D-DB03-6B8F-84F33D93AE69}"/>
              </a:ext>
            </a:extLst>
          </p:cNvPr>
          <p:cNvSpPr txBox="1"/>
          <p:nvPr/>
        </p:nvSpPr>
        <p:spPr>
          <a:xfrm>
            <a:off x="1300443" y="113505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00000000000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BCCFF4-07CD-72AE-33D8-8BE328F2CC9B}"/>
              </a:ext>
            </a:extLst>
          </p:cNvPr>
          <p:cNvSpPr txBox="1"/>
          <p:nvPr/>
        </p:nvSpPr>
        <p:spPr>
          <a:xfrm>
            <a:off x="1300443" y="1592410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홍길동</a:t>
            </a:r>
            <a:endParaRPr lang="en-US" altLang="ko-KR" sz="1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FE979-A384-0E0C-14BC-6E8073A41BDC}"/>
              </a:ext>
            </a:extLst>
          </p:cNvPr>
          <p:cNvSpPr txBox="1"/>
          <p:nvPr/>
        </p:nvSpPr>
        <p:spPr>
          <a:xfrm>
            <a:off x="1300443" y="2049763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2,000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53A4A6-AD2E-3C05-3BA5-783D252BF504}"/>
              </a:ext>
            </a:extLst>
          </p:cNvPr>
          <p:cNvSpPr txBox="1"/>
          <p:nvPr/>
        </p:nvSpPr>
        <p:spPr>
          <a:xfrm>
            <a:off x="1300443" y="2507116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yyyy-mm-dd hh:mm:ss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C057B2-A99C-B398-A86F-7F47BE29083D}"/>
              </a:ext>
            </a:extLst>
          </p:cNvPr>
          <p:cNvSpPr txBox="1"/>
          <p:nvPr/>
        </p:nvSpPr>
        <p:spPr>
          <a:xfrm>
            <a:off x="1300443" y="2964469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구매 적립금</a:t>
            </a:r>
            <a:r>
              <a:rPr lang="en-US" altLang="ko-KR" sz="1000"/>
              <a:t>(</a:t>
            </a:r>
            <a:r>
              <a:rPr lang="ko-KR" altLang="en-US" sz="1000"/>
              <a:t>스토리 쇼핑</a:t>
            </a:r>
            <a:r>
              <a:rPr lang="en-US" altLang="ko-KR" sz="1000"/>
              <a:t>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C18231-C961-6E23-F79B-B6D052947C13}"/>
              </a:ext>
            </a:extLst>
          </p:cNvPr>
          <p:cNvSpPr txBox="1"/>
          <p:nvPr/>
        </p:nvSpPr>
        <p:spPr>
          <a:xfrm>
            <a:off x="1300443" y="3421822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ASDF1231128000011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8C96D-4ECF-8B03-3A02-F04A08216477}"/>
              </a:ext>
            </a:extLst>
          </p:cNvPr>
          <p:cNvSpPr txBox="1"/>
          <p:nvPr/>
        </p:nvSpPr>
        <p:spPr>
          <a:xfrm>
            <a:off x="1300443" y="3879175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상품명</a:t>
            </a:r>
            <a:endParaRPr lang="en-US" altLang="ko-KR" sz="10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4B8315-656A-8D1B-C0E5-6521EE859C81}"/>
              </a:ext>
            </a:extLst>
          </p:cNvPr>
          <p:cNvSpPr txBox="1"/>
          <p:nvPr/>
        </p:nvSpPr>
        <p:spPr>
          <a:xfrm>
            <a:off x="4346203" y="3879174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상품코드</a:t>
            </a:r>
            <a:endParaRPr lang="en-US" altLang="ko-KR" sz="1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3FA1F6-6E61-CD4F-9ABB-49988ABC8D65}"/>
              </a:ext>
            </a:extLst>
          </p:cNvPr>
          <p:cNvSpPr txBox="1"/>
          <p:nvPr/>
        </p:nvSpPr>
        <p:spPr>
          <a:xfrm>
            <a:off x="7435106" y="38791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개수</a:t>
            </a:r>
            <a:endParaRPr lang="en-US" altLang="ko-KR" sz="10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F3547F-407E-8024-239D-A943B57FD284}"/>
              </a:ext>
            </a:extLst>
          </p:cNvPr>
          <p:cNvSpPr txBox="1"/>
          <p:nvPr/>
        </p:nvSpPr>
        <p:spPr>
          <a:xfrm>
            <a:off x="5777193" y="38791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적용가</a:t>
            </a:r>
            <a:endParaRPr lang="en-US" altLang="ko-KR" sz="10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EE3EEE-CDC5-33BE-7392-99ED8397DADE}"/>
              </a:ext>
            </a:extLst>
          </p:cNvPr>
          <p:cNvSpPr txBox="1"/>
          <p:nvPr/>
        </p:nvSpPr>
        <p:spPr>
          <a:xfrm>
            <a:off x="7066997" y="3879172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원</a:t>
            </a:r>
            <a:endParaRPr lang="en-US" altLang="ko-KR" sz="10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2501B2-A75E-EEF1-995A-8F4C8C05C83C}"/>
              </a:ext>
            </a:extLst>
          </p:cNvPr>
          <p:cNvSpPr txBox="1"/>
          <p:nvPr/>
        </p:nvSpPr>
        <p:spPr>
          <a:xfrm>
            <a:off x="8727139" y="3879171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개</a:t>
            </a:r>
            <a:endParaRPr lang="en-US" altLang="ko-KR" sz="10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F12648-CFA1-FCEF-3FC7-B27213844B56}"/>
              </a:ext>
            </a:extLst>
          </p:cNvPr>
          <p:cNvSpPr txBox="1"/>
          <p:nvPr/>
        </p:nvSpPr>
        <p:spPr>
          <a:xfrm>
            <a:off x="6437779" y="223886"/>
            <a:ext cx="2935942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구매 적립금</a:t>
            </a:r>
            <a:r>
              <a:rPr lang="en-US" altLang="ko-KR" sz="1000" b="1"/>
              <a:t>(</a:t>
            </a:r>
            <a:r>
              <a:rPr lang="ko-KR" altLang="en-US" sz="1000" b="1"/>
              <a:t>스토리 쇼핑</a:t>
            </a:r>
            <a:r>
              <a:rPr lang="en-US" altLang="ko-KR" sz="1000" b="1"/>
              <a:t>)</a:t>
            </a:r>
            <a:r>
              <a:rPr lang="ko-KR" altLang="en-US" sz="1000" b="1"/>
              <a:t>인 경우 </a:t>
            </a:r>
            <a:endParaRPr lang="en-US" altLang="ko-KR" sz="1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65FCD6-7A9C-1179-5F31-2DF8F91A2C58}"/>
              </a:ext>
            </a:extLst>
          </p:cNvPr>
          <p:cNvSpPr txBox="1"/>
          <p:nvPr/>
        </p:nvSpPr>
        <p:spPr>
          <a:xfrm>
            <a:off x="1298205" y="4209878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상품명</a:t>
            </a:r>
            <a:endParaRPr lang="en-US" altLang="ko-KR" sz="1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8188F7-FCA1-4553-135E-BB03DE2B6D82}"/>
              </a:ext>
            </a:extLst>
          </p:cNvPr>
          <p:cNvSpPr txBox="1"/>
          <p:nvPr/>
        </p:nvSpPr>
        <p:spPr>
          <a:xfrm>
            <a:off x="4343965" y="4209877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상품코드</a:t>
            </a:r>
            <a:endParaRPr lang="en-US" altLang="ko-KR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93F75-615B-16F4-E150-E40F433064E7}"/>
              </a:ext>
            </a:extLst>
          </p:cNvPr>
          <p:cNvSpPr txBox="1"/>
          <p:nvPr/>
        </p:nvSpPr>
        <p:spPr>
          <a:xfrm>
            <a:off x="7432868" y="4209876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개수</a:t>
            </a:r>
            <a:endParaRPr lang="en-US" altLang="ko-KR" sz="10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EB4E66-EFAF-9914-B483-2440DA022072}"/>
              </a:ext>
            </a:extLst>
          </p:cNvPr>
          <p:cNvSpPr txBox="1"/>
          <p:nvPr/>
        </p:nvSpPr>
        <p:spPr>
          <a:xfrm>
            <a:off x="5774955" y="4209876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적용가</a:t>
            </a:r>
            <a:endParaRPr lang="en-US" altLang="ko-KR" sz="1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32EE37-F04B-708D-272F-1F9D31C59199}"/>
              </a:ext>
            </a:extLst>
          </p:cNvPr>
          <p:cNvSpPr txBox="1"/>
          <p:nvPr/>
        </p:nvSpPr>
        <p:spPr>
          <a:xfrm>
            <a:off x="7064759" y="4209875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원</a:t>
            </a:r>
            <a:endParaRPr lang="en-US" altLang="ko-KR" sz="1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EE6A49-D764-A1C3-7330-ABE8769D8F5F}"/>
              </a:ext>
            </a:extLst>
          </p:cNvPr>
          <p:cNvSpPr txBox="1"/>
          <p:nvPr/>
        </p:nvSpPr>
        <p:spPr>
          <a:xfrm>
            <a:off x="8724901" y="4209874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개</a:t>
            </a:r>
            <a:endParaRPr lang="en-US" altLang="ko-KR" sz="10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F9A831-E10F-CEC5-5951-BB3FB75C5DA0}"/>
              </a:ext>
            </a:extLst>
          </p:cNvPr>
          <p:cNvSpPr txBox="1"/>
          <p:nvPr/>
        </p:nvSpPr>
        <p:spPr>
          <a:xfrm>
            <a:off x="1298205" y="4540575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상품명</a:t>
            </a:r>
            <a:endParaRPr lang="en-US" altLang="ko-KR" sz="10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670B4-BF03-636B-A6FD-42733C18C181}"/>
              </a:ext>
            </a:extLst>
          </p:cNvPr>
          <p:cNvSpPr txBox="1"/>
          <p:nvPr/>
        </p:nvSpPr>
        <p:spPr>
          <a:xfrm>
            <a:off x="4343965" y="4540574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상품코드</a:t>
            </a:r>
            <a:endParaRPr lang="en-US" altLang="ko-KR" sz="10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C45559-9327-108D-D219-F96E417812A8}"/>
              </a:ext>
            </a:extLst>
          </p:cNvPr>
          <p:cNvSpPr txBox="1"/>
          <p:nvPr/>
        </p:nvSpPr>
        <p:spPr>
          <a:xfrm>
            <a:off x="7432868" y="45405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개수</a:t>
            </a:r>
            <a:endParaRPr lang="en-US" altLang="ko-KR" sz="1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1E362F-ABF9-7460-80C7-7025B52B659F}"/>
              </a:ext>
            </a:extLst>
          </p:cNvPr>
          <p:cNvSpPr txBox="1"/>
          <p:nvPr/>
        </p:nvSpPr>
        <p:spPr>
          <a:xfrm>
            <a:off x="5774955" y="45405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적용가</a:t>
            </a:r>
            <a:endParaRPr lang="en-US" altLang="ko-KR" sz="10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C62187-3560-EA01-FA1F-7E54F4FD3E8F}"/>
              </a:ext>
            </a:extLst>
          </p:cNvPr>
          <p:cNvSpPr txBox="1"/>
          <p:nvPr/>
        </p:nvSpPr>
        <p:spPr>
          <a:xfrm>
            <a:off x="7064759" y="4540572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원</a:t>
            </a:r>
            <a:endParaRPr lang="en-US" altLang="ko-KR" sz="10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086471-44AD-0DED-86E9-7C5D9416DFD7}"/>
              </a:ext>
            </a:extLst>
          </p:cNvPr>
          <p:cNvSpPr txBox="1"/>
          <p:nvPr/>
        </p:nvSpPr>
        <p:spPr>
          <a:xfrm>
            <a:off x="8724901" y="4540571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개</a:t>
            </a:r>
            <a:endParaRPr lang="en-US" altLang="ko-KR" sz="1000"/>
          </a:p>
        </p:txBody>
      </p:sp>
    </p:spTree>
    <p:extLst>
      <p:ext uri="{BB962C8B-B14F-4D97-AF65-F5344CB8AC3E}">
        <p14:creationId xmlns:p14="http://schemas.microsoft.com/office/powerpoint/2010/main" val="425479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B612F3-3F32-C858-5882-088C460127B6}"/>
              </a:ext>
            </a:extLst>
          </p:cNvPr>
          <p:cNvSpPr txBox="1"/>
          <p:nvPr/>
        </p:nvSpPr>
        <p:spPr>
          <a:xfrm>
            <a:off x="262218" y="22388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적립금 적립 이력 </a:t>
            </a:r>
            <a:r>
              <a:rPr lang="en-US" altLang="ko-KR" sz="1000"/>
              <a:t>&gt; </a:t>
            </a:r>
            <a:r>
              <a:rPr lang="ko-KR" altLang="en-US" sz="1000"/>
              <a:t>상세</a:t>
            </a:r>
            <a:endParaRPr lang="en-US" altLang="ko-KR" sz="10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9F3D11-FD2A-0AD5-6930-43C3182C407E}"/>
              </a:ext>
            </a:extLst>
          </p:cNvPr>
          <p:cNvSpPr txBox="1"/>
          <p:nvPr/>
        </p:nvSpPr>
        <p:spPr>
          <a:xfrm>
            <a:off x="262218" y="668179"/>
            <a:ext cx="928407" cy="27084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 상태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 </a:t>
            </a:r>
            <a:r>
              <a:rPr lang="en-US" altLang="ko-KR" sz="1000"/>
              <a:t>ID                 </a:t>
            </a:r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사용자명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r>
              <a:rPr lang="ko-KR" altLang="en-US" sz="1000"/>
              <a:t>적립금                   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적립 일시       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적립 종류  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92AF7B-A2C0-E516-9234-0BE3FC28A8A9}"/>
              </a:ext>
            </a:extLst>
          </p:cNvPr>
          <p:cNvSpPr txBox="1"/>
          <p:nvPr/>
        </p:nvSpPr>
        <p:spPr>
          <a:xfrm>
            <a:off x="1300443" y="677704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회원</a:t>
            </a:r>
            <a:endParaRPr lang="en-US" altLang="ko-KR" sz="1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5305DE-DD1D-DB03-6B8F-84F33D93AE69}"/>
              </a:ext>
            </a:extLst>
          </p:cNvPr>
          <p:cNvSpPr txBox="1"/>
          <p:nvPr/>
        </p:nvSpPr>
        <p:spPr>
          <a:xfrm>
            <a:off x="1300443" y="113505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00000000000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BCCFF4-07CD-72AE-33D8-8BE328F2CC9B}"/>
              </a:ext>
            </a:extLst>
          </p:cNvPr>
          <p:cNvSpPr txBox="1"/>
          <p:nvPr/>
        </p:nvSpPr>
        <p:spPr>
          <a:xfrm>
            <a:off x="1300443" y="1592410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홍길동</a:t>
            </a:r>
            <a:endParaRPr lang="en-US" altLang="ko-KR" sz="1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FE979-A384-0E0C-14BC-6E8073A41BDC}"/>
              </a:ext>
            </a:extLst>
          </p:cNvPr>
          <p:cNvSpPr txBox="1"/>
          <p:nvPr/>
        </p:nvSpPr>
        <p:spPr>
          <a:xfrm>
            <a:off x="1300443" y="2049763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2,000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53A4A6-AD2E-3C05-3BA5-783D252BF504}"/>
              </a:ext>
            </a:extLst>
          </p:cNvPr>
          <p:cNvSpPr txBox="1"/>
          <p:nvPr/>
        </p:nvSpPr>
        <p:spPr>
          <a:xfrm>
            <a:off x="1300443" y="2507116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yyyy-mm-dd hh:mm:ss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C057B2-A99C-B398-A86F-7F47BE29083D}"/>
              </a:ext>
            </a:extLst>
          </p:cNvPr>
          <p:cNvSpPr txBox="1"/>
          <p:nvPr/>
        </p:nvSpPr>
        <p:spPr>
          <a:xfrm>
            <a:off x="1300443" y="2964469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회원가입 적립금</a:t>
            </a:r>
            <a:endParaRPr lang="en-US" altLang="ko-KR" sz="10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F12648-CFA1-FCEF-3FC7-B27213844B56}"/>
              </a:ext>
            </a:extLst>
          </p:cNvPr>
          <p:cNvSpPr txBox="1"/>
          <p:nvPr/>
        </p:nvSpPr>
        <p:spPr>
          <a:xfrm>
            <a:off x="6437779" y="223886"/>
            <a:ext cx="2935942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회원가입 적립금인 경우 </a:t>
            </a:r>
            <a:endParaRPr lang="en-US" altLang="ko-KR" sz="1000"/>
          </a:p>
        </p:txBody>
      </p:sp>
      <p:sp>
        <p:nvSpPr>
          <p:cNvPr id="12" name="TextBox 11"/>
          <p:cNvSpPr txBox="1"/>
          <p:nvPr/>
        </p:nvSpPr>
        <p:spPr>
          <a:xfrm>
            <a:off x="5907767" y="870334"/>
            <a:ext cx="3897686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</a:t>
            </a:r>
            <a:r>
              <a:rPr lang="en-US" altLang="ko-KR" sz="900" b="1" dirty="0" smtClean="0"/>
              <a:t>]</a:t>
            </a:r>
            <a:r>
              <a:rPr lang="ko-KR" altLang="en-US" sz="900" b="1" dirty="0"/>
              <a:t> 포인트</a:t>
            </a:r>
            <a:r>
              <a:rPr lang="en-US" altLang="ko-KR" sz="900" b="1" dirty="0"/>
              <a:t>/</a:t>
            </a:r>
            <a:r>
              <a:rPr lang="ko-KR" altLang="en-US" sz="900" b="1" dirty="0"/>
              <a:t>구매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적립금 적립 이력 </a:t>
            </a:r>
            <a:r>
              <a:rPr lang="en-US" altLang="ko-KR" sz="900" b="1" dirty="0"/>
              <a:t>(/</a:t>
            </a:r>
            <a:r>
              <a:rPr lang="en-US" altLang="ko-KR" sz="900" b="1" dirty="0" err="1" smtClean="0"/>
              <a:t>saveMoney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(View)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b="1" dirty="0" smtClean="0"/>
              <a:t>[if </a:t>
            </a:r>
            <a:r>
              <a:rPr lang="en-US" altLang="ko-KR" sz="900" b="1" dirty="0" err="1" smtClean="0"/>
              <a:t>save_money_type</a:t>
            </a:r>
            <a:r>
              <a:rPr lang="en-US" altLang="ko-KR" sz="900" b="1" dirty="0"/>
              <a:t> = ‘SM02</a:t>
            </a:r>
            <a:r>
              <a:rPr lang="en-US" altLang="ko-KR" sz="900" b="1" dirty="0" smtClean="0"/>
              <a:t>’] (</a:t>
            </a:r>
            <a:r>
              <a:rPr lang="ko-KR" altLang="en-US" sz="900" b="1" dirty="0" smtClean="0"/>
              <a:t>회원가입적립금</a:t>
            </a:r>
            <a:r>
              <a:rPr lang="en-US" altLang="ko-KR" sz="900" b="1" dirty="0" smtClean="0"/>
              <a:t>)</a:t>
            </a:r>
            <a:endParaRPr lang="en-US" altLang="ko-KR" sz="900" b="1" dirty="0"/>
          </a:p>
          <a:p>
            <a:r>
              <a:rPr lang="en-US" altLang="ko-KR" sz="900" dirty="0" smtClean="0"/>
              <a:t>1.Fields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상태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st_user.id}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사용자명</a:t>
            </a:r>
            <a:r>
              <a:rPr lang="en-US" altLang="ko-KR" sz="900" dirty="0" smtClean="0"/>
              <a:t> 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st_user</a:t>
            </a:r>
            <a:r>
              <a:rPr lang="en-US" altLang="ko-KR" sz="900" dirty="0"/>
              <a:t>. username}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적립금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적립 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} (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hh:mm:ss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적립 종류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save_money_type</a:t>
            </a:r>
            <a:r>
              <a:rPr lang="en-US" altLang="ko-KR" sz="900" dirty="0" smtClean="0"/>
              <a:t>} (show code name)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49753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B612F3-3F32-C858-5882-088C460127B6}"/>
              </a:ext>
            </a:extLst>
          </p:cNvPr>
          <p:cNvSpPr txBox="1"/>
          <p:nvPr/>
        </p:nvSpPr>
        <p:spPr>
          <a:xfrm>
            <a:off x="262218" y="22388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적립금 적립 이력 </a:t>
            </a:r>
            <a:r>
              <a:rPr lang="en-US" altLang="ko-KR" sz="1000"/>
              <a:t>&gt; </a:t>
            </a:r>
            <a:r>
              <a:rPr lang="ko-KR" altLang="en-US" sz="1000"/>
              <a:t>상세</a:t>
            </a:r>
            <a:endParaRPr lang="en-US" altLang="ko-KR" sz="10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9F3D11-FD2A-0AD5-6930-43C3182C407E}"/>
              </a:ext>
            </a:extLst>
          </p:cNvPr>
          <p:cNvSpPr txBox="1"/>
          <p:nvPr/>
        </p:nvSpPr>
        <p:spPr>
          <a:xfrm>
            <a:off x="262218" y="668179"/>
            <a:ext cx="928407" cy="3477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 상태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 </a:t>
            </a:r>
            <a:r>
              <a:rPr lang="en-US" altLang="ko-KR" sz="1000"/>
              <a:t>ID                 </a:t>
            </a:r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사용자명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r>
              <a:rPr lang="ko-KR" altLang="en-US" sz="1000"/>
              <a:t>적립금                   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적립 일시       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적립 종류  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주문 번호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주문 상품</a:t>
            </a:r>
            <a:endParaRPr lang="en-US" altLang="ko-KR" sz="1000" b="1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92AF7B-A2C0-E516-9234-0BE3FC28A8A9}"/>
              </a:ext>
            </a:extLst>
          </p:cNvPr>
          <p:cNvSpPr txBox="1"/>
          <p:nvPr/>
        </p:nvSpPr>
        <p:spPr>
          <a:xfrm>
            <a:off x="1300443" y="677704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회원</a:t>
            </a:r>
            <a:endParaRPr lang="en-US" altLang="ko-KR" sz="1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5305DE-DD1D-DB03-6B8F-84F33D93AE69}"/>
              </a:ext>
            </a:extLst>
          </p:cNvPr>
          <p:cNvSpPr txBox="1"/>
          <p:nvPr/>
        </p:nvSpPr>
        <p:spPr>
          <a:xfrm>
            <a:off x="1300443" y="113505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00000000000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BCCFF4-07CD-72AE-33D8-8BE328F2CC9B}"/>
              </a:ext>
            </a:extLst>
          </p:cNvPr>
          <p:cNvSpPr txBox="1"/>
          <p:nvPr/>
        </p:nvSpPr>
        <p:spPr>
          <a:xfrm>
            <a:off x="1300443" y="1592410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홍길동</a:t>
            </a:r>
            <a:endParaRPr lang="en-US" altLang="ko-KR" sz="1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FE979-A384-0E0C-14BC-6E8073A41BDC}"/>
              </a:ext>
            </a:extLst>
          </p:cNvPr>
          <p:cNvSpPr txBox="1"/>
          <p:nvPr/>
        </p:nvSpPr>
        <p:spPr>
          <a:xfrm>
            <a:off x="1300443" y="2049763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2,000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53A4A6-AD2E-3C05-3BA5-783D252BF504}"/>
              </a:ext>
            </a:extLst>
          </p:cNvPr>
          <p:cNvSpPr txBox="1"/>
          <p:nvPr/>
        </p:nvSpPr>
        <p:spPr>
          <a:xfrm>
            <a:off x="1300443" y="2507116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yyyy-mm-dd hh:mm:ss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C057B2-A99C-B398-A86F-7F47BE29083D}"/>
              </a:ext>
            </a:extLst>
          </p:cNvPr>
          <p:cNvSpPr txBox="1"/>
          <p:nvPr/>
        </p:nvSpPr>
        <p:spPr>
          <a:xfrm>
            <a:off x="1300443" y="2964469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텍스트 후기 적립금</a:t>
            </a:r>
            <a:endParaRPr lang="en-US" altLang="ko-KR" sz="10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C18231-C961-6E23-F79B-B6D052947C13}"/>
              </a:ext>
            </a:extLst>
          </p:cNvPr>
          <p:cNvSpPr txBox="1"/>
          <p:nvPr/>
        </p:nvSpPr>
        <p:spPr>
          <a:xfrm>
            <a:off x="1300443" y="3421822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ASDF1231128000011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8C96D-4ECF-8B03-3A02-F04A08216477}"/>
              </a:ext>
            </a:extLst>
          </p:cNvPr>
          <p:cNvSpPr txBox="1"/>
          <p:nvPr/>
        </p:nvSpPr>
        <p:spPr>
          <a:xfrm>
            <a:off x="1300443" y="3879175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상품명</a:t>
            </a:r>
            <a:endParaRPr lang="en-US" altLang="ko-KR" sz="10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4B8315-656A-8D1B-C0E5-6521EE859C81}"/>
              </a:ext>
            </a:extLst>
          </p:cNvPr>
          <p:cNvSpPr txBox="1"/>
          <p:nvPr/>
        </p:nvSpPr>
        <p:spPr>
          <a:xfrm>
            <a:off x="4346203" y="3879174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상품코드</a:t>
            </a:r>
            <a:endParaRPr lang="en-US" altLang="ko-KR" sz="1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3FA1F6-6E61-CD4F-9ABB-49988ABC8D65}"/>
              </a:ext>
            </a:extLst>
          </p:cNvPr>
          <p:cNvSpPr txBox="1"/>
          <p:nvPr/>
        </p:nvSpPr>
        <p:spPr>
          <a:xfrm>
            <a:off x="7435106" y="38791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개수</a:t>
            </a:r>
            <a:endParaRPr lang="en-US" altLang="ko-KR" sz="10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F3547F-407E-8024-239D-A943B57FD284}"/>
              </a:ext>
            </a:extLst>
          </p:cNvPr>
          <p:cNvSpPr txBox="1"/>
          <p:nvPr/>
        </p:nvSpPr>
        <p:spPr>
          <a:xfrm>
            <a:off x="5777193" y="38791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적용가</a:t>
            </a:r>
            <a:endParaRPr lang="en-US" altLang="ko-KR" sz="10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EE3EEE-CDC5-33BE-7392-99ED8397DADE}"/>
              </a:ext>
            </a:extLst>
          </p:cNvPr>
          <p:cNvSpPr txBox="1"/>
          <p:nvPr/>
        </p:nvSpPr>
        <p:spPr>
          <a:xfrm>
            <a:off x="7066997" y="3879172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원</a:t>
            </a:r>
            <a:endParaRPr lang="en-US" altLang="ko-KR" sz="10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2501B2-A75E-EEF1-995A-8F4C8C05C83C}"/>
              </a:ext>
            </a:extLst>
          </p:cNvPr>
          <p:cNvSpPr txBox="1"/>
          <p:nvPr/>
        </p:nvSpPr>
        <p:spPr>
          <a:xfrm>
            <a:off x="8727139" y="3879171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개</a:t>
            </a:r>
            <a:endParaRPr lang="en-US" altLang="ko-KR" sz="10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F12648-CFA1-FCEF-3FC7-B27213844B56}"/>
              </a:ext>
            </a:extLst>
          </p:cNvPr>
          <p:cNvSpPr txBox="1"/>
          <p:nvPr/>
        </p:nvSpPr>
        <p:spPr>
          <a:xfrm>
            <a:off x="5438217" y="2685505"/>
            <a:ext cx="5314950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/>
              <a:t>(</a:t>
            </a:r>
            <a:r>
              <a:rPr lang="ko-KR" altLang="en-US" sz="1000" b="1"/>
              <a:t>스토리 오더</a:t>
            </a:r>
            <a:r>
              <a:rPr lang="en-US" altLang="ko-KR" sz="1000" b="1"/>
              <a:t>)</a:t>
            </a:r>
            <a:r>
              <a:rPr lang="ko-KR" altLang="en-US" sz="1000" b="1"/>
              <a:t> 텍스트 후기 적립금인 경우</a:t>
            </a:r>
            <a:endParaRPr lang="en-US" altLang="ko-KR" sz="1000" b="1"/>
          </a:p>
          <a:p>
            <a:r>
              <a:rPr lang="en-US" altLang="ko-KR" sz="1000" b="1"/>
              <a:t>(</a:t>
            </a:r>
            <a:r>
              <a:rPr lang="ko-KR" altLang="en-US" sz="1000" b="1"/>
              <a:t>스토리 오더</a:t>
            </a:r>
            <a:r>
              <a:rPr lang="en-US" altLang="ko-KR" sz="1000" b="1"/>
              <a:t>) </a:t>
            </a:r>
            <a:r>
              <a:rPr lang="ko-KR" altLang="en-US" sz="1000" b="1"/>
              <a:t>이미지 후기 적립금인 경우</a:t>
            </a:r>
            <a:endParaRPr lang="en-US" altLang="ko-KR" sz="1000" b="1"/>
          </a:p>
          <a:p>
            <a:endParaRPr lang="en-US" altLang="ko-KR" sz="1000" b="1"/>
          </a:p>
          <a:p>
            <a:r>
              <a:rPr lang="ko-KR" altLang="en-US" sz="1000"/>
              <a:t>스토리 오더는 주문 단위로 후기를 작성하므로 주문 번호에 대한 주문 상품 모두 표시</a:t>
            </a:r>
            <a:endParaRPr lang="en-US" altLang="ko-KR" sz="1000"/>
          </a:p>
          <a:p>
            <a:r>
              <a:rPr lang="en-US" altLang="ko-KR" sz="1000"/>
              <a:t>-&gt; </a:t>
            </a:r>
            <a:r>
              <a:rPr lang="ko-KR" altLang="en-US" sz="1000"/>
              <a:t>목록 기준으로 주문 번호 </a:t>
            </a:r>
            <a:r>
              <a:rPr lang="en-US" altLang="ko-KR" sz="1000"/>
              <a:t>1</a:t>
            </a:r>
            <a:r>
              <a:rPr lang="ko-KR" altLang="en-US" sz="1000"/>
              <a:t>개당 </a:t>
            </a:r>
            <a:r>
              <a:rPr lang="en-US" altLang="ko-KR" sz="1000"/>
              <a:t>1</a:t>
            </a:r>
            <a:r>
              <a:rPr lang="ko-KR" altLang="en-US" sz="1000"/>
              <a:t>개의 후기 적립금만 생김</a:t>
            </a:r>
            <a:endParaRPr lang="en-US" altLang="ko-KR" sz="1000"/>
          </a:p>
        </p:txBody>
      </p:sp>
      <p:sp>
        <p:nvSpPr>
          <p:cNvPr id="18" name="TextBox 17"/>
          <p:cNvSpPr txBox="1"/>
          <p:nvPr/>
        </p:nvSpPr>
        <p:spPr>
          <a:xfrm>
            <a:off x="5354857" y="44903"/>
            <a:ext cx="3897686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</a:t>
            </a:r>
            <a:r>
              <a:rPr lang="en-US" altLang="ko-KR" sz="900" b="1" dirty="0" smtClean="0"/>
              <a:t>]</a:t>
            </a:r>
            <a:r>
              <a:rPr lang="ko-KR" altLang="en-US" sz="900" b="1" dirty="0"/>
              <a:t> 포인트</a:t>
            </a:r>
            <a:r>
              <a:rPr lang="en-US" altLang="ko-KR" sz="900" b="1" dirty="0"/>
              <a:t>/</a:t>
            </a:r>
            <a:r>
              <a:rPr lang="ko-KR" altLang="en-US" sz="900" b="1" dirty="0"/>
              <a:t>구매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적립금 적립 이력 </a:t>
            </a:r>
            <a:r>
              <a:rPr lang="en-US" altLang="ko-KR" sz="900" b="1" dirty="0"/>
              <a:t>(/</a:t>
            </a:r>
            <a:r>
              <a:rPr lang="en-US" altLang="ko-KR" sz="900" b="1" dirty="0" err="1" smtClean="0"/>
              <a:t>saveMoney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(View)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b="1" dirty="0" smtClean="0"/>
              <a:t>[if </a:t>
            </a:r>
            <a:r>
              <a:rPr lang="en-US" altLang="ko-KR" sz="900" b="1" dirty="0" err="1" smtClean="0"/>
              <a:t>save_money_type</a:t>
            </a:r>
            <a:r>
              <a:rPr lang="en-US" altLang="ko-KR" sz="900" b="1" dirty="0"/>
              <a:t> = ‘</a:t>
            </a:r>
            <a:r>
              <a:rPr lang="en-US" altLang="ko-KR" sz="900" b="1" dirty="0" smtClean="0"/>
              <a:t>SM03’] (</a:t>
            </a:r>
            <a:r>
              <a:rPr lang="ko-KR" altLang="en-US" sz="900" b="1" dirty="0"/>
              <a:t>후기적립금</a:t>
            </a:r>
            <a:r>
              <a:rPr lang="en-US" altLang="ko-KR" sz="900" b="1" dirty="0" smtClean="0"/>
              <a:t>)</a:t>
            </a:r>
            <a:endParaRPr lang="en-US" altLang="ko-KR" sz="900" b="1" dirty="0"/>
          </a:p>
          <a:p>
            <a:r>
              <a:rPr lang="en-US" altLang="ko-KR" sz="900" dirty="0" smtClean="0"/>
              <a:t>1.Fields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상태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st_user.id}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사용자명</a:t>
            </a:r>
            <a:r>
              <a:rPr lang="en-US" altLang="ko-KR" sz="900" dirty="0" smtClean="0"/>
              <a:t> 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st_user</a:t>
            </a:r>
            <a:r>
              <a:rPr lang="en-US" altLang="ko-KR" sz="900" dirty="0"/>
              <a:t>. username}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적립금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적립 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} (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hh:mm:ss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 smtClean="0"/>
              <a:t>적립 종류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save_money_type</a:t>
            </a:r>
            <a:r>
              <a:rPr lang="en-US" altLang="ko-KR" sz="900" dirty="0" smtClean="0"/>
              <a:t>} (show code name)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7) </a:t>
            </a:r>
            <a:r>
              <a:rPr lang="ko-KR" altLang="en-US" sz="900" dirty="0" smtClean="0"/>
              <a:t>주문 번호 </a:t>
            </a:r>
            <a:r>
              <a:rPr lang="en-US" altLang="ko-KR" sz="900" dirty="0"/>
              <a:t>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st_review.order_no</a:t>
            </a:r>
            <a:r>
              <a:rPr lang="en-US" altLang="ko-KR" sz="900" b="1" dirty="0" smtClean="0"/>
              <a:t>} of {</a:t>
            </a:r>
            <a:r>
              <a:rPr lang="en-US" altLang="ko-KR" sz="900" b="1" dirty="0" err="1" smtClean="0"/>
              <a:t>review_code</a:t>
            </a:r>
            <a:r>
              <a:rPr lang="en-US" altLang="ko-KR" sz="900" b="1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8) </a:t>
            </a:r>
            <a:r>
              <a:rPr lang="ko-KR" altLang="en-US" sz="900" dirty="0" smtClean="0"/>
              <a:t>주문 상품 </a:t>
            </a:r>
            <a:r>
              <a:rPr lang="en-US" altLang="ko-KR" sz="900" dirty="0"/>
              <a:t>:</a:t>
            </a:r>
            <a:r>
              <a:rPr lang="en-US" altLang="ko-KR" sz="900" b="1" dirty="0"/>
              <a:t> order product list of </a:t>
            </a:r>
            <a:r>
              <a:rPr lang="en-US" altLang="ko-KR" sz="900" b="1" dirty="0" smtClean="0"/>
              <a:t>{</a:t>
            </a:r>
            <a:r>
              <a:rPr lang="en-US" altLang="ko-KR" sz="900" b="1" dirty="0" err="1"/>
              <a:t>st_review.</a:t>
            </a:r>
            <a:r>
              <a:rPr lang="en-US" altLang="ko-KR" sz="900" b="1" dirty="0" err="1" smtClean="0"/>
              <a:t>order_no</a:t>
            </a:r>
            <a:r>
              <a:rPr lang="en-US" altLang="ko-KR" sz="900" b="1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 smtClean="0"/>
              <a:t>a</a:t>
            </a:r>
            <a:r>
              <a:rPr lang="en-US" altLang="ko-KR" sz="900" dirty="0"/>
              <a:t>) product name</a:t>
            </a:r>
          </a:p>
          <a:p>
            <a:r>
              <a:rPr lang="en-US" altLang="ko-KR" sz="900" dirty="0"/>
              <a:t>    b)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st_order_product.product_code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  c) {</a:t>
            </a:r>
            <a:r>
              <a:rPr lang="en-US" altLang="ko-KR" sz="900" dirty="0" err="1"/>
              <a:t>st_order_product.sale_price</a:t>
            </a:r>
            <a:r>
              <a:rPr lang="en-US" altLang="ko-KR" sz="900" dirty="0"/>
              <a:t>} </a:t>
            </a:r>
            <a:r>
              <a:rPr lang="ko-KR" altLang="en-US" sz="900" dirty="0"/>
              <a:t>원</a:t>
            </a:r>
            <a:endParaRPr lang="en-US" altLang="ko-KR" sz="900" dirty="0"/>
          </a:p>
          <a:p>
            <a:r>
              <a:rPr lang="en-US" altLang="ko-KR" sz="900" dirty="0"/>
              <a:t>    d) {</a:t>
            </a:r>
            <a:r>
              <a:rPr lang="en-US" altLang="ko-KR" sz="900" dirty="0" err="1"/>
              <a:t>st_order_product.order_count</a:t>
            </a:r>
            <a:r>
              <a:rPr lang="en-US" altLang="ko-KR" sz="900" dirty="0"/>
              <a:t>} </a:t>
            </a:r>
            <a:r>
              <a:rPr lang="ko-KR" altLang="en-US" sz="900" dirty="0"/>
              <a:t>개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425761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B612F3-3F32-C858-5882-088C460127B6}"/>
              </a:ext>
            </a:extLst>
          </p:cNvPr>
          <p:cNvSpPr txBox="1"/>
          <p:nvPr/>
        </p:nvSpPr>
        <p:spPr>
          <a:xfrm>
            <a:off x="262218" y="22388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적립금 적립 이력 </a:t>
            </a:r>
            <a:r>
              <a:rPr lang="en-US" altLang="ko-KR" sz="1000"/>
              <a:t>&gt; </a:t>
            </a:r>
            <a:r>
              <a:rPr lang="ko-KR" altLang="en-US" sz="1000"/>
              <a:t>상세</a:t>
            </a:r>
            <a:endParaRPr lang="en-US" altLang="ko-KR" sz="10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9F3D11-FD2A-0AD5-6930-43C3182C407E}"/>
              </a:ext>
            </a:extLst>
          </p:cNvPr>
          <p:cNvSpPr txBox="1"/>
          <p:nvPr/>
        </p:nvSpPr>
        <p:spPr>
          <a:xfrm>
            <a:off x="262218" y="668179"/>
            <a:ext cx="928407" cy="3477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 상태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 </a:t>
            </a:r>
            <a:r>
              <a:rPr lang="en-US" altLang="ko-KR" sz="1000"/>
              <a:t>ID                 </a:t>
            </a:r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사용자명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endParaRPr lang="en-US" altLang="ko-KR" sz="1000" b="1">
              <a:solidFill>
                <a:schemeClr val="accent5"/>
              </a:solidFill>
            </a:endParaRPr>
          </a:p>
          <a:p>
            <a:r>
              <a:rPr lang="ko-KR" altLang="en-US" sz="1000"/>
              <a:t>적립금                   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적립 일시                          </a:t>
            </a:r>
            <a:endParaRPr lang="en-US" altLang="ko-KR" sz="1000"/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endParaRPr lang="en-US" altLang="ko-KR" sz="1000" b="1">
              <a:solidFill>
                <a:schemeClr val="accent5"/>
              </a:solidFill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적립 종류  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주문 번호                        </a:t>
            </a:r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endParaRPr lang="en-US" altLang="ko-KR" sz="1000" b="1">
              <a:highlight>
                <a:srgbClr val="FFFF00"/>
              </a:highlight>
            </a:endParaRPr>
          </a:p>
          <a:p>
            <a:r>
              <a:rPr lang="ko-KR" altLang="en-US" sz="1000" b="1">
                <a:highlight>
                  <a:srgbClr val="FFFF00"/>
                </a:highlight>
              </a:rPr>
              <a:t>주문 상품</a:t>
            </a:r>
            <a:endParaRPr lang="en-US" altLang="ko-KR" sz="1000" b="1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92AF7B-A2C0-E516-9234-0BE3FC28A8A9}"/>
              </a:ext>
            </a:extLst>
          </p:cNvPr>
          <p:cNvSpPr txBox="1"/>
          <p:nvPr/>
        </p:nvSpPr>
        <p:spPr>
          <a:xfrm>
            <a:off x="1300443" y="677704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회원</a:t>
            </a:r>
            <a:endParaRPr lang="en-US" altLang="ko-KR" sz="1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5305DE-DD1D-DB03-6B8F-84F33D93AE69}"/>
              </a:ext>
            </a:extLst>
          </p:cNvPr>
          <p:cNvSpPr txBox="1"/>
          <p:nvPr/>
        </p:nvSpPr>
        <p:spPr>
          <a:xfrm>
            <a:off x="1300443" y="113505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00000000000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BCCFF4-07CD-72AE-33D8-8BE328F2CC9B}"/>
              </a:ext>
            </a:extLst>
          </p:cNvPr>
          <p:cNvSpPr txBox="1"/>
          <p:nvPr/>
        </p:nvSpPr>
        <p:spPr>
          <a:xfrm>
            <a:off x="1300443" y="1592410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홍길동</a:t>
            </a:r>
            <a:endParaRPr lang="en-US" altLang="ko-KR" sz="1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FE979-A384-0E0C-14BC-6E8073A41BDC}"/>
              </a:ext>
            </a:extLst>
          </p:cNvPr>
          <p:cNvSpPr txBox="1"/>
          <p:nvPr/>
        </p:nvSpPr>
        <p:spPr>
          <a:xfrm>
            <a:off x="1300443" y="2049763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2,000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53A4A6-AD2E-3C05-3BA5-783D252BF504}"/>
              </a:ext>
            </a:extLst>
          </p:cNvPr>
          <p:cNvSpPr txBox="1"/>
          <p:nvPr/>
        </p:nvSpPr>
        <p:spPr>
          <a:xfrm>
            <a:off x="1300443" y="2507116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yyyy-mm-dd hh:mm:ss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C057B2-A99C-B398-A86F-7F47BE29083D}"/>
              </a:ext>
            </a:extLst>
          </p:cNvPr>
          <p:cNvSpPr txBox="1"/>
          <p:nvPr/>
        </p:nvSpPr>
        <p:spPr>
          <a:xfrm>
            <a:off x="1300443" y="2964469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텍스트</a:t>
            </a:r>
            <a:r>
              <a:rPr lang="en-US" altLang="ko-KR" sz="1000"/>
              <a:t> </a:t>
            </a:r>
            <a:r>
              <a:rPr lang="ko-KR" altLang="en-US" sz="1000"/>
              <a:t>후기</a:t>
            </a:r>
            <a:r>
              <a:rPr lang="en-US" altLang="ko-KR" sz="1000"/>
              <a:t> </a:t>
            </a:r>
            <a:r>
              <a:rPr lang="ko-KR" altLang="en-US" sz="1000"/>
              <a:t>적립금</a:t>
            </a:r>
            <a:endParaRPr lang="en-US" altLang="ko-KR" sz="10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C18231-C961-6E23-F79B-B6D052947C13}"/>
              </a:ext>
            </a:extLst>
          </p:cNvPr>
          <p:cNvSpPr txBox="1"/>
          <p:nvPr/>
        </p:nvSpPr>
        <p:spPr>
          <a:xfrm>
            <a:off x="1300443" y="3421822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ASDF1231128000011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8C96D-4ECF-8B03-3A02-F04A08216477}"/>
              </a:ext>
            </a:extLst>
          </p:cNvPr>
          <p:cNvSpPr txBox="1"/>
          <p:nvPr/>
        </p:nvSpPr>
        <p:spPr>
          <a:xfrm>
            <a:off x="1300443" y="3879175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상품명</a:t>
            </a:r>
            <a:endParaRPr lang="en-US" altLang="ko-KR" sz="10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4B8315-656A-8D1B-C0E5-6521EE859C81}"/>
              </a:ext>
            </a:extLst>
          </p:cNvPr>
          <p:cNvSpPr txBox="1"/>
          <p:nvPr/>
        </p:nvSpPr>
        <p:spPr>
          <a:xfrm>
            <a:off x="4346203" y="3879174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상품코드</a:t>
            </a:r>
            <a:endParaRPr lang="en-US" altLang="ko-KR" sz="1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3FA1F6-6E61-CD4F-9ABB-49988ABC8D65}"/>
              </a:ext>
            </a:extLst>
          </p:cNvPr>
          <p:cNvSpPr txBox="1"/>
          <p:nvPr/>
        </p:nvSpPr>
        <p:spPr>
          <a:xfrm>
            <a:off x="7435106" y="38791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개수</a:t>
            </a:r>
            <a:endParaRPr lang="en-US" altLang="ko-KR" sz="10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F3547F-407E-8024-239D-A943B57FD284}"/>
              </a:ext>
            </a:extLst>
          </p:cNvPr>
          <p:cNvSpPr txBox="1"/>
          <p:nvPr/>
        </p:nvSpPr>
        <p:spPr>
          <a:xfrm>
            <a:off x="5777193" y="3879173"/>
            <a:ext cx="132117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주문 적용가</a:t>
            </a:r>
            <a:endParaRPr lang="en-US" altLang="ko-KR" sz="10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EE3EEE-CDC5-33BE-7392-99ED8397DADE}"/>
              </a:ext>
            </a:extLst>
          </p:cNvPr>
          <p:cNvSpPr txBox="1"/>
          <p:nvPr/>
        </p:nvSpPr>
        <p:spPr>
          <a:xfrm>
            <a:off x="7066997" y="3879172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원</a:t>
            </a:r>
            <a:endParaRPr lang="en-US" altLang="ko-KR" sz="10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2501B2-A75E-EEF1-995A-8F4C8C05C83C}"/>
              </a:ext>
            </a:extLst>
          </p:cNvPr>
          <p:cNvSpPr txBox="1"/>
          <p:nvPr/>
        </p:nvSpPr>
        <p:spPr>
          <a:xfrm>
            <a:off x="8727139" y="3879171"/>
            <a:ext cx="309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개</a:t>
            </a:r>
            <a:endParaRPr lang="en-US" altLang="ko-KR" sz="1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5B51EF-8E35-5622-0068-CF0002191C30}"/>
              </a:ext>
            </a:extLst>
          </p:cNvPr>
          <p:cNvSpPr txBox="1"/>
          <p:nvPr/>
        </p:nvSpPr>
        <p:spPr>
          <a:xfrm>
            <a:off x="5667375" y="2733130"/>
            <a:ext cx="4943475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/>
              <a:t>(</a:t>
            </a:r>
            <a:r>
              <a:rPr lang="ko-KR" altLang="en-US" sz="1000" b="1"/>
              <a:t>스토리 쇼핑</a:t>
            </a:r>
            <a:r>
              <a:rPr lang="en-US" altLang="ko-KR" sz="1000" b="1"/>
              <a:t>)</a:t>
            </a:r>
            <a:r>
              <a:rPr lang="ko-KR" altLang="en-US" sz="1000" b="1"/>
              <a:t> 텍스트 후기 적립금인 경우</a:t>
            </a:r>
            <a:endParaRPr lang="en-US" altLang="ko-KR" sz="1000" b="1"/>
          </a:p>
          <a:p>
            <a:r>
              <a:rPr lang="en-US" altLang="ko-KR" sz="1000" b="1"/>
              <a:t>(</a:t>
            </a:r>
            <a:r>
              <a:rPr lang="ko-KR" altLang="en-US" sz="1000" b="1"/>
              <a:t>스토리 쇼핑</a:t>
            </a:r>
            <a:r>
              <a:rPr lang="en-US" altLang="ko-KR" sz="1000" b="1"/>
              <a:t>) </a:t>
            </a:r>
            <a:r>
              <a:rPr lang="ko-KR" altLang="en-US" sz="1000" b="1"/>
              <a:t>이미지 후기 적립금인 경우</a:t>
            </a:r>
            <a:endParaRPr lang="en-US" altLang="ko-KR" sz="1000" b="1"/>
          </a:p>
          <a:p>
            <a:endParaRPr lang="en-US" altLang="ko-KR" sz="1000" b="1"/>
          </a:p>
          <a:p>
            <a:r>
              <a:rPr lang="ko-KR" altLang="en-US" sz="1000"/>
              <a:t>스토리 오더는 상품 단위로 후기를 작성하므로 주문번호 및 후기 해당 상품 표시</a:t>
            </a:r>
            <a:endParaRPr lang="en-US" altLang="ko-KR" sz="1000"/>
          </a:p>
          <a:p>
            <a:r>
              <a:rPr lang="en-US" altLang="ko-KR" sz="1000"/>
              <a:t>-&gt; </a:t>
            </a:r>
            <a:r>
              <a:rPr lang="ko-KR" altLang="en-US" sz="1000"/>
              <a:t>목록 기준으로 주문 번호 </a:t>
            </a:r>
            <a:r>
              <a:rPr lang="en-US" altLang="ko-KR" sz="1000"/>
              <a:t>1</a:t>
            </a:r>
            <a:r>
              <a:rPr lang="ko-KR" altLang="en-US" sz="1000"/>
              <a:t>개당 여러 개의 후기 적립금이 생길 수 있음</a:t>
            </a:r>
            <a:endParaRPr lang="en-US" altLang="ko-KR" sz="1000"/>
          </a:p>
        </p:txBody>
      </p:sp>
    </p:spTree>
    <p:extLst>
      <p:ext uri="{BB962C8B-B14F-4D97-AF65-F5344CB8AC3E}">
        <p14:creationId xmlns:p14="http://schemas.microsoft.com/office/powerpoint/2010/main" val="321701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4E80BE-1E54-B35B-066C-CBDE3EFFBDF2}"/>
              </a:ext>
            </a:extLst>
          </p:cNvPr>
          <p:cNvSpPr txBox="1"/>
          <p:nvPr/>
        </p:nvSpPr>
        <p:spPr>
          <a:xfrm>
            <a:off x="262218" y="223887"/>
            <a:ext cx="2395258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적립금 사용 이력</a:t>
            </a:r>
            <a:endParaRPr lang="en-US" altLang="ko-KR" sz="10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4123DC-B075-38A1-DF4C-52A4B47D44CD}"/>
              </a:ext>
            </a:extLst>
          </p:cNvPr>
          <p:cNvSpPr txBox="1"/>
          <p:nvPr/>
        </p:nvSpPr>
        <p:spPr>
          <a:xfrm>
            <a:off x="10972800" y="2526863"/>
            <a:ext cx="956982" cy="24622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>
                <a:solidFill>
                  <a:schemeClr val="bg1"/>
                </a:solidFill>
              </a:rPr>
              <a:t>엑셀 다운</a:t>
            </a:r>
            <a:endParaRPr lang="en-US" altLang="ko-KR" sz="1000" b="1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2CB335-1069-0EDB-6BEA-D7F2BDA5D89F}"/>
              </a:ext>
            </a:extLst>
          </p:cNvPr>
          <p:cNvSpPr txBox="1"/>
          <p:nvPr/>
        </p:nvSpPr>
        <p:spPr>
          <a:xfrm>
            <a:off x="262218" y="2925604"/>
            <a:ext cx="11667564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상태                   사용자 </a:t>
            </a:r>
            <a:r>
              <a:rPr lang="en-US" altLang="ko-KR" sz="1000"/>
              <a:t>ID                 </a:t>
            </a:r>
            <a:r>
              <a:rPr lang="ko-KR" altLang="en-US" sz="1000"/>
              <a:t>사용자명                   </a:t>
            </a:r>
            <a:r>
              <a:rPr lang="ko-KR" altLang="en-US" sz="1000" b="1">
                <a:solidFill>
                  <a:schemeClr val="accent5"/>
                </a:solidFill>
              </a:rPr>
              <a:t>사용 적립금                 사용 일시                     </a:t>
            </a:r>
            <a:r>
              <a:rPr lang="ko-KR" altLang="en-US" sz="1000"/>
              <a:t>매장 유형             카테고리                  사용처명</a:t>
            </a:r>
            <a:endParaRPr lang="en-US" altLang="ko-KR" sz="1000">
              <a:highlight>
                <a:srgbClr val="FFFF00"/>
              </a:highlight>
            </a:endParaRPr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67EAC20C-B1C0-A97E-7526-8C7EAD50E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622628"/>
            <a:ext cx="11786907" cy="171419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AEB6BBA-B336-C9C1-FEDA-B0E32C73A8AB}"/>
              </a:ext>
            </a:extLst>
          </p:cNvPr>
          <p:cNvSpPr txBox="1"/>
          <p:nvPr/>
        </p:nvSpPr>
        <p:spPr>
          <a:xfrm>
            <a:off x="7791940" y="1710287"/>
            <a:ext cx="2685072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 사용 이력과 거의 아예 동일합니다</a:t>
            </a:r>
            <a:r>
              <a:rPr lang="en-US" altLang="ko-KR" sz="100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57570" y="3230391"/>
            <a:ext cx="3897686" cy="466281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</a:t>
            </a:r>
            <a:r>
              <a:rPr lang="en-US" altLang="ko-KR" sz="900" b="1" dirty="0" smtClean="0"/>
              <a:t>]</a:t>
            </a:r>
            <a:r>
              <a:rPr lang="ko-KR" altLang="en-US" sz="900" b="1" dirty="0"/>
              <a:t> 포인트</a:t>
            </a:r>
            <a:r>
              <a:rPr lang="en-US" altLang="ko-KR" sz="900" b="1" dirty="0"/>
              <a:t>/</a:t>
            </a:r>
            <a:r>
              <a:rPr lang="ko-KR" altLang="en-US" sz="900" b="1" dirty="0"/>
              <a:t>구매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적립금 </a:t>
            </a:r>
            <a:r>
              <a:rPr lang="ko-KR" altLang="en-US" sz="900" b="1" dirty="0" smtClean="0"/>
              <a:t>사용 </a:t>
            </a:r>
            <a:r>
              <a:rPr lang="ko-KR" altLang="en-US" sz="900" b="1" dirty="0"/>
              <a:t>이력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useMoney</a:t>
            </a:r>
            <a:r>
              <a:rPr lang="en-US" altLang="ko-KR" sz="900" b="1" dirty="0" smtClean="0"/>
              <a:t>) (NEW)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1.Search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: </a:t>
            </a:r>
            <a:r>
              <a:rPr lang="en-US" altLang="ko-KR" sz="900" dirty="0"/>
              <a:t>user id of {</a:t>
            </a:r>
            <a:r>
              <a:rPr lang="en-US" altLang="ko-KR" sz="900" dirty="0" err="1" smtClean="0"/>
              <a:t>user_seq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사용일자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reg_date</a:t>
            </a:r>
            <a:r>
              <a:rPr lang="en-US" altLang="ko-KR" sz="900" dirty="0"/>
              <a:t>} </a:t>
            </a:r>
            <a:r>
              <a:rPr lang="en-US" altLang="ko-KR" sz="900" dirty="0" smtClean="0"/>
              <a:t>(from ~ to)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from/to : </a:t>
            </a:r>
            <a:r>
              <a:rPr lang="en-US" altLang="ko-KR" sz="900" dirty="0" err="1" smtClean="0"/>
              <a:t>datepicker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사용자명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user name of {</a:t>
            </a:r>
            <a:r>
              <a:rPr lang="en-US" altLang="ko-KR" sz="900" dirty="0" err="1" smtClean="0"/>
              <a:t>user_seq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매장 분류 </a:t>
            </a:r>
            <a:r>
              <a:rPr lang="en-US" altLang="ko-KR" sz="900" dirty="0" smtClean="0"/>
              <a:t>: </a:t>
            </a:r>
            <a:r>
              <a:rPr lang="en-US" altLang="ko-KR" sz="900" b="1" dirty="0" smtClean="0"/>
              <a:t>refer to </a:t>
            </a:r>
            <a:r>
              <a:rPr lang="ko-KR" altLang="en-US" sz="900" b="1" dirty="0" smtClean="0"/>
              <a:t>포인트 사용이력</a:t>
            </a:r>
            <a:r>
              <a:rPr lang="en-US" altLang="ko-KR" sz="900" b="1" dirty="0"/>
              <a:t> (/</a:t>
            </a:r>
            <a:r>
              <a:rPr lang="en-US" altLang="ko-KR" sz="900" b="1" dirty="0" err="1" smtClean="0"/>
              <a:t>usePoint</a:t>
            </a:r>
            <a:r>
              <a:rPr lang="en-US" altLang="ko-KR" sz="900" b="1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mall_type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 smtClean="0"/>
              <a:t>options:  </a:t>
            </a:r>
            <a:r>
              <a:rPr lang="ko-KR" altLang="en-US" sz="900" dirty="0" smtClean="0"/>
              <a:t>매장유형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all), </a:t>
            </a:r>
            <a:r>
              <a:rPr lang="ko-KR" altLang="en-US" sz="900" dirty="0" smtClean="0"/>
              <a:t>온라인몰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스마트오더</a:t>
            </a:r>
            <a:r>
              <a:rPr lang="en-US" altLang="ko-KR" sz="900" dirty="0" smtClean="0"/>
              <a:t>(online/store)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mall_name</a:t>
            </a:r>
            <a:r>
              <a:rPr lang="en-US" altLang="ko-KR" sz="900" dirty="0" smtClean="0"/>
              <a:t>} 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카테고리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category_code</a:t>
            </a:r>
            <a:r>
              <a:rPr lang="en-US" altLang="ko-KR" sz="900" dirty="0"/>
              <a:t>} / {</a:t>
            </a:r>
            <a:r>
              <a:rPr lang="en-US" altLang="ko-KR" sz="900" dirty="0" err="1" smtClean="0"/>
              <a:t>store_category_code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options: </a:t>
            </a:r>
            <a:r>
              <a:rPr lang="ko-KR" altLang="en-US" sz="900" dirty="0" smtClean="0"/>
              <a:t>카테고리</a:t>
            </a:r>
            <a:r>
              <a:rPr lang="en-US" altLang="ko-KR" sz="900" dirty="0" smtClean="0"/>
              <a:t>(all), show category codes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사용자 상태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 smtClean="0"/>
              <a:t>a</a:t>
            </a:r>
            <a:r>
              <a:rPr lang="en-US" altLang="ko-KR" sz="900" dirty="0"/>
              <a:t>) </a:t>
            </a:r>
            <a:r>
              <a:rPr lang="en-US" altLang="ko-KR" sz="900" dirty="0" err="1"/>
              <a:t>selectbox</a:t>
            </a:r>
            <a:r>
              <a:rPr lang="en-US" altLang="ko-KR" sz="900" dirty="0"/>
              <a:t> options: </a:t>
            </a:r>
            <a:r>
              <a:rPr lang="ko-KR" altLang="en-US" sz="900" dirty="0"/>
              <a:t>전체</a:t>
            </a:r>
            <a:r>
              <a:rPr lang="en-US" altLang="ko-KR" sz="900" dirty="0"/>
              <a:t>(all), </a:t>
            </a:r>
            <a:r>
              <a:rPr lang="en-US" altLang="ko-KR" sz="900" dirty="0" smtClean="0"/>
              <a:t>US codes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    DB: </a:t>
            </a:r>
            <a:r>
              <a:rPr lang="en-US" altLang="ko-KR" sz="900" dirty="0" err="1" smtClean="0"/>
              <a:t>st_user_use_money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conditions: set by search options</a:t>
            </a:r>
          </a:p>
          <a:p>
            <a:r>
              <a:rPr lang="en-US" altLang="ko-KR" sz="900" dirty="0" smtClean="0"/>
              <a:t>  2)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상태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st_user.user_status</a:t>
            </a:r>
            <a:r>
              <a:rPr lang="en-US" altLang="ko-KR" sz="900" dirty="0" smtClean="0"/>
              <a:t>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사용자 </a:t>
            </a:r>
            <a:r>
              <a:rPr lang="en-US" altLang="ko-KR" sz="900" dirty="0" smtClean="0"/>
              <a:t>ID </a:t>
            </a:r>
            <a:r>
              <a:rPr lang="en-US" altLang="ko-KR" sz="900" dirty="0"/>
              <a:t>: {</a:t>
            </a:r>
            <a:r>
              <a:rPr lang="en-US" altLang="ko-KR" sz="900" dirty="0" smtClean="0"/>
              <a:t>st_user.id}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사용자명</a:t>
            </a:r>
            <a:r>
              <a:rPr lang="en-US" altLang="ko-KR" sz="900" dirty="0" smtClean="0"/>
              <a:t> : </a:t>
            </a:r>
            <a:r>
              <a:rPr lang="en-US" altLang="ko-KR" sz="900" dirty="0"/>
              <a:t>{</a:t>
            </a:r>
            <a:r>
              <a:rPr lang="en-US" altLang="ko-KR" sz="900" dirty="0" err="1"/>
              <a:t>st_user</a:t>
            </a:r>
            <a:r>
              <a:rPr lang="en-US" altLang="ko-KR" sz="900" dirty="0"/>
              <a:t>. username}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ko-KR" altLang="en-US" sz="900" dirty="0" smtClean="0"/>
              <a:t>사용 적립금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save_money</a:t>
            </a:r>
            <a:r>
              <a:rPr lang="en-US" altLang="ko-KR" sz="900" dirty="0" smtClean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사용 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} (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hh:mm:ss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매장 유형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st_mall.mall_type</a:t>
            </a:r>
            <a:r>
              <a:rPr lang="en-US" altLang="ko-KR" sz="900" dirty="0" smtClean="0"/>
              <a:t>} (show code)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g) </a:t>
            </a:r>
            <a:r>
              <a:rPr lang="ko-KR" altLang="en-US" sz="900" dirty="0" smtClean="0"/>
              <a:t>카테고리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st_mall.category_code</a:t>
            </a:r>
            <a:r>
              <a:rPr lang="en-US" altLang="ko-KR" sz="900" dirty="0"/>
              <a:t> / </a:t>
            </a:r>
            <a:r>
              <a:rPr lang="en-US" altLang="ko-KR" sz="900" dirty="0" err="1" smtClean="0"/>
              <a:t>store_category_code</a:t>
            </a:r>
            <a:r>
              <a:rPr lang="en-US" altLang="ko-KR" sz="900" dirty="0" smtClean="0"/>
              <a:t>} (show code name)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h) </a:t>
            </a:r>
            <a:r>
              <a:rPr lang="ko-KR" altLang="en-US" sz="900" dirty="0" smtClean="0"/>
              <a:t>사용처명 </a:t>
            </a:r>
            <a:r>
              <a:rPr lang="en-US" altLang="ko-KR" sz="900" dirty="0" smtClean="0"/>
              <a:t>: </a:t>
            </a:r>
            <a:r>
              <a:rPr lang="en-US" altLang="ko-KR" sz="900" dirty="0"/>
              <a:t>{</a:t>
            </a:r>
            <a:r>
              <a:rPr lang="en-US" altLang="ko-KR" sz="900" dirty="0" err="1" smtClean="0"/>
              <a:t>st_mall.mall_name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(excel download)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file name: “</a:t>
            </a:r>
            <a:r>
              <a:rPr lang="ko-KR" altLang="en-US" sz="900" dirty="0" smtClean="0"/>
              <a:t>적립금사용이력</a:t>
            </a:r>
            <a:r>
              <a:rPr lang="en-US" altLang="ko-KR" sz="900" dirty="0" smtClean="0"/>
              <a:t>_</a:t>
            </a:r>
            <a:r>
              <a:rPr lang="en-US" altLang="ko-KR" sz="900" dirty="0" smtClean="0"/>
              <a:t>yymmdd_hhmmss.xls”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968378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4E80BE-1E54-B35B-066C-CBDE3EFFBDF2}"/>
              </a:ext>
            </a:extLst>
          </p:cNvPr>
          <p:cNvSpPr txBox="1"/>
          <p:nvPr/>
        </p:nvSpPr>
        <p:spPr>
          <a:xfrm>
            <a:off x="262218" y="223887"/>
            <a:ext cx="293818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</a:t>
            </a:r>
            <a:r>
              <a:rPr lang="en-US" altLang="ko-KR" sz="1000"/>
              <a:t>/</a:t>
            </a:r>
            <a:r>
              <a:rPr lang="ko-KR" altLang="en-US" sz="1000"/>
              <a:t>구매 관리 </a:t>
            </a:r>
            <a:r>
              <a:rPr lang="en-US" altLang="ko-KR" sz="1000"/>
              <a:t>&gt; </a:t>
            </a:r>
            <a:r>
              <a:rPr lang="ko-KR" altLang="en-US" sz="1000"/>
              <a:t>적립금 사용 이력 </a:t>
            </a:r>
            <a:r>
              <a:rPr lang="en-US" altLang="ko-KR" sz="1000"/>
              <a:t>&gt; </a:t>
            </a:r>
            <a:r>
              <a:rPr lang="ko-KR" altLang="en-US" sz="1000"/>
              <a:t>상세</a:t>
            </a:r>
            <a:endParaRPr lang="en-US" altLang="ko-KR" sz="1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C0E2E5-9DE8-4DC5-3D77-0FDD6553850A}"/>
              </a:ext>
            </a:extLst>
          </p:cNvPr>
          <p:cNvSpPr txBox="1"/>
          <p:nvPr/>
        </p:nvSpPr>
        <p:spPr>
          <a:xfrm>
            <a:off x="262218" y="668179"/>
            <a:ext cx="1137957" cy="4093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사용자명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 </a:t>
            </a:r>
            <a:r>
              <a:rPr lang="en-US" altLang="ko-KR" sz="1000"/>
              <a:t>ID</a:t>
            </a:r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사용자 상태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 적립금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 일시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사용처명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매장코드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매장 유형</a:t>
            </a:r>
            <a:endParaRPr lang="en-US" altLang="ko-KR" sz="1000"/>
          </a:p>
          <a:p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매장 카테고리</a:t>
            </a:r>
            <a:endParaRPr lang="en-US" altLang="ko-KR" sz="1000"/>
          </a:p>
          <a:p>
            <a:endParaRPr lang="en-US" altLang="ko-KR" sz="1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633FE7-B7BD-D51E-195C-BDA068950DC9}"/>
              </a:ext>
            </a:extLst>
          </p:cNvPr>
          <p:cNvSpPr txBox="1"/>
          <p:nvPr/>
        </p:nvSpPr>
        <p:spPr>
          <a:xfrm>
            <a:off x="1519518" y="677704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홍길동</a:t>
            </a:r>
            <a:endParaRPr lang="en-US" altLang="ko-KR" sz="1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A4CD3-63BD-D479-06CB-4B21956F0A93}"/>
              </a:ext>
            </a:extLst>
          </p:cNvPr>
          <p:cNvSpPr txBox="1"/>
          <p:nvPr/>
        </p:nvSpPr>
        <p:spPr>
          <a:xfrm>
            <a:off x="1519518" y="1135057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00000000000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3BE3B1-3D26-6235-E670-E543E5495E02}"/>
              </a:ext>
            </a:extLst>
          </p:cNvPr>
          <p:cNvSpPr txBox="1"/>
          <p:nvPr/>
        </p:nvSpPr>
        <p:spPr>
          <a:xfrm>
            <a:off x="1519518" y="1592410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회원</a:t>
            </a:r>
            <a:endParaRPr lang="en-US" altLang="ko-KR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C79179-D385-4345-F2ED-5CD5C70D5725}"/>
              </a:ext>
            </a:extLst>
          </p:cNvPr>
          <p:cNvSpPr txBox="1"/>
          <p:nvPr/>
        </p:nvSpPr>
        <p:spPr>
          <a:xfrm>
            <a:off x="1519518" y="2049763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2,000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B99BD-1823-341C-BCC3-1D417C4272E6}"/>
              </a:ext>
            </a:extLst>
          </p:cNvPr>
          <p:cNvSpPr txBox="1"/>
          <p:nvPr/>
        </p:nvSpPr>
        <p:spPr>
          <a:xfrm>
            <a:off x="1519518" y="2507116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yyyy-mm-dd hh:mm:ss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3F3588-4B76-FAAD-3A00-2C1CF63289D9}"/>
              </a:ext>
            </a:extLst>
          </p:cNvPr>
          <p:cNvSpPr txBox="1"/>
          <p:nvPr/>
        </p:nvSpPr>
        <p:spPr>
          <a:xfrm>
            <a:off x="1519518" y="2964469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본사사옥직영편의점</a:t>
            </a:r>
            <a:endParaRPr lang="en-US" altLang="ko-KR" sz="1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2B465A-F0C0-1B1C-1660-0551788D607F}"/>
              </a:ext>
            </a:extLst>
          </p:cNvPr>
          <p:cNvSpPr txBox="1"/>
          <p:nvPr/>
        </p:nvSpPr>
        <p:spPr>
          <a:xfrm>
            <a:off x="1519518" y="3421822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216455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0C7D10-3F1F-A126-EAB4-E0F6FEC74D84}"/>
              </a:ext>
            </a:extLst>
          </p:cNvPr>
          <p:cNvSpPr txBox="1"/>
          <p:nvPr/>
        </p:nvSpPr>
        <p:spPr>
          <a:xfrm>
            <a:off x="1519518" y="3876729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스마트오더</a:t>
            </a:r>
            <a:endParaRPr lang="en-US" altLang="ko-KR" sz="10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82CD6D-BAA8-C076-9325-CBE4D7A28151}"/>
              </a:ext>
            </a:extLst>
          </p:cNvPr>
          <p:cNvSpPr txBox="1"/>
          <p:nvPr/>
        </p:nvSpPr>
        <p:spPr>
          <a:xfrm>
            <a:off x="1519518" y="4334082"/>
            <a:ext cx="2935942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편의점</a:t>
            </a:r>
            <a:endParaRPr lang="en-US" altLang="ko-KR" sz="10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7BBAE5-CEC9-C6BA-B4C1-10EBA44FF72F}"/>
              </a:ext>
            </a:extLst>
          </p:cNvPr>
          <p:cNvSpPr txBox="1"/>
          <p:nvPr/>
        </p:nvSpPr>
        <p:spPr>
          <a:xfrm>
            <a:off x="4753464" y="470108"/>
            <a:ext cx="2685072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포인트 사용 이력과 거의 아예 동일합니다</a:t>
            </a:r>
            <a:r>
              <a:rPr lang="en-US" altLang="ko-KR" sz="100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93647" y="1018711"/>
            <a:ext cx="3897686" cy="21698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</a:t>
            </a:r>
            <a:r>
              <a:rPr lang="en-US" altLang="ko-KR" sz="900" b="1" dirty="0" smtClean="0"/>
              <a:t>]</a:t>
            </a:r>
            <a:r>
              <a:rPr lang="ko-KR" altLang="en-US" sz="900" b="1" dirty="0"/>
              <a:t> 포인트</a:t>
            </a:r>
            <a:r>
              <a:rPr lang="en-US" altLang="ko-KR" sz="900" b="1" dirty="0"/>
              <a:t>/</a:t>
            </a:r>
            <a:r>
              <a:rPr lang="ko-KR" altLang="en-US" sz="900" b="1" dirty="0"/>
              <a:t>구매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적립금 </a:t>
            </a:r>
            <a:r>
              <a:rPr lang="ko-KR" altLang="en-US" sz="900" b="1" dirty="0" smtClean="0"/>
              <a:t>사용 </a:t>
            </a:r>
            <a:r>
              <a:rPr lang="ko-KR" altLang="en-US" sz="900" b="1" dirty="0"/>
              <a:t>이력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useMoney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(View)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1.Search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/>
              <a:t>사용자명</a:t>
            </a:r>
            <a:r>
              <a:rPr lang="en-US" altLang="ko-KR" sz="900" dirty="0"/>
              <a:t> : {</a:t>
            </a:r>
            <a:r>
              <a:rPr lang="en-US" altLang="ko-KR" sz="900" dirty="0" err="1"/>
              <a:t>st_user</a:t>
            </a:r>
            <a:r>
              <a:rPr lang="en-US" altLang="ko-KR" sz="900" dirty="0"/>
              <a:t>. username}</a:t>
            </a:r>
            <a:r>
              <a:rPr lang="ko-KR" altLang="en-US" sz="900" dirty="0"/>
              <a:t> </a:t>
            </a:r>
            <a:endParaRPr lang="en-US" altLang="ko-KR" sz="900" dirty="0"/>
          </a:p>
          <a:p>
            <a:r>
              <a:rPr lang="en-US" altLang="ko-KR" sz="900" dirty="0"/>
              <a:t>  2</a:t>
            </a:r>
            <a:r>
              <a:rPr lang="en-US" altLang="ko-KR" sz="900" dirty="0" smtClean="0"/>
              <a:t>) </a:t>
            </a:r>
            <a:r>
              <a:rPr lang="ko-KR" altLang="en-US" sz="900" dirty="0" smtClean="0"/>
              <a:t>사용자 </a:t>
            </a:r>
            <a:r>
              <a:rPr lang="en-US" altLang="ko-KR" sz="900" dirty="0"/>
              <a:t>ID : {st_user.id}</a:t>
            </a:r>
          </a:p>
          <a:p>
            <a:r>
              <a:rPr lang="en-US" altLang="ko-KR" sz="900" dirty="0"/>
              <a:t>  3</a:t>
            </a:r>
            <a:r>
              <a:rPr lang="en-US" altLang="ko-KR" sz="900" dirty="0" smtClean="0"/>
              <a:t>) </a:t>
            </a:r>
            <a:r>
              <a:rPr lang="ko-KR" altLang="en-US" sz="900" dirty="0"/>
              <a:t>사용자 상태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st_user.user_status</a:t>
            </a:r>
            <a:r>
              <a:rPr lang="en-US" altLang="ko-KR" sz="900" dirty="0"/>
              <a:t>} (show code name) 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사용 </a:t>
            </a:r>
            <a:r>
              <a:rPr lang="ko-KR" altLang="en-US" sz="900" dirty="0"/>
              <a:t>적립금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save_money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5) </a:t>
            </a:r>
            <a:r>
              <a:rPr lang="ko-KR" altLang="en-US" sz="900" dirty="0"/>
              <a:t>사용 일시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save_date</a:t>
            </a:r>
            <a:r>
              <a:rPr lang="en-US" altLang="ko-KR" sz="900" dirty="0"/>
              <a:t>} (</a:t>
            </a:r>
            <a:r>
              <a:rPr lang="en-US" altLang="ko-KR" sz="900" dirty="0" err="1"/>
              <a:t>yyyy</a:t>
            </a:r>
            <a:r>
              <a:rPr lang="en-US" altLang="ko-KR" sz="900" dirty="0"/>
              <a:t>-mm-</a:t>
            </a:r>
            <a:r>
              <a:rPr lang="en-US" altLang="ko-KR" sz="900" dirty="0" err="1"/>
              <a:t>dd</a:t>
            </a:r>
            <a:r>
              <a:rPr lang="en-US" altLang="ko-KR" sz="900" dirty="0"/>
              <a:t> </a:t>
            </a:r>
            <a:r>
              <a:rPr lang="en-US" altLang="ko-KR" sz="900" dirty="0" err="1"/>
              <a:t>hh:mm:ss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6) </a:t>
            </a:r>
            <a:r>
              <a:rPr lang="ko-KR" altLang="en-US" sz="900" dirty="0"/>
              <a:t>사용처명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st_mall.mall_name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7) </a:t>
            </a:r>
            <a:r>
              <a:rPr lang="ko-KR" altLang="en-US" sz="900" dirty="0" smtClean="0"/>
              <a:t>매장코드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mall_code</a:t>
            </a:r>
            <a:r>
              <a:rPr lang="en-US" altLang="ko-KR" sz="900" dirty="0" smtClean="0"/>
              <a:t>}</a:t>
            </a:r>
            <a:endParaRPr lang="en-US" altLang="ko-KR" sz="900" dirty="0"/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8) </a:t>
            </a:r>
            <a:r>
              <a:rPr lang="ko-KR" altLang="en-US" sz="900" dirty="0"/>
              <a:t>매장 유형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st_mall.mall_type</a:t>
            </a:r>
            <a:r>
              <a:rPr lang="en-US" altLang="ko-KR" sz="900" dirty="0"/>
              <a:t>} (show code)</a:t>
            </a:r>
          </a:p>
          <a:p>
            <a:r>
              <a:rPr lang="en-US" altLang="ko-KR" sz="900" dirty="0" smtClean="0"/>
              <a:t>  9) </a:t>
            </a:r>
            <a:r>
              <a:rPr lang="ko-KR" altLang="en-US" sz="900" dirty="0" smtClean="0"/>
              <a:t>매장 카테고리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st_mall.category_code</a:t>
            </a:r>
            <a:r>
              <a:rPr lang="en-US" altLang="ko-KR" sz="900" dirty="0"/>
              <a:t> / </a:t>
            </a:r>
            <a:r>
              <a:rPr lang="en-US" altLang="ko-KR" sz="900" dirty="0" err="1"/>
              <a:t>store_category_code</a:t>
            </a:r>
            <a:r>
              <a:rPr lang="en-US" altLang="ko-KR" sz="900" dirty="0"/>
              <a:t>} (show code name</a:t>
            </a:r>
            <a:r>
              <a:rPr lang="en-US" altLang="ko-KR" sz="900" dirty="0" smtClean="0"/>
              <a:t>)</a:t>
            </a:r>
            <a:endParaRPr lang="en-US" altLang="ko-KR" sz="900" dirty="0"/>
          </a:p>
          <a:p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3822176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1489</Words>
  <Application>Microsoft Office PowerPoint</Application>
  <PresentationFormat>Widescreen</PresentationFormat>
  <Paragraphs>382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6</cp:revision>
  <dcterms:created xsi:type="dcterms:W3CDTF">2023-11-28T09:34:26Z</dcterms:created>
  <dcterms:modified xsi:type="dcterms:W3CDTF">2023-12-02T06:40:04Z</dcterms:modified>
</cp:coreProperties>
</file>